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Lst>
  <p:sldSz cx="12192000" cy="6858000"/>
  <p:notesSz cx="6880225" cy="96615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4A6DC700-CBBC-4467-AECF-3ECC1906C020}" type="datetimeFigureOut">
              <a:rPr lang="es-ES" smtClean="0"/>
              <a:t>15/10/2023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141293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A6DC700-CBBC-4467-AECF-3ECC1906C020}" type="datetimeFigureOut">
              <a:rPr lang="es-ES" smtClean="0"/>
              <a:t>15/10/2023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271878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A6DC700-CBBC-4467-AECF-3ECC1906C020}" type="datetimeFigureOut">
              <a:rPr lang="es-ES" smtClean="0"/>
              <a:t>15/10/2023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19613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A6DC700-CBBC-4467-AECF-3ECC1906C020}" type="datetimeFigureOut">
              <a:rPr lang="es-ES" smtClean="0"/>
              <a:t>15/10/2023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364831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A6DC700-CBBC-4467-AECF-3ECC1906C020}" type="datetimeFigureOut">
              <a:rPr lang="es-ES" smtClean="0"/>
              <a:t>15/10/2023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31261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A6DC700-CBBC-4467-AECF-3ECC1906C020}" type="datetimeFigureOut">
              <a:rPr lang="es-ES" smtClean="0"/>
              <a:t>15/10/2023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3340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A6DC700-CBBC-4467-AECF-3ECC1906C020}" type="datetimeFigureOut">
              <a:rPr lang="es-ES" smtClean="0"/>
              <a:t>15/10/2023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32518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A6DC700-CBBC-4467-AECF-3ECC1906C020}" type="datetimeFigureOut">
              <a:rPr lang="es-ES" smtClean="0"/>
              <a:t>15/10/2023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196513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A6DC700-CBBC-4467-AECF-3ECC1906C020}" type="datetimeFigureOut">
              <a:rPr lang="es-ES" smtClean="0"/>
              <a:t>15/10/2023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49289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A6DC700-CBBC-4467-AECF-3ECC1906C020}" type="datetimeFigureOut">
              <a:rPr lang="es-ES" smtClean="0"/>
              <a:t>15/10/2023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1033941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A6DC700-CBBC-4467-AECF-3ECC1906C020}" type="datetimeFigureOut">
              <a:rPr lang="es-ES" smtClean="0"/>
              <a:t>15/10/2023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46523B-E69E-42A9-8EEC-C522DF81E375}" type="slidenum">
              <a:rPr lang="es-ES" smtClean="0"/>
              <a:t>‹Nº›</a:t>
            </a:fld>
            <a:endParaRPr lang="es-ES"/>
          </a:p>
        </p:txBody>
      </p:sp>
    </p:spTree>
    <p:extLst>
      <p:ext uri="{BB962C8B-B14F-4D97-AF65-F5344CB8AC3E}">
        <p14:creationId xmlns:p14="http://schemas.microsoft.com/office/powerpoint/2010/main" val="219457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DC700-CBBC-4467-AECF-3ECC1906C020}" type="datetimeFigureOut">
              <a:rPr lang="es-ES" smtClean="0"/>
              <a:t>15/10/2023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6523B-E69E-42A9-8EEC-C522DF81E375}" type="slidenum">
              <a:rPr lang="es-ES" smtClean="0"/>
              <a:t>‹Nº›</a:t>
            </a:fld>
            <a:endParaRPr lang="es-ES"/>
          </a:p>
        </p:txBody>
      </p:sp>
    </p:spTree>
    <p:extLst>
      <p:ext uri="{BB962C8B-B14F-4D97-AF65-F5344CB8AC3E}">
        <p14:creationId xmlns:p14="http://schemas.microsoft.com/office/powerpoint/2010/main" val="7839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12192000" cy="2687217"/>
          </a:xfrm>
          <a:solidFill>
            <a:schemeClr val="accent6">
              <a:lumMod val="20000"/>
              <a:lumOff val="80000"/>
            </a:schemeClr>
          </a:solidFill>
        </p:spPr>
        <p:txBody>
          <a:bodyPr>
            <a:normAutofit/>
          </a:bodyPr>
          <a:lstStyle/>
          <a:p>
            <a:r>
              <a:rPr lang="es-ES" sz="4800" b="1" dirty="0" smtClean="0">
                <a:latin typeface="Times New Roman" panose="02020603050405020304" pitchFamily="18" charset="0"/>
                <a:cs typeface="Times New Roman" panose="02020603050405020304" pitchFamily="18" charset="0"/>
              </a:rPr>
              <a:t>UNIDAD 6:</a:t>
            </a:r>
            <a:br>
              <a:rPr lang="es-ES" sz="4800" b="1" dirty="0" smtClean="0">
                <a:latin typeface="Times New Roman" panose="02020603050405020304" pitchFamily="18" charset="0"/>
                <a:cs typeface="Times New Roman" panose="02020603050405020304" pitchFamily="18" charset="0"/>
              </a:rPr>
            </a:br>
            <a:r>
              <a:rPr lang="es-ES" sz="4800" b="1" dirty="0" smtClean="0">
                <a:latin typeface="Times New Roman" panose="02020603050405020304" pitchFamily="18" charset="0"/>
                <a:cs typeface="Times New Roman" panose="02020603050405020304" pitchFamily="18" charset="0"/>
              </a:rPr>
              <a:t>DERECHO DE SUCESIONES</a:t>
            </a:r>
            <a:endParaRPr lang="es-ES" sz="4800" b="1"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0" y="2687217"/>
            <a:ext cx="12192001" cy="4170783"/>
          </a:xfrm>
          <a:solidFill>
            <a:schemeClr val="accent6">
              <a:lumMod val="20000"/>
              <a:lumOff val="80000"/>
            </a:schemeClr>
          </a:solidFill>
        </p:spPr>
        <p:txBody>
          <a:bodyPr>
            <a:normAutofit/>
          </a:bodyPr>
          <a:lstStyle/>
          <a:p>
            <a:endParaRPr lang="es-ES" sz="3200" dirty="0" smtClean="0">
              <a:latin typeface="Times New Roman" panose="02020603050405020304" pitchFamily="18" charset="0"/>
              <a:cs typeface="Times New Roman" panose="02020603050405020304" pitchFamily="18" charset="0"/>
            </a:endParaRPr>
          </a:p>
          <a:p>
            <a:r>
              <a:rPr lang="es-ES" sz="3200" dirty="0" smtClean="0">
                <a:latin typeface="Times New Roman" panose="02020603050405020304" pitchFamily="18" charset="0"/>
                <a:cs typeface="Times New Roman" panose="02020603050405020304" pitchFamily="18" charset="0"/>
              </a:rPr>
              <a:t>AUTORA:</a:t>
            </a:r>
          </a:p>
          <a:p>
            <a:endParaRPr lang="es-ES" sz="3200" dirty="0">
              <a:latin typeface="Times New Roman" panose="02020603050405020304" pitchFamily="18" charset="0"/>
              <a:cs typeface="Times New Roman" panose="02020603050405020304" pitchFamily="18" charset="0"/>
            </a:endParaRPr>
          </a:p>
          <a:p>
            <a:r>
              <a:rPr lang="es-ES" sz="3200" dirty="0" smtClean="0">
                <a:latin typeface="Times New Roman" panose="02020603050405020304" pitchFamily="18" charset="0"/>
                <a:cs typeface="Times New Roman" panose="02020603050405020304" pitchFamily="18" charset="0"/>
              </a:rPr>
              <a:t>MARÍA-EVA FERNÁNDEZ BAQUERO</a:t>
            </a:r>
          </a:p>
          <a:p>
            <a:r>
              <a:rPr lang="es-ES" sz="3200" dirty="0" smtClean="0">
                <a:latin typeface="Times New Roman" panose="02020603050405020304" pitchFamily="18" charset="0"/>
                <a:cs typeface="Times New Roman" panose="02020603050405020304" pitchFamily="18" charset="0"/>
              </a:rPr>
              <a:t>Catedrática Derecho Romano</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885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5070"/>
          </a:xfrm>
          <a:solidFill>
            <a:schemeClr val="accent6">
              <a:lumMod val="20000"/>
              <a:lumOff val="80000"/>
            </a:schemeClr>
          </a:solidFill>
        </p:spPr>
        <p:txBody>
          <a:bodyPr>
            <a:normAutofit/>
          </a:bodyPr>
          <a:lstStyle/>
          <a:p>
            <a:pPr algn="ctr"/>
            <a:r>
              <a:rPr lang="es-ES" sz="3600" b="1" dirty="0" smtClean="0">
                <a:latin typeface="Times New Roman" panose="02020603050405020304" pitchFamily="18" charset="0"/>
                <a:cs typeface="Times New Roman" panose="02020603050405020304" pitchFamily="18" charset="0"/>
              </a:rPr>
              <a:t>SUCESIÓN </a:t>
            </a:r>
            <a:r>
              <a:rPr lang="es-ES" sz="3600" b="1" i="1" dirty="0" smtClean="0">
                <a:latin typeface="Times New Roman" panose="02020603050405020304" pitchFamily="18" charset="0"/>
                <a:cs typeface="Times New Roman" panose="02020603050405020304" pitchFamily="18" charset="0"/>
              </a:rPr>
              <a:t>MORTIS CAUSA </a:t>
            </a:r>
            <a:r>
              <a:rPr lang="es-ES" sz="3600" b="1" dirty="0" smtClean="0">
                <a:latin typeface="Times New Roman" panose="02020603050405020304" pitchFamily="18" charset="0"/>
                <a:cs typeface="Times New Roman" panose="02020603050405020304" pitchFamily="18" charset="0"/>
              </a:rPr>
              <a:t>Y LA HERENCIA</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802433"/>
            <a:ext cx="12192000" cy="6242179"/>
          </a:xfrm>
          <a:solidFill>
            <a:schemeClr val="accent6">
              <a:lumMod val="20000"/>
              <a:lumOff val="80000"/>
            </a:schemeClr>
          </a:solidFill>
        </p:spPr>
        <p:txBody>
          <a:bodyPr>
            <a:noAutofit/>
          </a:bodyPr>
          <a:lstStyle/>
          <a:p>
            <a:r>
              <a:rPr lang="es-ES" sz="1100" b="1" i="1" dirty="0" smtClean="0">
                <a:latin typeface="Times New Roman" panose="02020603050405020304" pitchFamily="18" charset="0"/>
                <a:cs typeface="Times New Roman" panose="02020603050405020304" pitchFamily="18" charset="0"/>
              </a:rPr>
              <a:t>SUCCESSIO:</a:t>
            </a:r>
            <a:r>
              <a:rPr lang="es-ES" sz="1100" b="1" dirty="0" smtClean="0">
                <a:latin typeface="Times New Roman" panose="02020603050405020304" pitchFamily="18" charset="0"/>
                <a:cs typeface="Times New Roman" panose="02020603050405020304" pitchFamily="18" charset="0"/>
              </a:rPr>
              <a:t> UNIVERSAL </a:t>
            </a:r>
            <a:r>
              <a:rPr lang="es-ES" sz="1100" b="1" i="1" dirty="0" smtClean="0">
                <a:latin typeface="Times New Roman" panose="02020603050405020304" pitchFamily="18" charset="0"/>
                <a:cs typeface="Times New Roman" panose="02020603050405020304" pitchFamily="18" charset="0"/>
              </a:rPr>
              <a:t>MORTIS CAUSA</a:t>
            </a:r>
          </a:p>
          <a:p>
            <a:r>
              <a:rPr lang="es-ES" sz="1100" b="1" i="1" dirty="0" smtClean="0">
                <a:latin typeface="Times New Roman" panose="02020603050405020304" pitchFamily="18" charset="0"/>
                <a:cs typeface="Times New Roman" panose="02020603050405020304" pitchFamily="18" charset="0"/>
              </a:rPr>
              <a:t>HEREDITAS</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 IUS CIVILE  </a:t>
            </a: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Características:  - Sucesión en bloque    - Nombramiento de herederos: Al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pueden ser uno o varios) pasa en bloque el activo como el pasivo del patrimonio del testador. De forma automática sin necesidad de aceptación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heredes sui et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necessarii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los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sui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los sometidos 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potestas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del causante 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necessarii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son los esclavos del causante). Otros necesitan aceptar la herencia porque no están sometidos 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potestas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del testador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heredes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extranei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voluntarii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Incompatibilidad entre sucesión testada e intestada</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Objeto de la herencia: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unciae</a:t>
            </a:r>
            <a:endParaRPr lang="es-ES" sz="1100" i="1" dirty="0" smtClean="0">
              <a:latin typeface="Times New Roman" panose="02020603050405020304" pitchFamily="18" charset="0"/>
              <a:cs typeface="Times New Roman" panose="02020603050405020304" pitchFamily="18" charset="0"/>
              <a:sym typeface="Wingdings" panose="05000000000000000000" pitchFamily="2" charset="2"/>
            </a:endParaRPr>
          </a:p>
          <a:p>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BONORUM  POSSESSIO</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IUS HONORARIUM</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p>
          <a:p>
            <a:pPr marL="0" indent="0">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Diferencias entre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hereditas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endParaRPr lang="es-ES" sz="1100" i="1"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Clases de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Edictalis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decretalis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cum re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sine re;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secundum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tabulas; contra tabulas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sine tabulas</a:t>
            </a:r>
          </a:p>
          <a:p>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REQUISITOS PARA LA SUCESIÓN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MORTIS CAUSA</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1.  Muerte del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de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cuius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con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testamentifactio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activa (capacidad para hacer testamento)</a:t>
            </a:r>
          </a:p>
          <a:p>
            <a:pPr marL="0" indent="0">
              <a:buNone/>
            </a:pPr>
            <a:r>
              <a:rPr lang="es-ES" sz="1100" b="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2.  Existencia de heredero con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testamentifactio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pasiva (capacidad para ser heredero)</a:t>
            </a:r>
          </a:p>
          <a:p>
            <a:pPr marL="0" indent="0">
              <a:buNone/>
            </a:pPr>
            <a:r>
              <a:rPr lang="es-ES" sz="1100" b="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3.  Fases: INICIAL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Delatio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(llamamiento); INTERMEDIA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Hereditas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iacens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usucapio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pro herede;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FINAL: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Aditio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(adquisición de la herencia)</a:t>
            </a:r>
          </a:p>
          <a:p>
            <a:pPr marL="0" indent="0">
              <a:buNone/>
            </a:pPr>
            <a:r>
              <a:rPr lang="es-ES" sz="1100" b="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4.  Efectos de la adquisición de la herencia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Separatio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abstinendi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beneficium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inventarii</a:t>
            </a:r>
            <a:endParaRPr lang="es-ES" sz="1100" i="1" dirty="0" smtClean="0">
              <a:latin typeface="Times New Roman" panose="02020603050405020304" pitchFamily="18" charset="0"/>
              <a:cs typeface="Times New Roman" panose="02020603050405020304" pitchFamily="18" charset="0"/>
              <a:sym typeface="Wingdings" panose="05000000000000000000" pitchFamily="2" charset="2"/>
            </a:endParaRPr>
          </a:p>
          <a:p>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CONSECUENCIAS DE LA PLURALIDAD DE HEREDEROS</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1. DERECHO DE ACRECER Al heredero llamado solo a una parte se le acrece con el resto hasta la totalidad. Cuando varias personas son llamadas a la sucesión y alguna de ellas no quiere o no puede aceptar, la cuota vacante acrece a los otros coherederos por partes iguales.</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2. PARTICIÓN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 da cuando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alguno de los coherederos, compartiendo la misma comunidad hereditaria, solicita la partición de la herencia: voluntariamente o judicialmente por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actio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familiae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erciscundae</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3. COLACIÓN Obligación de los herederos forzosos de aportar a la masa hereditaria las donaciones que en vida les hubiera hecho el causante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collatio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emancipati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collatio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dotis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con el fin de evitar desigualdades entre los herederos que no recibieron nada en vida del causante.</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REPUDIACIÓN DE LA HERENCIA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la renuncia a la herencia que solo pueden realizar los herederos extraños o voluntarios, ya que a ellos solos se les ofrece pos delación, al adquirirla automáticamente los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heredes sui et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necessarii</a:t>
            </a:r>
            <a:endParaRPr lang="es-ES" sz="1100" b="1"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PROTECCIÓN PROCESAL 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HEREDITATIS PETITIO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regulada por 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civile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p>
          <a:p>
            <a:pPr marL="0" indent="0" algn="just">
              <a:buNone/>
            </a:pPr>
            <a:r>
              <a:rPr lang="es-ES" sz="1100" b="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INTERDICTUM  QUORUM  BONORUM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(regulada por el pretor, formando parte del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honorarium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endParaRPr lang="es-ES" sz="110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es-ES" sz="1200" b="1" dirty="0" smtClean="0">
                <a:latin typeface="Times New Roman" panose="02020603050405020304" pitchFamily="18" charset="0"/>
                <a:cs typeface="Times New Roman" panose="02020603050405020304" pitchFamily="18" charset="0"/>
                <a:sym typeface="Wingdings" panose="05000000000000000000" pitchFamily="2" charset="2"/>
              </a:rPr>
              <a:t>                                                                </a:t>
            </a:r>
          </a:p>
          <a:p>
            <a:endParaRPr lang="es-E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860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89046"/>
          </a:xfrm>
          <a:solidFill>
            <a:schemeClr val="accent6">
              <a:lumMod val="20000"/>
              <a:lumOff val="80000"/>
            </a:schemeClr>
          </a:solidFill>
        </p:spPr>
        <p:txBody>
          <a:bodyPr>
            <a:normAutofit/>
          </a:bodyPr>
          <a:lstStyle/>
          <a:p>
            <a:pPr algn="ctr"/>
            <a:r>
              <a:rPr lang="es-ES" sz="3600" b="1" dirty="0" smtClean="0">
                <a:latin typeface="Times New Roman" panose="02020603050405020304" pitchFamily="18" charset="0"/>
                <a:cs typeface="Times New Roman" panose="02020603050405020304" pitchFamily="18" charset="0"/>
              </a:rPr>
              <a:t>SUCESIÓN TESTAMENTARIA (I)</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774441"/>
            <a:ext cx="12192000" cy="6083559"/>
          </a:xfrm>
          <a:solidFill>
            <a:schemeClr val="accent6">
              <a:lumMod val="20000"/>
              <a:lumOff val="80000"/>
            </a:schemeClr>
          </a:solidFill>
        </p:spPr>
        <p:txBody>
          <a:bodyPr>
            <a:noAutofit/>
          </a:bodyPr>
          <a:lstStyle/>
          <a:p>
            <a:pPr algn="just"/>
            <a:r>
              <a:rPr lang="es-ES" sz="1100" b="1" dirty="0" smtClean="0">
                <a:latin typeface="Times New Roman" panose="02020603050405020304" pitchFamily="18" charset="0"/>
                <a:cs typeface="Times New Roman" panose="02020603050405020304" pitchFamily="18" charset="0"/>
              </a:rPr>
              <a:t>CONCEPTO DE TESTAMENTO</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ULPIANO,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Reg.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20,1: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“El testamento es la manifestación legítima de nuestra voluntad, hecha con la forma y solemnidad debida para que surta efecto después de nuestra muerte”</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Modestino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D.28,1,1: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El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testamento es la justa expresión de nuestra voluntad, respecto a lo que cada cual quiere que se haga después de su muerte</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CAPACIDAD DE TESTAR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Ser libre, ciudadano romano y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sui iuris.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Casos especiales: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filius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familias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(peculio castrense y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quasi</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castrense); algunos esclavos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servi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populi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romani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cubicularii</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mujer (caso especial). La capacidad de testar se requiere: tanto en el momento de testar, como en el momento de la muerte.</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HISTORIA DE LAS FORMAS DE TESTAMENTO:</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TESTAMENTUM CALATIS COMITIIS </a:t>
            </a: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Testamento realizado ante el pueblo reunido en asamblea de los comicios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curiados</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B)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TESTAMENTUM  IN PROCINTU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Testamento en pie de guerra. Se hacia oralmente sustituyendo la asamblea por ejercito dispuesto para la guerra.</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TESTAMENTUM PER AES ET LIBRAM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Testamento por el acto solemne de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mancipatio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fiduciae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por la que el disponente vendía sus bienes a una persona de confianza para que asumiera el compromiso de entregarlos a la persona que hubiese sido designada por el testador. El destinatario o destinatarios finales de los bienes no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eran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herederos del testador, sino del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emptor</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adquiríó</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como comprador los bienes del testador.</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D)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TESTAMENTO PRETORIO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pretor concede la posesión de los bienes al heredero que venga indicado en un testamento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secundum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tabulas)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expuesto en tablillas o escritos sellados por las 7 personas que intervenían  en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mancipatio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TESTAMENTO EN EL DERECHO POSCLÁSICO Y JUSTINIANEO: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 refunden las distintas formas de testamento y Justiniano distingue dos clases de testamento: </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Testamento privado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Realizado ante 7 testigos ciudadanos romanos con plena capacidad. Podía ser:</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“Oral”, antes testigos y se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solía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redactar un acta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nuncupatum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in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scripturam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redactum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“Escrito”, bien por el mismo testador (testamento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ológrafo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o redactado por otra persona (testamento </a:t>
            </a:r>
            <a:r>
              <a:rPr lang="es-ES" sz="1100" u="sng" dirty="0" err="1" smtClean="0">
                <a:latin typeface="Times New Roman" panose="02020603050405020304" pitchFamily="18" charset="0"/>
                <a:cs typeface="Times New Roman" panose="02020603050405020304" pitchFamily="18" charset="0"/>
                <a:sym typeface="Wingdings" panose="05000000000000000000" pitchFamily="2" charset="2"/>
              </a:rPr>
              <a:t>alógrafo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Testamento público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Podía ser de dos formas:</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a:t>
            </a:r>
            <a:r>
              <a:rPr lang="es-ES" sz="1100" i="1" dirty="0" err="1">
                <a:latin typeface="Times New Roman" panose="02020603050405020304" pitchFamily="18" charset="0"/>
                <a:cs typeface="Times New Roman" panose="02020603050405020304" pitchFamily="18" charset="0"/>
                <a:sym typeface="Wingdings" panose="05000000000000000000" pitchFamily="2" charset="2"/>
              </a:rPr>
              <a:t>T</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apud</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acta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conditum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Realizado </a:t>
            </a:r>
            <a:r>
              <a:rPr lang="es-ES" sz="1100" dirty="0">
                <a:latin typeface="Times New Roman" panose="02020603050405020304" pitchFamily="18" charset="0"/>
                <a:cs typeface="Times New Roman" panose="02020603050405020304" pitchFamily="18" charset="0"/>
                <a:sym typeface="Wingdings" panose="05000000000000000000" pitchFamily="2" charset="2"/>
              </a:rPr>
              <a:t>ante la autoridad judicial 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municipal</a:t>
            </a:r>
            <a:r>
              <a:rPr lang="es-ES" sz="1100" i="1" dirty="0">
                <a:latin typeface="Times New Roman" panose="02020603050405020304" pitchFamily="18" charset="0"/>
                <a:cs typeface="Times New Roman" panose="02020603050405020304" pitchFamily="18" charset="0"/>
                <a:sym typeface="Wingdings" panose="05000000000000000000" pitchFamily="2" charset="2"/>
              </a:rPr>
              <a:t>.</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a:latin typeface="Times New Roman" panose="02020603050405020304" pitchFamily="18" charset="0"/>
                <a:cs typeface="Times New Roman" panose="02020603050405020304" pitchFamily="18" charset="0"/>
                <a:sym typeface="Wingdings" panose="05000000000000000000" pitchFamily="2" charset="2"/>
              </a:rPr>
              <a:t>                  -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a:latin typeface="Times New Roman" panose="02020603050405020304" pitchFamily="18" charset="0"/>
                <a:cs typeface="Times New Roman" panose="02020603050405020304" pitchFamily="18" charset="0"/>
                <a:sym typeface="Wingdings" panose="05000000000000000000" pitchFamily="2" charset="2"/>
              </a:rPr>
              <a:t>T</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principi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oblatum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 entregaba escrito para ser registrado y </a:t>
            </a:r>
            <a:r>
              <a:rPr lang="es-ES" sz="1100" dirty="0">
                <a:latin typeface="Times New Roman" panose="02020603050405020304" pitchFamily="18" charset="0"/>
                <a:cs typeface="Times New Roman" panose="02020603050405020304" pitchFamily="18" charset="0"/>
                <a:sym typeface="Wingdings" panose="05000000000000000000" pitchFamily="2" charset="2"/>
              </a:rPr>
              <a:t>custodiado por los archivos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imperiales.</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TESTAMENTOS ESPECIALES 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Son aquellos que establecen una forma distinta de la ordinaria y, salvo el militar, todos aparecen en época posclásica. Son los siguientes: El testamento del ciego (escrito ante 7 o 8 testigos), el del analfabeto (ante 8 testigos) , el hecho en época de epidemia (dispensa de testigos), el testamento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ruri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conditum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(realizado fuera del núcleo urbano y ante 5 testigos)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ológrafo del padre sin testigos en favor de los hijos y el testamento militar para que los soldados tengan plena libertad para testar como quieran (iniciado por Julio César y reformado los emperadores Tito, Domiciano,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Nerva</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y Trajano. Justiniano lo limita al tiempo que estuviesen en campaña).</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CODICILO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un escrito informar emitido por el testador para completar su testamento con disposiciones de última voluntad (legados, manumisiones, nombramientos de tutores, revocaciones de disposiciones). No podía contener institución o desheredación de heredero. En época clásica, no se exigía una forma especial; sin embargo, sí se exigió en la época posclásica y Justiniano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impuso la existencia de</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5 testigos para el codicilo y 7 para el testamento.</a:t>
            </a:r>
            <a:endParaRPr lang="es-ES" sz="1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079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266646" cy="457199"/>
          </a:xfrm>
          <a:solidFill>
            <a:schemeClr val="accent6">
              <a:lumMod val="20000"/>
              <a:lumOff val="80000"/>
            </a:schemeClr>
          </a:solidFill>
        </p:spPr>
        <p:txBody>
          <a:bodyPr>
            <a:noAutofit/>
          </a:bodyPr>
          <a:lstStyle/>
          <a:p>
            <a:pPr algn="ctr"/>
            <a:r>
              <a:rPr lang="es-ES" sz="3600" b="1" dirty="0" smtClean="0">
                <a:latin typeface="Times New Roman" panose="02020603050405020304" pitchFamily="18" charset="0"/>
                <a:cs typeface="Times New Roman" panose="02020603050405020304" pitchFamily="18" charset="0"/>
              </a:rPr>
              <a:t>SUCESIÓN TESTAMENTARIA (II)</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 y="457199"/>
            <a:ext cx="12266647" cy="6755363"/>
          </a:xfrm>
          <a:solidFill>
            <a:schemeClr val="accent6">
              <a:lumMod val="20000"/>
              <a:lumOff val="80000"/>
            </a:schemeClr>
          </a:solidFill>
        </p:spPr>
        <p:txBody>
          <a:bodyPr>
            <a:normAutofit/>
          </a:bodyPr>
          <a:lstStyle/>
          <a:p>
            <a:r>
              <a:rPr lang="es-ES" sz="1100" b="1" dirty="0" smtClean="0">
                <a:latin typeface="Times New Roman" panose="02020603050405020304" pitchFamily="18" charset="0"/>
                <a:cs typeface="Times New Roman" panose="02020603050405020304" pitchFamily="18" charset="0"/>
              </a:rPr>
              <a:t>CONTENIDO DEL TESTAMENTO:</a:t>
            </a:r>
          </a:p>
          <a:p>
            <a:pPr marL="0" indent="0">
              <a:buNone/>
            </a:pPr>
            <a:r>
              <a:rPr lang="es-ES" sz="1100" dirty="0" smtClean="0">
                <a:latin typeface="Times New Roman" panose="02020603050405020304" pitchFamily="18" charset="0"/>
                <a:cs typeface="Times New Roman" panose="02020603050405020304" pitchFamily="18" charset="0"/>
              </a:rPr>
              <a:t>I. </a:t>
            </a:r>
            <a:r>
              <a:rPr lang="es-ES" sz="1100" u="sng" dirty="0" smtClean="0">
                <a:latin typeface="Times New Roman" panose="02020603050405020304" pitchFamily="18" charset="0"/>
                <a:cs typeface="Times New Roman" panose="02020603050405020304" pitchFamily="18" charset="0"/>
              </a:rPr>
              <a:t>INSTITUCIÓN DE HEREDERO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Cláusula testamentaria realizada por el testador designando a una o a varias personas el título de heredero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II.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SUSTITUCIÓN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Se llama</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substitutus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al que es instituido heredero en segundo lugar, para el caso de que el primero instituido no llegue a serlo. Hay cuatro clases de sustituciones:</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 VULGAR: El sustituto será heredero si el nombrado no llega a serlo. No se trata de que una persona suceda “después de otra”, sino “en lugar de otra” ya que el primero nunca llego a heredar.</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B) PUPILAR: Es el nombramiento de un heredero al propio hijo impúber, para el caso de que éste muera antes de alcanzar la pubertad.</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 CUASI PUPILAR: Los ascendientes paternos o maternos de un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furiosus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después de haberle instituido en la cuota legítima, pueden nombrarle un heredero por si muere sin haber recobrado 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razón.</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D) FIDEICOMISARIA: El testador puede ordenar un fideicomiso, encargando al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fiduciario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disfrute y conserve la herencia y solo a su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fallecimiento (del fiduciario)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pase la herencia al fideicomisario.</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III.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LEGADO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Sucesión particular,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mortis causa,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 carácter imperativo en la que el testador ordena que se le de al legatario algo (legado) del conjunto de bienes (herencia) que irán a ser del heredero.</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SUJETOS: Causante (TESTADOR), gravado (HEREDERO), beneficiario de los bienes dados (LEGATARIO)</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CLASES: </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Legado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vindicatorio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legatum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per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vindicationem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Solo se podían legar cosas sobre las que recayeran la propiedad quiritaria, por lo que el legatario adquiría la propiedad desde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el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heredero adía la herencia. </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b) </a:t>
            </a:r>
            <a:r>
              <a:rPr lang="es-ES" sz="1100" dirty="0">
                <a:latin typeface="Times New Roman" panose="02020603050405020304" pitchFamily="18" charset="0"/>
                <a:cs typeface="Times New Roman" panose="02020603050405020304" pitchFamily="18" charset="0"/>
                <a:sym typeface="Wingdings" panose="05000000000000000000" pitchFamily="2" charset="2"/>
              </a:rPr>
              <a:t>L</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egado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damnatorio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o de obligación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legatum</a:t>
            </a: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per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damnationem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un legado que atribuye al legatario un derecho de crédito mediante una orden que se da al heredero. El objeto del legado puede ser una cosa cierta o incierta, propia del heredero o de un tercero, pero la propiedad no es adquirida de inmediato por el legatario ya que tiene que transmitírsela el heredero. </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 Legado de tolerancia o permisión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legatum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sinendi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modo)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un legado que solo puede recaer sobre cosas de propiedad del testador o del heredero pero no de un tercero. El heredero no está obligado a transmitir la propiedad de la cosa, sino a permitir que el legatario se apropie directamente de la cosa objeto del legado. </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 Legado de precepción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legatum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per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praeceptionem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Este legado consistía en una disposición del testador que. se hacía valer en un juicio divisorio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autorizando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al heredero a separar un bien de la herencia. Era la autorización de coger o apropiarse de alguna cosa por parte del legatario, siempre y cuando la cosa fuera propiedad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bonitaria</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del testador. </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Los diversos legados tendieron a unificarse hasta que Justiniano en C. 6, 43,1 y en Inst. 2,20,2, resalta la voluntad del testador y dispone que sea única la naturaleza de todos los legados.</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OBJETO DEL LEGADO Puede ser cualquier cosa, tanto corporal como incorporal o derecho, o en modificación o extinción de relaciones ya existentes. Era usual instituir herederos a los hijos varones y beneficiar a la mujer, hijas y a otros parientes con legados, tales como: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legatum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generis,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speciei,optionis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partitionis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 prestaciones periódicas, alimentos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nominis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debiti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liberationis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ADQUISICIÓN DEL LEGADO El legatario no puede hacer suyo el legado hasta que el heredero 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herederos extraños o voluntarios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acepten 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herencia,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ya que estos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son solos lo que pueden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aceptar o no la herencia. Si los herederos son “necesarios”, al tener que adquirir la herencia automáticamente desde la muerte del testador, el legatarios también adquirían el legado de la herencia. Por tanto, solo a los herederos voluntarios o extraños se les produce el ofrecimiento o delación para que procedan a la adquisición 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aditio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hereditatis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mientras se produce, el legatario solo tiene una expectativa de adquirir el legado. La Jurisprudencia distingue dos momentos: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Dies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cedens</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(día que se produce el ofrecimiento o delación de la herencia al heredero) y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dies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veniens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(día en el que adquiere la herencia, el heredero, y el legado, el legatario).</a:t>
            </a:r>
          </a:p>
          <a:p>
            <a:pPr marL="0" indent="0" algn="just">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LIMITACIÓN A LA FACULTAD DE LEGAR: LA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QUARTA FALCIDIA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En época republicana se establecieron límites a la facultad de legar del testador. Así, en el año 40 a.C.,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lex</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Falcidia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estableció que el testador no puede legar más de tres cuartas partes de la herencia, con el fin de asegurarle al heredero el cuarto restante, de ahí la expresión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quarta</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Falcidia.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Esta ley se extendió a todo tipo de disposiciones patrimoniales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mortis causa,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por ejemplo, a los fideicomisos.</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PRELEGADO  Es el legado que se hace a favor de un heredero cuando hay varios coherederos. No puede darse el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prelegado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si solo hay un heredero.</a:t>
            </a:r>
          </a:p>
        </p:txBody>
      </p:sp>
    </p:spTree>
    <p:extLst>
      <p:ext uri="{BB962C8B-B14F-4D97-AF65-F5344CB8AC3E}">
        <p14:creationId xmlns:p14="http://schemas.microsoft.com/office/powerpoint/2010/main" val="335409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951721"/>
          </a:xfrm>
          <a:solidFill>
            <a:schemeClr val="accent6">
              <a:lumMod val="20000"/>
              <a:lumOff val="80000"/>
            </a:schemeClr>
          </a:solidFill>
        </p:spPr>
        <p:txBody>
          <a:bodyPr>
            <a:normAutofit/>
          </a:bodyPr>
          <a:lstStyle/>
          <a:p>
            <a:pPr algn="ctr"/>
            <a:r>
              <a:rPr lang="es-ES" sz="3600" b="1" dirty="0" smtClean="0">
                <a:latin typeface="Times New Roman" panose="02020603050405020304" pitchFamily="18" charset="0"/>
                <a:cs typeface="Times New Roman" panose="02020603050405020304" pitchFamily="18" charset="0"/>
              </a:rPr>
              <a:t>SUCESIÓN TESTAMENTARIA (III)</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671804"/>
            <a:ext cx="12192000" cy="6251510"/>
          </a:xfrm>
          <a:solidFill>
            <a:schemeClr val="accent6">
              <a:lumMod val="20000"/>
              <a:lumOff val="80000"/>
            </a:schemeClr>
          </a:solidFill>
        </p:spPr>
        <p:txBody>
          <a:bodyPr>
            <a:normAutofit/>
          </a:bodyPr>
          <a:lstStyle/>
          <a:p>
            <a:pPr marL="0" indent="0">
              <a:buNone/>
            </a:pPr>
            <a:r>
              <a:rPr lang="es-ES" sz="1100" dirty="0" smtClean="0">
                <a:latin typeface="Times New Roman" panose="02020603050405020304" pitchFamily="18" charset="0"/>
                <a:cs typeface="Times New Roman" panose="02020603050405020304" pitchFamily="18" charset="0"/>
              </a:rPr>
              <a:t>IV</a:t>
            </a:r>
            <a:r>
              <a:rPr lang="es-ES" sz="1100" u="sng" dirty="0" smtClean="0">
                <a:latin typeface="Times New Roman" panose="02020603050405020304" pitchFamily="18" charset="0"/>
                <a:cs typeface="Times New Roman" panose="02020603050405020304" pitchFamily="18" charset="0"/>
              </a:rPr>
              <a:t>. FIDEICOMISO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El fideicomiso proviene del término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fideicommitere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significa “confiar en la fe”.</a:t>
            </a:r>
          </a:p>
          <a:p>
            <a:pPr marL="0" indent="0">
              <a:buNone/>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 CONCEPTO Y EVOLUCIÓN HISTÓRICA Consistía en una o varias disposiciones de última voluntad confiadas a la buena fe de una persona (FIDUCIARIO), por las que se hacía una petición o encargo a favor de otra (FIDEICOMISARIO) para que la cumpla. El origen del fideicomiso está en el interés de hacer efectivas disposiciones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mortis causa</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por las que el testador tenía voluntad de favorecer a extranjeros o a otras personas de capacidad de heredar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testamentifactio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pasiva).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Era una institución basada en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fides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ya que carecía de tutela jurídica pero, en su contenido sustancial, era muy parecido al legado. Concretamente, en época clásica las diferencias entre fideicomiso y legado eran las siguientes:</a:t>
            </a:r>
          </a:p>
          <a:p>
            <a:pPr>
              <a:buAutoNum type="alphaL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legado solo puede ser dispuesto en un testamento y respetando las formalidades de cada tipo; mientras que el fideicomiso se puede dar fuera del testamento y sin forma alguna.</a:t>
            </a:r>
          </a:p>
          <a:p>
            <a:pPr>
              <a:buAutoNum type="alphaL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No se puede disponer de un legado a cargo de un legatario, pero sí de un fideicomisario</a:t>
            </a:r>
          </a:p>
          <a:p>
            <a:pPr>
              <a:buAutoNum type="alphaL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Podían ser fideicomisarios (beneficiados) quienes no tenían capacidad para recibir por legado y fuera de las limitaciones previstas para éstos.</a:t>
            </a:r>
          </a:p>
          <a:p>
            <a:pPr>
              <a:buAutoNum type="alphaL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Mientras que el legado se hace valer en el procedimiento formulario, el fideicomiso se tramita en el procedimiento extraordinario. Para los fideicomisarios la acción se ejercía en Roma en cualquier tiempo, mientras que para los legados había que respetar el calendario oficial. La acción del fideicomiso exige el modelo de las acciones de buena fe y no de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actio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ex testamento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es de derecho estricto.</a:t>
            </a:r>
          </a:p>
          <a:p>
            <a:pPr marL="0" indent="0">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Estas diferencias fueron desapareciendo cuando se extingue el procedimiento formulario y Justiniano dispuso su total equiparación entre legado y fideicomiso.</a:t>
            </a:r>
          </a:p>
          <a:p>
            <a:pPr marL="0" indent="0">
              <a:buNone/>
            </a:pPr>
            <a:r>
              <a:rPr lang="es-ES" sz="1100" dirty="0" smtClean="0">
                <a:latin typeface="Times New Roman" panose="02020603050405020304" pitchFamily="18" charset="0"/>
                <a:cs typeface="Times New Roman" panose="02020603050405020304" pitchFamily="18" charset="0"/>
              </a:rPr>
              <a:t>        - CLASES O TIPOS DE FIDEICOMISOS:</a:t>
            </a:r>
          </a:p>
          <a:p>
            <a:pPr>
              <a:buAutoNum type="alphaUcParenR"/>
            </a:pPr>
            <a:r>
              <a:rPr lang="es-ES" sz="1100" dirty="0" smtClean="0">
                <a:latin typeface="Times New Roman" panose="02020603050405020304" pitchFamily="18" charset="0"/>
                <a:cs typeface="Times New Roman" panose="02020603050405020304" pitchFamily="18" charset="0"/>
              </a:rPr>
              <a:t>Fideicomiso de herencia (</a:t>
            </a:r>
            <a:r>
              <a:rPr lang="es-ES" sz="1100" i="1" dirty="0" err="1" smtClean="0">
                <a:latin typeface="Times New Roman" panose="02020603050405020304" pitchFamily="18" charset="0"/>
                <a:cs typeface="Times New Roman" panose="02020603050405020304" pitchFamily="18" charset="0"/>
              </a:rPr>
              <a:t>fideicomissum</a:t>
            </a:r>
            <a:r>
              <a:rPr lang="es-ES" sz="1100" i="1" dirty="0" smtClean="0">
                <a:latin typeface="Times New Roman" panose="02020603050405020304" pitchFamily="18" charset="0"/>
                <a:cs typeface="Times New Roman" panose="02020603050405020304" pitchFamily="18" charset="0"/>
              </a:rPr>
              <a:t> </a:t>
            </a:r>
            <a:r>
              <a:rPr lang="es-ES" sz="1100" i="1" dirty="0" err="1" smtClean="0">
                <a:latin typeface="Times New Roman" panose="02020603050405020304" pitchFamily="18" charset="0"/>
                <a:cs typeface="Times New Roman" panose="02020603050405020304" pitchFamily="18" charset="0"/>
              </a:rPr>
              <a:t>hereditatis</a:t>
            </a:r>
            <a:r>
              <a:rPr lang="es-ES" sz="1100" i="1" dirty="0" smtClean="0">
                <a:latin typeface="Times New Roman" panose="02020603050405020304" pitchFamily="18" charset="0"/>
                <a:cs typeface="Times New Roman" panose="02020603050405020304" pitchFamily="18" charset="0"/>
              </a:rPr>
              <a:t>)</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aquel que se encarga al heredero para que restituya la totalidad o una parte de la herencia a otra persona, bien por testamento o en codicilo.</a:t>
            </a:r>
          </a:p>
          <a:p>
            <a:pPr>
              <a:buAutoNum type="alphaU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Sustitución fideicomisaria El testador puede encarga al fiduciario (no que restituya inmediatamente la herencia, o parte de ella, al fideicomisario), sino que disfrute y conserve dicha herencia y, solo a su fallecimiento, pase ésta al fideicomisario</a:t>
            </a:r>
          </a:p>
          <a:p>
            <a:pPr>
              <a:buAutoNum type="alphaU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Fideicomiso de familia y residuo En el primero, el testador pide al heredero que conserve el patrimonio hereditario y que a su muerte fuese transferido a personas pertenecientes a su familia.</a:t>
            </a: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En el segundo, el testador encarga al heredero que, a su fallecimiento o en otro momento anterior, restituya a otra persona lo que le quede de la herencia.</a:t>
            </a:r>
          </a:p>
          <a:p>
            <a:pPr>
              <a:buAutoNum type="alphaU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Fideicomiso de libertad Consiste en que el testador pedía al heredero que manumitiese a un esclavo propio o ajeno.</a:t>
            </a:r>
          </a:p>
          <a:p>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INTERPRETACIÓN, INEFICACIA Y REVOCACIÓN DE LAS DISPOSICIONES TESTAMENTARIAS</a:t>
            </a:r>
          </a:p>
          <a:p>
            <a:pPr marL="0" indent="0" algn="just">
              <a:buNone/>
            </a:pPr>
            <a:r>
              <a:rPr lang="es-ES" sz="1100" b="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 eficacia de un testamento se fundamenta en la voluntad del disponente, debidamente interpretada, esto es, que la voluntad sea: CLARA, CIERTA, SIN VIOLENCIA O DOLO,SIN CONDICIONES IMPOSIBLES, TORPES O INMORALES y SIN ADMITIR PARTICIPACIÓN DE VOLUNTADES AJENAS. Si no se dan estos requisitos, se dice que el testamento contiene un vicio o defecto que impida su propia vigencia o validez. Causas de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invalidez</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Invalidez radical o inicial</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Cuando no se respeta la forma debida o falta capacidad suficiente en el testador o en el heredero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iniustum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o non iure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factum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O cuando los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heredes sui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son preteridos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inutile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nullius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momento). </a:t>
            </a:r>
            <a:r>
              <a:rPr lang="es-ES" sz="1100" u="sng" dirty="0" smtClean="0">
                <a:latin typeface="Times New Roman" panose="02020603050405020304" pitchFamily="18" charset="0"/>
                <a:cs typeface="Times New Roman" panose="02020603050405020304" pitchFamily="18" charset="0"/>
                <a:sym typeface="Wingdings" panose="05000000000000000000" pitchFamily="2" charset="2"/>
              </a:rPr>
              <a:t>Invalidez sobrevenida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Cuando sobreviene perdida de la capacidad jurídica del testador por caer en esclavitud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irritum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factum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O cuando nace un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suus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después de la muerte del testador y éste no lo ha tenido en cuenta, instituyéndolo o desheredándolo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ruptum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Ineficacia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Un testamento válido puede ser ineficaz cuando los herederos premueren al testador, o queda incumplida una condición fijada en el testamento, cuando la herencia no es aceptada por el heredero (ya sea por muerte o por renuncia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desertum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destitutum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Revocación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testador mientras viva puede hacer un nuevo testamento. El testamento es un acto revocable, como dice Ulpiano, D. 34,4,4: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la voluntad del disponente puede cambiarse hasta el final de su vida”</a:t>
            </a:r>
            <a:endParaRPr lang="es-ES" sz="1100" b="1" dirty="0" smtClean="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96645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
            <a:ext cx="12192000" cy="643810"/>
          </a:xfrm>
          <a:solidFill>
            <a:schemeClr val="accent6">
              <a:lumMod val="20000"/>
              <a:lumOff val="80000"/>
            </a:schemeClr>
          </a:solidFill>
        </p:spPr>
        <p:txBody>
          <a:bodyPr>
            <a:normAutofit/>
          </a:bodyPr>
          <a:lstStyle/>
          <a:p>
            <a:pPr algn="ctr"/>
            <a:r>
              <a:rPr lang="es-ES" sz="3600" b="1" dirty="0" smtClean="0">
                <a:latin typeface="Times New Roman" panose="02020603050405020304" pitchFamily="18" charset="0"/>
                <a:cs typeface="Times New Roman" panose="02020603050405020304" pitchFamily="18" charset="0"/>
              </a:rPr>
              <a:t>SUCESIÓN INTESTADA</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643813"/>
            <a:ext cx="12192000" cy="6214188"/>
          </a:xfrm>
          <a:solidFill>
            <a:schemeClr val="accent6">
              <a:lumMod val="20000"/>
              <a:lumOff val="80000"/>
            </a:schemeClr>
          </a:solidFill>
        </p:spPr>
        <p:txBody>
          <a:bodyPr>
            <a:noAutofit/>
          </a:bodyPr>
          <a:lstStyle/>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CONCEPTO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 sucesión intestada 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ab intestato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o legítima se produce cuando el difunto no otorgó testamento, o bien cuando el otorgado no es válido, o fue revocado, o cuando ninguno de los instituidos herederos llegan a serlo (Justiniano, Inst., 3,1pr.) y, en tales casos, el parentesco con el difunto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de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cuius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determinará quienes serán los herederos, variando según el momento histórico. </a:t>
            </a:r>
          </a:p>
          <a:p>
            <a:pPr marL="0" indent="0" algn="just">
              <a:buNone/>
            </a:pP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SUCESIÓN INTESTADA EN LA LEY DE LAS XII TABLAS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 sucesión intestada del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civile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comenzó a regularse en la Ley de las XII Tablas, 5,4-5: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Si alguno muere sin testamento y no hay ningún heredero de derecho propio, tenga la herencia el más próximo agnado, si no hay ningún agnado, tenga la herencia los gentiles”.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Mostrando,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en esta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época, la supremacía de los lazos agnaticios sobre los cognaticios. Por tanto, la relación de herederos sería:</a:t>
            </a:r>
          </a:p>
          <a:p>
            <a:pPr marL="0" indent="0" algn="just">
              <a:buNone/>
            </a:pP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1.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SUI HEREDES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Eran personas libres (hombres y mujeres) componentes de la familia que se encontraban directamente bajo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potestas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manus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del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paterfamilias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fallecido.</a:t>
            </a:r>
            <a:endParaRPr lang="es-ES" sz="1100" b="1"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2.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AGNATI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falta de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sui heredes,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 ley de las XII Tablas atribuía la herencia al agnado próximo, es decir, los que están unidos por parentesco legítimo del varón y sometidos a una misma potestad, si el común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paterfamilias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no hubiese fallecido, Gayo,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Inst.,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3,10.</a:t>
            </a:r>
            <a:endParaRPr lang="es-ES" sz="1100" b="1"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3.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GENTILES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falta de agnados, la ley de las XII Tablas atribuye la herencia a los gentiles (Gayo,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Inst.,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3,17), es decir, conjunto de familias con un nombre común, formando una comunidad y organización propia en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sacra,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bienes y costumbres. </a:t>
            </a:r>
          </a:p>
          <a:p>
            <a:pPr marL="0" indent="0" algn="just">
              <a:buNone/>
            </a:pP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SUCESIÓN INTESTADA EN EL DERECHO DEL PRETOR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pretor, por medio del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honorarium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establece un nuevo orden de llamadas a la herencia, tomando como base el parentesco cognaticio o de sangre, para conceder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 los siguientes comenzando con la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palabra</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“unde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 quien”):</a:t>
            </a: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 POSSESSIO UNDE LIBERI (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todos los que 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civile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consideraba como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sui</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y a los hijos legítimos del difunto aunque estuvieran emancipados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p>
          <a:p>
            <a:pPr marL="0" indent="0" algn="just">
              <a:buNone/>
            </a:pP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B) POSSESSIO UNDE LEGITIMI</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 falta de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liberi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pretor prometía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los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legitimi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decir, a los llamados 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hereditas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por la ley de las XII Tablas: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heredes sui,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agnatus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proximus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gentiles). </a:t>
            </a: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C) POSSESSIO UNDE COGNATI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parentesco de sangre predomina en el Edicto, D. 38,8,; los descendientes, ascendientes y colaterales).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p>
          <a:p>
            <a:pPr marL="0" indent="0" algn="just">
              <a:buNone/>
            </a:pP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D) POSSESSIO UNDE VIR ET UXOR (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pretor, a falta de otro pariente comprendido en las categorías anteriores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les prometía a los esposos recíprocamente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 38,11).</a:t>
            </a:r>
          </a:p>
          <a:p>
            <a:pPr marL="0" indent="0" algn="just">
              <a:buNone/>
            </a:pP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REFORMAS DEL DERECHO IMPERIAL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Importancia de los vínculos cognaticios sobre los agnaticios y se funde 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civile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regulaba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hereditas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honorarium</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(que regulaba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Surgen dos senadoconsultos: el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S.C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Tertuliano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declara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la madre heredera abintestato de sus hijos) y el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S.C.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Orfitianum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llama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los hijos a la herencia abintestato de la madre).</a:t>
            </a:r>
          </a:p>
          <a:p>
            <a:pPr algn="just"/>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SUCESIÓN INTESTADA EN EL DERECHO JUSTINIANEO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Las Novelas 118 y 127 consolidan la sucesión natural o cognaticia, derogando el antiguo sistema del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civile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admitiendo la plena capacidad de los hijos y la mujer. El orden de llamadas es: 1) Los descendientes 2) los ascendientes y los hermanos y hermanas de doble vínculo, es decir, de padre y de madre 3) Los hermanos y hermanas de un solo vínculo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consanguini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del mismo padre;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uterini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 la misma madre) 4) Otros colaterales, hasta el 6º y 7º grado como en el Edicto del Preto</a:t>
            </a:r>
            <a:r>
              <a:rPr lang="es-ES" sz="1100" dirty="0">
                <a:latin typeface="Times New Roman" panose="02020603050405020304" pitchFamily="18" charset="0"/>
                <a:cs typeface="Times New Roman" panose="02020603050405020304" pitchFamily="18" charset="0"/>
                <a:sym typeface="Wingdings" panose="05000000000000000000" pitchFamily="2" charset="2"/>
              </a:rPr>
              <a:t>r</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Si faltan estos herederos, es llamado el cónyuge viudo. En caso de viuda pobre y falta de recursos, las Novelas 53 y 117 le atribuyen normalmente la cuarta parte.</a:t>
            </a:r>
          </a:p>
          <a:p>
            <a:pPr marL="0" indent="0" algn="just">
              <a:buNone/>
            </a:pPr>
            <a:r>
              <a:rPr lang="es-ES" sz="1100" b="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p>
          <a:p>
            <a:pPr marL="0" indent="0" algn="just">
              <a:buNone/>
            </a:pPr>
            <a:r>
              <a:rPr lang="es-ES" sz="1100" b="1"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      </a:t>
            </a:r>
            <a:endParaRPr lang="es-ES" sz="1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346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494521"/>
          </a:xfrm>
          <a:solidFill>
            <a:schemeClr val="accent6">
              <a:lumMod val="20000"/>
              <a:lumOff val="80000"/>
            </a:schemeClr>
          </a:solidFill>
        </p:spPr>
        <p:txBody>
          <a:bodyPr>
            <a:normAutofit fontScale="90000"/>
          </a:bodyPr>
          <a:lstStyle/>
          <a:p>
            <a:pPr algn="ctr"/>
            <a:r>
              <a:rPr lang="es-ES" sz="3600" b="1" dirty="0" smtClean="0">
                <a:latin typeface="Times New Roman" panose="02020603050405020304" pitchFamily="18" charset="0"/>
                <a:cs typeface="Times New Roman" panose="02020603050405020304" pitchFamily="18" charset="0"/>
              </a:rPr>
              <a:t>SUCESIÓN FORZOSA</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494522"/>
            <a:ext cx="12192000" cy="6428792"/>
          </a:xfrm>
          <a:solidFill>
            <a:schemeClr val="accent6">
              <a:lumMod val="20000"/>
              <a:lumOff val="80000"/>
            </a:schemeClr>
          </a:solidFill>
        </p:spPr>
        <p:txBody>
          <a:bodyPr>
            <a:normAutofit lnSpcReduction="10000"/>
          </a:bodyPr>
          <a:lstStyle/>
          <a:p>
            <a:pPr algn="just"/>
            <a:endParaRPr lang="es-ES" sz="1100" b="1" dirty="0" smtClean="0">
              <a:latin typeface="Times New Roman" panose="02020603050405020304" pitchFamily="18" charset="0"/>
              <a:cs typeface="Times New Roman" panose="02020603050405020304" pitchFamily="18" charset="0"/>
            </a:endParaRPr>
          </a:p>
          <a:p>
            <a:pPr algn="just"/>
            <a:r>
              <a:rPr lang="es-ES" sz="1100" b="1" dirty="0" smtClean="0">
                <a:latin typeface="Times New Roman" panose="02020603050405020304" pitchFamily="18" charset="0"/>
                <a:cs typeface="Times New Roman" panose="02020603050405020304" pitchFamily="18" charset="0"/>
              </a:rPr>
              <a:t>CONCEPTO</a:t>
            </a:r>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 entiende por sucesión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“forzosa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o contra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testamento”, conocida también como “necesaria” o “legítima”, aquella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en la que 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civile</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reconoce preferencia a determinados parientes del testador contra la voluntad expresada en su testamento (</a:t>
            </a:r>
            <a:r>
              <a:rPr lang="es-ES" sz="1100" dirty="0" err="1" smtClean="0">
                <a:latin typeface="Times New Roman" panose="02020603050405020304" pitchFamily="18" charset="0"/>
                <a:cs typeface="Times New Roman" panose="02020603050405020304" pitchFamily="18" charset="0"/>
                <a:sym typeface="Wingdings" panose="05000000000000000000" pitchFamily="2" charset="2"/>
              </a:rPr>
              <a:t>Pomponio</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D: 50,16,120: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“…se ha restringido por la interpretación de las leyes y por la autoridad de los que constituyen el derecho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SUCESION NECESARIA FORMAL EN EL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IUS CIVILE: </a:t>
            </a:r>
          </a:p>
          <a:p>
            <a:pPr marL="0" indent="0" algn="just">
              <a:buNone/>
            </a:pPr>
            <a:r>
              <a:rPr lang="es-ES" sz="1100" b="1"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      A)</a:t>
            </a: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EXHEREDATIO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Para desheredar a un hijo o hijos varones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suus</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había que hacerlo nominalmente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nominatim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aunque la desheredación de los demás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suus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heredes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(hijas, nietos,…) podía hacerse en una disposición conjunta</a:t>
            </a:r>
          </a:p>
          <a:p>
            <a:pPr marL="0" indent="0" algn="just">
              <a:buNone/>
            </a:pP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b="1" i="1" dirty="0" smtClean="0">
                <a:latin typeface="Times New Roman" panose="02020603050405020304" pitchFamily="18" charset="0"/>
                <a:cs typeface="Times New Roman" panose="02020603050405020304" pitchFamily="18" charset="0"/>
                <a:sym typeface="Wingdings" panose="05000000000000000000" pitchFamily="2" charset="2"/>
              </a:rPr>
              <a:t>B) PRAETERITIO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Consiste en no nombrar a los hijos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sui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y, por ello, se anulaba el testamento. También lo anulaba la preterición de un póstumo, ya sea hombre o sea mujer. La preterición de los otros herederos de derecho propio, no lo anulaba, pero los preteridos concurrían a la herencia con los instituidos, produciéndose la apertura de la sucesión abintestato.</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REFORMAS PRETORIAS:</a:t>
            </a:r>
            <a:endParaRPr lang="es-ES" sz="1100" dirty="0" smtClean="0">
              <a:latin typeface="Times New Roman" panose="02020603050405020304" pitchFamily="18" charset="0"/>
              <a:cs typeface="Times New Roman" panose="02020603050405020304" pitchFamily="18" charset="0"/>
              <a:sym typeface="Wingdings" panose="05000000000000000000" pitchFamily="2" charset="2"/>
            </a:endParaRP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Mayor relevancia de los lazos o parentesco cognaticio.</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pretor otorgó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contra tabulas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 los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liberi</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que no habían sido instituidos o desheredados en dicho testamento, pero no anulaba el testamento. El plazo para solicitar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era dentro de un año desde la delación. Pasado el año, el testamento se convalidaba</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Si el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liber</a:t>
            </a:r>
            <a:r>
              <a:rPr lang="es-ES" sz="1100" dirty="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preterido moría antes que el testador, no se concedía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bonorum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possessio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contra tabulas. </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Los legados dispuestos a favor de los ascendientes y descendientes, el legado de dote a favor de la mujer o de la nuera del testador, debían cumplirse.</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TESTAMENTO INOFICIOSO Y LA LEGÍTIMA</a:t>
            </a:r>
          </a:p>
          <a:p>
            <a:pPr algn="just">
              <a:buFont typeface="Wingdings" panose="05000000000000000000" pitchFamily="2" charset="2"/>
              <a:buChar char="Ø"/>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inoficioso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inofficiosum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testamento contrario al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officium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(deber moral y respeto a los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mores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maiorum</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a:t>
            </a:r>
          </a:p>
          <a:p>
            <a:pPr algn="just">
              <a:buFont typeface="Wingdings" panose="05000000000000000000" pitchFamily="2" charset="2"/>
              <a:buChar char="Ø"/>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Cuando era inoficioso, se impugnaba el testamento con 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hereditatis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petitio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como heredero legítimo, o con la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querella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inofficiosi</a:t>
            </a:r>
            <a:r>
              <a:rPr lang="es-ES" sz="1100" i="1" dirty="0">
                <a:latin typeface="Times New Roman" panose="02020603050405020304" pitchFamily="18" charset="0"/>
                <a:cs typeface="Times New Roman" panose="02020603050405020304" pitchFamily="18" charset="0"/>
                <a:sym typeface="Wingdings" panose="05000000000000000000" pitchFamily="2" charset="2"/>
              </a:rPr>
              <a:t>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testamenti</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 Si el querellante ejercita dos acciones contra dos herederos y en una sentencia gana y en otra pierde, solo se a anula la parte del testamento en la que vence y solo de esa parte será heredero. El testamento sigue siendo válido correspondiente a la sentencia en la que perdió.</a:t>
            </a:r>
            <a:endParaRPr lang="es-ES" sz="1100" dirty="0">
              <a:latin typeface="Times New Roman" panose="02020603050405020304" pitchFamily="18" charset="0"/>
              <a:cs typeface="Times New Roman" panose="02020603050405020304" pitchFamily="18" charset="0"/>
              <a:sym typeface="Wingdings" panose="05000000000000000000" pitchFamily="2" charset="2"/>
            </a:endParaRPr>
          </a:p>
          <a:p>
            <a:pPr algn="just">
              <a:buFont typeface="Wingdings" panose="05000000000000000000" pitchFamily="2" charset="2"/>
              <a:buChar char="Ø"/>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Dicha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querella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 rechazaba si el reclamante había obtenido del testador una cantidad correspondiente a la cuarta parte de lo que hubiese obtenido en la sucesión intestada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pars</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legitima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o </a:t>
            </a:r>
            <a:r>
              <a:rPr lang="es-ES" sz="1100" i="1" dirty="0" err="1" smtClean="0">
                <a:latin typeface="Times New Roman" panose="02020603050405020304" pitchFamily="18" charset="0"/>
                <a:cs typeface="Times New Roman" panose="02020603050405020304" pitchFamily="18" charset="0"/>
                <a:sym typeface="Wingdings" panose="05000000000000000000" pitchFamily="2" charset="2"/>
              </a:rPr>
              <a:t>portio</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 debita.</a:t>
            </a:r>
          </a:p>
          <a:p>
            <a:pPr algn="just">
              <a:buFont typeface="Wingdings" panose="05000000000000000000" pitchFamily="2" charset="2"/>
              <a:buChar char="Ø"/>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que gana la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querella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obtiene lo que le corresponde en la sucesión intestada; pero, si perdía, todo lo que pretendía conseguir pasaba al Fisco. </a:t>
            </a:r>
          </a:p>
          <a:p>
            <a:pPr algn="just">
              <a:buFont typeface="Wingdings" panose="05000000000000000000" pitchFamily="2" charset="2"/>
              <a:buChar char="Ø"/>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querella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se podía ejercitar desde que el heredero aceptaba la herencia y antes de 5 años a partir de la muerte del testador, siempre y cuando el querellante no hubiese aceptado el testamento.</a:t>
            </a:r>
          </a:p>
          <a:p>
            <a:pPr algn="just"/>
            <a:r>
              <a:rPr lang="es-ES" sz="1100" b="1" dirty="0" smtClean="0">
                <a:latin typeface="Times New Roman" panose="02020603050405020304" pitchFamily="18" charset="0"/>
                <a:cs typeface="Times New Roman" panose="02020603050405020304" pitchFamily="18" charset="0"/>
                <a:sym typeface="Wingdings" panose="05000000000000000000" pitchFamily="2" charset="2"/>
              </a:rPr>
              <a:t>REFORMAS DEL DERECHO JUSTINIANEO: </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Todos los casos de desheredación han de realizarse nominalmente y, en caso de preterición, se declarará la nulidad del testamento (C.6,28,4; Inst. 2,13,5).</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Novela 115 dispone que la preterición o la desheredación solo será lícita en los casos determinados por ley.</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El nuevo efecto del ejercicio de la </a:t>
            </a:r>
            <a:r>
              <a:rPr lang="es-ES" sz="1100" i="1" dirty="0" smtClean="0">
                <a:latin typeface="Times New Roman" panose="02020603050405020304" pitchFamily="18" charset="0"/>
                <a:cs typeface="Times New Roman" panose="02020603050405020304" pitchFamily="18" charset="0"/>
                <a:sym typeface="Wingdings" panose="05000000000000000000" pitchFamily="2" charset="2"/>
              </a:rPr>
              <a:t>querella </a:t>
            </a: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es la invalidez de la institución de heredero, pero no de las otras disposiciones testamentarias como: legados, fideicomisos y manumisiones.</a:t>
            </a:r>
          </a:p>
          <a:p>
            <a:pPr algn="just">
              <a:buFont typeface="+mj-lt"/>
              <a:buAutoNum type="arabicParenR"/>
            </a:pPr>
            <a:r>
              <a:rPr lang="es-ES" sz="1100" dirty="0" smtClean="0">
                <a:latin typeface="Times New Roman" panose="02020603050405020304" pitchFamily="18" charset="0"/>
                <a:cs typeface="Times New Roman" panose="02020603050405020304" pitchFamily="18" charset="0"/>
                <a:sym typeface="Wingdings" panose="05000000000000000000" pitchFamily="2" charset="2"/>
              </a:rPr>
              <a:t>La declaración de nulidad del testamento ineficaz beneficia a todos los perjudicados por el testamento, aunque no hubiesen ejercitado la acción</a:t>
            </a:r>
          </a:p>
        </p:txBody>
      </p:sp>
    </p:spTree>
    <p:extLst>
      <p:ext uri="{BB962C8B-B14F-4D97-AF65-F5344CB8AC3E}">
        <p14:creationId xmlns:p14="http://schemas.microsoft.com/office/powerpoint/2010/main" val="13618953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1104</TotalTime>
  <Words>4128</Words>
  <Application>Microsoft Office PowerPoint</Application>
  <PresentationFormat>Panorámica</PresentationFormat>
  <Paragraphs>123</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Times New Roman</vt:lpstr>
      <vt:lpstr>Wingdings</vt:lpstr>
      <vt:lpstr>Tema de Office</vt:lpstr>
      <vt:lpstr>UNIDAD 6: DERECHO DE SUCESIONES</vt:lpstr>
      <vt:lpstr>SUCESIÓN MORTIS CAUSA Y LA HERENCIA</vt:lpstr>
      <vt:lpstr>SUCESIÓN TESTAMENTARIA (I)</vt:lpstr>
      <vt:lpstr>SUCESIÓN TESTAMENTARIA (II)</vt:lpstr>
      <vt:lpstr>SUCESIÓN TESTAMENTARIA (III)</vt:lpstr>
      <vt:lpstr>SUCESIÓN INTESTADA</vt:lpstr>
      <vt:lpstr>SUCESIÓN FORZOSA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6: DERECHO DE SUCESIONES</dc:title>
  <dc:creator>Eva</dc:creator>
  <cp:lastModifiedBy>Eva</cp:lastModifiedBy>
  <cp:revision>117</cp:revision>
  <cp:lastPrinted>2023-10-15T17:16:45Z</cp:lastPrinted>
  <dcterms:created xsi:type="dcterms:W3CDTF">2023-10-08T17:51:33Z</dcterms:created>
  <dcterms:modified xsi:type="dcterms:W3CDTF">2023-10-15T18:18:08Z</dcterms:modified>
</cp:coreProperties>
</file>