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3" r:id="rId4"/>
    <p:sldId id="264" r:id="rId5"/>
    <p:sldId id="258" r:id="rId6"/>
    <p:sldId id="265" r:id="rId7"/>
    <p:sldId id="259" r:id="rId8"/>
    <p:sldId id="260" r:id="rId9"/>
    <p:sldId id="261" r:id="rId10"/>
    <p:sldId id="262"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EDA"/>
    <a:srgbClr val="E6E6E6"/>
    <a:srgbClr val="B4C7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8" d="100"/>
          <a:sy n="68" d="100"/>
        </p:scale>
        <p:origin x="816" y="6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EAA579-A901-457D-ABF0-FE23F98B19ED}" type="datetimeFigureOut">
              <a:rPr lang="es-ES" smtClean="0"/>
              <a:t>27/05/2021</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92CA01-D87E-46EB-8575-05A11907B283}" type="slidenum">
              <a:rPr lang="es-ES" smtClean="0"/>
              <a:t>‹Nº›</a:t>
            </a:fld>
            <a:endParaRPr lang="es-ES"/>
          </a:p>
        </p:txBody>
      </p:sp>
    </p:spTree>
    <p:extLst>
      <p:ext uri="{BB962C8B-B14F-4D97-AF65-F5344CB8AC3E}">
        <p14:creationId xmlns:p14="http://schemas.microsoft.com/office/powerpoint/2010/main" val="1163464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Creditos</a:t>
            </a:r>
            <a:r>
              <a:rPr lang="es-ES" baseline="0" dirty="0"/>
              <a:t> de la imagen: </a:t>
            </a:r>
            <a:r>
              <a:rPr lang="en-US" baseline="0" dirty="0"/>
              <a:t>&lt;a </a:t>
            </a:r>
            <a:r>
              <a:rPr lang="en-US" baseline="0" dirty="0" err="1"/>
              <a:t>href</a:t>
            </a:r>
            <a:r>
              <a:rPr lang="en-US" baseline="0" dirty="0"/>
              <a:t>="http://www.freepik.com"&gt;Designed by </a:t>
            </a:r>
            <a:r>
              <a:rPr lang="en-US" baseline="0" dirty="0" err="1"/>
              <a:t>macrovector</a:t>
            </a:r>
            <a:r>
              <a:rPr lang="en-US" baseline="0" dirty="0"/>
              <a:t> / </a:t>
            </a:r>
            <a:r>
              <a:rPr lang="en-US" baseline="0" dirty="0" err="1"/>
              <a:t>Freepik</a:t>
            </a:r>
            <a:r>
              <a:rPr lang="en-US" baseline="0" dirty="0"/>
              <a:t>&lt;/a&gt; </a:t>
            </a:r>
            <a:endParaRPr lang="es-ES" dirty="0"/>
          </a:p>
        </p:txBody>
      </p:sp>
      <p:sp>
        <p:nvSpPr>
          <p:cNvPr id="4" name="Marcador de número de diapositiva 3"/>
          <p:cNvSpPr>
            <a:spLocks noGrp="1"/>
          </p:cNvSpPr>
          <p:nvPr>
            <p:ph type="sldNum" sz="quarter" idx="10"/>
          </p:nvPr>
        </p:nvSpPr>
        <p:spPr/>
        <p:txBody>
          <a:bodyPr/>
          <a:lstStyle/>
          <a:p>
            <a:fld id="{8592CA01-D87E-46EB-8575-05A11907B283}" type="slidenum">
              <a:rPr lang="es-ES" smtClean="0"/>
              <a:t>1</a:t>
            </a:fld>
            <a:endParaRPr lang="es-ES"/>
          </a:p>
        </p:txBody>
      </p:sp>
    </p:spTree>
    <p:extLst>
      <p:ext uri="{BB962C8B-B14F-4D97-AF65-F5344CB8AC3E}">
        <p14:creationId xmlns:p14="http://schemas.microsoft.com/office/powerpoint/2010/main" val="2123912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5FF25E-A51F-4595-B596-2BBB237A4FE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6F6FF70-A955-4537-A037-672B19415D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509583C0-15A2-4E0F-8324-8B4F07FEF302}"/>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C21B7A42-F455-4DF0-9EE5-9A34A560C29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8D95AF2-0F1A-4F6B-9923-59CB74F0EE42}"/>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863835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02C785-E9A6-4501-B4ED-ECACBD93CDA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31187D-5CC7-462D-B7D5-655DD0EEA9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7B8EAF4-BE52-4D76-9221-72350732DA7F}"/>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769996DA-3447-44D9-B434-6ACE0DAAF04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E16F5F9-4B36-4654-9F4F-19440BB9944C}"/>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343434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24D53E6-BDFF-45FB-8BB3-FFB112EBCE4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62D89F05-06E5-4A9C-A660-B3CFC93F481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BE17ACB-49C7-4A36-B02A-5105CDCC9E84}"/>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B77F44BF-A4B3-44B5-AA7F-4A113073A8D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D8FB558-5017-4678-AF01-12DAF1944559}"/>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615980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B41AD6-9A86-44A0-878D-BFFF8FDF351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EC7E9D5-8733-4A27-9930-C76D186800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6B6FBBA-40D5-4E2F-A60F-DE39C031FF6B}"/>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A8903C29-24B9-482C-8D2F-06C9D12A4A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0486EC4-7213-4A60-AFF2-BE5AEA791505}"/>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40348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FA7DBC-5AC0-4B64-ADB1-444D2EFD2C32}"/>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BA75D78-D6FC-4CA4-9098-C3450B3E2B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3BCAAE5-EAB1-4286-934B-3B4AFAE1627C}"/>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297E9AB9-D5DC-4317-A63E-FF8BFED336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21FEFD7-02E2-4291-8C45-928B8E200204}"/>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267000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9F0780-A537-461B-AE50-514EFE0B380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C502C9B-F6A9-428E-B35E-14696900CEC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0ECB53F9-9D8B-4589-8A8F-245A666B940B}"/>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38E3FD59-12B5-46F1-8150-6A2DBFB3839B}"/>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6" name="Marcador de pie de página 5">
            <a:extLst>
              <a:ext uri="{FF2B5EF4-FFF2-40B4-BE49-F238E27FC236}">
                <a16:creationId xmlns:a16="http://schemas.microsoft.com/office/drawing/2014/main" id="{E7475459-24B0-465D-AD3F-ED3B7DCB6E0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AA91F0F-6283-4254-A881-DE500FCE1675}"/>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2177815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D4A6C95-E045-4609-9FBB-230F95F0E9D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A2E7330-6480-4C20-B15C-AFF908FE5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9F8B1C28-97C0-4882-A0AF-794C521B252A}"/>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86C153D-127E-402C-9689-334969A1C6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CA5B5D2-022D-41D1-A884-038944CEF01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3CF0503E-29F8-4CE7-9590-15F08EBAB698}"/>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8" name="Marcador de pie de página 7">
            <a:extLst>
              <a:ext uri="{FF2B5EF4-FFF2-40B4-BE49-F238E27FC236}">
                <a16:creationId xmlns:a16="http://schemas.microsoft.com/office/drawing/2014/main" id="{6343FAAB-3FBD-4365-BBF9-11C9DC858FA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049A73B6-A82F-4F9C-A064-77435D8FE2D6}"/>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25162506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641734-D2E7-4EA7-8444-C72D57A2401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884F4EC-FC4A-4C50-AE5A-AB3B70DB5DFB}"/>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4" name="Marcador de pie de página 3">
            <a:extLst>
              <a:ext uri="{FF2B5EF4-FFF2-40B4-BE49-F238E27FC236}">
                <a16:creationId xmlns:a16="http://schemas.microsoft.com/office/drawing/2014/main" id="{D1BC8866-0393-4C9D-8253-8B198E5C7B3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2862F9-6075-4AE2-9A26-FD9A9AF77A80}"/>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2354813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B40BAE-24C7-43FB-8F5B-41B40BCE1B2E}"/>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3" name="Marcador de pie de página 2">
            <a:extLst>
              <a:ext uri="{FF2B5EF4-FFF2-40B4-BE49-F238E27FC236}">
                <a16:creationId xmlns:a16="http://schemas.microsoft.com/office/drawing/2014/main" id="{A4A113BE-4954-4DB1-A738-E45B1B6FD58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2C698CFD-C929-4E26-A89D-DD4855A22008}"/>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1955950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ED3B1A-1648-4F8D-A7A4-B36A417ED22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C7ABB6E-E367-4596-B4A4-D05105B2E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288AB9F-4DD6-4B68-9054-65CCEA6693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8C92E46-9723-4498-AFCE-02725A04B597}"/>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6" name="Marcador de pie de página 5">
            <a:extLst>
              <a:ext uri="{FF2B5EF4-FFF2-40B4-BE49-F238E27FC236}">
                <a16:creationId xmlns:a16="http://schemas.microsoft.com/office/drawing/2014/main" id="{E0C2D088-43C8-47E3-9868-D3A629AF541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A23969E-9F98-4AD7-B176-EAF4CF113B2A}"/>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45203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0C5AB8-83E9-4F24-98EE-A223FBF3AC9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59A7828-C2BE-4B52-A4EC-367DE27CE3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B3332914-22CE-49C1-83A2-8DE8C5E7C3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E39643B-2484-4B14-BF88-7755F1D7189A}"/>
              </a:ext>
            </a:extLst>
          </p:cNvPr>
          <p:cNvSpPr>
            <a:spLocks noGrp="1"/>
          </p:cNvSpPr>
          <p:nvPr>
            <p:ph type="dt" sz="half" idx="10"/>
          </p:nvPr>
        </p:nvSpPr>
        <p:spPr/>
        <p:txBody>
          <a:bodyPr/>
          <a:lstStyle/>
          <a:p>
            <a:fld id="{AE414ED5-20AF-4806-87CE-18C853BF4225}" type="datetimeFigureOut">
              <a:rPr lang="es-ES" smtClean="0"/>
              <a:t>27/05/2021</a:t>
            </a:fld>
            <a:endParaRPr lang="es-ES"/>
          </a:p>
        </p:txBody>
      </p:sp>
      <p:sp>
        <p:nvSpPr>
          <p:cNvPr id="6" name="Marcador de pie de página 5">
            <a:extLst>
              <a:ext uri="{FF2B5EF4-FFF2-40B4-BE49-F238E27FC236}">
                <a16:creationId xmlns:a16="http://schemas.microsoft.com/office/drawing/2014/main" id="{1C749B75-BDD3-4735-96D7-34DE6CBF88F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4B830F-4E28-4792-8A73-51A10746753D}"/>
              </a:ext>
            </a:extLst>
          </p:cNvPr>
          <p:cNvSpPr>
            <a:spLocks noGrp="1"/>
          </p:cNvSpPr>
          <p:nvPr>
            <p:ph type="sldNum" sz="quarter" idx="12"/>
          </p:nvPr>
        </p:nvSpPr>
        <p:spPr/>
        <p:txBody>
          <a:bodyPr/>
          <a:lstStyle/>
          <a:p>
            <a:fld id="{13F5A83F-E0A7-4C1D-8A83-2281A6B51942}" type="slidenum">
              <a:rPr lang="es-ES" smtClean="0"/>
              <a:t>‹Nº›</a:t>
            </a:fld>
            <a:endParaRPr lang="es-ES"/>
          </a:p>
        </p:txBody>
      </p:sp>
    </p:spTree>
    <p:extLst>
      <p:ext uri="{BB962C8B-B14F-4D97-AF65-F5344CB8AC3E}">
        <p14:creationId xmlns:p14="http://schemas.microsoft.com/office/powerpoint/2010/main" val="2317598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6FFB14-585D-48F0-8A15-265A0FEB4F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8F866AA-CE7D-422C-94D5-15F91C0EAD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231F775-65F8-4A2C-81D3-9562F01D4C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14ED5-20AF-4806-87CE-18C853BF4225}" type="datetimeFigureOut">
              <a:rPr lang="es-ES" smtClean="0"/>
              <a:t>27/05/2021</a:t>
            </a:fld>
            <a:endParaRPr lang="es-ES"/>
          </a:p>
        </p:txBody>
      </p:sp>
      <p:sp>
        <p:nvSpPr>
          <p:cNvPr id="5" name="Marcador de pie de página 4">
            <a:extLst>
              <a:ext uri="{FF2B5EF4-FFF2-40B4-BE49-F238E27FC236}">
                <a16:creationId xmlns:a16="http://schemas.microsoft.com/office/drawing/2014/main" id="{C5543CD5-BC2F-4C28-9EA6-0ACDD990E6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F86010C0-A9D7-4D9D-A3D7-D2095E4DBA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F5A83F-E0A7-4C1D-8A83-2281A6B51942}" type="slidenum">
              <a:rPr lang="es-ES" smtClean="0"/>
              <a:t>‹Nº›</a:t>
            </a:fld>
            <a:endParaRPr lang="es-ES"/>
          </a:p>
        </p:txBody>
      </p:sp>
    </p:spTree>
    <p:extLst>
      <p:ext uri="{BB962C8B-B14F-4D97-AF65-F5344CB8AC3E}">
        <p14:creationId xmlns:p14="http://schemas.microsoft.com/office/powerpoint/2010/main" val="1680896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catedraupvesports.com/mujer-y-deporte"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Subtítulo 2">
            <a:extLst>
              <a:ext uri="{FF2B5EF4-FFF2-40B4-BE49-F238E27FC236}">
                <a16:creationId xmlns:a16="http://schemas.microsoft.com/office/drawing/2014/main" id="{EEFCAD74-2ABC-481C-A11E-7C276C242E40}"/>
              </a:ext>
            </a:extLst>
          </p:cNvPr>
          <p:cNvSpPr>
            <a:spLocks noGrp="1"/>
          </p:cNvSpPr>
          <p:nvPr>
            <p:ph type="subTitle" idx="1"/>
          </p:nvPr>
        </p:nvSpPr>
        <p:spPr>
          <a:xfrm>
            <a:off x="3215729" y="4165152"/>
            <a:ext cx="5760846" cy="682079"/>
          </a:xfrm>
        </p:spPr>
        <p:txBody>
          <a:bodyPr>
            <a:normAutofit/>
          </a:bodyPr>
          <a:lstStyle/>
          <a:p>
            <a:endParaRPr lang="es-ES">
              <a:solidFill>
                <a:schemeClr val="tx2"/>
              </a:solidFill>
            </a:endParaRPr>
          </a:p>
        </p:txBody>
      </p:sp>
      <p:pic>
        <p:nvPicPr>
          <p:cNvPr id="5" name="Imagen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558225" y="-27894"/>
            <a:ext cx="10864522" cy="6913787"/>
          </a:xfrm>
          <a:prstGeom prst="rect">
            <a:avLst/>
          </a:prstGeom>
        </p:spPr>
      </p:pic>
      <p:sp>
        <p:nvSpPr>
          <p:cNvPr id="2" name="Título 1">
            <a:extLst>
              <a:ext uri="{FF2B5EF4-FFF2-40B4-BE49-F238E27FC236}">
                <a16:creationId xmlns:a16="http://schemas.microsoft.com/office/drawing/2014/main" id="{625FE56A-599E-4A2D-9720-96F6ABD36139}"/>
              </a:ext>
            </a:extLst>
          </p:cNvPr>
          <p:cNvSpPr>
            <a:spLocks noGrp="1"/>
          </p:cNvSpPr>
          <p:nvPr>
            <p:ph type="ctrTitle"/>
          </p:nvPr>
        </p:nvSpPr>
        <p:spPr>
          <a:xfrm>
            <a:off x="1118286" y="1705710"/>
            <a:ext cx="9744401" cy="2310312"/>
          </a:xfrm>
        </p:spPr>
        <p:txBody>
          <a:bodyPr>
            <a:normAutofit/>
          </a:bodyPr>
          <a:lstStyle/>
          <a:p>
            <a:r>
              <a:rPr lang="es-ES" sz="5200" b="1" dirty="0">
                <a:ln w="19050">
                  <a:solidFill>
                    <a:schemeClr val="tx1"/>
                  </a:solidFill>
                </a:ln>
                <a:solidFill>
                  <a:srgbClr val="B4C7E7"/>
                </a:solidFill>
                <a:latin typeface="Arial Black" panose="020B0A04020102020204" pitchFamily="34" charset="0"/>
              </a:rPr>
              <a:t>Campus </a:t>
            </a:r>
            <a:br>
              <a:rPr lang="es-ES" sz="5200" b="1" dirty="0">
                <a:ln w="19050">
                  <a:solidFill>
                    <a:schemeClr val="tx1"/>
                  </a:solidFill>
                </a:ln>
                <a:solidFill>
                  <a:srgbClr val="B4C7E7"/>
                </a:solidFill>
                <a:latin typeface="Arial Black" panose="020B0A04020102020204" pitchFamily="34" charset="0"/>
              </a:rPr>
            </a:br>
            <a:r>
              <a:rPr lang="es-ES" sz="5200" b="1" dirty="0">
                <a:ln w="19050">
                  <a:solidFill>
                    <a:schemeClr val="tx1"/>
                  </a:solidFill>
                </a:ln>
                <a:solidFill>
                  <a:srgbClr val="B4C7E7"/>
                </a:solidFill>
                <a:latin typeface="Arial Black" panose="020B0A04020102020204" pitchFamily="34" charset="0"/>
              </a:rPr>
              <a:t>“Deporte con Conciencia”</a:t>
            </a:r>
          </a:p>
        </p:txBody>
      </p:sp>
      <p:sp>
        <p:nvSpPr>
          <p:cNvPr id="25" name="CuadroTexto 24"/>
          <p:cNvSpPr txBox="1"/>
          <p:nvPr/>
        </p:nvSpPr>
        <p:spPr>
          <a:xfrm>
            <a:off x="4114676" y="3846837"/>
            <a:ext cx="3751618" cy="923330"/>
          </a:xfrm>
          <a:prstGeom prst="rect">
            <a:avLst/>
          </a:prstGeom>
          <a:solidFill>
            <a:schemeClr val="bg1"/>
          </a:solidFill>
        </p:spPr>
        <p:txBody>
          <a:bodyPr wrap="square" rtlCol="0">
            <a:spAutoFit/>
          </a:bodyPr>
          <a:lstStyle/>
          <a:p>
            <a:pPr algn="ctr"/>
            <a:r>
              <a:rPr lang="es-ES" dirty="0">
                <a:latin typeface="Arial Narrow" panose="020B0606020202030204" pitchFamily="34" charset="0"/>
              </a:rPr>
              <a:t>Propuesta de trabajo a cargo de</a:t>
            </a:r>
          </a:p>
          <a:p>
            <a:pPr algn="ctr"/>
            <a:r>
              <a:rPr lang="es-ES" dirty="0">
                <a:latin typeface="Arial Narrow" panose="020B0606020202030204" pitchFamily="34" charset="0"/>
              </a:rPr>
              <a:t> Javier Fernández y Alba Valladares.</a:t>
            </a:r>
          </a:p>
          <a:p>
            <a:pPr algn="ctr"/>
            <a:r>
              <a:rPr lang="es-ES" dirty="0" err="1">
                <a:latin typeface="Arial Narrow" panose="020B0606020202030204" pitchFamily="34" charset="0"/>
              </a:rPr>
              <a:t>Sportlab</a:t>
            </a:r>
            <a:r>
              <a:rPr lang="es-ES" dirty="0">
                <a:latin typeface="Arial Narrow" panose="020B0606020202030204" pitchFamily="34" charset="0"/>
              </a:rPr>
              <a:t> – UGR </a:t>
            </a:r>
          </a:p>
        </p:txBody>
      </p:sp>
      <p:pic>
        <p:nvPicPr>
          <p:cNvPr id="1026" name="Picture 2" descr="Página de inicio | Universidad de Granada">
            <a:extLst>
              <a:ext uri="{FF2B5EF4-FFF2-40B4-BE49-F238E27FC236}">
                <a16:creationId xmlns:a16="http://schemas.microsoft.com/office/drawing/2014/main" id="{44117F9D-953D-4935-A435-4FEFC1FEB6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03370" y="-37393"/>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41554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42" name="Freeform: Shape 41">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146" name="Picture 2" descr="Imat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69" y="88959"/>
            <a:ext cx="4563822" cy="3181253"/>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8C296178-B52B-4680-B611-87CD120D4F07}"/>
              </a:ext>
            </a:extLst>
          </p:cNvPr>
          <p:cNvSpPr>
            <a:spLocks noGrp="1"/>
          </p:cNvSpPr>
          <p:nvPr>
            <p:ph type="title"/>
          </p:nvPr>
        </p:nvSpPr>
        <p:spPr>
          <a:xfrm>
            <a:off x="3027924" y="279784"/>
            <a:ext cx="5754696" cy="1837349"/>
          </a:xfrm>
        </p:spPr>
        <p:txBody>
          <a:bodyPr vert="horz" lIns="91440" tIns="45720" rIns="91440" bIns="45720" rtlCol="0" anchor="ctr">
            <a:normAutofit/>
          </a:bodyPr>
          <a:lstStyle/>
          <a:p>
            <a:pPr algn="ctr"/>
            <a:r>
              <a:rPr lang="en-US" sz="3600" kern="1200" dirty="0" err="1">
                <a:solidFill>
                  <a:schemeClr val="tx2"/>
                </a:solidFill>
                <a:latin typeface="+mj-lt"/>
                <a:ea typeface="+mj-ea"/>
                <a:cs typeface="+mj-cs"/>
              </a:rPr>
              <a:t>Resultados</a:t>
            </a:r>
            <a:endParaRPr lang="en-US" sz="3600" kern="1200" dirty="0">
              <a:solidFill>
                <a:schemeClr val="tx2"/>
              </a:solidFill>
              <a:latin typeface="+mj-lt"/>
              <a:ea typeface="+mj-ea"/>
              <a:cs typeface="+mj-cs"/>
            </a:endParaRPr>
          </a:p>
        </p:txBody>
      </p:sp>
      <p:grpSp>
        <p:nvGrpSpPr>
          <p:cNvPr id="47" name="Group 46">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48" name="Freeform: Shape 47">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51" name="Freeform: Shape 50">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CuadroTexto 31">
            <a:extLst>
              <a:ext uri="{FF2B5EF4-FFF2-40B4-BE49-F238E27FC236}">
                <a16:creationId xmlns:a16="http://schemas.microsoft.com/office/drawing/2014/main" id="{BC7D7C4D-15E3-416F-B312-0306760D24E1}"/>
              </a:ext>
            </a:extLst>
          </p:cNvPr>
          <p:cNvSpPr txBox="1"/>
          <p:nvPr/>
        </p:nvSpPr>
        <p:spPr>
          <a:xfrm>
            <a:off x="2857924" y="2547097"/>
            <a:ext cx="9158718" cy="4435522"/>
          </a:xfrm>
          <a:prstGeom prst="rect">
            <a:avLst/>
          </a:prstGeom>
        </p:spPr>
        <p:txBody>
          <a:bodyPr vert="horz" lIns="91440" tIns="45720" rIns="91440" bIns="45720" rtlCol="0" anchor="t">
            <a:normAutofit fontScale="92500" lnSpcReduction="10000"/>
          </a:bodyPr>
          <a:lstStyle/>
          <a:p>
            <a:pPr indent="-228600" rtl="0">
              <a:spcBef>
                <a:spcPts val="1200"/>
              </a:spcBef>
              <a:spcAft>
                <a:spcPts val="1200"/>
              </a:spcAft>
            </a:pPr>
            <a:r>
              <a:rPr lang="es-ES" sz="2000" b="1" i="0" u="none" strike="noStrike" dirty="0">
                <a:ln w="3175">
                  <a:solidFill>
                    <a:schemeClr val="bg1"/>
                  </a:solidFill>
                </a:ln>
                <a:solidFill>
                  <a:srgbClr val="000000"/>
                </a:solidFill>
                <a:effectLst/>
                <a:latin typeface="Arial" panose="020B0604020202020204" pitchFamily="34" charset="0"/>
              </a:rPr>
              <a:t>Resultado abierto </a:t>
            </a:r>
            <a:r>
              <a:rPr lang="es-ES" sz="2000" i="0" u="none" strike="noStrike" dirty="0">
                <a:ln w="3175">
                  <a:noFill/>
                </a:ln>
                <a:solidFill>
                  <a:srgbClr val="000000"/>
                </a:solidFill>
                <a:effectLst/>
                <a:latin typeface="Arial" panose="020B0604020202020204" pitchFamily="34" charset="0"/>
              </a:rPr>
              <a:t>dirigido</a:t>
            </a:r>
            <a:r>
              <a:rPr lang="es-ES" sz="2000" b="1" i="0" u="none" strike="noStrike" dirty="0">
                <a:ln w="3175">
                  <a:solidFill>
                    <a:schemeClr val="bg1"/>
                  </a:solidFill>
                </a:ln>
                <a:solidFill>
                  <a:srgbClr val="000000"/>
                </a:solidFill>
                <a:effectLst/>
                <a:latin typeface="Arial" panose="020B0604020202020204" pitchFamily="34" charset="0"/>
              </a:rPr>
              <a:t> </a:t>
            </a:r>
            <a:r>
              <a:rPr lang="es-ES" sz="2000" b="0" i="0" u="none" strike="noStrike" dirty="0">
                <a:solidFill>
                  <a:srgbClr val="000000"/>
                </a:solidFill>
                <a:effectLst/>
                <a:latin typeface="Arial" panose="020B0604020202020204" pitchFamily="34" charset="0"/>
              </a:rPr>
              <a:t>hacia lo que los propios deportistas </a:t>
            </a:r>
            <a:r>
              <a:rPr lang="es-ES" sz="2000" b="1" i="0" u="none" strike="noStrike" dirty="0">
                <a:solidFill>
                  <a:srgbClr val="000000"/>
                </a:solidFill>
                <a:effectLst/>
                <a:latin typeface="Arial" panose="020B0604020202020204" pitchFamily="34" charset="0"/>
              </a:rPr>
              <a:t>demanden</a:t>
            </a:r>
            <a:r>
              <a:rPr lang="es-ES" sz="2000" b="0" i="0" u="none" strike="noStrike" dirty="0">
                <a:solidFill>
                  <a:srgbClr val="000000"/>
                </a:solidFill>
                <a:effectLst/>
                <a:latin typeface="Arial" panose="020B0604020202020204" pitchFamily="34" charset="0"/>
              </a:rPr>
              <a:t> y </a:t>
            </a:r>
            <a:r>
              <a:rPr lang="es-ES" sz="2000" b="1" i="0" u="none" strike="noStrike" dirty="0">
                <a:ln>
                  <a:solidFill>
                    <a:schemeClr val="bg1"/>
                  </a:solidFill>
                </a:ln>
                <a:solidFill>
                  <a:srgbClr val="000000"/>
                </a:solidFill>
                <a:effectLst/>
                <a:latin typeface="Arial" panose="020B0604020202020204" pitchFamily="34" charset="0"/>
              </a:rPr>
              <a:t>comenten</a:t>
            </a:r>
            <a:r>
              <a:rPr lang="es-ES" sz="2000" b="0" i="0" u="none" strike="noStrike" dirty="0">
                <a:solidFill>
                  <a:srgbClr val="000000"/>
                </a:solidFill>
                <a:effectLst/>
                <a:latin typeface="Arial" panose="020B0604020202020204" pitchFamily="34" charset="0"/>
              </a:rPr>
              <a:t>. </a:t>
            </a:r>
            <a:endParaRPr lang="es-ES" b="0" dirty="0">
              <a:effectLst/>
            </a:endParaRPr>
          </a:p>
          <a:p>
            <a:pPr indent="-228600" rtl="0">
              <a:spcBef>
                <a:spcPts val="1200"/>
              </a:spcBef>
              <a:spcAft>
                <a:spcPts val="1200"/>
              </a:spcAft>
            </a:pPr>
            <a:r>
              <a:rPr lang="es-ES" sz="2000" b="0" i="0" u="none" strike="noStrike" dirty="0">
                <a:solidFill>
                  <a:srgbClr val="000000"/>
                </a:solidFill>
                <a:effectLst/>
                <a:latin typeface="Arial" panose="020B0604020202020204" pitchFamily="34" charset="0"/>
              </a:rPr>
              <a:t>Generar conciencia sobre las vivencias y experiencias de deportistas mujeres incluso en sus propios equipos.</a:t>
            </a:r>
            <a:endParaRPr lang="es-ES" b="0" dirty="0">
              <a:effectLst/>
            </a:endParaRPr>
          </a:p>
          <a:p>
            <a:pPr indent="-228600" rtl="0">
              <a:spcBef>
                <a:spcPts val="1200"/>
              </a:spcBef>
              <a:spcAft>
                <a:spcPts val="1200"/>
              </a:spcAft>
            </a:pPr>
            <a:r>
              <a:rPr lang="es-ES" sz="2000" b="0" i="0" u="none" strike="noStrike" dirty="0">
                <a:solidFill>
                  <a:srgbClr val="000000"/>
                </a:solidFill>
                <a:effectLst/>
                <a:latin typeface="Arial" panose="020B0604020202020204" pitchFamily="34" charset="0"/>
              </a:rPr>
              <a:t>Evitar el monólogo unidireccional por parte de un experto y orientarlo más hacia un espacio de escucha mutua entre los deportistas y las problemáticas planteadas por los ponentes.</a:t>
            </a:r>
            <a:endParaRPr lang="es-ES" b="0" dirty="0">
              <a:effectLst/>
            </a:endParaRPr>
          </a:p>
          <a:p>
            <a:pPr indent="-228600" rtl="0">
              <a:spcBef>
                <a:spcPts val="1200"/>
              </a:spcBef>
              <a:spcAft>
                <a:spcPts val="1200"/>
              </a:spcAft>
            </a:pPr>
            <a:r>
              <a:rPr lang="es-ES" sz="2000" b="0" i="0" u="none" strike="noStrike" dirty="0">
                <a:solidFill>
                  <a:srgbClr val="000000"/>
                </a:solidFill>
                <a:effectLst/>
                <a:latin typeface="Arial" panose="020B0604020202020204" pitchFamily="34" charset="0"/>
              </a:rPr>
              <a:t>Aumentar la participación y motivación entre deportistas femeninas.</a:t>
            </a:r>
            <a:endParaRPr lang="es-ES" b="0" dirty="0">
              <a:effectLst/>
            </a:endParaRPr>
          </a:p>
          <a:p>
            <a:pPr indent="-228600" rtl="0">
              <a:spcBef>
                <a:spcPts val="1200"/>
              </a:spcBef>
              <a:spcAft>
                <a:spcPts val="1200"/>
              </a:spcAft>
            </a:pPr>
            <a:r>
              <a:rPr lang="es-ES" sz="2000" b="1" i="0" u="none" strike="noStrike" dirty="0">
                <a:solidFill>
                  <a:srgbClr val="000000"/>
                </a:solidFill>
                <a:effectLst/>
                <a:latin typeface="Arial" panose="020B0604020202020204" pitchFamily="34" charset="0"/>
              </a:rPr>
              <a:t>Dar voz </a:t>
            </a:r>
            <a:r>
              <a:rPr lang="es-ES" sz="2000" b="0" i="0" u="none" strike="noStrike" dirty="0">
                <a:solidFill>
                  <a:srgbClr val="000000"/>
                </a:solidFill>
                <a:effectLst/>
                <a:latin typeface="Arial" panose="020B0604020202020204" pitchFamily="34" charset="0"/>
              </a:rPr>
              <a:t>a las experiencias de las deportistas participantes. </a:t>
            </a:r>
          </a:p>
          <a:p>
            <a:pPr indent="-228600" rtl="0">
              <a:spcBef>
                <a:spcPts val="1200"/>
              </a:spcBef>
              <a:spcAft>
                <a:spcPts val="1200"/>
              </a:spcAft>
            </a:pPr>
            <a:r>
              <a:rPr lang="es-ES" sz="2000" dirty="0">
                <a:solidFill>
                  <a:srgbClr val="000000"/>
                </a:solidFill>
                <a:latin typeface="Arial" panose="020B0604020202020204" pitchFamily="34" charset="0"/>
              </a:rPr>
              <a:t>Fomentar la </a:t>
            </a:r>
            <a:r>
              <a:rPr lang="es-ES" sz="2000" b="1" dirty="0">
                <a:solidFill>
                  <a:srgbClr val="000000"/>
                </a:solidFill>
                <a:latin typeface="Arial" panose="020B0604020202020204" pitchFamily="34" charset="0"/>
              </a:rPr>
              <a:t>actitud crítica</a:t>
            </a:r>
            <a:r>
              <a:rPr lang="es-ES" sz="2000" dirty="0">
                <a:solidFill>
                  <a:srgbClr val="000000"/>
                </a:solidFill>
                <a:latin typeface="Arial" panose="020B0604020202020204" pitchFamily="34" charset="0"/>
              </a:rPr>
              <a:t> entre futuros deportistas modélicos. </a:t>
            </a:r>
            <a:endParaRPr lang="es-ES" b="0" dirty="0">
              <a:effectLst/>
            </a:endParaRPr>
          </a:p>
        </p:txBody>
      </p:sp>
      <p:sp>
        <p:nvSpPr>
          <p:cNvPr id="26" name="Rectangle 3">
            <a:extLst>
              <a:ext uri="{FF2B5EF4-FFF2-40B4-BE49-F238E27FC236}">
                <a16:creationId xmlns:a16="http://schemas.microsoft.com/office/drawing/2014/main" id="{67AB370E-9C43-4419-B3CD-9A40AD0BF67A}"/>
              </a:ext>
            </a:extLst>
          </p:cNvPr>
          <p:cNvSpPr>
            <a:spLocks noChangeArrowheads="1"/>
          </p:cNvSpPr>
          <p:nvPr/>
        </p:nvSpPr>
        <p:spPr bwMode="auto">
          <a:xfrm>
            <a:off x="3367088" y="297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0" name="Rectangle 5">
            <a:extLst>
              <a:ext uri="{FF2B5EF4-FFF2-40B4-BE49-F238E27FC236}">
                <a16:creationId xmlns:a16="http://schemas.microsoft.com/office/drawing/2014/main" id="{80A3D85E-A314-4E81-A6A0-D7474CFFD6F8}"/>
              </a:ext>
            </a:extLst>
          </p:cNvPr>
          <p:cNvSpPr>
            <a:spLocks noChangeArrowheads="1"/>
          </p:cNvSpPr>
          <p:nvPr/>
        </p:nvSpPr>
        <p:spPr bwMode="auto">
          <a:xfrm>
            <a:off x="6460662" y="2947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 name="CuadroTexto 2"/>
          <p:cNvSpPr txBox="1"/>
          <p:nvPr/>
        </p:nvSpPr>
        <p:spPr>
          <a:xfrm>
            <a:off x="-305" y="3280930"/>
            <a:ext cx="1840991" cy="2308324"/>
          </a:xfrm>
          <a:prstGeom prst="rect">
            <a:avLst/>
          </a:prstGeom>
          <a:noFill/>
        </p:spPr>
        <p:txBody>
          <a:bodyPr wrap="square" rtlCol="0">
            <a:spAutoFit/>
          </a:bodyPr>
          <a:lstStyle/>
          <a:p>
            <a:r>
              <a:rPr lang="es-ES" dirty="0">
                <a:solidFill>
                  <a:schemeClr val="bg1">
                    <a:lumMod val="65000"/>
                  </a:schemeClr>
                </a:solidFill>
              </a:rPr>
              <a:t>El </a:t>
            </a:r>
            <a:r>
              <a:rPr lang="es-ES" dirty="0">
                <a:solidFill>
                  <a:srgbClr val="E2EEDA"/>
                </a:solidFill>
              </a:rPr>
              <a:t>Club </a:t>
            </a:r>
            <a:r>
              <a:rPr lang="es-ES" dirty="0" err="1">
                <a:solidFill>
                  <a:srgbClr val="E2EEDA"/>
                </a:solidFill>
              </a:rPr>
              <a:t>Femení</a:t>
            </a:r>
            <a:r>
              <a:rPr lang="es-ES" dirty="0">
                <a:solidFill>
                  <a:srgbClr val="E2EEDA"/>
                </a:solidFill>
              </a:rPr>
              <a:t> i </a:t>
            </a:r>
            <a:r>
              <a:rPr lang="es-ES" dirty="0" err="1">
                <a:solidFill>
                  <a:srgbClr val="E2EEDA"/>
                </a:solidFill>
              </a:rPr>
              <a:t>d’Esports</a:t>
            </a:r>
            <a:r>
              <a:rPr lang="es-ES" dirty="0">
                <a:solidFill>
                  <a:srgbClr val="E2EEDA"/>
                </a:solidFill>
              </a:rPr>
              <a:t> </a:t>
            </a:r>
            <a:r>
              <a:rPr lang="es-ES" dirty="0">
                <a:solidFill>
                  <a:schemeClr val="bg1">
                    <a:lumMod val="65000"/>
                  </a:schemeClr>
                </a:solidFill>
              </a:rPr>
              <a:t>de Barcelona revolucionó la vida social, cultural y deportiva de la ciudad.</a:t>
            </a:r>
          </a:p>
        </p:txBody>
      </p:sp>
      <p:pic>
        <p:nvPicPr>
          <p:cNvPr id="20" name="Picture 2" descr="Página de inicio | Universidad de Granada">
            <a:extLst>
              <a:ext uri="{FF2B5EF4-FFF2-40B4-BE49-F238E27FC236}">
                <a16:creationId xmlns:a16="http://schemas.microsoft.com/office/drawing/2014/main" id="{9E009080-BC44-4E64-B3CD-B61EE853ED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4798" y="19814"/>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3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4098" name="Picture 2" descr="http://www.deporteymujer.com/wp-content/uploads/2021/04/Isabelita-Marti%CC%81nez-865x10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074" y="96719"/>
            <a:ext cx="3781124" cy="4476152"/>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1458309C-95E4-4814-8437-FC6D378F4E83}"/>
              </a:ext>
            </a:extLst>
          </p:cNvPr>
          <p:cNvSpPr>
            <a:spLocks noGrp="1"/>
          </p:cNvSpPr>
          <p:nvPr>
            <p:ph type="title"/>
          </p:nvPr>
        </p:nvSpPr>
        <p:spPr>
          <a:xfrm>
            <a:off x="3247847" y="1016782"/>
            <a:ext cx="5754696" cy="1837349"/>
          </a:xfrm>
        </p:spPr>
        <p:txBody>
          <a:bodyPr anchor="ctr">
            <a:normAutofit/>
          </a:bodyPr>
          <a:lstStyle/>
          <a:p>
            <a:pPr algn="ctr"/>
            <a:r>
              <a:rPr lang="es-ES" sz="3600" dirty="0">
                <a:solidFill>
                  <a:schemeClr val="tx2"/>
                </a:solidFill>
              </a:rPr>
              <a:t>Definición del proyecto</a:t>
            </a:r>
          </a:p>
        </p:txBody>
      </p:sp>
      <p:sp>
        <p:nvSpPr>
          <p:cNvPr id="3" name="Marcador de contenido 2">
            <a:extLst>
              <a:ext uri="{FF2B5EF4-FFF2-40B4-BE49-F238E27FC236}">
                <a16:creationId xmlns:a16="http://schemas.microsoft.com/office/drawing/2014/main" id="{D6DF1B4C-FE97-4EBE-A0DF-A5EC3C44636E}"/>
              </a:ext>
            </a:extLst>
          </p:cNvPr>
          <p:cNvSpPr>
            <a:spLocks noGrp="1"/>
          </p:cNvSpPr>
          <p:nvPr>
            <p:ph idx="1"/>
          </p:nvPr>
        </p:nvSpPr>
        <p:spPr>
          <a:xfrm>
            <a:off x="3950929" y="2992678"/>
            <a:ext cx="8067947" cy="1335300"/>
          </a:xfrm>
        </p:spPr>
        <p:txBody>
          <a:bodyPr anchor="t">
            <a:normAutofit fontScale="92500" lnSpcReduction="10000"/>
          </a:bodyPr>
          <a:lstStyle/>
          <a:p>
            <a:pPr marL="0" indent="0">
              <a:buNone/>
            </a:pPr>
            <a:r>
              <a:rPr lang="es-ES" sz="1800" b="0" i="0" u="none" strike="noStrike" dirty="0">
                <a:solidFill>
                  <a:srgbClr val="000000"/>
                </a:solidFill>
                <a:effectLst/>
                <a:latin typeface="Arial" panose="020B0604020202020204" pitchFamily="34" charset="0"/>
              </a:rPr>
              <a:t>El proyecto consiste en una serie de campamentos deportivos/intensivos de 3 días de duración (viernes a domingo) dirigidos a deportistas jóvenes de alto nivel (selecciones autonómicas de baloncesto) en los que se realizarán sesiones de entrenamiento intensivas incorporando la novedad del debate social entorno la propia práctica, centrándonos en este caso en las desigualdades de la mujer en este sector.</a:t>
            </a:r>
          </a:p>
        </p:txBody>
      </p:sp>
      <p:sp>
        <p:nvSpPr>
          <p:cNvPr id="4" name="CuadroTexto 3"/>
          <p:cNvSpPr txBox="1"/>
          <p:nvPr/>
        </p:nvSpPr>
        <p:spPr>
          <a:xfrm>
            <a:off x="1399724" y="4904852"/>
            <a:ext cx="2595154" cy="369332"/>
          </a:xfrm>
          <a:prstGeom prst="rect">
            <a:avLst/>
          </a:prstGeom>
          <a:noFill/>
        </p:spPr>
        <p:txBody>
          <a:bodyPr wrap="square" rtlCol="0">
            <a:spAutoFit/>
          </a:bodyPr>
          <a:lstStyle/>
          <a:p>
            <a:r>
              <a:rPr lang="es-ES" dirty="0"/>
              <a:t>3 días x 3 veces al año</a:t>
            </a:r>
          </a:p>
        </p:txBody>
      </p:sp>
      <p:sp>
        <p:nvSpPr>
          <p:cNvPr id="5" name="CuadroTexto 4"/>
          <p:cNvSpPr txBox="1"/>
          <p:nvPr/>
        </p:nvSpPr>
        <p:spPr>
          <a:xfrm>
            <a:off x="4537167" y="4766352"/>
            <a:ext cx="2229394" cy="646331"/>
          </a:xfrm>
          <a:prstGeom prst="rect">
            <a:avLst/>
          </a:prstGeom>
          <a:noFill/>
        </p:spPr>
        <p:txBody>
          <a:bodyPr wrap="square" rtlCol="0">
            <a:spAutoFit/>
          </a:bodyPr>
          <a:lstStyle/>
          <a:p>
            <a:r>
              <a:rPr lang="es-ES" dirty="0"/>
              <a:t>Deportistas jóvenes de alto nivel</a:t>
            </a:r>
          </a:p>
        </p:txBody>
      </p:sp>
      <p:sp>
        <p:nvSpPr>
          <p:cNvPr id="6" name="CuadroTexto 5"/>
          <p:cNvSpPr txBox="1"/>
          <p:nvPr/>
        </p:nvSpPr>
        <p:spPr>
          <a:xfrm>
            <a:off x="7559040" y="4904852"/>
            <a:ext cx="2887007" cy="646331"/>
          </a:xfrm>
          <a:prstGeom prst="rect">
            <a:avLst/>
          </a:prstGeom>
          <a:noFill/>
        </p:spPr>
        <p:txBody>
          <a:bodyPr wrap="square" rtlCol="0">
            <a:spAutoFit/>
          </a:bodyPr>
          <a:lstStyle/>
          <a:p>
            <a:r>
              <a:rPr lang="es-ES" dirty="0"/>
              <a:t>Entrenamientos de atletismo + jornadas críticas </a:t>
            </a:r>
          </a:p>
        </p:txBody>
      </p:sp>
      <p:sp>
        <p:nvSpPr>
          <p:cNvPr id="7" name="CuadroTexto 6"/>
          <p:cNvSpPr txBox="1"/>
          <p:nvPr/>
        </p:nvSpPr>
        <p:spPr>
          <a:xfrm>
            <a:off x="3865366" y="153308"/>
            <a:ext cx="4387122" cy="646331"/>
          </a:xfrm>
          <a:prstGeom prst="rect">
            <a:avLst/>
          </a:prstGeom>
          <a:noFill/>
        </p:spPr>
        <p:txBody>
          <a:bodyPr wrap="square" rtlCol="0">
            <a:spAutoFit/>
          </a:bodyPr>
          <a:lstStyle/>
          <a:p>
            <a:r>
              <a:rPr lang="es-ES" dirty="0">
                <a:solidFill>
                  <a:schemeClr val="bg1">
                    <a:lumMod val="65000"/>
                  </a:schemeClr>
                </a:solidFill>
              </a:rPr>
              <a:t>Isabelita Martínez realizando la disciplina de salto de longitud.</a:t>
            </a:r>
          </a:p>
        </p:txBody>
      </p:sp>
      <p:pic>
        <p:nvPicPr>
          <p:cNvPr id="20" name="Picture 2" descr="Página de inicio | Universidad de Granada">
            <a:extLst>
              <a:ext uri="{FF2B5EF4-FFF2-40B4-BE49-F238E27FC236}">
                <a16:creationId xmlns:a16="http://schemas.microsoft.com/office/drawing/2014/main" id="{44238E97-18DA-4B2C-83F5-B315276AD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66689" y="3984"/>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278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58309C-95E4-4814-8437-FC6D378F4E83}"/>
              </a:ext>
            </a:extLst>
          </p:cNvPr>
          <p:cNvSpPr>
            <a:spLocks noGrp="1"/>
          </p:cNvSpPr>
          <p:nvPr>
            <p:ph type="title"/>
          </p:nvPr>
        </p:nvSpPr>
        <p:spPr>
          <a:xfrm>
            <a:off x="3033466" y="991261"/>
            <a:ext cx="5754696" cy="1837349"/>
          </a:xfrm>
        </p:spPr>
        <p:txBody>
          <a:bodyPr anchor="ctr">
            <a:normAutofit/>
          </a:bodyPr>
          <a:lstStyle/>
          <a:p>
            <a:pPr algn="ctr"/>
            <a:r>
              <a:rPr lang="es-ES" sz="3600" dirty="0">
                <a:solidFill>
                  <a:schemeClr val="tx2"/>
                </a:solidFill>
              </a:rPr>
              <a:t>Definición del proyecto</a:t>
            </a:r>
          </a:p>
        </p:txBody>
      </p:sp>
      <p:sp>
        <p:nvSpPr>
          <p:cNvPr id="3" name="Marcador de contenido 2">
            <a:extLst>
              <a:ext uri="{FF2B5EF4-FFF2-40B4-BE49-F238E27FC236}">
                <a16:creationId xmlns:a16="http://schemas.microsoft.com/office/drawing/2014/main" id="{D6DF1B4C-FE97-4EBE-A0DF-A5EC3C44636E}"/>
              </a:ext>
            </a:extLst>
          </p:cNvPr>
          <p:cNvSpPr>
            <a:spLocks noGrp="1"/>
          </p:cNvSpPr>
          <p:nvPr>
            <p:ph idx="1"/>
          </p:nvPr>
        </p:nvSpPr>
        <p:spPr>
          <a:xfrm>
            <a:off x="1404918" y="2979336"/>
            <a:ext cx="9382166" cy="2430864"/>
          </a:xfrm>
        </p:spPr>
        <p:txBody>
          <a:bodyPr anchor="t">
            <a:normAutofit/>
          </a:bodyPr>
          <a:lstStyle/>
          <a:p>
            <a:pPr marL="0" indent="0">
              <a:buNone/>
            </a:pPr>
            <a:r>
              <a:rPr lang="es-ES" sz="1800" b="1" i="0" u="none" strike="noStrike" dirty="0">
                <a:solidFill>
                  <a:srgbClr val="000000"/>
                </a:solidFill>
                <a:effectLst/>
                <a:latin typeface="Arial" panose="020B0604020202020204" pitchFamily="34" charset="0"/>
              </a:rPr>
              <a:t>Objetivo</a:t>
            </a:r>
            <a:r>
              <a:rPr lang="es-ES" sz="1800" b="0" i="0" u="none" strike="noStrike" dirty="0">
                <a:solidFill>
                  <a:srgbClr val="000000"/>
                </a:solidFill>
                <a:effectLst/>
                <a:latin typeface="Arial" panose="020B0604020202020204" pitchFamily="34" charset="0"/>
              </a:rPr>
              <a:t>: concienciar a través del deporte</a:t>
            </a:r>
          </a:p>
          <a:p>
            <a:pPr marL="0" indent="0">
              <a:buNone/>
            </a:pPr>
            <a:endParaRPr lang="es-ES" sz="1800" b="0" i="0" u="none" strike="noStrike" dirty="0">
              <a:solidFill>
                <a:srgbClr val="000000"/>
              </a:solidFill>
              <a:effectLst/>
              <a:latin typeface="Arial" panose="020B0604020202020204" pitchFamily="34" charset="0"/>
            </a:endParaRPr>
          </a:p>
          <a:p>
            <a:pPr marL="0" indent="0">
              <a:buNone/>
            </a:pPr>
            <a:r>
              <a:rPr lang="es-ES" sz="1800" b="1" dirty="0">
                <a:solidFill>
                  <a:srgbClr val="000000"/>
                </a:solidFill>
                <a:latin typeface="Arial" panose="020B0604020202020204" pitchFamily="34" charset="0"/>
              </a:rPr>
              <a:t>Temática</a:t>
            </a:r>
            <a:r>
              <a:rPr lang="es-ES" sz="1800" dirty="0">
                <a:solidFill>
                  <a:srgbClr val="000000"/>
                </a:solidFill>
                <a:latin typeface="Arial" panose="020B0604020202020204" pitchFamily="34" charset="0"/>
              </a:rPr>
              <a:t>: la situación de la mujer</a:t>
            </a:r>
          </a:p>
          <a:p>
            <a:pPr marL="0" indent="0">
              <a:buNone/>
            </a:pPr>
            <a:endParaRPr lang="es-ES" sz="1800" dirty="0">
              <a:solidFill>
                <a:srgbClr val="000000"/>
              </a:solidFill>
              <a:latin typeface="Arial" panose="020B0604020202020204" pitchFamily="34" charset="0"/>
            </a:endParaRPr>
          </a:p>
          <a:p>
            <a:pPr marL="0" indent="0">
              <a:buNone/>
            </a:pPr>
            <a:r>
              <a:rPr lang="es-ES" sz="1800" b="1" dirty="0">
                <a:solidFill>
                  <a:srgbClr val="000000"/>
                </a:solidFill>
                <a:latin typeface="Arial" panose="020B0604020202020204" pitchFamily="34" charset="0"/>
              </a:rPr>
              <a:t>Metodología</a:t>
            </a:r>
            <a:r>
              <a:rPr lang="es-ES" sz="1800" dirty="0">
                <a:solidFill>
                  <a:srgbClr val="000000"/>
                </a:solidFill>
                <a:latin typeface="Arial" panose="020B0604020202020204" pitchFamily="34" charset="0"/>
              </a:rPr>
              <a:t>: deporte + debate</a:t>
            </a:r>
            <a:endParaRPr lang="es-ES" sz="2000" dirty="0">
              <a:solidFill>
                <a:schemeClr val="tx2"/>
              </a:solidFill>
            </a:endParaRPr>
          </a:p>
        </p:txBody>
      </p:sp>
      <p:pic>
        <p:nvPicPr>
          <p:cNvPr id="3074" name="Picture 2" descr="Imat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5829" y="3458773"/>
            <a:ext cx="4546579" cy="3229409"/>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8788162" y="2524538"/>
            <a:ext cx="3204246" cy="1200329"/>
          </a:xfrm>
          <a:prstGeom prst="rect">
            <a:avLst/>
          </a:prstGeom>
          <a:noFill/>
        </p:spPr>
        <p:txBody>
          <a:bodyPr wrap="square" rtlCol="0">
            <a:spAutoFit/>
          </a:bodyPr>
          <a:lstStyle/>
          <a:p>
            <a:pPr algn="r"/>
            <a:r>
              <a:rPr lang="es-ES" dirty="0">
                <a:solidFill>
                  <a:schemeClr val="bg1">
                    <a:lumMod val="75000"/>
                  </a:schemeClr>
                </a:solidFill>
              </a:rPr>
              <a:t>La segunda generación de atletas madrileñas, pioneras del deporte femenino en España. </a:t>
            </a:r>
          </a:p>
          <a:p>
            <a:endParaRPr lang="es-ES" dirty="0">
              <a:solidFill>
                <a:schemeClr val="bg1">
                  <a:lumMod val="75000"/>
                </a:schemeClr>
              </a:solidFill>
            </a:endParaRPr>
          </a:p>
        </p:txBody>
      </p:sp>
      <p:pic>
        <p:nvPicPr>
          <p:cNvPr id="6" name="Picture 2" descr="Página de inicio | Universidad de Granada">
            <a:extLst>
              <a:ext uri="{FF2B5EF4-FFF2-40B4-BE49-F238E27FC236}">
                <a16:creationId xmlns:a16="http://schemas.microsoft.com/office/drawing/2014/main" id="{EACAF43F-C93C-433E-90FB-EAAC1D0D6E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3031" y="0"/>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9418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1446" y="3296193"/>
            <a:ext cx="8593183" cy="2789329"/>
          </a:xfrm>
        </p:spPr>
        <p:txBody>
          <a:bodyPr>
            <a:normAutofit fontScale="62500" lnSpcReduction="20000"/>
          </a:bodyPr>
          <a:lstStyle/>
          <a:p>
            <a:pPr marL="0" indent="0">
              <a:buNone/>
            </a:pPr>
            <a:r>
              <a:rPr lang="es-ES" dirty="0">
                <a:solidFill>
                  <a:srgbClr val="000000"/>
                </a:solidFill>
                <a:latin typeface="Arial" panose="020B0604020202020204" pitchFamily="34" charset="0"/>
              </a:rPr>
              <a:t>Se busca </a:t>
            </a:r>
          </a:p>
          <a:p>
            <a:r>
              <a:rPr lang="es-ES" dirty="0">
                <a:solidFill>
                  <a:srgbClr val="000000"/>
                </a:solidFill>
                <a:latin typeface="Arial" panose="020B0604020202020204" pitchFamily="34" charset="0"/>
              </a:rPr>
              <a:t>igualar las horas de entrenamiento a los momentos de divulgación y debate</a:t>
            </a:r>
          </a:p>
          <a:p>
            <a:pPr marL="0" indent="0">
              <a:buNone/>
            </a:pPr>
            <a:endParaRPr lang="es-ES" dirty="0">
              <a:solidFill>
                <a:srgbClr val="000000"/>
              </a:solidFill>
              <a:latin typeface="Arial" panose="020B0604020202020204" pitchFamily="34" charset="0"/>
            </a:endParaRPr>
          </a:p>
          <a:p>
            <a:r>
              <a:rPr lang="es-ES" dirty="0">
                <a:solidFill>
                  <a:srgbClr val="000000"/>
                </a:solidFill>
                <a:latin typeface="Arial" panose="020B0604020202020204" pitchFamily="34" charset="0"/>
              </a:rPr>
              <a:t>reflexionar sobre la </a:t>
            </a:r>
            <a:r>
              <a:rPr lang="es-ES" b="1" dirty="0">
                <a:solidFill>
                  <a:srgbClr val="000000"/>
                </a:solidFill>
                <a:latin typeface="Arial" panose="020B0604020202020204" pitchFamily="34" charset="0"/>
              </a:rPr>
              <a:t>práctica deportiva femenina </a:t>
            </a:r>
            <a:r>
              <a:rPr lang="es-ES" dirty="0">
                <a:solidFill>
                  <a:srgbClr val="000000"/>
                </a:solidFill>
                <a:latin typeface="Arial" panose="020B0604020202020204" pitchFamily="34" charset="0"/>
              </a:rPr>
              <a:t>en la actualidad</a:t>
            </a:r>
          </a:p>
          <a:p>
            <a:pPr marL="0" indent="0">
              <a:buNone/>
            </a:pPr>
            <a:endParaRPr lang="es-ES" dirty="0">
              <a:solidFill>
                <a:srgbClr val="000000"/>
              </a:solidFill>
              <a:latin typeface="Arial" panose="020B0604020202020204" pitchFamily="34" charset="0"/>
            </a:endParaRPr>
          </a:p>
          <a:p>
            <a:r>
              <a:rPr lang="es-ES" dirty="0">
                <a:solidFill>
                  <a:srgbClr val="000000"/>
                </a:solidFill>
                <a:latin typeface="Arial" panose="020B0604020202020204" pitchFamily="34" charset="0"/>
              </a:rPr>
              <a:t>y, sobre todo, fomentar la </a:t>
            </a:r>
            <a:r>
              <a:rPr lang="es-ES" b="1" dirty="0">
                <a:solidFill>
                  <a:srgbClr val="000000"/>
                </a:solidFill>
                <a:latin typeface="Arial" panose="020B0604020202020204" pitchFamily="34" charset="0"/>
              </a:rPr>
              <a:t>actitud crítica </a:t>
            </a:r>
            <a:r>
              <a:rPr lang="es-ES" dirty="0">
                <a:solidFill>
                  <a:srgbClr val="000000"/>
                </a:solidFill>
                <a:latin typeface="Arial" panose="020B0604020202020204" pitchFamily="34" charset="0"/>
              </a:rPr>
              <a:t>en los deportistas más jóvenes.</a:t>
            </a:r>
          </a:p>
          <a:p>
            <a:pPr marL="0" indent="0">
              <a:buNone/>
            </a:pPr>
            <a:endParaRPr lang="es-ES" dirty="0">
              <a:solidFill>
                <a:srgbClr val="000000"/>
              </a:solidFill>
              <a:latin typeface="Arial" panose="020B0604020202020204" pitchFamily="34" charset="0"/>
            </a:endParaRPr>
          </a:p>
          <a:p>
            <a:pPr marL="0" indent="0">
              <a:buNone/>
            </a:pPr>
            <a:r>
              <a:rPr lang="es-ES" dirty="0">
                <a:solidFill>
                  <a:srgbClr val="000000"/>
                </a:solidFill>
                <a:latin typeface="Arial" panose="020B0604020202020204" pitchFamily="34" charset="0"/>
              </a:rPr>
              <a:t>¿Siguen existiendo desigualdades en este ámbito? Dialogar desde la propia experiencia para que todo el mundo tenga voz. </a:t>
            </a:r>
            <a:endParaRPr lang="es-ES" sz="3200" dirty="0">
              <a:solidFill>
                <a:schemeClr val="tx2"/>
              </a:solidFill>
            </a:endParaRPr>
          </a:p>
          <a:p>
            <a:endParaRPr lang="es-ES" dirty="0"/>
          </a:p>
        </p:txBody>
      </p:sp>
      <p:pic>
        <p:nvPicPr>
          <p:cNvPr id="2050" name="Picture 2" descr="Desigualdad de la mujer en el deporte, una realidad todavía vigen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4115" y="243839"/>
            <a:ext cx="4700624" cy="305235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4018350" y="226420"/>
            <a:ext cx="3065417" cy="1754326"/>
          </a:xfrm>
          <a:prstGeom prst="rect">
            <a:avLst/>
          </a:prstGeom>
          <a:noFill/>
        </p:spPr>
        <p:txBody>
          <a:bodyPr wrap="square" rtlCol="0">
            <a:spAutoFit/>
          </a:bodyPr>
          <a:lstStyle/>
          <a:p>
            <a:pPr algn="r"/>
            <a:r>
              <a:rPr lang="es-ES" dirty="0">
                <a:solidFill>
                  <a:schemeClr val="bg1">
                    <a:lumMod val="75000"/>
                  </a:schemeClr>
                </a:solidFill>
              </a:rPr>
              <a:t>El comisario </a:t>
            </a:r>
            <a:r>
              <a:rPr lang="es-ES" dirty="0" err="1">
                <a:solidFill>
                  <a:schemeClr val="bg1">
                    <a:lumMod val="75000"/>
                  </a:schemeClr>
                </a:solidFill>
              </a:rPr>
              <a:t>Jock</a:t>
            </a:r>
            <a:r>
              <a:rPr lang="es-ES" dirty="0">
                <a:solidFill>
                  <a:schemeClr val="bg1">
                    <a:lumMod val="75000"/>
                  </a:schemeClr>
                </a:solidFill>
              </a:rPr>
              <a:t> </a:t>
            </a:r>
            <a:r>
              <a:rPr lang="es-ES" dirty="0" err="1">
                <a:solidFill>
                  <a:schemeClr val="bg1">
                    <a:lumMod val="75000"/>
                  </a:schemeClr>
                </a:solidFill>
              </a:rPr>
              <a:t>Semple</a:t>
            </a:r>
            <a:r>
              <a:rPr lang="es-ES" dirty="0">
                <a:solidFill>
                  <a:schemeClr val="bg1">
                    <a:lumMod val="75000"/>
                  </a:schemeClr>
                </a:solidFill>
              </a:rPr>
              <a:t> intentando evitar que </a:t>
            </a:r>
            <a:r>
              <a:rPr lang="es-ES" b="1" dirty="0" err="1">
                <a:solidFill>
                  <a:schemeClr val="accent6">
                    <a:lumMod val="40000"/>
                    <a:lumOff val="60000"/>
                  </a:schemeClr>
                </a:solidFill>
              </a:rPr>
              <a:t>Kathrine</a:t>
            </a:r>
            <a:r>
              <a:rPr lang="es-ES" b="1" dirty="0">
                <a:solidFill>
                  <a:schemeClr val="accent6">
                    <a:lumMod val="40000"/>
                    <a:lumOff val="60000"/>
                  </a:schemeClr>
                </a:solidFill>
              </a:rPr>
              <a:t> </a:t>
            </a:r>
            <a:r>
              <a:rPr lang="es-ES" b="1" dirty="0" err="1">
                <a:solidFill>
                  <a:schemeClr val="accent6">
                    <a:lumMod val="40000"/>
                    <a:lumOff val="60000"/>
                  </a:schemeClr>
                </a:solidFill>
              </a:rPr>
              <a:t>Switzer</a:t>
            </a:r>
            <a:r>
              <a:rPr lang="es-ES" dirty="0">
                <a:solidFill>
                  <a:schemeClr val="accent6">
                    <a:lumMod val="40000"/>
                    <a:lumOff val="60000"/>
                  </a:schemeClr>
                </a:solidFill>
              </a:rPr>
              <a:t> </a:t>
            </a:r>
            <a:r>
              <a:rPr lang="es-ES" dirty="0">
                <a:solidFill>
                  <a:schemeClr val="bg1">
                    <a:lumMod val="75000"/>
                  </a:schemeClr>
                </a:solidFill>
              </a:rPr>
              <a:t>corriera la Maratón (distancia prohibida para las mujeres hasta 1972) de Boston en 1967.</a:t>
            </a:r>
          </a:p>
        </p:txBody>
      </p:sp>
      <p:pic>
        <p:nvPicPr>
          <p:cNvPr id="5" name="Picture 2" descr="Página de inicio | Universidad de Granada">
            <a:extLst>
              <a:ext uri="{FF2B5EF4-FFF2-40B4-BE49-F238E27FC236}">
                <a16:creationId xmlns:a16="http://schemas.microsoft.com/office/drawing/2014/main" id="{F0D18549-F5FF-48CA-BDD3-8B84BD0B3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81339" y="0"/>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986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8C296178-B52B-4680-B611-87CD120D4F07}"/>
              </a:ext>
            </a:extLst>
          </p:cNvPr>
          <p:cNvSpPr>
            <a:spLocks noGrp="1"/>
          </p:cNvSpPr>
          <p:nvPr>
            <p:ph type="title"/>
          </p:nvPr>
        </p:nvSpPr>
        <p:spPr>
          <a:xfrm>
            <a:off x="2843448" y="-13664"/>
            <a:ext cx="5754696" cy="1285873"/>
          </a:xfrm>
        </p:spPr>
        <p:txBody>
          <a:bodyPr>
            <a:normAutofit/>
          </a:bodyPr>
          <a:lstStyle/>
          <a:p>
            <a:pPr algn="ctr"/>
            <a:r>
              <a:rPr lang="es-ES" sz="3600" dirty="0">
                <a:solidFill>
                  <a:schemeClr val="tx2"/>
                </a:solidFill>
              </a:rPr>
              <a:t>Temas/ponentes</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026" name="Picture 2" descr="Lydia Valentín anima a las chicas a ser mujeres fuertes con una foto de dos  muñecas Barbie | The Champions Voi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58275" y="125649"/>
            <a:ext cx="3056051" cy="2076208"/>
          </a:xfrm>
          <a:prstGeom prst="rect">
            <a:avLst/>
          </a:prstGeom>
          <a:noFill/>
          <a:extLst>
            <a:ext uri="{909E8E84-426E-40DD-AFC4-6F175D3DCCD1}">
              <a14:hiddenFill xmlns:a14="http://schemas.microsoft.com/office/drawing/2010/main">
                <a:solidFill>
                  <a:srgbClr val="FFFFFF"/>
                </a:solidFill>
              </a14:hiddenFill>
            </a:ext>
          </a:extLst>
        </p:spPr>
      </p:pic>
      <p:sp>
        <p:nvSpPr>
          <p:cNvPr id="23" name="Marcador de contenido 2">
            <a:extLst>
              <a:ext uri="{FF2B5EF4-FFF2-40B4-BE49-F238E27FC236}">
                <a16:creationId xmlns:a16="http://schemas.microsoft.com/office/drawing/2014/main" id="{5E824877-3D17-4623-8905-A7C6D296C041}"/>
              </a:ext>
            </a:extLst>
          </p:cNvPr>
          <p:cNvSpPr txBox="1">
            <a:spLocks/>
          </p:cNvSpPr>
          <p:nvPr/>
        </p:nvSpPr>
        <p:spPr>
          <a:xfrm>
            <a:off x="1939638" y="1549706"/>
            <a:ext cx="9264072" cy="525344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lnSpc>
                <a:spcPct val="100000"/>
              </a:lnSpc>
              <a:spcBef>
                <a:spcPts val="0"/>
              </a:spcBef>
            </a:pPr>
            <a:r>
              <a:rPr lang="es-ES" sz="1600" b="1" dirty="0" err="1">
                <a:solidFill>
                  <a:srgbClr val="000000"/>
                </a:solidFill>
                <a:latin typeface="Arial" panose="020B0604020202020204" pitchFamily="34" charset="0"/>
              </a:rPr>
              <a:t>Sexualización</a:t>
            </a:r>
            <a:r>
              <a:rPr lang="es-ES" sz="1600" dirty="0">
                <a:solidFill>
                  <a:srgbClr val="000000"/>
                </a:solidFill>
                <a:latin typeface="Arial" panose="020B0604020202020204" pitchFamily="34" charset="0"/>
              </a:rPr>
              <a:t> de la mujer deportista, “las chicas del As”</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b="1" dirty="0">
                <a:solidFill>
                  <a:srgbClr val="000000"/>
                </a:solidFill>
                <a:latin typeface="Arial" panose="020B0604020202020204" pitchFamily="34" charset="0"/>
              </a:rPr>
              <a:t>TCA</a:t>
            </a:r>
            <a:r>
              <a:rPr lang="es-ES" sz="1600" dirty="0">
                <a:solidFill>
                  <a:srgbClr val="000000"/>
                </a:solidFill>
                <a:latin typeface="Arial" panose="020B0604020202020204" pitchFamily="34" charset="0"/>
              </a:rPr>
              <a:t> (trastornos en la conducta alimentaria) y el </a:t>
            </a:r>
            <a:r>
              <a:rPr lang="es-ES" sz="1600" b="1" dirty="0">
                <a:solidFill>
                  <a:srgbClr val="000000"/>
                </a:solidFill>
                <a:latin typeface="Arial" panose="020B0604020202020204" pitchFamily="34" charset="0"/>
              </a:rPr>
              <a:t>canon</a:t>
            </a:r>
            <a:r>
              <a:rPr lang="es-ES" sz="1600" dirty="0">
                <a:solidFill>
                  <a:srgbClr val="000000"/>
                </a:solidFill>
                <a:latin typeface="Arial" panose="020B0604020202020204" pitchFamily="34" charset="0"/>
              </a:rPr>
              <a:t> femenino</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b="1" dirty="0">
                <a:solidFill>
                  <a:srgbClr val="000000"/>
                </a:solidFill>
                <a:latin typeface="Arial" panose="020B0604020202020204" pitchFamily="34" charset="0"/>
              </a:rPr>
              <a:t>Menstruación</a:t>
            </a:r>
            <a:r>
              <a:rPr lang="es-ES" sz="1600" dirty="0">
                <a:solidFill>
                  <a:srgbClr val="000000"/>
                </a:solidFill>
                <a:latin typeface="Arial" panose="020B0604020202020204" pitchFamily="34" charset="0"/>
              </a:rPr>
              <a:t> y rendimiento</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b="1" dirty="0">
                <a:solidFill>
                  <a:srgbClr val="000000"/>
                </a:solidFill>
                <a:latin typeface="Arial" panose="020B0604020202020204" pitchFamily="34" charset="0"/>
              </a:rPr>
              <a:t>Halterofilia</a:t>
            </a:r>
            <a:r>
              <a:rPr lang="es-ES" sz="1600" dirty="0">
                <a:solidFill>
                  <a:srgbClr val="000000"/>
                </a:solidFill>
                <a:latin typeface="Arial" panose="020B0604020202020204" pitchFamily="34" charset="0"/>
              </a:rPr>
              <a:t> para mujeres, </a:t>
            </a:r>
            <a:r>
              <a:rPr lang="es-ES" sz="1600" u="sng" dirty="0">
                <a:solidFill>
                  <a:srgbClr val="000000"/>
                </a:solidFill>
                <a:latin typeface="Arial" panose="020B0604020202020204" pitchFamily="34" charset="0"/>
              </a:rPr>
              <a:t>Lydia Valentín</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dirty="0">
                <a:solidFill>
                  <a:srgbClr val="000000"/>
                </a:solidFill>
                <a:latin typeface="Arial" panose="020B0604020202020204" pitchFamily="34" charset="0"/>
              </a:rPr>
              <a:t>Deporte y maternidad, </a:t>
            </a:r>
            <a:r>
              <a:rPr lang="es-ES" sz="1600" b="1" dirty="0">
                <a:solidFill>
                  <a:srgbClr val="000000"/>
                </a:solidFill>
                <a:latin typeface="Arial" panose="020B0604020202020204" pitchFamily="34" charset="0"/>
              </a:rPr>
              <a:t>clausulas antiembarazo</a:t>
            </a:r>
            <a:endParaRPr lang="es-ES" sz="1600" dirty="0">
              <a:solidFill>
                <a:srgbClr val="000000"/>
              </a:solidFill>
              <a:latin typeface="Arial" panose="020B0604020202020204" pitchFamily="34" charset="0"/>
            </a:endParaRPr>
          </a:p>
          <a:p>
            <a:pPr fontAlgn="base">
              <a:lnSpc>
                <a:spcPct val="100000"/>
              </a:lnSpc>
              <a:spcBef>
                <a:spcPts val="0"/>
              </a:spcBef>
            </a:pPr>
            <a:endParaRPr lang="es-ES" sz="1600" u="sng" dirty="0">
              <a:solidFill>
                <a:srgbClr val="000000"/>
              </a:solidFill>
              <a:latin typeface="Arial" panose="020B0604020202020204" pitchFamily="34" charset="0"/>
            </a:endParaRPr>
          </a:p>
          <a:p>
            <a:pPr fontAlgn="base">
              <a:lnSpc>
                <a:spcPct val="100000"/>
              </a:lnSpc>
              <a:spcBef>
                <a:spcPts val="0"/>
              </a:spcBef>
            </a:pPr>
            <a:r>
              <a:rPr lang="es-ES" sz="1600" b="1" dirty="0">
                <a:solidFill>
                  <a:srgbClr val="000000"/>
                </a:solidFill>
                <a:latin typeface="Arial" panose="020B0604020202020204" pitchFamily="34" charset="0"/>
              </a:rPr>
              <a:t>Visibilidad</a:t>
            </a:r>
            <a:r>
              <a:rPr lang="es-ES" sz="1600" dirty="0">
                <a:solidFill>
                  <a:srgbClr val="000000"/>
                </a:solidFill>
                <a:latin typeface="Arial" panose="020B0604020202020204" pitchFamily="34" charset="0"/>
              </a:rPr>
              <a:t> femenina, «Si no puedo ser yo, que sea una mujer la que porte la bandera» </a:t>
            </a:r>
            <a:r>
              <a:rPr lang="es-ES" sz="1600" u="sng" dirty="0">
                <a:solidFill>
                  <a:srgbClr val="000000"/>
                </a:solidFill>
                <a:latin typeface="Arial" panose="020B0604020202020204" pitchFamily="34" charset="0"/>
              </a:rPr>
              <a:t>Mireia Belmonte</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b="1" dirty="0">
                <a:solidFill>
                  <a:srgbClr val="000000"/>
                </a:solidFill>
                <a:latin typeface="Arial" panose="020B0604020202020204" pitchFamily="34" charset="0"/>
              </a:rPr>
              <a:t>Brecha salarial </a:t>
            </a:r>
            <a:r>
              <a:rPr lang="es-ES" sz="1600" dirty="0">
                <a:solidFill>
                  <a:srgbClr val="000000"/>
                </a:solidFill>
                <a:latin typeface="Arial" panose="020B0604020202020204" pitchFamily="34" charset="0"/>
              </a:rPr>
              <a:t>en el ciclismo español y la Ley del Deporte, </a:t>
            </a:r>
            <a:r>
              <a:rPr lang="es-ES" sz="1600" u="sng" dirty="0" err="1">
                <a:solidFill>
                  <a:srgbClr val="000000"/>
                </a:solidFill>
                <a:latin typeface="Arial" panose="020B0604020202020204" pitchFamily="34" charset="0"/>
              </a:rPr>
              <a:t>Dori</a:t>
            </a:r>
            <a:r>
              <a:rPr lang="es-ES" sz="1600" u="sng" dirty="0">
                <a:solidFill>
                  <a:srgbClr val="000000"/>
                </a:solidFill>
                <a:latin typeface="Arial" panose="020B0604020202020204" pitchFamily="34" charset="0"/>
              </a:rPr>
              <a:t> Ruano</a:t>
            </a:r>
            <a:r>
              <a:rPr lang="es-ES" sz="1600" dirty="0">
                <a:solidFill>
                  <a:srgbClr val="000000"/>
                </a:solidFill>
                <a:latin typeface="Arial" panose="020B0604020202020204" pitchFamily="34" charset="0"/>
              </a:rPr>
              <a:t>, </a:t>
            </a:r>
          </a:p>
          <a:p>
            <a:pPr fontAlgn="base">
              <a:lnSpc>
                <a:spcPct val="100000"/>
              </a:lnSpc>
              <a:spcBef>
                <a:spcPts val="0"/>
              </a:spcBef>
            </a:pPr>
            <a:endParaRPr lang="es-ES" sz="1600" dirty="0">
              <a:solidFill>
                <a:srgbClr val="000000"/>
              </a:solidFill>
              <a:latin typeface="Arial" panose="020B0604020202020204" pitchFamily="34" charset="0"/>
            </a:endParaRPr>
          </a:p>
          <a:p>
            <a:pPr fontAlgn="base">
              <a:lnSpc>
                <a:spcPct val="100000"/>
              </a:lnSpc>
              <a:spcBef>
                <a:spcPts val="0"/>
              </a:spcBef>
            </a:pPr>
            <a:r>
              <a:rPr lang="es-ES" sz="1600" dirty="0">
                <a:solidFill>
                  <a:srgbClr val="000000"/>
                </a:solidFill>
                <a:latin typeface="Arial" panose="020B0604020202020204" pitchFamily="34" charset="0"/>
              </a:rPr>
              <a:t>Las instituciones, Consejo Superior de Deportes (CSD), por </a:t>
            </a:r>
            <a:r>
              <a:rPr lang="es-ES" sz="1600" u="sng" dirty="0">
                <a:solidFill>
                  <a:srgbClr val="000000"/>
                </a:solidFill>
                <a:latin typeface="Arial" panose="020B0604020202020204" pitchFamily="34" charset="0"/>
              </a:rPr>
              <a:t>Ana Muñoz</a:t>
            </a:r>
          </a:p>
        </p:txBody>
      </p:sp>
      <p:sp>
        <p:nvSpPr>
          <p:cNvPr id="24" name="CuadroTexto 23"/>
          <p:cNvSpPr txBox="1"/>
          <p:nvPr/>
        </p:nvSpPr>
        <p:spPr>
          <a:xfrm>
            <a:off x="9058275" y="2287326"/>
            <a:ext cx="3017693" cy="1107996"/>
          </a:xfrm>
          <a:prstGeom prst="rect">
            <a:avLst/>
          </a:prstGeom>
          <a:noFill/>
        </p:spPr>
        <p:txBody>
          <a:bodyPr wrap="square" rtlCol="0">
            <a:spAutoFit/>
          </a:bodyPr>
          <a:lstStyle/>
          <a:p>
            <a:pPr algn="r"/>
            <a:r>
              <a:rPr lang="es-ES" sz="1600" dirty="0">
                <a:solidFill>
                  <a:schemeClr val="bg1">
                    <a:lumMod val="75000"/>
                  </a:schemeClr>
                </a:solidFill>
              </a:rPr>
              <a:t>Lydia Valentín anima a las chicas a ser mujeres fuertes con una foto de dos muñecas Barbie</a:t>
            </a:r>
          </a:p>
          <a:p>
            <a:endParaRPr lang="es-ES" dirty="0">
              <a:solidFill>
                <a:schemeClr val="bg1">
                  <a:lumMod val="75000"/>
                </a:schemeClr>
              </a:solidFill>
            </a:endParaRPr>
          </a:p>
        </p:txBody>
      </p:sp>
      <p:pic>
        <p:nvPicPr>
          <p:cNvPr id="25" name="Picture 2" descr="Página de inicio | Universidad de Granada">
            <a:extLst>
              <a:ext uri="{FF2B5EF4-FFF2-40B4-BE49-F238E27FC236}">
                <a16:creationId xmlns:a16="http://schemas.microsoft.com/office/drawing/2014/main" id="{42B3C637-285E-40DA-AA33-47E7D6E6DE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39638" y="-18779"/>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99578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i te gusta el deporte deberías saber quién es Margot Moles | Actualidad,  Moda | S Moda EL PAÍ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27520" y="119743"/>
            <a:ext cx="4726140" cy="3574143"/>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p:cNvSpPr>
            <a:spLocks noGrp="1"/>
          </p:cNvSpPr>
          <p:nvPr>
            <p:ph idx="1"/>
          </p:nvPr>
        </p:nvSpPr>
        <p:spPr>
          <a:xfrm>
            <a:off x="489529" y="2235200"/>
            <a:ext cx="9578108" cy="4295384"/>
          </a:xfrm>
        </p:spPr>
        <p:txBody>
          <a:bodyPr>
            <a:normAutofit fontScale="62500" lnSpcReduction="20000"/>
          </a:bodyPr>
          <a:lstStyle/>
          <a:p>
            <a:pPr marL="0" indent="0" fontAlgn="base">
              <a:spcBef>
                <a:spcPts val="0"/>
              </a:spcBef>
              <a:buNone/>
            </a:pPr>
            <a:r>
              <a:rPr lang="es-ES" sz="2400" dirty="0">
                <a:solidFill>
                  <a:srgbClr val="000000"/>
                </a:solidFill>
                <a:latin typeface="Arial" panose="020B0604020202020204" pitchFamily="34" charset="0"/>
              </a:rPr>
              <a:t>Posibles ponentes:</a:t>
            </a:r>
          </a:p>
          <a:p>
            <a:pPr marL="0" indent="0" fontAlgn="base">
              <a:spcBef>
                <a:spcPts val="0"/>
              </a:spcBef>
              <a:buNone/>
            </a:pPr>
            <a:endParaRPr lang="es-ES" sz="2400" dirty="0">
              <a:solidFill>
                <a:srgbClr val="000000"/>
              </a:solidFill>
              <a:latin typeface="Arial" panose="020B0604020202020204" pitchFamily="34" charset="0"/>
            </a:endParaRPr>
          </a:p>
          <a:p>
            <a:pPr marL="742950" lvl="1" indent="-285750" fontAlgn="base">
              <a:spcBef>
                <a:spcPts val="0"/>
              </a:spcBef>
            </a:pPr>
            <a:r>
              <a:rPr lang="es-ES" b="1" dirty="0">
                <a:solidFill>
                  <a:srgbClr val="000000"/>
                </a:solidFill>
                <a:latin typeface="Arial" panose="020B0604020202020204" pitchFamily="34" charset="0"/>
              </a:rPr>
              <a:t>Nuria Puig Barata</a:t>
            </a:r>
            <a:r>
              <a:rPr lang="es-ES" dirty="0">
                <a:solidFill>
                  <a:srgbClr val="000000"/>
                </a:solidFill>
                <a:latin typeface="Arial" panose="020B0604020202020204" pitchFamily="34" charset="0"/>
              </a:rPr>
              <a:t>, catedrática de Sociología del deporte en el INEF de Cataluña</a:t>
            </a:r>
          </a:p>
          <a:p>
            <a:pPr marL="742950" lvl="1" indent="-285750" fontAlgn="base">
              <a:spcBef>
                <a:spcPts val="0"/>
              </a:spcBef>
            </a:pPr>
            <a:endParaRPr lang="es-ES" dirty="0">
              <a:solidFill>
                <a:srgbClr val="000000"/>
              </a:solidFill>
              <a:latin typeface="Arial" panose="020B0604020202020204" pitchFamily="34" charset="0"/>
            </a:endParaRPr>
          </a:p>
          <a:p>
            <a:pPr marL="457200" lvl="1" indent="0" fontAlgn="base">
              <a:spcBef>
                <a:spcPts val="0"/>
              </a:spcBef>
              <a:buNone/>
            </a:pPr>
            <a:endParaRPr lang="es-ES" dirty="0">
              <a:solidFill>
                <a:srgbClr val="000000"/>
              </a:solidFill>
              <a:latin typeface="Arial" panose="020B0604020202020204" pitchFamily="34" charset="0"/>
            </a:endParaRPr>
          </a:p>
          <a:p>
            <a:pPr marL="742950" lvl="1" indent="-285750" fontAlgn="base">
              <a:spcBef>
                <a:spcPts val="0"/>
              </a:spcBef>
            </a:pPr>
            <a:r>
              <a:rPr lang="es-ES" b="1" dirty="0">
                <a:solidFill>
                  <a:srgbClr val="000000"/>
                </a:solidFill>
                <a:latin typeface="Arial" panose="020B0604020202020204" pitchFamily="34" charset="0"/>
              </a:rPr>
              <a:t>Ana Pastor Pascual</a:t>
            </a:r>
            <a:r>
              <a:rPr lang="es-ES" dirty="0">
                <a:solidFill>
                  <a:srgbClr val="000000"/>
                </a:solidFill>
                <a:latin typeface="Arial" panose="020B0604020202020204" pitchFamily="34" charset="0"/>
              </a:rPr>
              <a:t>, autora del libro “</a:t>
            </a:r>
            <a:r>
              <a:rPr lang="es-ES" dirty="0" err="1">
                <a:solidFill>
                  <a:srgbClr val="000000"/>
                </a:solidFill>
                <a:latin typeface="Arial" panose="020B0604020202020204" pitchFamily="34" charset="0"/>
              </a:rPr>
              <a:t>Chandaleras</a:t>
            </a:r>
            <a:r>
              <a:rPr lang="es-ES" dirty="0">
                <a:solidFill>
                  <a:srgbClr val="000000"/>
                </a:solidFill>
                <a:latin typeface="Arial" panose="020B0604020202020204" pitchFamily="34" charset="0"/>
              </a:rPr>
              <a:t>, masculinidad femenina vs. feminidad obligatoria en el deporte”</a:t>
            </a:r>
          </a:p>
          <a:p>
            <a:pPr marL="742950" lvl="1" indent="-285750" fontAlgn="base">
              <a:spcBef>
                <a:spcPts val="0"/>
              </a:spcBef>
            </a:pPr>
            <a:endParaRPr lang="es-ES" dirty="0">
              <a:solidFill>
                <a:srgbClr val="000000"/>
              </a:solidFill>
              <a:latin typeface="Arial" panose="020B0604020202020204" pitchFamily="34" charset="0"/>
            </a:endParaRPr>
          </a:p>
          <a:p>
            <a:pPr marL="742950" lvl="1" indent="-285750" fontAlgn="base">
              <a:spcBef>
                <a:spcPts val="0"/>
              </a:spcBef>
            </a:pPr>
            <a:r>
              <a:rPr lang="es-ES" b="1" dirty="0">
                <a:solidFill>
                  <a:srgbClr val="000000"/>
                </a:solidFill>
                <a:latin typeface="Arial" panose="020B0604020202020204" pitchFamily="34" charset="0"/>
              </a:rPr>
              <a:t>Antonio Santos Ortega,</a:t>
            </a:r>
            <a:r>
              <a:rPr lang="es-ES" dirty="0">
                <a:solidFill>
                  <a:srgbClr val="000000"/>
                </a:solidFill>
                <a:latin typeface="Arial" panose="020B0604020202020204" pitchFamily="34" charset="0"/>
              </a:rPr>
              <a:t> Arantxa Grau Muñoz, David Muñoz Rodríguez, “Género, desigualdades deportivas y buenas prácticas para la igualdad” (</a:t>
            </a:r>
            <a:r>
              <a:rPr lang="es-ES" u="sng" dirty="0">
                <a:solidFill>
                  <a:srgbClr val="1155CC"/>
                </a:solidFill>
                <a:latin typeface="Arial" panose="020B0604020202020204" pitchFamily="34" charset="0"/>
                <a:hlinkClick r:id="rId3"/>
              </a:rPr>
              <a:t>https://www.catedraupvesports.com/mujer-y-deporte</a:t>
            </a:r>
            <a:r>
              <a:rPr lang="es-ES" dirty="0">
                <a:solidFill>
                  <a:srgbClr val="000000"/>
                </a:solidFill>
                <a:latin typeface="Arial" panose="020B0604020202020204" pitchFamily="34" charset="0"/>
              </a:rPr>
              <a:t>) </a:t>
            </a:r>
          </a:p>
          <a:p>
            <a:pPr marL="742950" lvl="1" indent="-285750" fontAlgn="base">
              <a:spcBef>
                <a:spcPts val="0"/>
              </a:spcBef>
            </a:pPr>
            <a:endParaRPr lang="es-ES" dirty="0">
              <a:solidFill>
                <a:srgbClr val="000000"/>
              </a:solidFill>
              <a:latin typeface="Arial" panose="020B0604020202020204" pitchFamily="34" charset="0"/>
            </a:endParaRPr>
          </a:p>
          <a:p>
            <a:pPr marL="742950" lvl="1" indent="-285750" fontAlgn="base">
              <a:spcBef>
                <a:spcPts val="0"/>
              </a:spcBef>
              <a:spcAft>
                <a:spcPts val="1200"/>
              </a:spcAft>
            </a:pPr>
            <a:r>
              <a:rPr lang="es-ES" b="1" dirty="0">
                <a:solidFill>
                  <a:srgbClr val="000000"/>
                </a:solidFill>
                <a:latin typeface="Arial" panose="020B0604020202020204" pitchFamily="34" charset="0"/>
              </a:rPr>
              <a:t>Ignacio Ramos Altamira</a:t>
            </a:r>
            <a:r>
              <a:rPr lang="es-ES" dirty="0">
                <a:solidFill>
                  <a:srgbClr val="000000"/>
                </a:solidFill>
                <a:latin typeface="Arial" panose="020B0604020202020204" pitchFamily="34" charset="0"/>
              </a:rPr>
              <a:t>, autor del libro “Margot Moles, la gran atleta republicana”. </a:t>
            </a:r>
          </a:p>
          <a:p>
            <a:pPr marL="742950" lvl="1" indent="-285750" fontAlgn="base">
              <a:spcBef>
                <a:spcPts val="0"/>
              </a:spcBef>
              <a:spcAft>
                <a:spcPts val="1200"/>
              </a:spcAft>
            </a:pPr>
            <a:endParaRPr lang="es-ES" dirty="0">
              <a:solidFill>
                <a:srgbClr val="000000"/>
              </a:solidFill>
              <a:latin typeface="Arial" panose="020B0604020202020204" pitchFamily="34" charset="0"/>
            </a:endParaRPr>
          </a:p>
          <a:p>
            <a:pPr marL="742950" lvl="1" indent="-285750" fontAlgn="base">
              <a:spcBef>
                <a:spcPts val="0"/>
              </a:spcBef>
              <a:spcAft>
                <a:spcPts val="1200"/>
              </a:spcAft>
            </a:pPr>
            <a:r>
              <a:rPr lang="es-ES" b="1" dirty="0">
                <a:solidFill>
                  <a:srgbClr val="000000"/>
                </a:solidFill>
                <a:latin typeface="Arial" panose="020B0604020202020204" pitchFamily="34" charset="0"/>
              </a:rPr>
              <a:t>Ana Muñoz, </a:t>
            </a:r>
            <a:r>
              <a:rPr lang="es-ES" dirty="0">
                <a:solidFill>
                  <a:srgbClr val="000000"/>
                </a:solidFill>
                <a:latin typeface="Arial" panose="020B0604020202020204" pitchFamily="34" charset="0"/>
              </a:rPr>
              <a:t>exdirectora del Consejo Superior de Deportes que denuncia un trato injusto hacia deportistas como Carolina Marín. </a:t>
            </a:r>
          </a:p>
          <a:p>
            <a:pPr marL="742950" lvl="1" indent="-285750" fontAlgn="base">
              <a:spcBef>
                <a:spcPts val="0"/>
              </a:spcBef>
              <a:spcAft>
                <a:spcPts val="1200"/>
              </a:spcAft>
            </a:pPr>
            <a:endParaRPr lang="es-ES" dirty="0">
              <a:solidFill>
                <a:srgbClr val="000000"/>
              </a:solidFill>
              <a:latin typeface="Arial" panose="020B0604020202020204" pitchFamily="34" charset="0"/>
            </a:endParaRPr>
          </a:p>
          <a:p>
            <a:pPr marL="742950" lvl="1" indent="-285750" fontAlgn="base">
              <a:spcBef>
                <a:spcPts val="0"/>
              </a:spcBef>
              <a:spcAft>
                <a:spcPts val="1200"/>
              </a:spcAft>
            </a:pPr>
            <a:r>
              <a:rPr lang="es-ES" b="1" dirty="0">
                <a:solidFill>
                  <a:srgbClr val="000000"/>
                </a:solidFill>
                <a:latin typeface="Arial" panose="020B0604020202020204" pitchFamily="34" charset="0"/>
              </a:rPr>
              <a:t>Julia Font, </a:t>
            </a:r>
            <a:r>
              <a:rPr lang="es-ES" dirty="0">
                <a:solidFill>
                  <a:srgbClr val="000000"/>
                </a:solidFill>
                <a:latin typeface="Arial" panose="020B0604020202020204" pitchFamily="34" charset="0"/>
              </a:rPr>
              <a:t>deportista profesional y entrenadora experta en alto rendimiento y menstruación </a:t>
            </a:r>
            <a:endParaRPr lang="es-ES" b="1" dirty="0">
              <a:solidFill>
                <a:srgbClr val="000000"/>
              </a:solidFill>
              <a:latin typeface="Arial" panose="020B0604020202020204" pitchFamily="34" charset="0"/>
            </a:endParaRPr>
          </a:p>
          <a:p>
            <a:pPr marL="742950" lvl="1" indent="-285750" fontAlgn="base">
              <a:spcBef>
                <a:spcPts val="0"/>
              </a:spcBef>
              <a:spcAft>
                <a:spcPts val="1200"/>
              </a:spcAft>
            </a:pPr>
            <a:endParaRPr lang="es-ES" dirty="0">
              <a:solidFill>
                <a:srgbClr val="000000"/>
              </a:solidFill>
              <a:latin typeface="Arial" panose="020B0604020202020204" pitchFamily="34" charset="0"/>
            </a:endParaRPr>
          </a:p>
          <a:p>
            <a:pPr marL="742950" lvl="1" indent="-285750" fontAlgn="base">
              <a:spcBef>
                <a:spcPts val="0"/>
              </a:spcBef>
              <a:spcAft>
                <a:spcPts val="1200"/>
              </a:spcAft>
            </a:pPr>
            <a:r>
              <a:rPr lang="es-ES" b="1" dirty="0" err="1">
                <a:solidFill>
                  <a:srgbClr val="000000"/>
                </a:solidFill>
                <a:latin typeface="Arial" panose="020B0604020202020204" pitchFamily="34" charset="0"/>
              </a:rPr>
              <a:t>Fonsi</a:t>
            </a:r>
            <a:r>
              <a:rPr lang="es-ES" b="1" dirty="0">
                <a:solidFill>
                  <a:srgbClr val="000000"/>
                </a:solidFill>
                <a:latin typeface="Arial" panose="020B0604020202020204" pitchFamily="34" charset="0"/>
              </a:rPr>
              <a:t> Loaiza</a:t>
            </a:r>
            <a:r>
              <a:rPr lang="es-ES" dirty="0">
                <a:solidFill>
                  <a:srgbClr val="000000"/>
                </a:solidFill>
                <a:latin typeface="Arial" panose="020B0604020202020204" pitchFamily="34" charset="0"/>
              </a:rPr>
              <a:t>, periodista deportivo y autor de “Siempre saltando vallas. </a:t>
            </a:r>
            <a:r>
              <a:rPr lang="es-ES" u="sng" dirty="0">
                <a:solidFill>
                  <a:srgbClr val="000000"/>
                </a:solidFill>
                <a:latin typeface="Arial" panose="020B0604020202020204" pitchFamily="34" charset="0"/>
              </a:rPr>
              <a:t>Deporte femenino y medios de comunicación”</a:t>
            </a:r>
            <a:r>
              <a:rPr lang="es-ES" dirty="0">
                <a:solidFill>
                  <a:srgbClr val="000000"/>
                </a:solidFill>
                <a:latin typeface="Arial" panose="020B0604020202020204" pitchFamily="34" charset="0"/>
              </a:rPr>
              <a:t>.</a:t>
            </a:r>
            <a:endParaRPr lang="es-ES" sz="3600" dirty="0">
              <a:solidFill>
                <a:srgbClr val="000000"/>
              </a:solidFill>
              <a:latin typeface="Arial" panose="020B0604020202020204" pitchFamily="34" charset="0"/>
            </a:endParaRPr>
          </a:p>
        </p:txBody>
      </p:sp>
      <p:sp>
        <p:nvSpPr>
          <p:cNvPr id="4" name="CuadroTexto 3"/>
          <p:cNvSpPr txBox="1"/>
          <p:nvPr/>
        </p:nvSpPr>
        <p:spPr>
          <a:xfrm>
            <a:off x="5493276" y="97108"/>
            <a:ext cx="1834244" cy="1754326"/>
          </a:xfrm>
          <a:prstGeom prst="rect">
            <a:avLst/>
          </a:prstGeom>
          <a:noFill/>
        </p:spPr>
        <p:txBody>
          <a:bodyPr wrap="square" rtlCol="0">
            <a:spAutoFit/>
          </a:bodyPr>
          <a:lstStyle/>
          <a:p>
            <a:pPr algn="r"/>
            <a:r>
              <a:rPr lang="es-ES" dirty="0">
                <a:solidFill>
                  <a:schemeClr val="bg1">
                    <a:lumMod val="75000"/>
                  </a:schemeClr>
                </a:solidFill>
              </a:rPr>
              <a:t>Margot Moles, otra de las pioneras del deporte nacional exiliada tras el golpe de estado. </a:t>
            </a:r>
          </a:p>
        </p:txBody>
      </p:sp>
      <p:pic>
        <p:nvPicPr>
          <p:cNvPr id="5" name="Picture 2" descr="Página de inicio | Universidad de Granada">
            <a:extLst>
              <a:ext uri="{FF2B5EF4-FFF2-40B4-BE49-F238E27FC236}">
                <a16:creationId xmlns:a16="http://schemas.microsoft.com/office/drawing/2014/main" id="{98E95129-946E-458D-9AE8-5111C458C8F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7099" y="0"/>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002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561AEE4-4E38-4BAC-976D-E0DE523FC5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0BC676B-D19A-44DB-910A-0C0E6D43397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24431" y="3985"/>
            <a:ext cx="9772765" cy="6858000"/>
            <a:chOff x="1303402" y="3985"/>
            <a:chExt cx="9772765" cy="6858000"/>
          </a:xfrm>
        </p:grpSpPr>
        <p:sp>
          <p:nvSpPr>
            <p:cNvPr id="13" name="Freeform: Shape 12">
              <a:extLst>
                <a:ext uri="{FF2B5EF4-FFF2-40B4-BE49-F238E27FC236}">
                  <a16:creationId xmlns:a16="http://schemas.microsoft.com/office/drawing/2014/main" id="{999AA485-A13F-4455-814E-C116AD7E04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9C90D55F-0AFB-45E5-8815-A4701774CE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D476B6C1-4A41-48E6-8540-FC48FCD769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3347F445-D2CA-4FEB-AB8E-7A47AB57CD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12F1B3D8-301E-4A54-9284-EB14E9056B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CE4B9C67-860A-4569-AC84-3ADE433D1C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1175B763-A6E6-4AD1-9138-9B1164A7A8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ítulo 1">
            <a:extLst>
              <a:ext uri="{FF2B5EF4-FFF2-40B4-BE49-F238E27FC236}">
                <a16:creationId xmlns:a16="http://schemas.microsoft.com/office/drawing/2014/main" id="{8C296178-B52B-4680-B611-87CD120D4F07}"/>
              </a:ext>
            </a:extLst>
          </p:cNvPr>
          <p:cNvSpPr>
            <a:spLocks noGrp="1"/>
          </p:cNvSpPr>
          <p:nvPr>
            <p:ph type="title"/>
          </p:nvPr>
        </p:nvSpPr>
        <p:spPr>
          <a:xfrm>
            <a:off x="3006962" y="332024"/>
            <a:ext cx="5754696" cy="1837349"/>
          </a:xfrm>
        </p:spPr>
        <p:txBody>
          <a:bodyPr anchor="ctr">
            <a:normAutofit/>
          </a:bodyPr>
          <a:lstStyle/>
          <a:p>
            <a:pPr algn="ctr"/>
            <a:r>
              <a:rPr lang="es-ES" sz="3600" dirty="0">
                <a:solidFill>
                  <a:schemeClr val="tx2"/>
                </a:solidFill>
              </a:rPr>
              <a:t>Target/Objetivo</a:t>
            </a:r>
          </a:p>
        </p:txBody>
      </p:sp>
      <p:sp>
        <p:nvSpPr>
          <p:cNvPr id="3" name="Marcador de contenido 2">
            <a:extLst>
              <a:ext uri="{FF2B5EF4-FFF2-40B4-BE49-F238E27FC236}">
                <a16:creationId xmlns:a16="http://schemas.microsoft.com/office/drawing/2014/main" id="{5E824877-3D17-4623-8905-A7C6D296C041}"/>
              </a:ext>
            </a:extLst>
          </p:cNvPr>
          <p:cNvSpPr>
            <a:spLocks noGrp="1"/>
          </p:cNvSpPr>
          <p:nvPr>
            <p:ph idx="1"/>
          </p:nvPr>
        </p:nvSpPr>
        <p:spPr>
          <a:xfrm>
            <a:off x="1868588" y="2168201"/>
            <a:ext cx="8454517" cy="4356603"/>
          </a:xfrm>
        </p:spPr>
        <p:txBody>
          <a:bodyPr anchor="t">
            <a:normAutofit/>
          </a:bodyPr>
          <a:lstStyle/>
          <a:p>
            <a:pPr marL="0" indent="0" algn="r" rtl="0">
              <a:spcBef>
                <a:spcPts val="1200"/>
              </a:spcBef>
              <a:spcAft>
                <a:spcPts val="1200"/>
              </a:spcAft>
              <a:buNone/>
            </a:pPr>
            <a:r>
              <a:rPr lang="es-ES" b="0" i="0" u="none" strike="noStrike" dirty="0">
                <a:solidFill>
                  <a:srgbClr val="000000"/>
                </a:solidFill>
                <a:effectLst/>
                <a:latin typeface="Arial" panose="020B0604020202020204" pitchFamily="34" charset="0"/>
              </a:rPr>
              <a:t>Clubes deportivos, de alto rendimiento en categorías de edad adolescente.</a:t>
            </a:r>
            <a:endParaRPr lang="es-ES" dirty="0">
              <a:solidFill>
                <a:srgbClr val="000000"/>
              </a:solidFill>
              <a:latin typeface="Arial" panose="020B0604020202020204" pitchFamily="34" charset="0"/>
            </a:endParaRPr>
          </a:p>
          <a:p>
            <a:pPr marL="0" indent="0" rtl="0">
              <a:spcBef>
                <a:spcPts val="1200"/>
              </a:spcBef>
              <a:spcAft>
                <a:spcPts val="1200"/>
              </a:spcAft>
              <a:buNone/>
            </a:pPr>
            <a:endParaRPr lang="es-ES" b="0" i="0" u="none" strike="noStrike" dirty="0">
              <a:solidFill>
                <a:srgbClr val="000000"/>
              </a:solidFill>
              <a:effectLst/>
              <a:latin typeface="Arial" panose="020B0604020202020204" pitchFamily="34" charset="0"/>
            </a:endParaRPr>
          </a:p>
          <a:p>
            <a:pPr marL="0" indent="0">
              <a:spcBef>
                <a:spcPts val="1200"/>
              </a:spcBef>
              <a:spcAft>
                <a:spcPts val="1200"/>
              </a:spcAft>
              <a:buNone/>
            </a:pPr>
            <a:r>
              <a:rPr lang="es-ES" dirty="0">
                <a:solidFill>
                  <a:srgbClr val="000000"/>
                </a:solidFill>
                <a:latin typeface="Arial" panose="020B0604020202020204" pitchFamily="34" charset="0"/>
              </a:rPr>
              <a:t>La </a:t>
            </a:r>
            <a:r>
              <a:rPr lang="es-ES" b="1" dirty="0">
                <a:solidFill>
                  <a:srgbClr val="000000"/>
                </a:solidFill>
                <a:latin typeface="Arial" panose="020B0604020202020204" pitchFamily="34" charset="0"/>
              </a:rPr>
              <a:t>adolescencia</a:t>
            </a:r>
            <a:r>
              <a:rPr lang="es-ES" b="0" i="0" u="none" strike="noStrike" dirty="0">
                <a:solidFill>
                  <a:srgbClr val="000000"/>
                </a:solidFill>
                <a:effectLst/>
                <a:latin typeface="Arial" panose="020B0604020202020204" pitchFamily="34" charset="0"/>
              </a:rPr>
              <a:t> es la etapa en la que se comienzan a percibir las desigualdades sociales y a desarrollar consciencia crítica. También es un momento receptivo puesto que todavía no han desarrollado una personalidad cerrada.</a:t>
            </a:r>
            <a:br>
              <a:rPr lang="es-ES" sz="1050" dirty="0"/>
            </a:br>
            <a:endParaRPr lang="es-ES" sz="1200" dirty="0">
              <a:solidFill>
                <a:schemeClr val="tx2"/>
              </a:solidFill>
            </a:endParaRPr>
          </a:p>
        </p:txBody>
      </p:sp>
      <p:pic>
        <p:nvPicPr>
          <p:cNvPr id="20" name="Picture 2" descr="Página de inicio | Universidad de Granada">
            <a:extLst>
              <a:ext uri="{FF2B5EF4-FFF2-40B4-BE49-F238E27FC236}">
                <a16:creationId xmlns:a16="http://schemas.microsoft.com/office/drawing/2014/main" id="{C17D1293-1F52-47E9-872C-A95BBD3132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1167" y="-3984"/>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970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ítulo 1">
            <a:extLst>
              <a:ext uri="{FF2B5EF4-FFF2-40B4-BE49-F238E27FC236}">
                <a16:creationId xmlns:a16="http://schemas.microsoft.com/office/drawing/2014/main" id="{8C296178-B52B-4680-B611-87CD120D4F07}"/>
              </a:ext>
            </a:extLst>
          </p:cNvPr>
          <p:cNvSpPr>
            <a:spLocks noGrp="1"/>
          </p:cNvSpPr>
          <p:nvPr>
            <p:ph type="title"/>
          </p:nvPr>
        </p:nvSpPr>
        <p:spPr>
          <a:xfrm>
            <a:off x="3005437" y="1"/>
            <a:ext cx="5754696" cy="951398"/>
          </a:xfrm>
        </p:spPr>
        <p:txBody>
          <a:bodyPr>
            <a:normAutofit/>
          </a:bodyPr>
          <a:lstStyle/>
          <a:p>
            <a:pPr algn="ctr"/>
            <a:r>
              <a:rPr lang="es-ES" sz="3600" dirty="0">
                <a:solidFill>
                  <a:schemeClr val="tx2"/>
                </a:solidFill>
              </a:rPr>
              <a:t>Temporalización tipo</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25" name="Tabla 24">
            <a:extLst>
              <a:ext uri="{FF2B5EF4-FFF2-40B4-BE49-F238E27FC236}">
                <a16:creationId xmlns:a16="http://schemas.microsoft.com/office/drawing/2014/main" id="{8CA56390-C3E2-4356-8D41-A5508CD65685}"/>
              </a:ext>
            </a:extLst>
          </p:cNvPr>
          <p:cNvGraphicFramePr>
            <a:graphicFrameLocks noGrp="1"/>
          </p:cNvGraphicFramePr>
          <p:nvPr>
            <p:extLst>
              <p:ext uri="{D42A27DB-BD31-4B8C-83A1-F6EECF244321}">
                <p14:modId xmlns:p14="http://schemas.microsoft.com/office/powerpoint/2010/main" val="1180730300"/>
              </p:ext>
            </p:extLst>
          </p:nvPr>
        </p:nvGraphicFramePr>
        <p:xfrm>
          <a:off x="192747" y="2772561"/>
          <a:ext cx="4215220" cy="2042160"/>
        </p:xfrm>
        <a:graphic>
          <a:graphicData uri="http://schemas.openxmlformats.org/drawingml/2006/table">
            <a:tbl>
              <a:tblPr/>
              <a:tblGrid>
                <a:gridCol w="1345409">
                  <a:extLst>
                    <a:ext uri="{9D8B030D-6E8A-4147-A177-3AD203B41FA5}">
                      <a16:colId xmlns:a16="http://schemas.microsoft.com/office/drawing/2014/main" val="3092123177"/>
                    </a:ext>
                  </a:extLst>
                </a:gridCol>
                <a:gridCol w="2869811">
                  <a:extLst>
                    <a:ext uri="{9D8B030D-6E8A-4147-A177-3AD203B41FA5}">
                      <a16:colId xmlns:a16="http://schemas.microsoft.com/office/drawing/2014/main" val="1065825358"/>
                    </a:ext>
                  </a:extLst>
                </a:gridCol>
              </a:tblGrid>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Hora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Actividad</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8988806"/>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16:00-18:30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Llegada/recepción</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3314093"/>
                  </a:ext>
                </a:extLst>
              </a:tr>
              <a:tr h="0">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19:00-20:30</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Entrenamiento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3775378"/>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21:00-22:00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Cena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6426282"/>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22:00-23:30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Juegos de equipo en sala</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370735"/>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23:30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Dormir</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438179"/>
                  </a:ext>
                </a:extLst>
              </a:tr>
            </a:tbl>
          </a:graphicData>
        </a:graphic>
      </p:graphicFrame>
      <p:sp>
        <p:nvSpPr>
          <p:cNvPr id="26" name="Rectangle 3">
            <a:extLst>
              <a:ext uri="{FF2B5EF4-FFF2-40B4-BE49-F238E27FC236}">
                <a16:creationId xmlns:a16="http://schemas.microsoft.com/office/drawing/2014/main" id="{67AB370E-9C43-4419-B3CD-9A40AD0BF67A}"/>
              </a:ext>
            </a:extLst>
          </p:cNvPr>
          <p:cNvSpPr>
            <a:spLocks noChangeArrowheads="1"/>
          </p:cNvSpPr>
          <p:nvPr/>
        </p:nvSpPr>
        <p:spPr bwMode="auto">
          <a:xfrm>
            <a:off x="3367088" y="297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7" name="Tabla 26">
            <a:extLst>
              <a:ext uri="{FF2B5EF4-FFF2-40B4-BE49-F238E27FC236}">
                <a16:creationId xmlns:a16="http://schemas.microsoft.com/office/drawing/2014/main" id="{3631A3B6-9DE9-4013-B0F7-55A33CB5600C}"/>
              </a:ext>
            </a:extLst>
          </p:cNvPr>
          <p:cNvGraphicFramePr>
            <a:graphicFrameLocks noGrp="1"/>
          </p:cNvGraphicFramePr>
          <p:nvPr>
            <p:extLst>
              <p:ext uri="{D42A27DB-BD31-4B8C-83A1-F6EECF244321}">
                <p14:modId xmlns:p14="http://schemas.microsoft.com/office/powerpoint/2010/main" val="1419049956"/>
              </p:ext>
            </p:extLst>
          </p:nvPr>
        </p:nvGraphicFramePr>
        <p:xfrm>
          <a:off x="4508529" y="1391481"/>
          <a:ext cx="3432450" cy="5278170"/>
        </p:xfrm>
        <a:graphic>
          <a:graphicData uri="http://schemas.openxmlformats.org/drawingml/2006/table">
            <a:tbl>
              <a:tblPr/>
              <a:tblGrid>
                <a:gridCol w="1215272">
                  <a:extLst>
                    <a:ext uri="{9D8B030D-6E8A-4147-A177-3AD203B41FA5}">
                      <a16:colId xmlns:a16="http://schemas.microsoft.com/office/drawing/2014/main" val="2516517676"/>
                    </a:ext>
                  </a:extLst>
                </a:gridCol>
                <a:gridCol w="2217178">
                  <a:extLst>
                    <a:ext uri="{9D8B030D-6E8A-4147-A177-3AD203B41FA5}">
                      <a16:colId xmlns:a16="http://schemas.microsoft.com/office/drawing/2014/main" val="592198528"/>
                    </a:ext>
                  </a:extLst>
                </a:gridCol>
              </a:tblGrid>
              <a:tr h="303517">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Hora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Actividad</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389509"/>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08:00-09:00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Desayuno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2180492"/>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09:30-11:30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Entrenamiento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7182526"/>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12:00-13:00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Charla (Ponente)</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914709"/>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13:00-14:00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Mesa redonda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686833"/>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14:15-16:00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Comida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230889"/>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16:00-17:00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Paseo por la ciudad</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304412"/>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17:30-18:30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Entrenamiento </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4474377"/>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19:00-20:30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Taller (tema concreto)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5301462"/>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20:45-21:45</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Cena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8044068"/>
                  </a:ext>
                </a:extLst>
              </a:tr>
              <a:tr h="493781">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22:00-23:30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Cine/Juegos de sala</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8294085"/>
                  </a:ext>
                </a:extLst>
              </a:tr>
            </a:tbl>
          </a:graphicData>
        </a:graphic>
      </p:graphicFrame>
      <p:sp>
        <p:nvSpPr>
          <p:cNvPr id="28" name="Rectangle 4">
            <a:extLst>
              <a:ext uri="{FF2B5EF4-FFF2-40B4-BE49-F238E27FC236}">
                <a16:creationId xmlns:a16="http://schemas.microsoft.com/office/drawing/2014/main" id="{65761F31-96E0-4721-86EB-415DC120438E}"/>
              </a:ext>
            </a:extLst>
          </p:cNvPr>
          <p:cNvSpPr>
            <a:spLocks noChangeArrowheads="1"/>
          </p:cNvSpPr>
          <p:nvPr/>
        </p:nvSpPr>
        <p:spPr bwMode="auto">
          <a:xfrm>
            <a:off x="5449004" y="20824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9" name="Tabla 28">
            <a:extLst>
              <a:ext uri="{FF2B5EF4-FFF2-40B4-BE49-F238E27FC236}">
                <a16:creationId xmlns:a16="http://schemas.microsoft.com/office/drawing/2014/main" id="{34B35959-28BC-43F1-A8DD-2DD1BBB400D6}"/>
              </a:ext>
            </a:extLst>
          </p:cNvPr>
          <p:cNvGraphicFramePr>
            <a:graphicFrameLocks noGrp="1"/>
          </p:cNvGraphicFramePr>
          <p:nvPr>
            <p:extLst>
              <p:ext uri="{D42A27DB-BD31-4B8C-83A1-F6EECF244321}">
                <p14:modId xmlns:p14="http://schemas.microsoft.com/office/powerpoint/2010/main" val="3822972438"/>
              </p:ext>
            </p:extLst>
          </p:nvPr>
        </p:nvGraphicFramePr>
        <p:xfrm>
          <a:off x="7973974" y="2920311"/>
          <a:ext cx="4226320" cy="1701800"/>
        </p:xfrm>
        <a:graphic>
          <a:graphicData uri="http://schemas.openxmlformats.org/drawingml/2006/table">
            <a:tbl>
              <a:tblPr/>
              <a:tblGrid>
                <a:gridCol w="1386960">
                  <a:extLst>
                    <a:ext uri="{9D8B030D-6E8A-4147-A177-3AD203B41FA5}">
                      <a16:colId xmlns:a16="http://schemas.microsoft.com/office/drawing/2014/main" val="3816103774"/>
                    </a:ext>
                  </a:extLst>
                </a:gridCol>
                <a:gridCol w="2839360">
                  <a:extLst>
                    <a:ext uri="{9D8B030D-6E8A-4147-A177-3AD203B41FA5}">
                      <a16:colId xmlns:a16="http://schemas.microsoft.com/office/drawing/2014/main" val="2062590060"/>
                    </a:ext>
                  </a:extLst>
                </a:gridCol>
              </a:tblGrid>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Hora</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Actividad</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7228986"/>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08:00-09:00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Desayuno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8394913"/>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09:30-10:30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Entrenamiento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5302962"/>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11:00-13:00</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Charlas (ponente)(oyente activo)</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847628"/>
                  </a:ext>
                </a:extLst>
              </a:tr>
              <a:tr h="0">
                <a:tc>
                  <a:txBody>
                    <a:bodyPr/>
                    <a:lstStyle/>
                    <a:p>
                      <a:pPr rtl="0" fontAlgn="t">
                        <a:spcBef>
                          <a:spcPts val="0"/>
                        </a:spcBef>
                        <a:spcAft>
                          <a:spcPts val="0"/>
                        </a:spcAft>
                      </a:pPr>
                      <a:r>
                        <a:rPr lang="es-ES" sz="1400" b="0" i="0" u="none" strike="noStrike">
                          <a:solidFill>
                            <a:srgbClr val="000000"/>
                          </a:solidFill>
                          <a:effectLst/>
                          <a:latin typeface="Arial" panose="020B0604020202020204" pitchFamily="34" charset="0"/>
                        </a:rPr>
                        <a:t>13:15</a:t>
                      </a:r>
                      <a:endParaRPr lang="es-E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s-ES" sz="1400" b="0" i="0" u="none" strike="noStrike" dirty="0">
                          <a:solidFill>
                            <a:srgbClr val="000000"/>
                          </a:solidFill>
                          <a:effectLst/>
                          <a:latin typeface="Arial" panose="020B0604020202020204" pitchFamily="34" charset="0"/>
                        </a:rPr>
                        <a:t>Salida</a:t>
                      </a:r>
                      <a:endParaRPr lang="es-E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427596"/>
                  </a:ext>
                </a:extLst>
              </a:tr>
            </a:tbl>
          </a:graphicData>
        </a:graphic>
      </p:graphicFrame>
      <p:sp>
        <p:nvSpPr>
          <p:cNvPr id="30" name="Rectangle 5">
            <a:extLst>
              <a:ext uri="{FF2B5EF4-FFF2-40B4-BE49-F238E27FC236}">
                <a16:creationId xmlns:a16="http://schemas.microsoft.com/office/drawing/2014/main" id="{80A3D85E-A314-4E81-A6A0-D7474CFFD6F8}"/>
              </a:ext>
            </a:extLst>
          </p:cNvPr>
          <p:cNvSpPr>
            <a:spLocks noChangeArrowheads="1"/>
          </p:cNvSpPr>
          <p:nvPr/>
        </p:nvSpPr>
        <p:spPr bwMode="auto">
          <a:xfrm>
            <a:off x="6460662" y="29472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3" name="CuadroTexto 22">
            <a:extLst>
              <a:ext uri="{FF2B5EF4-FFF2-40B4-BE49-F238E27FC236}">
                <a16:creationId xmlns:a16="http://schemas.microsoft.com/office/drawing/2014/main" id="{17C18B67-A2B2-4DB5-BA12-C7C22AED698B}"/>
              </a:ext>
            </a:extLst>
          </p:cNvPr>
          <p:cNvSpPr txBox="1"/>
          <p:nvPr/>
        </p:nvSpPr>
        <p:spPr>
          <a:xfrm>
            <a:off x="257813" y="2191525"/>
            <a:ext cx="1834244" cy="369332"/>
          </a:xfrm>
          <a:prstGeom prst="rect">
            <a:avLst/>
          </a:prstGeom>
          <a:noFill/>
        </p:spPr>
        <p:txBody>
          <a:bodyPr wrap="square" rtlCol="0">
            <a:spAutoFit/>
          </a:bodyPr>
          <a:lstStyle/>
          <a:p>
            <a:pPr algn="r"/>
            <a:r>
              <a:rPr lang="es-ES" b="1" dirty="0"/>
              <a:t>Viernes</a:t>
            </a:r>
          </a:p>
        </p:txBody>
      </p:sp>
      <p:sp>
        <p:nvSpPr>
          <p:cNvPr id="24" name="CuadroTexto 23">
            <a:extLst>
              <a:ext uri="{FF2B5EF4-FFF2-40B4-BE49-F238E27FC236}">
                <a16:creationId xmlns:a16="http://schemas.microsoft.com/office/drawing/2014/main" id="{F58F00EB-1C46-4C56-BA01-A0783746E324}"/>
              </a:ext>
            </a:extLst>
          </p:cNvPr>
          <p:cNvSpPr txBox="1"/>
          <p:nvPr/>
        </p:nvSpPr>
        <p:spPr>
          <a:xfrm>
            <a:off x="4739926" y="986774"/>
            <a:ext cx="1834244" cy="369332"/>
          </a:xfrm>
          <a:prstGeom prst="rect">
            <a:avLst/>
          </a:prstGeom>
          <a:noFill/>
        </p:spPr>
        <p:txBody>
          <a:bodyPr wrap="square" rtlCol="0">
            <a:spAutoFit/>
          </a:bodyPr>
          <a:lstStyle/>
          <a:p>
            <a:pPr algn="r"/>
            <a:r>
              <a:rPr lang="es-ES" b="1" dirty="0"/>
              <a:t>Sábado</a:t>
            </a:r>
          </a:p>
        </p:txBody>
      </p:sp>
      <p:sp>
        <p:nvSpPr>
          <p:cNvPr id="31" name="CuadroTexto 30">
            <a:extLst>
              <a:ext uri="{FF2B5EF4-FFF2-40B4-BE49-F238E27FC236}">
                <a16:creationId xmlns:a16="http://schemas.microsoft.com/office/drawing/2014/main" id="{99AE3BFB-3719-4F2D-9772-62D3887674CB}"/>
              </a:ext>
            </a:extLst>
          </p:cNvPr>
          <p:cNvSpPr txBox="1"/>
          <p:nvPr/>
        </p:nvSpPr>
        <p:spPr>
          <a:xfrm>
            <a:off x="8574143" y="2329633"/>
            <a:ext cx="1834244" cy="369332"/>
          </a:xfrm>
          <a:prstGeom prst="rect">
            <a:avLst/>
          </a:prstGeom>
          <a:noFill/>
        </p:spPr>
        <p:txBody>
          <a:bodyPr wrap="square" rtlCol="0">
            <a:spAutoFit/>
          </a:bodyPr>
          <a:lstStyle/>
          <a:p>
            <a:pPr algn="r"/>
            <a:r>
              <a:rPr lang="es-ES" b="1" dirty="0"/>
              <a:t>Domingo</a:t>
            </a:r>
          </a:p>
        </p:txBody>
      </p:sp>
      <p:pic>
        <p:nvPicPr>
          <p:cNvPr id="32" name="Picture 2" descr="Página de inicio | Universidad de Granada">
            <a:extLst>
              <a:ext uri="{FF2B5EF4-FFF2-40B4-BE49-F238E27FC236}">
                <a16:creationId xmlns:a16="http://schemas.microsoft.com/office/drawing/2014/main" id="{EBAFF62B-EAE4-4533-B5CA-24DB0D75E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2057" y="19814"/>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7252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40" name="Freeform: Shape 39">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Freeform: Shape 41">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3" name="Freeform: Shape 42">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Freeform: Shape 43">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45" name="Freeform: Shape 44">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ítulo 1">
            <a:extLst>
              <a:ext uri="{FF2B5EF4-FFF2-40B4-BE49-F238E27FC236}">
                <a16:creationId xmlns:a16="http://schemas.microsoft.com/office/drawing/2014/main" id="{8C296178-B52B-4680-B611-87CD120D4F07}"/>
              </a:ext>
            </a:extLst>
          </p:cNvPr>
          <p:cNvSpPr>
            <a:spLocks noGrp="1"/>
          </p:cNvSpPr>
          <p:nvPr>
            <p:ph type="title"/>
          </p:nvPr>
        </p:nvSpPr>
        <p:spPr>
          <a:xfrm>
            <a:off x="3302243" y="139774"/>
            <a:ext cx="5760846" cy="929371"/>
          </a:xfrm>
        </p:spPr>
        <p:txBody>
          <a:bodyPr vert="horz" lIns="91440" tIns="45720" rIns="91440" bIns="45720" rtlCol="0" anchor="b">
            <a:normAutofit/>
          </a:bodyPr>
          <a:lstStyle/>
          <a:p>
            <a:pPr algn="ctr"/>
            <a:r>
              <a:rPr lang="en-US" sz="5200" kern="1200">
                <a:solidFill>
                  <a:schemeClr val="tx2"/>
                </a:solidFill>
                <a:latin typeface="+mj-lt"/>
                <a:ea typeface="+mj-ea"/>
                <a:cs typeface="+mj-cs"/>
              </a:rPr>
              <a:t>Recursos</a:t>
            </a:r>
            <a:endParaRPr lang="en-US" sz="5200" kern="1200" dirty="0">
              <a:solidFill>
                <a:schemeClr val="tx2"/>
              </a:solidFill>
              <a:latin typeface="+mj-lt"/>
              <a:ea typeface="+mj-ea"/>
              <a:cs typeface="+mj-cs"/>
            </a:endParaRPr>
          </a:p>
        </p:txBody>
      </p:sp>
      <p:sp>
        <p:nvSpPr>
          <p:cNvPr id="26" name="Rectangle 3">
            <a:extLst>
              <a:ext uri="{FF2B5EF4-FFF2-40B4-BE49-F238E27FC236}">
                <a16:creationId xmlns:a16="http://schemas.microsoft.com/office/drawing/2014/main" id="{67AB370E-9C43-4419-B3CD-9A40AD0BF67A}"/>
              </a:ext>
            </a:extLst>
          </p:cNvPr>
          <p:cNvSpPr>
            <a:spLocks noChangeArrowheads="1"/>
          </p:cNvSpPr>
          <p:nvPr/>
        </p:nvSpPr>
        <p:spPr bwMode="auto">
          <a:xfrm>
            <a:off x="3367088" y="297973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28" name="Rectangle 4">
            <a:extLst>
              <a:ext uri="{FF2B5EF4-FFF2-40B4-BE49-F238E27FC236}">
                <a16:creationId xmlns:a16="http://schemas.microsoft.com/office/drawing/2014/main" id="{65761F31-96E0-4721-86EB-415DC120438E}"/>
              </a:ext>
            </a:extLst>
          </p:cNvPr>
          <p:cNvSpPr>
            <a:spLocks noChangeArrowheads="1"/>
          </p:cNvSpPr>
          <p:nvPr/>
        </p:nvSpPr>
        <p:spPr bwMode="auto">
          <a:xfrm>
            <a:off x="5449004" y="208245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
          </a:p>
        </p:txBody>
      </p:sp>
      <p:sp>
        <p:nvSpPr>
          <p:cNvPr id="32" name="CuadroTexto 31">
            <a:extLst>
              <a:ext uri="{FF2B5EF4-FFF2-40B4-BE49-F238E27FC236}">
                <a16:creationId xmlns:a16="http://schemas.microsoft.com/office/drawing/2014/main" id="{BC7D7C4D-15E3-416F-B312-0306760D24E1}"/>
              </a:ext>
            </a:extLst>
          </p:cNvPr>
          <p:cNvSpPr txBox="1"/>
          <p:nvPr/>
        </p:nvSpPr>
        <p:spPr>
          <a:xfrm>
            <a:off x="1629061" y="2152583"/>
            <a:ext cx="10069880" cy="5724644"/>
          </a:xfrm>
          <a:prstGeom prst="rect">
            <a:avLst/>
          </a:prstGeom>
          <a:noFill/>
        </p:spPr>
        <p:txBody>
          <a:bodyPr wrap="square">
            <a:spAutoFit/>
          </a:bodyPr>
          <a:lstStyle/>
          <a:p>
            <a:pPr marL="914400" indent="-228600">
              <a:spcBef>
                <a:spcPts val="1200"/>
              </a:spcBef>
              <a:spcAft>
                <a:spcPts val="1200"/>
              </a:spcAft>
            </a:pPr>
            <a:r>
              <a:rPr lang="es-ES" sz="2800" b="0" i="0" u="none" strike="noStrike" dirty="0">
                <a:solidFill>
                  <a:srgbClr val="000000"/>
                </a:solidFill>
                <a:effectLst/>
                <a:latin typeface="Arial" panose="020B0604020202020204" pitchFamily="34" charset="0"/>
              </a:rPr>
              <a:t>a.</a:t>
            </a:r>
            <a:r>
              <a:rPr lang="es-ES" sz="1050" b="0" i="0" u="none" strike="noStrike" dirty="0">
                <a:solidFill>
                  <a:srgbClr val="000000"/>
                </a:solidFill>
                <a:effectLst/>
                <a:latin typeface="Arial" panose="020B0604020202020204" pitchFamily="34" charset="0"/>
              </a:rPr>
              <a:t> </a:t>
            </a:r>
            <a:r>
              <a:rPr lang="es-ES" sz="2800" b="0" i="0" u="none" strike="noStrike" dirty="0">
                <a:solidFill>
                  <a:srgbClr val="000000"/>
                </a:solidFill>
                <a:effectLst/>
                <a:latin typeface="Arial" panose="020B0604020202020204" pitchFamily="34" charset="0"/>
              </a:rPr>
              <a:t>Recursos humanos: Organizadores 90€/día (pertenecientes al club local), ponentes </a:t>
            </a:r>
            <a:r>
              <a:rPr lang="es-ES" sz="2800" dirty="0">
                <a:solidFill>
                  <a:srgbClr val="000000"/>
                </a:solidFill>
                <a:latin typeface="Arial" panose="020B0604020202020204" pitchFamily="34" charset="0"/>
              </a:rPr>
              <a:t>45€/h + 50€ (transporte), </a:t>
            </a:r>
            <a:r>
              <a:rPr lang="es-ES" sz="2800" b="0" i="0" u="none" strike="noStrike" dirty="0">
                <a:solidFill>
                  <a:srgbClr val="000000"/>
                </a:solidFill>
                <a:effectLst/>
                <a:latin typeface="Arial" panose="020B0604020202020204" pitchFamily="34" charset="0"/>
              </a:rPr>
              <a:t>entrenadores, administrativo, tesorero y </a:t>
            </a:r>
            <a:r>
              <a:rPr lang="es-ES" sz="2800" dirty="0">
                <a:solidFill>
                  <a:srgbClr val="000000"/>
                </a:solidFill>
                <a:latin typeface="Arial" panose="020B0604020202020204" pitchFamily="34" charset="0"/>
              </a:rPr>
              <a:t>legislativo todos 90€/día.  </a:t>
            </a:r>
            <a:endParaRPr lang="es-ES" sz="2800" b="0" dirty="0">
              <a:effectLst/>
            </a:endParaRPr>
          </a:p>
          <a:p>
            <a:pPr marL="914400" indent="-228600" rtl="0">
              <a:spcBef>
                <a:spcPts val="1200"/>
              </a:spcBef>
              <a:spcAft>
                <a:spcPts val="1200"/>
              </a:spcAft>
            </a:pPr>
            <a:r>
              <a:rPr lang="es-ES" sz="2800" b="0" i="0" u="none" strike="noStrike" dirty="0">
                <a:solidFill>
                  <a:srgbClr val="000000"/>
                </a:solidFill>
                <a:effectLst/>
                <a:latin typeface="Arial" panose="020B0604020202020204" pitchFamily="34" charset="0"/>
              </a:rPr>
              <a:t>b.</a:t>
            </a:r>
            <a:r>
              <a:rPr lang="es-ES" sz="1050" b="0" i="0" u="none" strike="noStrike" dirty="0">
                <a:solidFill>
                  <a:srgbClr val="000000"/>
                </a:solidFill>
                <a:effectLst/>
                <a:latin typeface="Arial" panose="020B0604020202020204" pitchFamily="34" charset="0"/>
              </a:rPr>
              <a:t> </a:t>
            </a:r>
            <a:r>
              <a:rPr lang="es-ES" sz="2800" b="0" i="0" u="none" strike="noStrike" dirty="0">
                <a:solidFill>
                  <a:srgbClr val="000000"/>
                </a:solidFill>
                <a:effectLst/>
                <a:latin typeface="Arial" panose="020B0604020202020204" pitchFamily="34" charset="0"/>
              </a:rPr>
              <a:t>Recursos económicos: instalaciones deportivas + alojamiento con pensió</a:t>
            </a:r>
            <a:r>
              <a:rPr lang="es-ES" sz="2800" dirty="0">
                <a:solidFill>
                  <a:srgbClr val="000000"/>
                </a:solidFill>
                <a:latin typeface="Arial" panose="020B0604020202020204" pitchFamily="34" charset="0"/>
              </a:rPr>
              <a:t>n completa 60€/persona (CAR Granada para federaciones)</a:t>
            </a:r>
            <a:r>
              <a:rPr lang="es-ES" sz="2800" b="0" i="0" u="none" strike="noStrike" dirty="0">
                <a:solidFill>
                  <a:srgbClr val="000000"/>
                </a:solidFill>
                <a:effectLst/>
                <a:latin typeface="Arial" panose="020B0604020202020204" pitchFamily="34" charset="0"/>
              </a:rPr>
              <a:t>, autocares 200€/día (km incluidos), comisión de organizadores/ponentes, seguro de responsabilidad civil y accidentes (4€/persona, excepto si están federados)</a:t>
            </a:r>
            <a:endParaRPr lang="es-ES" sz="2800" b="0" dirty="0">
              <a:effectLst/>
            </a:endParaRPr>
          </a:p>
          <a:p>
            <a:br>
              <a:rPr lang="es-ES" sz="2800" dirty="0"/>
            </a:br>
            <a:endParaRPr lang="es-ES" sz="2800" dirty="0"/>
          </a:p>
        </p:txBody>
      </p:sp>
      <p:pic>
        <p:nvPicPr>
          <p:cNvPr id="16" name="Picture 2" descr="Página de inicio | Universidad de Granada">
            <a:extLst>
              <a:ext uri="{FF2B5EF4-FFF2-40B4-BE49-F238E27FC236}">
                <a16:creationId xmlns:a16="http://schemas.microsoft.com/office/drawing/2014/main" id="{F152ADDB-0E32-483B-B235-499ED2297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7397" y="48279"/>
            <a:ext cx="1112359" cy="1112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42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366</TotalTime>
  <Words>866</Words>
  <Application>Microsoft Office PowerPoint</Application>
  <PresentationFormat>Panorámica</PresentationFormat>
  <Paragraphs>126</Paragraphs>
  <Slides>10</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Arial</vt:lpstr>
      <vt:lpstr>Arial Black</vt:lpstr>
      <vt:lpstr>Arial Narrow</vt:lpstr>
      <vt:lpstr>Calibri</vt:lpstr>
      <vt:lpstr>Calibri Light</vt:lpstr>
      <vt:lpstr>Tema de Office</vt:lpstr>
      <vt:lpstr>Campus  “Deporte con Conciencia”</vt:lpstr>
      <vt:lpstr>Definición del proyecto</vt:lpstr>
      <vt:lpstr>Definición del proyecto</vt:lpstr>
      <vt:lpstr>Presentación de PowerPoint</vt:lpstr>
      <vt:lpstr>Temas/ponentes</vt:lpstr>
      <vt:lpstr>Presentación de PowerPoint</vt:lpstr>
      <vt:lpstr>Target/Objetivo</vt:lpstr>
      <vt:lpstr>Temporalización tipo</vt:lpstr>
      <vt:lpstr>Recursos</vt:lpstr>
      <vt:lpstr>Resultados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Concentraciones feministas formativas</dc:title>
  <dc:creator>Javier Fernandez Ortega</dc:creator>
  <cp:lastModifiedBy>Javier Fernandez Ortega</cp:lastModifiedBy>
  <cp:revision>29</cp:revision>
  <dcterms:created xsi:type="dcterms:W3CDTF">2021-05-26T15:59:48Z</dcterms:created>
  <dcterms:modified xsi:type="dcterms:W3CDTF">2021-05-27T16:58:45Z</dcterms:modified>
</cp:coreProperties>
</file>