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notesSlides/notesSlide15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149.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5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145.xml" ContentType="application/vnd.openxmlformats-officedocument.presentationml.notesSlide+xml"/>
  <Override PartName="/ppt/notesSlides/notesSlide163.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2"/>
  </p:notesMasterIdLst>
  <p:sldIdLst>
    <p:sldId id="256" r:id="rId2"/>
    <p:sldId id="44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4" r:id="rId92"/>
    <p:sldId id="355" r:id="rId93"/>
    <p:sldId id="356" r:id="rId94"/>
    <p:sldId id="357" r:id="rId95"/>
    <p:sldId id="358" r:id="rId96"/>
    <p:sldId id="359" r:id="rId97"/>
    <p:sldId id="360" r:id="rId98"/>
    <p:sldId id="361" r:id="rId99"/>
    <p:sldId id="362" r:id="rId100"/>
    <p:sldId id="363" r:id="rId101"/>
    <p:sldId id="364" r:id="rId102"/>
    <p:sldId id="365" r:id="rId103"/>
    <p:sldId id="366" r:id="rId104"/>
    <p:sldId id="367" r:id="rId105"/>
    <p:sldId id="368" r:id="rId106"/>
    <p:sldId id="369" r:id="rId107"/>
    <p:sldId id="370" r:id="rId108"/>
    <p:sldId id="371" r:id="rId109"/>
    <p:sldId id="372" r:id="rId110"/>
    <p:sldId id="373" r:id="rId111"/>
    <p:sldId id="374" r:id="rId112"/>
    <p:sldId id="375" r:id="rId113"/>
    <p:sldId id="376" r:id="rId114"/>
    <p:sldId id="377" r:id="rId115"/>
    <p:sldId id="378" r:id="rId116"/>
    <p:sldId id="379" r:id="rId117"/>
    <p:sldId id="380" r:id="rId118"/>
    <p:sldId id="381" r:id="rId119"/>
    <p:sldId id="382" r:id="rId120"/>
    <p:sldId id="383" r:id="rId121"/>
    <p:sldId id="384" r:id="rId122"/>
    <p:sldId id="385" r:id="rId123"/>
    <p:sldId id="386" r:id="rId124"/>
    <p:sldId id="387" r:id="rId125"/>
    <p:sldId id="388" r:id="rId126"/>
    <p:sldId id="389" r:id="rId127"/>
    <p:sldId id="390" r:id="rId128"/>
    <p:sldId id="397" r:id="rId129"/>
    <p:sldId id="399" r:id="rId130"/>
    <p:sldId id="400" r:id="rId131"/>
    <p:sldId id="401" r:id="rId132"/>
    <p:sldId id="402" r:id="rId133"/>
    <p:sldId id="403" r:id="rId134"/>
    <p:sldId id="404" r:id="rId135"/>
    <p:sldId id="405" r:id="rId136"/>
    <p:sldId id="406" r:id="rId137"/>
    <p:sldId id="407" r:id="rId138"/>
    <p:sldId id="408" r:id="rId139"/>
    <p:sldId id="409" r:id="rId140"/>
    <p:sldId id="410" r:id="rId141"/>
    <p:sldId id="411" r:id="rId142"/>
    <p:sldId id="412" r:id="rId143"/>
    <p:sldId id="413" r:id="rId144"/>
    <p:sldId id="414" r:id="rId145"/>
    <p:sldId id="415" r:id="rId146"/>
    <p:sldId id="416" r:id="rId147"/>
    <p:sldId id="417" r:id="rId148"/>
    <p:sldId id="418" r:id="rId149"/>
    <p:sldId id="419" r:id="rId150"/>
    <p:sldId id="420" r:id="rId151"/>
    <p:sldId id="421" r:id="rId152"/>
    <p:sldId id="422" r:id="rId153"/>
    <p:sldId id="423" r:id="rId154"/>
    <p:sldId id="425" r:id="rId155"/>
    <p:sldId id="426" r:id="rId156"/>
    <p:sldId id="427" r:id="rId157"/>
    <p:sldId id="428" r:id="rId158"/>
    <p:sldId id="429" r:id="rId159"/>
    <p:sldId id="430" r:id="rId160"/>
    <p:sldId id="431" r:id="rId161"/>
    <p:sldId id="432" r:id="rId162"/>
    <p:sldId id="433" r:id="rId163"/>
    <p:sldId id="434" r:id="rId164"/>
    <p:sldId id="435" r:id="rId165"/>
    <p:sldId id="436" r:id="rId166"/>
    <p:sldId id="437" r:id="rId167"/>
    <p:sldId id="438" r:id="rId168"/>
    <p:sldId id="439" r:id="rId169"/>
    <p:sldId id="450" r:id="rId170"/>
    <p:sldId id="451" r:id="rId171"/>
  </p:sldIdLst>
  <p:sldSz cx="9144000" cy="5143500" type="screen16x9"/>
  <p:notesSz cx="6858000" cy="9144000"/>
  <p:embeddedFontLst>
    <p:embeddedFont>
      <p:font typeface="Oswald" charset="0"/>
      <p:regular r:id="rId173"/>
      <p:bold r:id="rId174"/>
    </p:embeddedFont>
    <p:embeddedFont>
      <p:font typeface="Verdana" pitchFamily="34" charset="0"/>
      <p:regular r:id="rId175"/>
      <p:bold r:id="rId176"/>
      <p:italic r:id="rId177"/>
      <p:boldItalic r:id="rId178"/>
    </p:embeddedFont>
    <p:embeddedFont>
      <p:font typeface="Source Code Pro" charset="0"/>
      <p:regular r:id="rId179"/>
      <p:bold r:id="rId180"/>
      <p:italic r:id="rId181"/>
      <p:boldItalic r:id="rId182"/>
    </p:embeddedFont>
    <p:embeddedFont>
      <p:font typeface="Oxygen" charset="0"/>
      <p:regular r:id="rId183"/>
      <p:bold r:id="rId184"/>
    </p:embeddedFont>
    <p:embeddedFont>
      <p:font typeface="Roboto" charset="0"/>
      <p:regular r:id="rId185"/>
      <p:bold r:id="rId186"/>
      <p:italic r:id="rId187"/>
      <p:boldItalic r:id="rId188"/>
    </p:embeddedFont>
    <p:embeddedFont>
      <p:font typeface="Candara" pitchFamily="34" charset="0"/>
      <p:regular r:id="rId189"/>
      <p:bold r:id="rId190"/>
      <p:italic r:id="rId191"/>
      <p:boldItalic r:id="rId192"/>
    </p:embeddedFont>
    <p:embeddedFont>
      <p:font typeface="Calibri" pitchFamily="34" charset="0"/>
      <p:regular r:id="rId193"/>
      <p:bold r:id="rId194"/>
      <p:italic r:id="rId195"/>
      <p:boldItalic r:id="rId1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DB28241F-A980-4599-87F6-0B6658C0C815}">
  <a:tblStyle styleId="{DB28241F-A980-4599-87F6-0B6658C0C81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125" d="100"/>
          <a:sy n="125" d="100"/>
        </p:scale>
        <p:origin x="-226" y="-250"/>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19.fntdata"/><Relationship Id="rId196" Type="http://schemas.openxmlformats.org/officeDocument/2006/relationships/font" Target="fonts/font24.fntdata"/><Relationship Id="rId20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font" Target="fonts/font9.fntdata"/><Relationship Id="rId186" Type="http://schemas.openxmlformats.org/officeDocument/2006/relationships/font" Target="fonts/font1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font" Target="fonts/font4.fntdata"/><Relationship Id="rId192" Type="http://schemas.openxmlformats.org/officeDocument/2006/relationships/font" Target="fonts/font20.fntdata"/><Relationship Id="rId197"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font" Target="fonts/font10.fntdata"/><Relationship Id="rId187"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font" Target="fonts/font5.fntdata"/><Relationship Id="rId198" Type="http://schemas.openxmlformats.org/officeDocument/2006/relationships/viewProps" Target="viewProps.xml"/><Relationship Id="rId172" Type="http://schemas.openxmlformats.org/officeDocument/2006/relationships/notesMaster" Target="notesMasters/notesMaster1.xml"/><Relationship Id="rId193" Type="http://schemas.openxmlformats.org/officeDocument/2006/relationships/font" Target="fonts/font21.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1.fntdata"/><Relationship Id="rId194" Type="http://schemas.openxmlformats.org/officeDocument/2006/relationships/font" Target="fonts/font22.fntdata"/><Relationship Id="rId199"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12.fntdata"/><Relationship Id="rId189" Type="http://schemas.openxmlformats.org/officeDocument/2006/relationships/font" Target="fonts/font1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2.fntdata"/><Relationship Id="rId179" Type="http://schemas.openxmlformats.org/officeDocument/2006/relationships/font" Target="fonts/font7.fntdata"/><Relationship Id="rId195" Type="http://schemas.openxmlformats.org/officeDocument/2006/relationships/font" Target="fonts/font23.fntdata"/><Relationship Id="rId190" Type="http://schemas.openxmlformats.org/officeDocument/2006/relationships/font" Target="fonts/font1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8.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4c90844a4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4c90844a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5b0599b78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5b0599b78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b0599b78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b0599b78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b0599b78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5b0599b7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747f1c29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3747f1c2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4a983f9f2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34a983f9f2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57aeb14c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57aeb1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57aeb14c3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57aeb14c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5ce737db9_0_4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35ce737db9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4a983f9f2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34a983f9f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57aeb14c3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357aeb14c3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4a983f9f2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4a983f9f2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57aeb14c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357aeb14c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57aeb14c3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57aeb14c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57aeb14c3_0_3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357aeb14c3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57aeb14c3_1_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357aeb14c3_1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57aeb14c3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57aeb14c3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57aeb14c3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357aeb14c3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57aeb14c3_1_5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357aeb14c3_1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57aeb14c3_1_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357aeb14c3_1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57aeb14c3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357aeb14c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57aeb14c3_0_3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57aeb14c3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4a983f9f2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4a983f9f2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35b0599b78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35b0599b7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57aeb14c3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357aeb14c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57aeb14c3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357aeb14c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4a983f9f2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34a983f9f2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5dcdd3bb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5dcdd3bb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5dcdd3bb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35dcdd3b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35dcdd3bbc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35dcdd3bb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5dcdd3bbc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35dcdd3bb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4a315daf7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34a315daf7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5ce737db9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35ce737db9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4a983f9f2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4a983f9f2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55a772e8e2_1_2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55a772e8e2_1_2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55a772e8e2_7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55a772e8e2_7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55a772e8e2_7_5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55a772e8e2_7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55a772e8e2_7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55a772e8e2_7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55a772e8e2_7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55a772e8e2_7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5a772e8e2_7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5a772e8e2_7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55a772e8e2_7_1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g55a772e8e2_7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55a772e8e2_7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55a772e8e2_7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55a772e8e2_7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55a772e8e2_7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55a772e8e2_7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55a772e8e2_7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a983f9f2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4a983f9f2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55a772e8e2_7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55a772e8e2_7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55a772e8e2_7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55a772e8e2_7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5a772e8e2_7_2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g55a772e8e2_7_284:notes"/>
          <p:cNvSpPr>
            <a:spLocks noGrp="1" noRot="1" noChangeAspect="1"/>
          </p:cNvSpPr>
          <p:nvPr>
            <p:ph type="sldImg" idx="2"/>
          </p:nvPr>
        </p:nvSpPr>
        <p:spPr>
          <a:xfrm>
            <a:off x="1010302" y="685800"/>
            <a:ext cx="4838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55a772e8e2_7_2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g55a772e8e2_7_293:notes"/>
          <p:cNvSpPr>
            <a:spLocks noGrp="1" noRot="1" noChangeAspect="1"/>
          </p:cNvSpPr>
          <p:nvPr>
            <p:ph type="sldImg" idx="2"/>
          </p:nvPr>
        </p:nvSpPr>
        <p:spPr>
          <a:xfrm>
            <a:off x="1010302" y="685800"/>
            <a:ext cx="4838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55a772e8e2_7_3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g55a772e8e2_7_303:notes"/>
          <p:cNvSpPr>
            <a:spLocks noGrp="1" noRot="1" noChangeAspect="1"/>
          </p:cNvSpPr>
          <p:nvPr>
            <p:ph type="sldImg" idx="2"/>
          </p:nvPr>
        </p:nvSpPr>
        <p:spPr>
          <a:xfrm>
            <a:off x="1010302" y="685800"/>
            <a:ext cx="4838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55a772e8e2_7_3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g55a772e8e2_7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55a772e8e2_7_3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g55a772e8e2_7_327:notes"/>
          <p:cNvSpPr>
            <a:spLocks noGrp="1" noRot="1" noChangeAspect="1"/>
          </p:cNvSpPr>
          <p:nvPr>
            <p:ph type="sldImg" idx="2"/>
          </p:nvPr>
        </p:nvSpPr>
        <p:spPr>
          <a:xfrm>
            <a:off x="1010302" y="685800"/>
            <a:ext cx="4838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55a772e8e2_7_3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g55a772e8e2_7_338:notes"/>
          <p:cNvSpPr>
            <a:spLocks noGrp="1" noRot="1" noChangeAspect="1"/>
          </p:cNvSpPr>
          <p:nvPr>
            <p:ph type="sldImg" idx="2"/>
          </p:nvPr>
        </p:nvSpPr>
        <p:spPr>
          <a:xfrm>
            <a:off x="1010302" y="685800"/>
            <a:ext cx="4838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55a772e8e2_7_3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g55a772e8e2_7_345:notes"/>
          <p:cNvSpPr>
            <a:spLocks noGrp="1" noRot="1" noChangeAspect="1"/>
          </p:cNvSpPr>
          <p:nvPr>
            <p:ph type="sldImg" idx="2"/>
          </p:nvPr>
        </p:nvSpPr>
        <p:spPr>
          <a:xfrm>
            <a:off x="1010302" y="685800"/>
            <a:ext cx="4838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55a772e8e2_7_3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g55a772e8e2_7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4a983f9f2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4a983f9f2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5a772e8e2_7_3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g55a772e8e2_7_367:notes"/>
          <p:cNvSpPr>
            <a:spLocks noGrp="1" noRot="1" noChangeAspect="1"/>
          </p:cNvSpPr>
          <p:nvPr>
            <p:ph type="sldImg" idx="2"/>
          </p:nvPr>
        </p:nvSpPr>
        <p:spPr>
          <a:xfrm>
            <a:off x="1010302" y="685800"/>
            <a:ext cx="4838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55a772e8e2_7_3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g55a772e8e2_7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55a772e8e2_7_4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g55a772e8e2_7_402:notes"/>
          <p:cNvSpPr>
            <a:spLocks noGrp="1" noRot="1" noChangeAspect="1"/>
          </p:cNvSpPr>
          <p:nvPr>
            <p:ph type="sldImg" idx="2"/>
          </p:nvPr>
        </p:nvSpPr>
        <p:spPr>
          <a:xfrm>
            <a:off x="1010302" y="685800"/>
            <a:ext cx="4838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55a772e8e2_7_4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55a772e8e2_7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55a772e8e2_7_4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55a772e8e2_7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55a772e8e2_7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55a772e8e2_7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55a772e8e2_7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55a772e8e2_7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55a772e8e2_7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55a772e8e2_7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55a772e8e2_7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55a772e8e2_7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55a772e8e2_7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55a772e8e2_7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4d0072098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4d0072098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55a772e8e2_7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55a772e8e2_7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55a772e8e2_7_4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55a772e8e2_7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55a772e8e2_7_4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55a772e8e2_7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55a772e8e2_7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55a772e8e2_7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55a772e8e2_7_4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55a772e8e2_7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55a772e8e2_7_5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55a772e8e2_7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55a772e8e2_7_5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55a772e8e2_7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55a772e8e2_7_5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55a772e8e2_7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55a772e8e2_7_5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55a772e8e2_7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4b1bda20d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4b1bda20d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4a983f9f2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4a983f9f2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4a983f9f2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4a983f9f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4a983f9f2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4a983f9f2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4c90844a4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4c90844a4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4d0072098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4d007209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4d0072098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4d007209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4b1bda20d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4b1bda20d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4cfa82781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4cfa82781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4d0072098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4d007209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4c90844a4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4c90844a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4d0072098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4d0072098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4c90844a4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4c90844a4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4d0072098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4d0072098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4d0072098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4d0072098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4a315daf7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4a315daf7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4d0072098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4d0072098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4cfa82781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4cfa8278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4cfa82781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34cfa8278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4cfa82781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4cfa82781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4c90844a4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34c90844a4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4d25959d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4d25959d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4d25959d0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4d25959d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4d25959d0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34d25959d0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4d25959d0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4d25959d0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4d25959d0_1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34d25959d0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4a983f9f2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4a983f9f2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4a983f9f2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4a983f9f2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4a983f9f2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4a983f9f2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4a983f9f2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4a983f9f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13b3d4ec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313b3d4e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4b1bda20d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4b1bda20d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4b1bda20d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4b1bda20d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4b1bda20d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34b1bda20d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4b1bda20d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4b1bda20d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4b1bda20d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4b1bda20d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4c90844a4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4c90844a4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4a315daf7_0_5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4a315daf7_0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4d0072098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34d0072098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4d0072098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34d0072098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4d40e90c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34d40e90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13b3d4ecb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313b3d4ec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4cfa82781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4cfa82781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4cfa82781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34cfa82781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4cfa82781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34cfa8278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4d0072098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34d0072098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4d0072098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34d0072098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13b3d4ec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13b3d4ec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4a983f9f2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4a983f9f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4b1bda20d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34b1bda20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4a983f9f2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34a983f9f2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4a983f9f2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4a983f9f2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4a983f9f2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34a983f9f2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4a983f9f2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34a983f9f2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34a983f9f2_0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34a983f9f2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4c90844a4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34c90844a4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4a983f9f2_0_2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34a983f9f2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4a983f9f2_0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34a983f9f2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4a983f9f2_0_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34a983f9f2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4d0072098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4d007209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4a983f9f2_0_3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34a983f9f2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4a983f9f2_0_3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34a983f9f2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4cfa8278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34cfa827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4cfa82781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34cfa8278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4cfa8278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4cfa8278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4a315daf7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4a315daf7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5ce737db9_0_4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35ce737db9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4b1bda20d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4b1bda20d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4a315daf7_0_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4a315daf7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57aeb14c3_0_4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57aeb14c3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4a983f9f2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4a983f9f2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7aeb14c3_0_14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7aeb14c3_0_1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7aeb14c3_0_14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7aeb14c3_0_1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7aeb14c3_0_14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7aeb14c3_0_1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57aeb14c3_0_19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57aeb14c3_0_1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57aeb14c3_0_18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57aeb14c3_0_18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57aeb14c3_0_18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357aeb14c3_0_1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57aeb14c3_0_18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57aeb14c3_0_1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57aeb14c3_0_18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57aeb14c3_0_1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57aeb14c3_0_18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57aeb14c3_0_18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7aeb14c3_0_17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7aeb14c3_0_1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4a983f9f2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4a983f9f2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5ce737db9_0_4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5ce737db9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ce737db9_0_4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5ce737db9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4a983f9f2_0_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4a983f9f2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b0599b78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b0599b7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4cfa82781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4cfa8278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5b0599b78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5b0599b78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4b1bda20d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4b1bda20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5b0599b78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5b0599b78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5b0599b78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5b0599b78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4b1bda20d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4b1bda20d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73"/>
        <p:cNvGrpSpPr/>
        <p:nvPr/>
      </p:nvGrpSpPr>
      <p:grpSpPr>
        <a:xfrm>
          <a:off x="0" y="0"/>
          <a:ext cx="0" cy="0"/>
          <a:chOff x="0" y="0"/>
          <a:chExt cx="0" cy="0"/>
        </a:xfrm>
      </p:grpSpPr>
      <p:sp>
        <p:nvSpPr>
          <p:cNvPr id="274" name="Google Shape;274;p51"/>
          <p:cNvSpPr txBox="1">
            <a:spLocks noGrp="1"/>
          </p:cNvSpPr>
          <p:nvPr>
            <p:ph type="title"/>
          </p:nvPr>
        </p:nvSpPr>
        <p:spPr>
          <a:xfrm>
            <a:off x="457200" y="205978"/>
            <a:ext cx="8229600" cy="857400"/>
          </a:xfrm>
          <a:prstGeom prst="rect">
            <a:avLst/>
          </a:prstGeom>
          <a:noFill/>
          <a:ln>
            <a:noFill/>
          </a:ln>
        </p:spPr>
        <p:txBody>
          <a:bodyPr spcFirstLastPara="1" wrap="square" lIns="71225" tIns="71225" rIns="71225" bIns="71225" anchor="ctr" anchorCtr="0">
            <a:noAutofit/>
          </a:bodyPr>
          <a:lstStyle>
            <a:lvl1pPr marL="0" marR="0" lvl="0" indent="0" algn="ctr" rtl="0">
              <a:spcBef>
                <a:spcPts val="0"/>
              </a:spcBef>
              <a:spcAft>
                <a:spcPts val="0"/>
              </a:spcAft>
              <a:buClr>
                <a:schemeClr val="dk1"/>
              </a:buClr>
              <a:buSzPts val="3400"/>
              <a:buFont typeface="Calibri"/>
              <a:buNone/>
              <a:defRPr sz="34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275" name="Google Shape;275;p51"/>
          <p:cNvSpPr txBox="1">
            <a:spLocks noGrp="1"/>
          </p:cNvSpPr>
          <p:nvPr>
            <p:ph type="body" idx="1"/>
          </p:nvPr>
        </p:nvSpPr>
        <p:spPr>
          <a:xfrm>
            <a:off x="457200" y="1200151"/>
            <a:ext cx="8229600" cy="3394500"/>
          </a:xfrm>
          <a:prstGeom prst="rect">
            <a:avLst/>
          </a:prstGeom>
          <a:noFill/>
          <a:ln>
            <a:noFill/>
          </a:ln>
        </p:spPr>
        <p:txBody>
          <a:bodyPr spcFirstLastPara="1" wrap="square" lIns="71225" tIns="71225" rIns="71225" bIns="71225" anchor="t" anchorCtr="0">
            <a:noAutofit/>
          </a:bodyPr>
          <a:lstStyle>
            <a:lvl1pPr marL="457200" marR="0" lvl="0" indent="-387350"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8300" algn="l" rtl="0">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3pPr>
            <a:lvl4pPr marL="1828800" marR="0" lvl="3"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76" name="Google Shape;276;p51"/>
          <p:cNvSpPr txBox="1">
            <a:spLocks noGrp="1"/>
          </p:cNvSpPr>
          <p:nvPr>
            <p:ph type="dt" idx="10"/>
          </p:nvPr>
        </p:nvSpPr>
        <p:spPr>
          <a:xfrm>
            <a:off x="457201" y="4767264"/>
            <a:ext cx="2133600" cy="273900"/>
          </a:xfrm>
          <a:prstGeom prst="rect">
            <a:avLst/>
          </a:prstGeom>
          <a:noFill/>
          <a:ln>
            <a:noFill/>
          </a:ln>
        </p:spPr>
        <p:txBody>
          <a:bodyPr spcFirstLastPara="1" wrap="square" lIns="71225" tIns="71225" rIns="71225" bIns="71225" anchor="ctr" anchorCtr="0">
            <a:noAutofit/>
          </a:bodyPr>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556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7112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668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4224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780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1336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892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8448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77" name="Google Shape;277;p51"/>
          <p:cNvSpPr txBox="1">
            <a:spLocks noGrp="1"/>
          </p:cNvSpPr>
          <p:nvPr>
            <p:ph type="ftr" idx="11"/>
          </p:nvPr>
        </p:nvSpPr>
        <p:spPr>
          <a:xfrm>
            <a:off x="3124201" y="4767264"/>
            <a:ext cx="2895600" cy="273900"/>
          </a:xfrm>
          <a:prstGeom prst="rect">
            <a:avLst/>
          </a:prstGeom>
          <a:noFill/>
          <a:ln>
            <a:noFill/>
          </a:ln>
        </p:spPr>
        <p:txBody>
          <a:bodyPr spcFirstLastPara="1" wrap="square" lIns="71225" tIns="71225" rIns="71225" bIns="71225" anchor="ctr" anchorCtr="0">
            <a:noAutofit/>
          </a:bodyPr>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556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7112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668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4224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780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1336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892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8448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78" name="Google Shape;278;p51"/>
          <p:cNvSpPr txBox="1">
            <a:spLocks noGrp="1"/>
          </p:cNvSpPr>
          <p:nvPr>
            <p:ph type="sldNum" idx="12"/>
          </p:nvPr>
        </p:nvSpPr>
        <p:spPr>
          <a:xfrm>
            <a:off x="6553200" y="4767264"/>
            <a:ext cx="2133600" cy="273900"/>
          </a:xfrm>
          <a:prstGeom prst="rect">
            <a:avLst/>
          </a:prstGeom>
          <a:noFill/>
          <a:ln>
            <a:noFill/>
          </a:ln>
        </p:spPr>
        <p:txBody>
          <a:bodyPr spcFirstLastPara="1" wrap="square" lIns="71225" tIns="35600" rIns="71225" bIns="356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Google Shape;44;p9"/>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Google Shape;45;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www.altmetric.com/explorer/outputs"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4.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5.xml"/><Relationship Id="rId1" Type="http://schemas.openxmlformats.org/officeDocument/2006/relationships/slideLayout" Target="../slideLayouts/slideLayout11.xml"/><Relationship Id="rId4" Type="http://schemas.openxmlformats.org/officeDocument/2006/relationships/image" Target="../media/image134.png"/></Relationships>
</file>

<file path=ppt/slides/_rels/slide1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6.xml"/><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7.xml"/><Relationship Id="rId1" Type="http://schemas.openxmlformats.org/officeDocument/2006/relationships/slideLayout" Target="../slideLayouts/slideLayout11.xml"/><Relationship Id="rId4" Type="http://schemas.openxmlformats.org/officeDocument/2006/relationships/image" Target="../media/image137.png"/></Relationships>
</file>

<file path=ppt/slides/_rels/slide1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8.xml"/><Relationship Id="rId1" Type="http://schemas.openxmlformats.org/officeDocument/2006/relationships/slideLayout" Target="../slideLayouts/slideLayout11.xml"/><Relationship Id="rId4" Type="http://schemas.openxmlformats.org/officeDocument/2006/relationships/image" Target="../media/image139.png"/></Relationships>
</file>

<file path=ppt/slides/_rels/slide14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9.xml"/><Relationship Id="rId1" Type="http://schemas.openxmlformats.org/officeDocument/2006/relationships/slideLayout" Target="../slideLayouts/slideLayout11.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0.xml"/><Relationship Id="rId1" Type="http://schemas.openxmlformats.org/officeDocument/2006/relationships/slideLayout" Target="../slideLayouts/slideLayout11.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5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1.xml"/><Relationship Id="rId1" Type="http://schemas.openxmlformats.org/officeDocument/2006/relationships/slideLayout" Target="../slideLayouts/slideLayout11.xml"/><Relationship Id="rId4" Type="http://schemas.openxmlformats.org/officeDocument/2006/relationships/image" Target="../media/image149.png"/></Relationships>
</file>

<file path=ppt/slides/_rels/slide15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2.xml"/><Relationship Id="rId1" Type="http://schemas.openxmlformats.org/officeDocument/2006/relationships/slideLayout" Target="../slideLayouts/slideLayout11.xml"/></Relationships>
</file>

<file path=ppt/slides/_rels/slide1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s://docs.google.com/spreadsheets/d/11mzdQOqzcZtjLWA5GCpgK1mHKS9KiE-_c59UKs8UUu4/edit#gid=1690939838" TargetMode="External"/><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59.xml.rels><?xml version="1.0" encoding="UTF-8" standalone="yes"?>
<Relationships xmlns="http://schemas.openxmlformats.org/package/2006/relationships"><Relationship Id="rId3" Type="http://schemas.openxmlformats.org/officeDocument/2006/relationships/hyperlink" Target="https://docs.google.com/spreadsheets/d/11mzdQOqzcZtjLWA5GCpgK1mHKS9KiE-_c59UKs8UUu4/edit#gid=1103992544" TargetMode="External"/><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2.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16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6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166.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16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s://masteres.ugr.es/mic/pages/info_academica/guiasdocentes/1415/guiadocentedanieltorressalinas/!" TargetMode="External"/><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masteres.ugr.es/mic/pages/info_academica/guiasdocentes/1415/guiadocentedanieltorressalinas/!"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docs.google.com/document/d/1CulvKbWMsOrzP4-of0W33j9pvJihvYwmL-x9gHdIbSc/edi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s://goo.gl/mRAKjQ" TargetMode="Externa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goo.gl/LoSfrB"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9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Nuevas métricas para la Ciencia en la Red</a:t>
            </a:r>
            <a:endParaRPr dirty="0"/>
          </a:p>
        </p:txBody>
      </p:sp>
      <p:sp>
        <p:nvSpPr>
          <p:cNvPr id="63" name="Google Shape;63;p13"/>
          <p:cNvSpPr txBox="1">
            <a:spLocks noGrp="1"/>
          </p:cNvSpPr>
          <p:nvPr>
            <p:ph type="subTitle" idx="1"/>
          </p:nvPr>
        </p:nvSpPr>
        <p:spPr>
          <a:xfrm>
            <a:off x="-125" y="3398250"/>
            <a:ext cx="9144000" cy="12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9600" dirty="0">
                <a:solidFill>
                  <a:schemeClr val="dk1"/>
                </a:solidFill>
              </a:rPr>
              <a:t>ALT</a:t>
            </a:r>
            <a:r>
              <a:rPr lang="es" sz="9600" dirty="0">
                <a:solidFill>
                  <a:srgbClr val="000000"/>
                </a:solidFill>
              </a:rPr>
              <a:t>METRICS</a:t>
            </a:r>
            <a:endParaRPr sz="9600" dirty="0">
              <a:solidFill>
                <a:srgbClr val="000000"/>
              </a:solidFill>
            </a:endParaRPr>
          </a:p>
        </p:txBody>
      </p:sp>
      <p:sp>
        <p:nvSpPr>
          <p:cNvPr id="5" name="4 CuadroTexto"/>
          <p:cNvSpPr txBox="1"/>
          <p:nvPr/>
        </p:nvSpPr>
        <p:spPr>
          <a:xfrm>
            <a:off x="0" y="4835723"/>
            <a:ext cx="9144000" cy="307777"/>
          </a:xfrm>
          <a:prstGeom prst="rect">
            <a:avLst/>
          </a:prstGeom>
          <a:solidFill>
            <a:srgbClr val="FFC000"/>
          </a:solidFill>
        </p:spPr>
        <p:txBody>
          <a:bodyPr wrap="square" rtlCol="0">
            <a:spAutoFit/>
          </a:bodyPr>
          <a:lstStyle/>
          <a:p>
            <a:pPr algn="ctr"/>
            <a:r>
              <a:rPr lang="es-ES" b="1" dirty="0" smtClean="0"/>
              <a:t>DOI: 10.5281/zenodo.3555341 </a:t>
            </a:r>
            <a:endParaRPr lang="es-ES"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Relación entre los universos métricos</a:t>
            </a:r>
            <a:endParaRPr/>
          </a:p>
        </p:txBody>
      </p:sp>
      <p:pic>
        <p:nvPicPr>
          <p:cNvPr id="134" name="Google Shape;134;p24"/>
          <p:cNvPicPr preferRelativeResize="0"/>
          <p:nvPr/>
        </p:nvPicPr>
        <p:blipFill>
          <a:blip r:embed="rId3">
            <a:alphaModFix/>
          </a:blip>
          <a:stretch>
            <a:fillRect/>
          </a:stretch>
        </p:blipFill>
        <p:spPr>
          <a:xfrm>
            <a:off x="228600" y="1334600"/>
            <a:ext cx="8405000" cy="3723624"/>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39"/>
          <p:cNvPicPr preferRelativeResize="0"/>
          <p:nvPr/>
        </p:nvPicPr>
        <p:blipFill>
          <a:blip r:embed="rId3">
            <a:alphaModFix/>
          </a:blip>
          <a:stretch>
            <a:fillRect/>
          </a:stretch>
        </p:blipFill>
        <p:spPr>
          <a:xfrm>
            <a:off x="311700" y="1234975"/>
            <a:ext cx="4954614" cy="3732699"/>
          </a:xfrm>
          <a:prstGeom prst="rect">
            <a:avLst/>
          </a:prstGeom>
          <a:noFill/>
          <a:ln>
            <a:noFill/>
          </a:ln>
        </p:spPr>
      </p:pic>
      <p:sp>
        <p:nvSpPr>
          <p:cNvPr id="335" name="Google Shape;335;p39"/>
          <p:cNvSpPr txBox="1"/>
          <p:nvPr/>
        </p:nvSpPr>
        <p:spPr>
          <a:xfrm>
            <a:off x="5787900" y="1408275"/>
            <a:ext cx="2893800" cy="3386100"/>
          </a:xfrm>
          <a:prstGeom prst="rect">
            <a:avLst/>
          </a:prstGeom>
          <a:solidFill>
            <a:srgbClr val="C9DAF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400"/>
              <a:t>En este tweet menciona una investigación de la UGR pero no se indica título ni DOI, se enlaza una noticia, se perdería esta mención</a:t>
            </a:r>
            <a:endParaRPr sz="2400"/>
          </a:p>
        </p:txBody>
      </p:sp>
      <p:sp>
        <p:nvSpPr>
          <p:cNvPr id="336" name="Google Shape;336;p3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Ejemplo de utilización de una fuente primaria: Twitter</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40"/>
          <p:cNvPicPr preferRelativeResize="0"/>
          <p:nvPr/>
        </p:nvPicPr>
        <p:blipFill>
          <a:blip r:embed="rId3">
            <a:alphaModFix/>
          </a:blip>
          <a:stretch>
            <a:fillRect/>
          </a:stretch>
        </p:blipFill>
        <p:spPr>
          <a:xfrm>
            <a:off x="229700" y="1706700"/>
            <a:ext cx="5476199" cy="2694750"/>
          </a:xfrm>
          <a:prstGeom prst="rect">
            <a:avLst/>
          </a:prstGeom>
          <a:noFill/>
          <a:ln>
            <a:noFill/>
          </a:ln>
        </p:spPr>
      </p:pic>
      <p:sp>
        <p:nvSpPr>
          <p:cNvPr id="342" name="Google Shape;342;p40"/>
          <p:cNvSpPr txBox="1"/>
          <p:nvPr/>
        </p:nvSpPr>
        <p:spPr>
          <a:xfrm>
            <a:off x="5787900" y="1408275"/>
            <a:ext cx="2893800" cy="3386100"/>
          </a:xfrm>
          <a:prstGeom prst="rect">
            <a:avLst/>
          </a:prstGeom>
          <a:solidFill>
            <a:srgbClr val="C9DAF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400"/>
              <a:t>En este tweet se menciona correctamente el artículo con título correcto, enlace al DOI, enlace a la publicación y cuentas de los autores</a:t>
            </a:r>
            <a:endParaRPr sz="2400"/>
          </a:p>
        </p:txBody>
      </p:sp>
      <p:sp>
        <p:nvSpPr>
          <p:cNvPr id="343" name="Google Shape;343;p4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Ejemplo de utilización de una fuente primaria: Twitter</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El uso de la APIS es fundamental</a:t>
            </a:r>
            <a:endParaRPr/>
          </a:p>
        </p:txBody>
      </p:sp>
      <p:pic>
        <p:nvPicPr>
          <p:cNvPr id="349" name="Google Shape;349;p41"/>
          <p:cNvPicPr preferRelativeResize="0"/>
          <p:nvPr/>
        </p:nvPicPr>
        <p:blipFill>
          <a:blip r:embed="rId3">
            <a:alphaModFix/>
          </a:blip>
          <a:stretch>
            <a:fillRect/>
          </a:stretch>
        </p:blipFill>
        <p:spPr>
          <a:xfrm>
            <a:off x="1027125" y="1399125"/>
            <a:ext cx="7261158" cy="37327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El uso de las APIs: ejemplo en SciCombinator</a:t>
            </a:r>
            <a:endParaRPr/>
          </a:p>
        </p:txBody>
      </p:sp>
      <p:pic>
        <p:nvPicPr>
          <p:cNvPr id="355" name="Google Shape;355;p42"/>
          <p:cNvPicPr preferRelativeResize="0"/>
          <p:nvPr/>
        </p:nvPicPr>
        <p:blipFill>
          <a:blip r:embed="rId3">
            <a:alphaModFix/>
          </a:blip>
          <a:stretch>
            <a:fillRect/>
          </a:stretch>
        </p:blipFill>
        <p:spPr>
          <a:xfrm>
            <a:off x="1366250" y="1410800"/>
            <a:ext cx="5933911" cy="3732701"/>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Sesión 2. Epígrafe 3</a:t>
            </a:r>
            <a:endParaRPr/>
          </a:p>
        </p:txBody>
      </p:sp>
      <p:sp>
        <p:nvSpPr>
          <p:cNvPr id="361" name="Google Shape;361;p43"/>
          <p:cNvSpPr txBox="1">
            <a:spLocks noGrp="1"/>
          </p:cNvSpPr>
          <p:nvPr>
            <p:ph type="body" idx="1"/>
          </p:nvPr>
        </p:nvSpPr>
        <p:spPr>
          <a:xfrm>
            <a:off x="311700" y="1468825"/>
            <a:ext cx="8520600" cy="30999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1600"/>
              </a:spcAft>
              <a:buNone/>
            </a:pPr>
            <a:r>
              <a:rPr lang="es" sz="4700">
                <a:solidFill>
                  <a:srgbClr val="FFFFFF"/>
                </a:solidFill>
              </a:rPr>
              <a:t>Plataformas altmétricas agregadas</a:t>
            </a:r>
            <a:endParaRPr sz="4700">
              <a:solidFill>
                <a:srgbClr val="FFFFFF"/>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Principales fuentes</a:t>
            </a:r>
            <a:endParaRPr/>
          </a:p>
        </p:txBody>
      </p:sp>
      <p:pic>
        <p:nvPicPr>
          <p:cNvPr id="367" name="Google Shape;367;p44"/>
          <p:cNvPicPr preferRelativeResize="0"/>
          <p:nvPr/>
        </p:nvPicPr>
        <p:blipFill>
          <a:blip r:embed="rId3">
            <a:alphaModFix/>
          </a:blip>
          <a:stretch>
            <a:fillRect/>
          </a:stretch>
        </p:blipFill>
        <p:spPr>
          <a:xfrm>
            <a:off x="4396913" y="3704775"/>
            <a:ext cx="4048279" cy="897024"/>
          </a:xfrm>
          <a:prstGeom prst="rect">
            <a:avLst/>
          </a:prstGeom>
          <a:noFill/>
          <a:ln>
            <a:noFill/>
          </a:ln>
        </p:spPr>
      </p:pic>
      <p:pic>
        <p:nvPicPr>
          <p:cNvPr id="368" name="Google Shape;368;p44"/>
          <p:cNvPicPr preferRelativeResize="0"/>
          <p:nvPr/>
        </p:nvPicPr>
        <p:blipFill>
          <a:blip r:embed="rId4">
            <a:alphaModFix/>
          </a:blip>
          <a:stretch>
            <a:fillRect/>
          </a:stretch>
        </p:blipFill>
        <p:spPr>
          <a:xfrm>
            <a:off x="4584463" y="2188450"/>
            <a:ext cx="3673150" cy="897024"/>
          </a:xfrm>
          <a:prstGeom prst="rect">
            <a:avLst/>
          </a:prstGeom>
          <a:noFill/>
          <a:ln>
            <a:noFill/>
          </a:ln>
        </p:spPr>
      </p:pic>
      <p:pic>
        <p:nvPicPr>
          <p:cNvPr id="369" name="Google Shape;369;p44"/>
          <p:cNvPicPr preferRelativeResize="0"/>
          <p:nvPr/>
        </p:nvPicPr>
        <p:blipFill>
          <a:blip r:embed="rId5">
            <a:alphaModFix/>
          </a:blip>
          <a:stretch>
            <a:fillRect/>
          </a:stretch>
        </p:blipFill>
        <p:spPr>
          <a:xfrm>
            <a:off x="4658938" y="1192749"/>
            <a:ext cx="3524178" cy="908951"/>
          </a:xfrm>
          <a:prstGeom prst="rect">
            <a:avLst/>
          </a:prstGeom>
          <a:noFill/>
          <a:ln>
            <a:noFill/>
          </a:ln>
        </p:spPr>
      </p:pic>
      <p:pic>
        <p:nvPicPr>
          <p:cNvPr id="370" name="Google Shape;370;p44"/>
          <p:cNvPicPr preferRelativeResize="0"/>
          <p:nvPr/>
        </p:nvPicPr>
        <p:blipFill>
          <a:blip r:embed="rId6">
            <a:alphaModFix/>
          </a:blip>
          <a:stretch>
            <a:fillRect/>
          </a:stretch>
        </p:blipFill>
        <p:spPr>
          <a:xfrm>
            <a:off x="677250" y="1735495"/>
            <a:ext cx="2503800" cy="2122551"/>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Cómo trabajan esta plataformas</a:t>
            </a:r>
            <a:endParaRPr/>
          </a:p>
        </p:txBody>
      </p:sp>
      <p:cxnSp>
        <p:nvCxnSpPr>
          <p:cNvPr id="376" name="Google Shape;376;p45"/>
          <p:cNvCxnSpPr/>
          <p:nvPr/>
        </p:nvCxnSpPr>
        <p:spPr>
          <a:xfrm>
            <a:off x="5209838" y="3648300"/>
            <a:ext cx="1286700" cy="0"/>
          </a:xfrm>
          <a:prstGeom prst="straightConnector1">
            <a:avLst/>
          </a:prstGeom>
          <a:noFill/>
          <a:ln w="9525" cap="flat" cmpd="sng">
            <a:solidFill>
              <a:srgbClr val="1D7E74"/>
            </a:solidFill>
            <a:prstDash val="solid"/>
            <a:round/>
            <a:headEnd type="none" w="sm" len="sm"/>
            <a:tailEnd type="oval" w="med" len="med"/>
          </a:ln>
        </p:spPr>
      </p:cxnSp>
      <p:grpSp>
        <p:nvGrpSpPr>
          <p:cNvPr id="2" name="Google Shape;377;p45"/>
          <p:cNvGrpSpPr/>
          <p:nvPr/>
        </p:nvGrpSpPr>
        <p:grpSpPr>
          <a:xfrm>
            <a:off x="135700" y="1986800"/>
            <a:ext cx="3139937" cy="1289700"/>
            <a:chOff x="135700" y="1986800"/>
            <a:chExt cx="3139937" cy="1289700"/>
          </a:xfrm>
        </p:grpSpPr>
        <p:sp>
          <p:nvSpPr>
            <p:cNvPr id="378" name="Google Shape;378;p45"/>
            <p:cNvSpPr txBox="1"/>
            <p:nvPr/>
          </p:nvSpPr>
          <p:spPr>
            <a:xfrm>
              <a:off x="135700" y="1986800"/>
              <a:ext cx="2311800" cy="1289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s" sz="1600" b="1">
                  <a:latin typeface="Roboto"/>
                  <a:ea typeface="Roboto"/>
                  <a:cs typeface="Roboto"/>
                  <a:sym typeface="Roboto"/>
                </a:rPr>
                <a:t>Publicación científica</a:t>
              </a:r>
              <a:endParaRPr sz="1600" b="1">
                <a:latin typeface="Roboto"/>
                <a:ea typeface="Roboto"/>
                <a:cs typeface="Roboto"/>
                <a:sym typeface="Roboto"/>
              </a:endParaRPr>
            </a:p>
            <a:p>
              <a:pPr marL="0" lvl="0" indent="0" algn="r" rtl="0">
                <a:spcBef>
                  <a:spcPts val="0"/>
                </a:spcBef>
                <a:spcAft>
                  <a:spcPts val="1600"/>
                </a:spcAft>
                <a:buNone/>
              </a:pPr>
              <a:r>
                <a:rPr lang="es" sz="1600">
                  <a:latin typeface="Roboto"/>
                  <a:ea typeface="Roboto"/>
                  <a:cs typeface="Roboto"/>
                  <a:sym typeface="Roboto"/>
                </a:rPr>
                <a:t>Se produce la publicación de un producto / output científico (artículo, dataset, working paper) </a:t>
              </a:r>
              <a:endParaRPr sz="1600" b="1">
                <a:latin typeface="Roboto"/>
                <a:ea typeface="Roboto"/>
                <a:cs typeface="Roboto"/>
                <a:sym typeface="Roboto"/>
              </a:endParaRPr>
            </a:p>
          </p:txBody>
        </p:sp>
        <p:cxnSp>
          <p:nvCxnSpPr>
            <p:cNvPr id="379" name="Google Shape;379;p45"/>
            <p:cNvCxnSpPr/>
            <p:nvPr/>
          </p:nvCxnSpPr>
          <p:spPr>
            <a:xfrm rot="10800000">
              <a:off x="2642038" y="2647950"/>
              <a:ext cx="633600" cy="0"/>
            </a:xfrm>
            <a:prstGeom prst="straightConnector1">
              <a:avLst/>
            </a:prstGeom>
            <a:noFill/>
            <a:ln w="9525" cap="flat" cmpd="sng">
              <a:solidFill>
                <a:srgbClr val="249C90"/>
              </a:solidFill>
              <a:prstDash val="solid"/>
              <a:round/>
              <a:headEnd type="none" w="sm" len="sm"/>
              <a:tailEnd type="oval" w="med" len="med"/>
            </a:ln>
          </p:spPr>
        </p:cxnSp>
      </p:grpSp>
      <p:grpSp>
        <p:nvGrpSpPr>
          <p:cNvPr id="3" name="Google Shape;380;p45"/>
          <p:cNvGrpSpPr/>
          <p:nvPr/>
        </p:nvGrpSpPr>
        <p:grpSpPr>
          <a:xfrm>
            <a:off x="5209838" y="1060350"/>
            <a:ext cx="3610650" cy="1289700"/>
            <a:chOff x="5209838" y="1060350"/>
            <a:chExt cx="3610650" cy="1289700"/>
          </a:xfrm>
        </p:grpSpPr>
        <p:sp>
          <p:nvSpPr>
            <p:cNvPr id="381" name="Google Shape;381;p45"/>
            <p:cNvSpPr txBox="1"/>
            <p:nvPr/>
          </p:nvSpPr>
          <p:spPr>
            <a:xfrm>
              <a:off x="6696488" y="1060350"/>
              <a:ext cx="21240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1800" b="1">
                  <a:latin typeface="Roboto"/>
                  <a:ea typeface="Roboto"/>
                  <a:cs typeface="Roboto"/>
                  <a:sym typeface="Roboto"/>
                </a:rPr>
                <a:t>Cálculo de las menciones</a:t>
              </a:r>
              <a:endParaRPr sz="1600" b="1">
                <a:latin typeface="Roboto"/>
                <a:ea typeface="Roboto"/>
                <a:cs typeface="Roboto"/>
                <a:sym typeface="Roboto"/>
              </a:endParaRPr>
            </a:p>
            <a:p>
              <a:pPr marL="0" lvl="0" indent="0" algn="l" rtl="0">
                <a:spcBef>
                  <a:spcPts val="0"/>
                </a:spcBef>
                <a:spcAft>
                  <a:spcPts val="1600"/>
                </a:spcAft>
                <a:buNone/>
              </a:pPr>
              <a:r>
                <a:rPr lang="es" sz="1600">
                  <a:latin typeface="Roboto"/>
                  <a:ea typeface="Roboto"/>
                  <a:cs typeface="Roboto"/>
                  <a:sym typeface="Roboto"/>
                </a:rPr>
                <a:t>Este número se lanza contra las diferentes fuentes y se recopila métricas y diversas información de la misma</a:t>
              </a:r>
              <a:endParaRPr sz="1600" b="1">
                <a:latin typeface="Roboto"/>
                <a:ea typeface="Roboto"/>
                <a:cs typeface="Roboto"/>
                <a:sym typeface="Roboto"/>
              </a:endParaRPr>
            </a:p>
          </p:txBody>
        </p:sp>
        <p:cxnSp>
          <p:nvCxnSpPr>
            <p:cNvPr id="382" name="Google Shape;382;p45"/>
            <p:cNvCxnSpPr/>
            <p:nvPr/>
          </p:nvCxnSpPr>
          <p:spPr>
            <a:xfrm>
              <a:off x="5209838" y="1705200"/>
              <a:ext cx="1286700" cy="0"/>
            </a:xfrm>
            <a:prstGeom prst="straightConnector1">
              <a:avLst/>
            </a:prstGeom>
            <a:noFill/>
            <a:ln w="9525" cap="flat" cmpd="sng">
              <a:solidFill>
                <a:srgbClr val="155B54"/>
              </a:solidFill>
              <a:prstDash val="solid"/>
              <a:round/>
              <a:headEnd type="none" w="sm" len="sm"/>
              <a:tailEnd type="oval" w="med" len="med"/>
            </a:ln>
          </p:spPr>
        </p:cxnSp>
      </p:grpSp>
      <p:grpSp>
        <p:nvGrpSpPr>
          <p:cNvPr id="4" name="Google Shape;383;p45"/>
          <p:cNvGrpSpPr/>
          <p:nvPr/>
        </p:nvGrpSpPr>
        <p:grpSpPr>
          <a:xfrm>
            <a:off x="5209838" y="3116875"/>
            <a:ext cx="3774338" cy="1830300"/>
            <a:chOff x="5209838" y="3116875"/>
            <a:chExt cx="3774338" cy="1830300"/>
          </a:xfrm>
        </p:grpSpPr>
        <p:sp>
          <p:nvSpPr>
            <p:cNvPr id="384" name="Google Shape;384;p45"/>
            <p:cNvSpPr txBox="1"/>
            <p:nvPr/>
          </p:nvSpPr>
          <p:spPr>
            <a:xfrm>
              <a:off x="6615075" y="3116875"/>
              <a:ext cx="2369100" cy="183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1600" b="1">
                  <a:latin typeface="Roboto"/>
                  <a:ea typeface="Roboto"/>
                  <a:cs typeface="Roboto"/>
                  <a:sym typeface="Roboto"/>
                </a:rPr>
                <a:t>Identificación del número </a:t>
              </a:r>
              <a:endParaRPr sz="1600" b="1">
                <a:latin typeface="Roboto"/>
                <a:ea typeface="Roboto"/>
                <a:cs typeface="Roboto"/>
                <a:sym typeface="Roboto"/>
              </a:endParaRPr>
            </a:p>
            <a:p>
              <a:pPr marL="0" lvl="0" indent="0" algn="l" rtl="0">
                <a:spcBef>
                  <a:spcPts val="0"/>
                </a:spcBef>
                <a:spcAft>
                  <a:spcPts val="1600"/>
                </a:spcAft>
                <a:buNone/>
              </a:pPr>
              <a:r>
                <a:rPr lang="es" sz="1600">
                  <a:latin typeface="Roboto"/>
                  <a:ea typeface="Roboto"/>
                  <a:cs typeface="Roboto"/>
                  <a:sym typeface="Roboto"/>
                </a:rPr>
                <a:t>La plataforma procede a identificar si el trabajo tiene algún número identificativo normalizado PubMedID, arXiv ID, DOI, ORCID, etc.. </a:t>
              </a:r>
              <a:endParaRPr sz="1600" b="1">
                <a:latin typeface="Roboto"/>
                <a:ea typeface="Roboto"/>
                <a:cs typeface="Roboto"/>
                <a:sym typeface="Roboto"/>
              </a:endParaRPr>
            </a:p>
          </p:txBody>
        </p:sp>
        <p:cxnSp>
          <p:nvCxnSpPr>
            <p:cNvPr id="385" name="Google Shape;385;p45"/>
            <p:cNvCxnSpPr/>
            <p:nvPr/>
          </p:nvCxnSpPr>
          <p:spPr>
            <a:xfrm>
              <a:off x="5209838" y="3648300"/>
              <a:ext cx="1286700" cy="0"/>
            </a:xfrm>
            <a:prstGeom prst="straightConnector1">
              <a:avLst/>
            </a:prstGeom>
            <a:noFill/>
            <a:ln w="9525" cap="flat" cmpd="sng">
              <a:solidFill>
                <a:srgbClr val="1D7E74"/>
              </a:solidFill>
              <a:prstDash val="solid"/>
              <a:round/>
              <a:headEnd type="none" w="sm" len="sm"/>
              <a:tailEnd type="oval" w="med" len="med"/>
            </a:ln>
          </p:spPr>
        </p:cxnSp>
      </p:grpSp>
      <p:grpSp>
        <p:nvGrpSpPr>
          <p:cNvPr id="5" name="Google Shape;386;p45"/>
          <p:cNvGrpSpPr/>
          <p:nvPr/>
        </p:nvGrpSpPr>
        <p:grpSpPr>
          <a:xfrm>
            <a:off x="2540063" y="1060338"/>
            <a:ext cx="3814835" cy="3790597"/>
            <a:chOff x="2662213" y="676344"/>
            <a:chExt cx="3814835" cy="3790597"/>
          </a:xfrm>
        </p:grpSpPr>
        <p:sp>
          <p:nvSpPr>
            <p:cNvPr id="387" name="Google Shape;387;p45"/>
            <p:cNvSpPr/>
            <p:nvPr/>
          </p:nvSpPr>
          <p:spPr>
            <a:xfrm rot="3600185">
              <a:off x="3169983" y="1184511"/>
              <a:ext cx="2774659" cy="2774659"/>
            </a:xfrm>
            <a:prstGeom prst="blockArc">
              <a:avLst>
                <a:gd name="adj1" fmla="val 12622480"/>
                <a:gd name="adj2" fmla="val 19781569"/>
                <a:gd name="adj3" fmla="val 20773"/>
              </a:avLst>
            </a:prstGeom>
            <a:solidFill>
              <a:srgbClr val="155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5"/>
            <p:cNvSpPr/>
            <p:nvPr/>
          </p:nvSpPr>
          <p:spPr>
            <a:xfrm rot="10800000">
              <a:off x="3183490" y="1163229"/>
              <a:ext cx="2774700" cy="2774700"/>
            </a:xfrm>
            <a:prstGeom prst="blockArc">
              <a:avLst>
                <a:gd name="adj1" fmla="val 12622480"/>
                <a:gd name="adj2" fmla="val 19662822"/>
                <a:gd name="adj3" fmla="val 20729"/>
              </a:avLst>
            </a:prstGeom>
            <a:solidFill>
              <a:srgbClr val="1D7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5"/>
            <p:cNvSpPr/>
            <p:nvPr/>
          </p:nvSpPr>
          <p:spPr>
            <a:xfrm rot="-3600185">
              <a:off x="3194618" y="1184114"/>
              <a:ext cx="2774659" cy="2774659"/>
            </a:xfrm>
            <a:prstGeom prst="blockArc">
              <a:avLst>
                <a:gd name="adj1" fmla="val 12622480"/>
                <a:gd name="adj2" fmla="val 19703271"/>
                <a:gd name="adj3" fmla="val 20851"/>
              </a:avLst>
            </a:prstGeom>
            <a:solidFill>
              <a:srgbClr val="249C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90;p45"/>
            <p:cNvGrpSpPr/>
            <p:nvPr/>
          </p:nvGrpSpPr>
          <p:grpSpPr>
            <a:xfrm rot="-7200165">
              <a:off x="3337679" y="2826785"/>
              <a:ext cx="585011" cy="585536"/>
              <a:chOff x="1967628" y="812211"/>
              <a:chExt cx="588000" cy="588000"/>
            </a:xfrm>
          </p:grpSpPr>
          <p:sp>
            <p:nvSpPr>
              <p:cNvPr id="391" name="Google Shape;391;p45"/>
              <p:cNvSpPr/>
              <p:nvPr/>
            </p:nvSpPr>
            <p:spPr>
              <a:xfrm rot="39023">
                <a:off x="1970909" y="815492"/>
                <a:ext cx="581437" cy="581437"/>
              </a:xfrm>
              <a:prstGeom prst="pie">
                <a:avLst>
                  <a:gd name="adj1" fmla="val 6190354"/>
                  <a:gd name="adj2" fmla="val 14996165"/>
                </a:avLst>
              </a:prstGeom>
              <a:solidFill>
                <a:srgbClr val="249C90"/>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5"/>
              <p:cNvSpPr/>
              <p:nvPr/>
            </p:nvSpPr>
            <p:spPr>
              <a:xfrm rot="10800000">
                <a:off x="1970875" y="815525"/>
                <a:ext cx="581400" cy="581400"/>
              </a:xfrm>
              <a:prstGeom prst="pie">
                <a:avLst>
                  <a:gd name="adj1" fmla="val 4028252"/>
                  <a:gd name="adj2" fmla="val 17183677"/>
                </a:avLst>
              </a:prstGeom>
              <a:solidFill>
                <a:srgbClr val="249C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393;p45"/>
            <p:cNvGrpSpPr/>
            <p:nvPr/>
          </p:nvGrpSpPr>
          <p:grpSpPr>
            <a:xfrm>
              <a:off x="4264097" y="1180331"/>
              <a:ext cx="585001" cy="585530"/>
              <a:chOff x="1970048" y="811613"/>
              <a:chExt cx="588000" cy="588000"/>
            </a:xfrm>
          </p:grpSpPr>
          <p:sp>
            <p:nvSpPr>
              <p:cNvPr id="394" name="Google Shape;394;p45"/>
              <p:cNvSpPr/>
              <p:nvPr/>
            </p:nvSpPr>
            <p:spPr>
              <a:xfrm rot="39023">
                <a:off x="1973329" y="814894"/>
                <a:ext cx="581437" cy="581437"/>
              </a:xfrm>
              <a:prstGeom prst="pie">
                <a:avLst>
                  <a:gd name="adj1" fmla="val 6190354"/>
                  <a:gd name="adj2" fmla="val 14996165"/>
                </a:avLst>
              </a:prstGeom>
              <a:solidFill>
                <a:srgbClr val="155B54"/>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5"/>
              <p:cNvSpPr/>
              <p:nvPr/>
            </p:nvSpPr>
            <p:spPr>
              <a:xfrm rot="10800000">
                <a:off x="1973295" y="814927"/>
                <a:ext cx="581400" cy="581400"/>
              </a:xfrm>
              <a:prstGeom prst="pie">
                <a:avLst>
                  <a:gd name="adj1" fmla="val 4028252"/>
                  <a:gd name="adj2" fmla="val 17183677"/>
                </a:avLst>
              </a:prstGeom>
              <a:solidFill>
                <a:srgbClr val="155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396;p45"/>
            <p:cNvGrpSpPr/>
            <p:nvPr/>
          </p:nvGrpSpPr>
          <p:grpSpPr>
            <a:xfrm rot="7200165">
              <a:off x="5229930" y="2804716"/>
              <a:ext cx="585011" cy="585536"/>
              <a:chOff x="1977085" y="811649"/>
              <a:chExt cx="588000" cy="588000"/>
            </a:xfrm>
          </p:grpSpPr>
          <p:sp>
            <p:nvSpPr>
              <p:cNvPr id="397" name="Google Shape;397;p45"/>
              <p:cNvSpPr/>
              <p:nvPr/>
            </p:nvSpPr>
            <p:spPr>
              <a:xfrm rot="39023">
                <a:off x="1980366" y="814930"/>
                <a:ext cx="581437" cy="581437"/>
              </a:xfrm>
              <a:prstGeom prst="pie">
                <a:avLst>
                  <a:gd name="adj1" fmla="val 6190354"/>
                  <a:gd name="adj2" fmla="val 14996165"/>
                </a:avLst>
              </a:prstGeom>
              <a:solidFill>
                <a:srgbClr val="1D7E74"/>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5"/>
              <p:cNvSpPr/>
              <p:nvPr/>
            </p:nvSpPr>
            <p:spPr>
              <a:xfrm rot="10800000">
                <a:off x="1980332" y="814963"/>
                <a:ext cx="581400" cy="581400"/>
              </a:xfrm>
              <a:prstGeom prst="pie">
                <a:avLst>
                  <a:gd name="adj1" fmla="val 4028252"/>
                  <a:gd name="adj2" fmla="val 17183677"/>
                </a:avLst>
              </a:prstGeom>
              <a:solidFill>
                <a:srgbClr val="1D7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45"/>
            <p:cNvSpPr txBox="1"/>
            <p:nvPr/>
          </p:nvSpPr>
          <p:spPr>
            <a:xfrm>
              <a:off x="4334550" y="1255312"/>
              <a:ext cx="509100" cy="2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600" b="1">
                  <a:solidFill>
                    <a:srgbClr val="FFFFFF"/>
                  </a:solidFill>
                  <a:latin typeface="Roboto"/>
                  <a:ea typeface="Roboto"/>
                  <a:cs typeface="Roboto"/>
                  <a:sym typeface="Roboto"/>
                </a:rPr>
                <a:t>03 </a:t>
              </a:r>
              <a:endParaRPr sz="1600" b="1">
                <a:solidFill>
                  <a:srgbClr val="FFFFFF"/>
                </a:solidFill>
                <a:latin typeface="Roboto"/>
                <a:ea typeface="Roboto"/>
                <a:cs typeface="Roboto"/>
                <a:sym typeface="Roboto"/>
              </a:endParaRPr>
            </a:p>
          </p:txBody>
        </p:sp>
        <p:sp>
          <p:nvSpPr>
            <p:cNvPr id="400" name="Google Shape;400;p45"/>
            <p:cNvSpPr txBox="1"/>
            <p:nvPr/>
          </p:nvSpPr>
          <p:spPr>
            <a:xfrm>
              <a:off x="3375648" y="2887440"/>
              <a:ext cx="509100" cy="2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600" b="1">
                  <a:solidFill>
                    <a:srgbClr val="FFFFFF"/>
                  </a:solidFill>
                  <a:latin typeface="Roboto"/>
                  <a:ea typeface="Roboto"/>
                  <a:cs typeface="Roboto"/>
                  <a:sym typeface="Roboto"/>
                </a:rPr>
                <a:t>01 </a:t>
              </a:r>
              <a:endParaRPr sz="1600" b="1">
                <a:solidFill>
                  <a:srgbClr val="FFFFFF"/>
                </a:solidFill>
                <a:latin typeface="Roboto"/>
                <a:ea typeface="Roboto"/>
                <a:cs typeface="Roboto"/>
                <a:sym typeface="Roboto"/>
              </a:endParaRPr>
            </a:p>
          </p:txBody>
        </p:sp>
        <p:sp>
          <p:nvSpPr>
            <p:cNvPr id="401" name="Google Shape;401;p45"/>
            <p:cNvSpPr txBox="1"/>
            <p:nvPr/>
          </p:nvSpPr>
          <p:spPr>
            <a:xfrm>
              <a:off x="5281877" y="2857865"/>
              <a:ext cx="509100" cy="2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600" b="1">
                  <a:solidFill>
                    <a:srgbClr val="FFFFFF"/>
                  </a:solidFill>
                  <a:latin typeface="Roboto"/>
                  <a:ea typeface="Roboto"/>
                  <a:cs typeface="Roboto"/>
                  <a:sym typeface="Roboto"/>
                </a:rPr>
                <a:t>02 </a:t>
              </a:r>
              <a:endParaRPr sz="1600" b="1">
                <a:solidFill>
                  <a:srgbClr val="FFFFFF"/>
                </a:solidFill>
                <a:latin typeface="Roboto"/>
                <a:ea typeface="Roboto"/>
                <a:cs typeface="Roboto"/>
                <a:sym typeface="Roboto"/>
              </a:endParaRPr>
            </a:p>
          </p:txBody>
        </p:sp>
      </p:gr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46"/>
          <p:cNvPicPr preferRelativeResize="0"/>
          <p:nvPr/>
        </p:nvPicPr>
        <p:blipFill>
          <a:blip r:embed="rId3">
            <a:alphaModFix/>
          </a:blip>
          <a:stretch>
            <a:fillRect/>
          </a:stretch>
        </p:blipFill>
        <p:spPr>
          <a:xfrm>
            <a:off x="152400" y="1258400"/>
            <a:ext cx="8839199" cy="3152983"/>
          </a:xfrm>
          <a:prstGeom prst="rect">
            <a:avLst/>
          </a:prstGeom>
          <a:noFill/>
          <a:ln>
            <a:noFill/>
          </a:ln>
        </p:spPr>
      </p:pic>
      <p:sp>
        <p:nvSpPr>
          <p:cNvPr id="407" name="Google Shape;407;p4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Inconsistencia entre las fuentes </a:t>
            </a:r>
            <a:endParaRPr/>
          </a:p>
        </p:txBody>
      </p:sp>
      <p:sp>
        <p:nvSpPr>
          <p:cNvPr id="408" name="Google Shape;408;p46"/>
          <p:cNvSpPr txBox="1"/>
          <p:nvPr/>
        </p:nvSpPr>
        <p:spPr>
          <a:xfrm>
            <a:off x="70000" y="4616325"/>
            <a:ext cx="9074100" cy="52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rgbClr val="222222"/>
                </a:solidFill>
                <a:highlight>
                  <a:srgbClr val="FFFFFF"/>
                </a:highlight>
              </a:rPr>
              <a:t>Zahedi, Z., Fenner, M., &amp; Costas, R. (2014, June). How consistent are altmetrics providers?</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7"/>
          <p:cNvSpPr txBox="1"/>
          <p:nvPr/>
        </p:nvSpPr>
        <p:spPr>
          <a:xfrm>
            <a:off x="311700" y="1487000"/>
            <a:ext cx="8520600" cy="3563400"/>
          </a:xfrm>
          <a:prstGeom prst="rect">
            <a:avLst/>
          </a:prstGeom>
          <a:noFill/>
          <a:ln>
            <a:noFill/>
          </a:ln>
        </p:spPr>
        <p:txBody>
          <a:bodyPr spcFirstLastPara="1" wrap="square" lIns="91425" tIns="91425" rIns="91425" bIns="91425" anchor="ctr" anchorCtr="0">
            <a:noAutofit/>
          </a:bodyPr>
          <a:lstStyle/>
          <a:p>
            <a:pPr marL="457200" lvl="0" indent="-368300" algn="l" rtl="0">
              <a:spcBef>
                <a:spcPts val="0"/>
              </a:spcBef>
              <a:spcAft>
                <a:spcPts val="0"/>
              </a:spcAft>
              <a:buSzPts val="2200"/>
              <a:buChar char="●"/>
            </a:pPr>
            <a:r>
              <a:rPr lang="es" sz="2200"/>
              <a:t>Public policy documents</a:t>
            </a:r>
            <a:endParaRPr sz="2200"/>
          </a:p>
          <a:p>
            <a:pPr marL="457200" lvl="0" indent="-368300" algn="l" rtl="0">
              <a:spcBef>
                <a:spcPts val="0"/>
              </a:spcBef>
              <a:spcAft>
                <a:spcPts val="0"/>
              </a:spcAft>
              <a:buSzPts val="2200"/>
              <a:buChar char="●"/>
            </a:pPr>
            <a:r>
              <a:rPr lang="es" sz="2200"/>
              <a:t>Blogs</a:t>
            </a:r>
            <a:endParaRPr sz="2200"/>
          </a:p>
          <a:p>
            <a:pPr marL="457200" lvl="0" indent="-368300" algn="l" rtl="0">
              <a:spcBef>
                <a:spcPts val="0"/>
              </a:spcBef>
              <a:spcAft>
                <a:spcPts val="0"/>
              </a:spcAft>
              <a:buSzPts val="2200"/>
              <a:buChar char="●"/>
            </a:pPr>
            <a:r>
              <a:rPr lang="es" sz="2200"/>
              <a:t>Mainstream media</a:t>
            </a:r>
            <a:endParaRPr sz="2200"/>
          </a:p>
          <a:p>
            <a:pPr marL="457200" lvl="0" indent="-368300" algn="l" rtl="0">
              <a:spcBef>
                <a:spcPts val="0"/>
              </a:spcBef>
              <a:spcAft>
                <a:spcPts val="0"/>
              </a:spcAft>
              <a:buSzPts val="2200"/>
              <a:buChar char="●"/>
            </a:pPr>
            <a:r>
              <a:rPr lang="es" sz="2200"/>
              <a:t>Citations (web of science / scopus)</a:t>
            </a:r>
            <a:endParaRPr sz="2200"/>
          </a:p>
          <a:p>
            <a:pPr marL="457200" lvl="0" indent="-368300" algn="l" rtl="0">
              <a:spcBef>
                <a:spcPts val="0"/>
              </a:spcBef>
              <a:spcAft>
                <a:spcPts val="0"/>
              </a:spcAft>
              <a:buSzPts val="2200"/>
              <a:buChar char="●"/>
            </a:pPr>
            <a:r>
              <a:rPr lang="es" sz="2200"/>
              <a:t>Online reference managers (mendeley)</a:t>
            </a:r>
            <a:endParaRPr sz="2200"/>
          </a:p>
          <a:p>
            <a:pPr marL="457200" lvl="0" indent="-368300" algn="l" rtl="0">
              <a:spcBef>
                <a:spcPts val="0"/>
              </a:spcBef>
              <a:spcAft>
                <a:spcPts val="0"/>
              </a:spcAft>
              <a:buSzPts val="2200"/>
              <a:buChar char="●"/>
            </a:pPr>
            <a:r>
              <a:rPr lang="es" sz="2200"/>
              <a:t>Research highlights (F1000)</a:t>
            </a:r>
            <a:endParaRPr sz="2200"/>
          </a:p>
          <a:p>
            <a:pPr marL="457200" lvl="0" indent="-368300" algn="l" rtl="0">
              <a:spcBef>
                <a:spcPts val="0"/>
              </a:spcBef>
              <a:spcAft>
                <a:spcPts val="0"/>
              </a:spcAft>
              <a:buSzPts val="2200"/>
              <a:buChar char="●"/>
            </a:pPr>
            <a:r>
              <a:rPr lang="es" sz="2200"/>
              <a:t>Post-publication peer-review platforms (pubpeer, publons)</a:t>
            </a:r>
            <a:endParaRPr sz="2200"/>
          </a:p>
          <a:p>
            <a:pPr marL="457200" lvl="0" indent="-368300" algn="l" rtl="0">
              <a:spcBef>
                <a:spcPts val="0"/>
              </a:spcBef>
              <a:spcAft>
                <a:spcPts val="0"/>
              </a:spcAft>
              <a:buSzPts val="2200"/>
              <a:buChar char="●"/>
            </a:pPr>
            <a:r>
              <a:rPr lang="es" sz="2200"/>
              <a:t>Social Media (Facebook public pages, Twitter, Google+, LinkedIn, Sina, Weibo and Pinterest)</a:t>
            </a:r>
            <a:endParaRPr sz="2200"/>
          </a:p>
          <a:p>
            <a:pPr marL="457200" lvl="0" indent="-368300" algn="l" rtl="0">
              <a:spcBef>
                <a:spcPts val="0"/>
              </a:spcBef>
              <a:spcAft>
                <a:spcPts val="0"/>
              </a:spcAft>
              <a:buSzPts val="2200"/>
              <a:buChar char="●"/>
            </a:pPr>
            <a:r>
              <a:rPr lang="es" sz="2200"/>
              <a:t>Open Syllabus Project </a:t>
            </a:r>
            <a:endParaRPr sz="2200"/>
          </a:p>
          <a:p>
            <a:pPr marL="457200" lvl="0" indent="-368300" algn="l" rtl="0">
              <a:spcBef>
                <a:spcPts val="0"/>
              </a:spcBef>
              <a:spcAft>
                <a:spcPts val="0"/>
              </a:spcAft>
              <a:buSzPts val="2200"/>
              <a:buChar char="●"/>
            </a:pPr>
            <a:r>
              <a:rPr lang="es" sz="2200"/>
              <a:t>Multimedia y otros (YouTube, Reddit y Q&amp;A)</a:t>
            </a:r>
            <a:endParaRPr sz="2200"/>
          </a:p>
        </p:txBody>
      </p:sp>
      <p:sp>
        <p:nvSpPr>
          <p:cNvPr id="414" name="Google Shape;414;p4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Altmetric.com: las fuentes</a:t>
            </a:r>
            <a:endParaRPr/>
          </a:p>
        </p:txBody>
      </p:sp>
      <p:pic>
        <p:nvPicPr>
          <p:cNvPr id="415" name="Google Shape;415;p47"/>
          <p:cNvPicPr preferRelativeResize="0"/>
          <p:nvPr/>
        </p:nvPicPr>
        <p:blipFill>
          <a:blip r:embed="rId3">
            <a:alphaModFix/>
          </a:blip>
          <a:stretch>
            <a:fillRect/>
          </a:stretch>
        </p:blipFill>
        <p:spPr>
          <a:xfrm>
            <a:off x="5908398" y="1196898"/>
            <a:ext cx="3235600" cy="15671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Altmetric.com:  Altmetric Attention Score, pesos y colores</a:t>
            </a:r>
            <a:endParaRPr/>
          </a:p>
        </p:txBody>
      </p:sp>
      <p:pic>
        <p:nvPicPr>
          <p:cNvPr id="421" name="Google Shape;421;p48"/>
          <p:cNvPicPr preferRelativeResize="0"/>
          <p:nvPr/>
        </p:nvPicPr>
        <p:blipFill>
          <a:blip r:embed="rId3">
            <a:alphaModFix/>
          </a:blip>
          <a:stretch>
            <a:fillRect/>
          </a:stretch>
        </p:blipFill>
        <p:spPr>
          <a:xfrm>
            <a:off x="311700" y="1887475"/>
            <a:ext cx="2840305" cy="2935099"/>
          </a:xfrm>
          <a:prstGeom prst="rect">
            <a:avLst/>
          </a:prstGeom>
          <a:noFill/>
          <a:ln>
            <a:noFill/>
          </a:ln>
        </p:spPr>
      </p:pic>
      <p:pic>
        <p:nvPicPr>
          <p:cNvPr id="422" name="Google Shape;422;p48"/>
          <p:cNvPicPr preferRelativeResize="0"/>
          <p:nvPr/>
        </p:nvPicPr>
        <p:blipFill>
          <a:blip r:embed="rId4">
            <a:alphaModFix/>
          </a:blip>
          <a:stretch>
            <a:fillRect/>
          </a:stretch>
        </p:blipFill>
        <p:spPr>
          <a:xfrm>
            <a:off x="3409500" y="2208400"/>
            <a:ext cx="5609250" cy="22932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Iniciativas que apoyan nuevos métodos: DORA</a:t>
            </a:r>
            <a:endParaRPr/>
          </a:p>
        </p:txBody>
      </p:sp>
      <p:sp>
        <p:nvSpPr>
          <p:cNvPr id="140" name="Google Shape;140;p25"/>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1" name="Google Shape;141;p25"/>
          <p:cNvPicPr preferRelativeResize="0"/>
          <p:nvPr/>
        </p:nvPicPr>
        <p:blipFill>
          <a:blip r:embed="rId3">
            <a:alphaModFix/>
          </a:blip>
          <a:stretch>
            <a:fillRect/>
          </a:stretch>
        </p:blipFill>
        <p:spPr>
          <a:xfrm>
            <a:off x="76200" y="1482800"/>
            <a:ext cx="8904849" cy="366342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49"/>
          <p:cNvPicPr preferRelativeResize="0"/>
          <p:nvPr/>
        </p:nvPicPr>
        <p:blipFill>
          <a:blip r:embed="rId3">
            <a:alphaModFix/>
          </a:blip>
          <a:stretch>
            <a:fillRect/>
          </a:stretch>
        </p:blipFill>
        <p:spPr>
          <a:xfrm>
            <a:off x="466963" y="1773350"/>
            <a:ext cx="8210074" cy="2555275"/>
          </a:xfrm>
          <a:prstGeom prst="rect">
            <a:avLst/>
          </a:prstGeom>
          <a:noFill/>
          <a:ln>
            <a:noFill/>
          </a:ln>
        </p:spPr>
      </p:pic>
      <p:sp>
        <p:nvSpPr>
          <p:cNvPr id="428" name="Google Shape;428;p4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Altmetric.com:  Altmetric Attention Score, significado</a:t>
            </a:r>
            <a:endParaRPr/>
          </a:p>
        </p:txBody>
      </p:sp>
      <p:pic>
        <p:nvPicPr>
          <p:cNvPr id="429" name="Google Shape;429;p49"/>
          <p:cNvPicPr preferRelativeResize="0"/>
          <p:nvPr/>
        </p:nvPicPr>
        <p:blipFill>
          <a:blip r:embed="rId4">
            <a:alphaModFix/>
          </a:blip>
          <a:stretch>
            <a:fillRect/>
          </a:stretch>
        </p:blipFill>
        <p:spPr>
          <a:xfrm>
            <a:off x="3252775" y="1635988"/>
            <a:ext cx="2638425" cy="305752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Altmetric.com: volumen actual de la base de datos</a:t>
            </a:r>
            <a:endParaRPr/>
          </a:p>
        </p:txBody>
      </p:sp>
      <p:pic>
        <p:nvPicPr>
          <p:cNvPr id="435" name="Google Shape;435;p50"/>
          <p:cNvPicPr preferRelativeResize="0"/>
          <p:nvPr/>
        </p:nvPicPr>
        <p:blipFill>
          <a:blip r:embed="rId3">
            <a:alphaModFix/>
          </a:blip>
          <a:stretch>
            <a:fillRect/>
          </a:stretch>
        </p:blipFill>
        <p:spPr>
          <a:xfrm>
            <a:off x="152400" y="1258400"/>
            <a:ext cx="8839198" cy="345474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Altmetric.com, principales servicios</a:t>
            </a:r>
            <a:endParaRPr/>
          </a:p>
        </p:txBody>
      </p:sp>
      <p:sp>
        <p:nvSpPr>
          <p:cNvPr id="441" name="Google Shape;441;p51"/>
          <p:cNvSpPr txBox="1"/>
          <p:nvPr/>
        </p:nvSpPr>
        <p:spPr>
          <a:xfrm>
            <a:off x="389050" y="1387925"/>
            <a:ext cx="8520600" cy="2979300"/>
          </a:xfrm>
          <a:prstGeom prst="rect">
            <a:avLst/>
          </a:prstGeom>
          <a:noFill/>
          <a:ln>
            <a:noFill/>
          </a:ln>
        </p:spPr>
        <p:txBody>
          <a:bodyPr spcFirstLastPara="1" wrap="square" lIns="91425" tIns="91425" rIns="91425" bIns="91425" anchor="ctr" anchorCtr="0">
            <a:noAutofit/>
          </a:bodyPr>
          <a:lstStyle/>
          <a:p>
            <a:pPr marL="457200" lvl="0" indent="-368300" algn="l" rtl="0">
              <a:spcBef>
                <a:spcPts val="0"/>
              </a:spcBef>
              <a:spcAft>
                <a:spcPts val="0"/>
              </a:spcAft>
              <a:buSzPts val="2200"/>
              <a:buChar char="●"/>
            </a:pPr>
            <a:r>
              <a:rPr lang="es" sz="2200"/>
              <a:t>Altmetric Explorer para instituciones y editores que nos permiten lanzar búsquedas masivas a través de números identificativos y analizar los datos en pantalla o descargarlos</a:t>
            </a:r>
            <a:endParaRPr sz="2200"/>
          </a:p>
          <a:p>
            <a:pPr marL="0" lvl="0" indent="0" algn="l" rtl="0">
              <a:spcBef>
                <a:spcPts val="0"/>
              </a:spcBef>
              <a:spcAft>
                <a:spcPts val="0"/>
              </a:spcAft>
              <a:buNone/>
            </a:pPr>
            <a:endParaRPr sz="2200"/>
          </a:p>
          <a:p>
            <a:pPr marL="457200" lvl="0" indent="-368300" algn="l" rtl="0">
              <a:spcBef>
                <a:spcPts val="0"/>
              </a:spcBef>
              <a:spcAft>
                <a:spcPts val="0"/>
              </a:spcAft>
              <a:buSzPts val="2200"/>
              <a:buChar char="●"/>
            </a:pPr>
            <a:r>
              <a:rPr lang="es" sz="2200"/>
              <a:t>Altmetric badge, permite añadir un badge a los artículos de revista científicas y repositorios para conocer los indicadores en cada producto y el Altmetric Attention Score</a:t>
            </a:r>
            <a:endParaRPr sz="220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Altmetric.com: ¿cómo funciona el explorer? Pasos</a:t>
            </a:r>
            <a:endParaRPr/>
          </a:p>
        </p:txBody>
      </p:sp>
      <p:pic>
        <p:nvPicPr>
          <p:cNvPr id="447" name="Google Shape;447;p52"/>
          <p:cNvPicPr preferRelativeResize="0"/>
          <p:nvPr/>
        </p:nvPicPr>
        <p:blipFill>
          <a:blip r:embed="rId3">
            <a:alphaModFix/>
          </a:blip>
          <a:stretch>
            <a:fillRect/>
          </a:stretch>
        </p:blipFill>
        <p:spPr>
          <a:xfrm>
            <a:off x="311699" y="1168775"/>
            <a:ext cx="1386900" cy="471325"/>
          </a:xfrm>
          <a:prstGeom prst="rect">
            <a:avLst/>
          </a:prstGeom>
          <a:noFill/>
          <a:ln>
            <a:noFill/>
          </a:ln>
        </p:spPr>
      </p:pic>
      <p:grpSp>
        <p:nvGrpSpPr>
          <p:cNvPr id="2" name="Google Shape;448;p52"/>
          <p:cNvGrpSpPr/>
          <p:nvPr/>
        </p:nvGrpSpPr>
        <p:grpSpPr>
          <a:xfrm>
            <a:off x="6289573" y="1397451"/>
            <a:ext cx="3066989" cy="3730038"/>
            <a:chOff x="6083523" y="1147167"/>
            <a:chExt cx="2827500" cy="2827500"/>
          </a:xfrm>
        </p:grpSpPr>
        <p:sp>
          <p:nvSpPr>
            <p:cNvPr id="449" name="Google Shape;449;p52"/>
            <p:cNvSpPr/>
            <p:nvPr/>
          </p:nvSpPr>
          <p:spPr>
            <a:xfrm rot="2700000">
              <a:off x="6992823" y="1066023"/>
              <a:ext cx="1008900" cy="2989789"/>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2"/>
            <p:cNvSpPr/>
            <p:nvPr/>
          </p:nvSpPr>
          <p:spPr>
            <a:xfrm>
              <a:off x="6443962" y="3255512"/>
              <a:ext cx="326100" cy="326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s" b="1">
                  <a:solidFill>
                    <a:srgbClr val="307BF3"/>
                  </a:solidFill>
                  <a:latin typeface="Roboto"/>
                  <a:ea typeface="Roboto"/>
                  <a:cs typeface="Roboto"/>
                  <a:sym typeface="Roboto"/>
                </a:rPr>
                <a:t>5</a:t>
              </a:r>
              <a:endParaRPr b="1">
                <a:solidFill>
                  <a:srgbClr val="307BF3"/>
                </a:solidFill>
                <a:latin typeface="Roboto"/>
                <a:ea typeface="Roboto"/>
                <a:cs typeface="Roboto"/>
                <a:sym typeface="Roboto"/>
              </a:endParaRPr>
            </a:p>
          </p:txBody>
        </p:sp>
        <p:sp>
          <p:nvSpPr>
            <p:cNvPr id="451" name="Google Shape;451;p52"/>
            <p:cNvSpPr txBox="1"/>
            <p:nvPr/>
          </p:nvSpPr>
          <p:spPr>
            <a:xfrm rot="-2700000">
              <a:off x="6375763" y="2297099"/>
              <a:ext cx="2378424" cy="34280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b="1">
                  <a:solidFill>
                    <a:srgbClr val="FFFFFF"/>
                  </a:solidFill>
                  <a:latin typeface="Roboto"/>
                  <a:ea typeface="Roboto"/>
                  <a:cs typeface="Roboto"/>
                  <a:sym typeface="Roboto"/>
                </a:rPr>
                <a:t>Creamos una base de datos local con los ficheros descargados</a:t>
              </a:r>
              <a:endParaRPr b="1">
                <a:solidFill>
                  <a:srgbClr val="FFFFFF"/>
                </a:solidFill>
                <a:latin typeface="Roboto"/>
                <a:ea typeface="Roboto"/>
                <a:cs typeface="Roboto"/>
                <a:sym typeface="Roboto"/>
              </a:endParaRPr>
            </a:p>
          </p:txBody>
        </p:sp>
      </p:grpSp>
      <p:grpSp>
        <p:nvGrpSpPr>
          <p:cNvPr id="3" name="Google Shape;452;p52"/>
          <p:cNvGrpSpPr/>
          <p:nvPr/>
        </p:nvGrpSpPr>
        <p:grpSpPr>
          <a:xfrm>
            <a:off x="4650623" y="1373849"/>
            <a:ext cx="3000280" cy="3648907"/>
            <a:chOff x="4572553" y="1129277"/>
            <a:chExt cx="2766000" cy="2766000"/>
          </a:xfrm>
        </p:grpSpPr>
        <p:sp>
          <p:nvSpPr>
            <p:cNvPr id="453" name="Google Shape;453;p52"/>
            <p:cNvSpPr/>
            <p:nvPr/>
          </p:nvSpPr>
          <p:spPr>
            <a:xfrm rot="2700000">
              <a:off x="5494590" y="1017382"/>
              <a:ext cx="921926" cy="2989789"/>
            </a:xfrm>
            <a:prstGeom prst="roundRect">
              <a:avLst>
                <a:gd name="adj" fmla="val 50000"/>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2"/>
            <p:cNvSpPr/>
            <p:nvPr/>
          </p:nvSpPr>
          <p:spPr>
            <a:xfrm>
              <a:off x="4950863" y="3255512"/>
              <a:ext cx="326100" cy="326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s" b="1">
                  <a:solidFill>
                    <a:srgbClr val="0E65F0"/>
                  </a:solidFill>
                  <a:latin typeface="Roboto"/>
                  <a:ea typeface="Roboto"/>
                  <a:cs typeface="Roboto"/>
                  <a:sym typeface="Roboto"/>
                </a:rPr>
                <a:t>4</a:t>
              </a:r>
              <a:endParaRPr b="1">
                <a:solidFill>
                  <a:srgbClr val="0E65F0"/>
                </a:solidFill>
                <a:latin typeface="Roboto"/>
                <a:ea typeface="Roboto"/>
                <a:cs typeface="Roboto"/>
                <a:sym typeface="Roboto"/>
              </a:endParaRPr>
            </a:p>
          </p:txBody>
        </p:sp>
        <p:sp>
          <p:nvSpPr>
            <p:cNvPr id="455" name="Google Shape;455;p52"/>
            <p:cNvSpPr txBox="1"/>
            <p:nvPr/>
          </p:nvSpPr>
          <p:spPr>
            <a:xfrm rot="-2700000">
              <a:off x="4896424" y="2302799"/>
              <a:ext cx="2362302" cy="34280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b="1">
                  <a:solidFill>
                    <a:srgbClr val="FFFFFF"/>
                  </a:solidFill>
                  <a:latin typeface="Roboto"/>
                  <a:ea typeface="Roboto"/>
                  <a:cs typeface="Roboto"/>
                  <a:sym typeface="Roboto"/>
                </a:rPr>
                <a:t>Descargamos todos los datos e indicadores en CSV así los ficheros de menciones</a:t>
              </a:r>
              <a:endParaRPr b="1">
                <a:solidFill>
                  <a:srgbClr val="FFFFFF"/>
                </a:solidFill>
                <a:latin typeface="Roboto"/>
                <a:ea typeface="Roboto"/>
                <a:cs typeface="Roboto"/>
                <a:sym typeface="Roboto"/>
              </a:endParaRPr>
            </a:p>
          </p:txBody>
        </p:sp>
      </p:grpSp>
      <p:grpSp>
        <p:nvGrpSpPr>
          <p:cNvPr id="4" name="Google Shape;456;p52"/>
          <p:cNvGrpSpPr/>
          <p:nvPr/>
        </p:nvGrpSpPr>
        <p:grpSpPr>
          <a:xfrm>
            <a:off x="3040369" y="1383275"/>
            <a:ext cx="2974247" cy="3617246"/>
            <a:chOff x="3088037" y="1136421"/>
            <a:chExt cx="2742000" cy="2742000"/>
          </a:xfrm>
        </p:grpSpPr>
        <p:sp>
          <p:nvSpPr>
            <p:cNvPr id="457" name="Google Shape;457;p52"/>
            <p:cNvSpPr/>
            <p:nvPr/>
          </p:nvSpPr>
          <p:spPr>
            <a:xfrm rot="2700000">
              <a:off x="4015045" y="1012527"/>
              <a:ext cx="887985" cy="2989789"/>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2"/>
            <p:cNvSpPr/>
            <p:nvPr/>
          </p:nvSpPr>
          <p:spPr>
            <a:xfrm>
              <a:off x="3459197" y="3255512"/>
              <a:ext cx="326100" cy="326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s" b="1">
                  <a:solidFill>
                    <a:srgbClr val="0D5DDF"/>
                  </a:solidFill>
                  <a:latin typeface="Roboto"/>
                  <a:ea typeface="Roboto"/>
                  <a:cs typeface="Roboto"/>
                  <a:sym typeface="Roboto"/>
                </a:rPr>
                <a:t>3</a:t>
              </a:r>
              <a:endParaRPr b="1">
                <a:solidFill>
                  <a:srgbClr val="0D5DDF"/>
                </a:solidFill>
                <a:latin typeface="Roboto"/>
                <a:ea typeface="Roboto"/>
                <a:cs typeface="Roboto"/>
                <a:sym typeface="Roboto"/>
              </a:endParaRPr>
            </a:p>
          </p:txBody>
        </p:sp>
        <p:sp>
          <p:nvSpPr>
            <p:cNvPr id="459" name="Google Shape;459;p52"/>
            <p:cNvSpPr txBox="1"/>
            <p:nvPr/>
          </p:nvSpPr>
          <p:spPr>
            <a:xfrm rot="-2700000">
              <a:off x="3311195" y="2077098"/>
              <a:ext cx="2362302" cy="607122"/>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b="1">
                  <a:solidFill>
                    <a:srgbClr val="FFFFFF"/>
                  </a:solidFill>
                  <a:latin typeface="Roboto"/>
                  <a:ea typeface="Roboto"/>
                  <a:cs typeface="Roboto"/>
                  <a:sym typeface="Roboto"/>
                </a:rPr>
                <a:t>Lanzamos la búsqueda y realizamos un pre análisis en pantalla de los resultados</a:t>
              </a:r>
              <a:endParaRPr b="1">
                <a:solidFill>
                  <a:srgbClr val="FFFFFF"/>
                </a:solidFill>
                <a:latin typeface="Roboto"/>
                <a:ea typeface="Roboto"/>
                <a:cs typeface="Roboto"/>
                <a:sym typeface="Roboto"/>
              </a:endParaRPr>
            </a:p>
          </p:txBody>
        </p:sp>
      </p:grpSp>
      <p:grpSp>
        <p:nvGrpSpPr>
          <p:cNvPr id="5" name="Google Shape;460;p52"/>
          <p:cNvGrpSpPr/>
          <p:nvPr/>
        </p:nvGrpSpPr>
        <p:grpSpPr>
          <a:xfrm>
            <a:off x="1412161" y="1372800"/>
            <a:ext cx="3007439" cy="3657614"/>
            <a:chOff x="1586970" y="1128481"/>
            <a:chExt cx="2772600" cy="2772600"/>
          </a:xfrm>
        </p:grpSpPr>
        <p:grpSp>
          <p:nvGrpSpPr>
            <p:cNvPr id="6" name="Google Shape;461;p52"/>
            <p:cNvGrpSpPr/>
            <p:nvPr/>
          </p:nvGrpSpPr>
          <p:grpSpPr>
            <a:xfrm>
              <a:off x="1586970" y="1128481"/>
              <a:ext cx="2772600" cy="2772600"/>
              <a:chOff x="1586970" y="1128481"/>
              <a:chExt cx="2772600" cy="2772600"/>
            </a:xfrm>
          </p:grpSpPr>
          <p:sp>
            <p:nvSpPr>
              <p:cNvPr id="462" name="Google Shape;462;p52"/>
              <p:cNvSpPr/>
              <p:nvPr/>
            </p:nvSpPr>
            <p:spPr>
              <a:xfrm rot="2700000">
                <a:off x="2507640" y="1019887"/>
                <a:ext cx="931260" cy="2989789"/>
              </a:xfrm>
              <a:prstGeom prst="roundRect">
                <a:avLst>
                  <a:gd name="adj" fmla="val 50000"/>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2"/>
              <p:cNvSpPr txBox="1"/>
              <p:nvPr/>
            </p:nvSpPr>
            <p:spPr>
              <a:xfrm rot="-2700000">
                <a:off x="1899549" y="2297849"/>
                <a:ext cx="2376303" cy="34280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b="1">
                    <a:solidFill>
                      <a:srgbClr val="FFFFFF"/>
                    </a:solidFill>
                    <a:latin typeface="Roboto"/>
                    <a:ea typeface="Roboto"/>
                    <a:cs typeface="Roboto"/>
                    <a:sym typeface="Roboto"/>
                  </a:rPr>
                  <a:t>Utilizamos la opción de búsqueda avanzada y añadimos los  SCHOLARLY IDENTIFIERS</a:t>
                </a:r>
                <a:endParaRPr b="1">
                  <a:solidFill>
                    <a:srgbClr val="FFFFFF"/>
                  </a:solidFill>
                  <a:latin typeface="Roboto"/>
                  <a:ea typeface="Roboto"/>
                  <a:cs typeface="Roboto"/>
                  <a:sym typeface="Roboto"/>
                </a:endParaRPr>
              </a:p>
            </p:txBody>
          </p:sp>
        </p:grpSp>
        <p:sp>
          <p:nvSpPr>
            <p:cNvPr id="464" name="Google Shape;464;p52"/>
            <p:cNvSpPr/>
            <p:nvPr/>
          </p:nvSpPr>
          <p:spPr>
            <a:xfrm>
              <a:off x="1966072" y="3255512"/>
              <a:ext cx="326100" cy="326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s" b="1">
                  <a:solidFill>
                    <a:srgbClr val="0C58D3"/>
                  </a:solidFill>
                  <a:latin typeface="Roboto"/>
                  <a:ea typeface="Roboto"/>
                  <a:cs typeface="Roboto"/>
                  <a:sym typeface="Roboto"/>
                </a:rPr>
                <a:t>2</a:t>
              </a:r>
              <a:endParaRPr b="1">
                <a:solidFill>
                  <a:srgbClr val="0C58D3"/>
                </a:solidFill>
                <a:latin typeface="Roboto"/>
                <a:ea typeface="Roboto"/>
                <a:cs typeface="Roboto"/>
                <a:sym typeface="Roboto"/>
              </a:endParaRPr>
            </a:p>
          </p:txBody>
        </p:sp>
      </p:grpSp>
      <p:grpSp>
        <p:nvGrpSpPr>
          <p:cNvPr id="7" name="Google Shape;465;p52"/>
          <p:cNvGrpSpPr/>
          <p:nvPr/>
        </p:nvGrpSpPr>
        <p:grpSpPr>
          <a:xfrm>
            <a:off x="-207834" y="1370401"/>
            <a:ext cx="2992470" cy="3639409"/>
            <a:chOff x="93474" y="1126663"/>
            <a:chExt cx="2758800" cy="2758800"/>
          </a:xfrm>
        </p:grpSpPr>
        <p:sp>
          <p:nvSpPr>
            <p:cNvPr id="466" name="Google Shape;466;p52"/>
            <p:cNvSpPr/>
            <p:nvPr/>
          </p:nvSpPr>
          <p:spPr>
            <a:xfrm rot="2700000">
              <a:off x="1017002" y="1011168"/>
              <a:ext cx="911743" cy="2989789"/>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2"/>
            <p:cNvSpPr/>
            <p:nvPr/>
          </p:nvSpPr>
          <p:spPr>
            <a:xfrm>
              <a:off x="472955" y="3255512"/>
              <a:ext cx="326100" cy="326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s" b="1">
                  <a:solidFill>
                    <a:srgbClr val="0944A1"/>
                  </a:solidFill>
                  <a:latin typeface="Roboto"/>
                  <a:ea typeface="Roboto"/>
                  <a:cs typeface="Roboto"/>
                  <a:sym typeface="Roboto"/>
                </a:rPr>
                <a:t>1</a:t>
              </a:r>
              <a:endParaRPr b="1">
                <a:solidFill>
                  <a:srgbClr val="0944A1"/>
                </a:solidFill>
                <a:latin typeface="Roboto"/>
                <a:ea typeface="Roboto"/>
                <a:cs typeface="Roboto"/>
                <a:sym typeface="Roboto"/>
              </a:endParaRPr>
            </a:p>
          </p:txBody>
        </p:sp>
        <p:sp>
          <p:nvSpPr>
            <p:cNvPr id="468" name="Google Shape;468;p52"/>
            <p:cNvSpPr txBox="1"/>
            <p:nvPr/>
          </p:nvSpPr>
          <p:spPr>
            <a:xfrm rot="-2700000">
              <a:off x="414317" y="2300549"/>
              <a:ext cx="2368666" cy="34280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b="1">
                  <a:solidFill>
                    <a:srgbClr val="FFFFFF"/>
                  </a:solidFill>
                  <a:latin typeface="Roboto"/>
                  <a:ea typeface="Roboto"/>
                  <a:cs typeface="Roboto"/>
                  <a:sym typeface="Roboto"/>
                </a:rPr>
                <a:t>Recopilamos número de una base de datos por ejemplo los DOI de Web of Science / Scopus</a:t>
              </a:r>
              <a:endParaRPr b="1">
                <a:solidFill>
                  <a:srgbClr val="FFFFFF"/>
                </a:solidFill>
                <a:latin typeface="Roboto"/>
                <a:ea typeface="Roboto"/>
                <a:cs typeface="Roboto"/>
                <a:sym typeface="Roboto"/>
              </a:endParaRPr>
            </a:p>
          </p:txBody>
        </p:sp>
      </p:gr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Altmetric.com: ¿cómo funciona el explorer? Demo</a:t>
            </a:r>
            <a:endParaRPr/>
          </a:p>
        </p:txBody>
      </p:sp>
      <p:pic>
        <p:nvPicPr>
          <p:cNvPr id="474" name="Google Shape;474;p53">
            <a:hlinkClick r:id="rId3"/>
          </p:cNvPr>
          <p:cNvPicPr preferRelativeResize="0"/>
          <p:nvPr/>
        </p:nvPicPr>
        <p:blipFill>
          <a:blip r:embed="rId4">
            <a:alphaModFix/>
          </a:blip>
          <a:stretch>
            <a:fillRect/>
          </a:stretch>
        </p:blipFill>
        <p:spPr>
          <a:xfrm>
            <a:off x="396900" y="1172475"/>
            <a:ext cx="8435400" cy="3944056"/>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5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Altmetric.com: el badge que verás por todos lados</a:t>
            </a:r>
            <a:endParaRPr/>
          </a:p>
        </p:txBody>
      </p:sp>
      <p:pic>
        <p:nvPicPr>
          <p:cNvPr id="480" name="Google Shape;480;p54"/>
          <p:cNvPicPr preferRelativeResize="0"/>
          <p:nvPr/>
        </p:nvPicPr>
        <p:blipFill>
          <a:blip r:embed="rId3">
            <a:alphaModFix/>
          </a:blip>
          <a:stretch>
            <a:fillRect/>
          </a:stretch>
        </p:blipFill>
        <p:spPr>
          <a:xfrm>
            <a:off x="118325" y="1312250"/>
            <a:ext cx="5841705" cy="3732700"/>
          </a:xfrm>
          <a:prstGeom prst="rect">
            <a:avLst/>
          </a:prstGeom>
          <a:noFill/>
          <a:ln>
            <a:noFill/>
          </a:ln>
        </p:spPr>
      </p:pic>
      <p:pic>
        <p:nvPicPr>
          <p:cNvPr id="481" name="Google Shape;481;p54"/>
          <p:cNvPicPr preferRelativeResize="0"/>
          <p:nvPr/>
        </p:nvPicPr>
        <p:blipFill>
          <a:blip r:embed="rId4">
            <a:alphaModFix/>
          </a:blip>
          <a:stretch>
            <a:fillRect/>
          </a:stretch>
        </p:blipFill>
        <p:spPr>
          <a:xfrm>
            <a:off x="6260725" y="1769449"/>
            <a:ext cx="2647777" cy="1105924"/>
          </a:xfrm>
          <a:prstGeom prst="rect">
            <a:avLst/>
          </a:prstGeom>
          <a:noFill/>
          <a:ln>
            <a:noFill/>
          </a:ln>
        </p:spPr>
      </p:pic>
      <p:pic>
        <p:nvPicPr>
          <p:cNvPr id="482" name="Google Shape;482;p54"/>
          <p:cNvPicPr preferRelativeResize="0"/>
          <p:nvPr/>
        </p:nvPicPr>
        <p:blipFill>
          <a:blip r:embed="rId5">
            <a:alphaModFix/>
          </a:blip>
          <a:stretch>
            <a:fillRect/>
          </a:stretch>
        </p:blipFill>
        <p:spPr>
          <a:xfrm>
            <a:off x="956053" y="3708300"/>
            <a:ext cx="921850" cy="921850"/>
          </a:xfrm>
          <a:prstGeom prst="rect">
            <a:avLst/>
          </a:prstGeom>
          <a:noFill/>
          <a:ln>
            <a:noFill/>
          </a:ln>
        </p:spPr>
      </p:pic>
      <p:pic>
        <p:nvPicPr>
          <p:cNvPr id="483" name="Google Shape;483;p54"/>
          <p:cNvPicPr preferRelativeResize="0"/>
          <p:nvPr/>
        </p:nvPicPr>
        <p:blipFill>
          <a:blip r:embed="rId6">
            <a:alphaModFix/>
          </a:blip>
          <a:stretch>
            <a:fillRect/>
          </a:stretch>
        </p:blipFill>
        <p:spPr>
          <a:xfrm>
            <a:off x="6260724" y="2990550"/>
            <a:ext cx="2647775" cy="1105925"/>
          </a:xfrm>
          <a:prstGeom prst="rect">
            <a:avLst/>
          </a:prstGeom>
          <a:noFill/>
          <a:ln>
            <a:noFill/>
          </a:ln>
        </p:spPr>
      </p:pic>
      <p:sp>
        <p:nvSpPr>
          <p:cNvPr id="484" name="Google Shape;484;p54"/>
          <p:cNvSpPr/>
          <p:nvPr/>
        </p:nvSpPr>
        <p:spPr>
          <a:xfrm>
            <a:off x="6147850" y="1591600"/>
            <a:ext cx="2939100" cy="2767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4"/>
          <p:cNvSpPr/>
          <p:nvPr/>
        </p:nvSpPr>
        <p:spPr>
          <a:xfrm>
            <a:off x="898950" y="4630150"/>
            <a:ext cx="921900" cy="297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6" name="Google Shape;486;p54"/>
          <p:cNvCxnSpPr>
            <a:stCxn id="485" idx="3"/>
            <a:endCxn id="484" idx="1"/>
          </p:cNvCxnSpPr>
          <p:nvPr/>
        </p:nvCxnSpPr>
        <p:spPr>
          <a:xfrm rot="10800000" flipH="1">
            <a:off x="1820850" y="2975350"/>
            <a:ext cx="4326900" cy="1803300"/>
          </a:xfrm>
          <a:prstGeom prst="straightConnector1">
            <a:avLst/>
          </a:prstGeom>
          <a:noFill/>
          <a:ln w="28575" cap="flat" cmpd="sng">
            <a:solidFill>
              <a:srgbClr val="FF0000"/>
            </a:solidFill>
            <a:prstDash val="solid"/>
            <a:round/>
            <a:headEnd type="none" w="med" len="med"/>
            <a:tailEnd type="stealth" w="med" len="med"/>
          </a:ln>
        </p:spPr>
      </p:cxn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PlumX: el concepto de artefacto</a:t>
            </a:r>
            <a:endParaRPr/>
          </a:p>
        </p:txBody>
      </p:sp>
      <p:pic>
        <p:nvPicPr>
          <p:cNvPr id="492" name="Google Shape;492;p55"/>
          <p:cNvPicPr preferRelativeResize="0"/>
          <p:nvPr/>
        </p:nvPicPr>
        <p:blipFill>
          <a:blip r:embed="rId3">
            <a:alphaModFix/>
          </a:blip>
          <a:stretch>
            <a:fillRect/>
          </a:stretch>
        </p:blipFill>
        <p:spPr>
          <a:xfrm>
            <a:off x="727250" y="1348650"/>
            <a:ext cx="7689490" cy="37327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56"/>
          <p:cNvPicPr preferRelativeResize="0"/>
          <p:nvPr/>
        </p:nvPicPr>
        <p:blipFill>
          <a:blip r:embed="rId3">
            <a:alphaModFix/>
          </a:blip>
          <a:stretch>
            <a:fillRect/>
          </a:stretch>
        </p:blipFill>
        <p:spPr>
          <a:xfrm>
            <a:off x="139500" y="1426600"/>
            <a:ext cx="6235801" cy="3448475"/>
          </a:xfrm>
          <a:prstGeom prst="rect">
            <a:avLst/>
          </a:prstGeom>
          <a:noFill/>
          <a:ln>
            <a:noFill/>
          </a:ln>
        </p:spPr>
      </p:pic>
      <p:pic>
        <p:nvPicPr>
          <p:cNvPr id="498" name="Google Shape;498;p56"/>
          <p:cNvPicPr preferRelativeResize="0"/>
          <p:nvPr/>
        </p:nvPicPr>
        <p:blipFill>
          <a:blip r:embed="rId4">
            <a:alphaModFix/>
          </a:blip>
          <a:stretch>
            <a:fillRect/>
          </a:stretch>
        </p:blipFill>
        <p:spPr>
          <a:xfrm>
            <a:off x="6375300" y="1490113"/>
            <a:ext cx="2538350" cy="3321458"/>
          </a:xfrm>
          <a:prstGeom prst="rect">
            <a:avLst/>
          </a:prstGeom>
          <a:noFill/>
          <a:ln>
            <a:noFill/>
          </a:ln>
        </p:spPr>
      </p:pic>
      <p:sp>
        <p:nvSpPr>
          <p:cNvPr id="499" name="Google Shape;499;p5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PlumX: los indicadores y el badge</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5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PlumX: la estratégica alianza con Scopus</a:t>
            </a:r>
            <a:endParaRPr/>
          </a:p>
        </p:txBody>
      </p:sp>
      <p:sp>
        <p:nvSpPr>
          <p:cNvPr id="505" name="Google Shape;505;p57"/>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06" name="Google Shape;506;p57"/>
          <p:cNvPicPr preferRelativeResize="0"/>
          <p:nvPr/>
        </p:nvPicPr>
        <p:blipFill>
          <a:blip r:embed="rId3">
            <a:alphaModFix/>
          </a:blip>
          <a:stretch>
            <a:fillRect/>
          </a:stretch>
        </p:blipFill>
        <p:spPr>
          <a:xfrm>
            <a:off x="51575" y="1246124"/>
            <a:ext cx="9143999" cy="3845025"/>
          </a:xfrm>
          <a:prstGeom prst="rect">
            <a:avLst/>
          </a:prstGeom>
          <a:noFill/>
          <a:ln>
            <a:noFill/>
          </a:ln>
        </p:spPr>
      </p:pic>
      <p:pic>
        <p:nvPicPr>
          <p:cNvPr id="507" name="Google Shape;507;p57"/>
          <p:cNvPicPr preferRelativeResize="0"/>
          <p:nvPr/>
        </p:nvPicPr>
        <p:blipFill>
          <a:blip r:embed="rId4">
            <a:alphaModFix/>
          </a:blip>
          <a:stretch>
            <a:fillRect/>
          </a:stretch>
        </p:blipFill>
        <p:spPr>
          <a:xfrm>
            <a:off x="3145400" y="1246125"/>
            <a:ext cx="4125101" cy="2268825"/>
          </a:xfrm>
          <a:prstGeom prst="rect">
            <a:avLst/>
          </a:prstGeom>
          <a:noFill/>
          <a:ln w="9525" cap="flat" cmpd="sng">
            <a:solidFill>
              <a:srgbClr val="FF0000"/>
            </a:solidFill>
            <a:prstDash val="dash"/>
            <a:round/>
            <a:headEnd type="none" w="sm" len="sm"/>
            <a:tailEnd type="none" w="sm" len="sm"/>
          </a:ln>
        </p:spPr>
      </p:pic>
      <p:sp>
        <p:nvSpPr>
          <p:cNvPr id="508" name="Google Shape;508;p57"/>
          <p:cNvSpPr/>
          <p:nvPr/>
        </p:nvSpPr>
        <p:spPr>
          <a:xfrm>
            <a:off x="7009275" y="3959825"/>
            <a:ext cx="1924200" cy="857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9" name="Google Shape;509;p57"/>
          <p:cNvCxnSpPr>
            <a:stCxn id="508" idx="0"/>
          </p:cNvCxnSpPr>
          <p:nvPr/>
        </p:nvCxnSpPr>
        <p:spPr>
          <a:xfrm rot="10800000">
            <a:off x="7322175" y="3579425"/>
            <a:ext cx="649200" cy="380400"/>
          </a:xfrm>
          <a:prstGeom prst="straightConnector1">
            <a:avLst/>
          </a:prstGeom>
          <a:noFill/>
          <a:ln w="28575" cap="flat" cmpd="sng">
            <a:solidFill>
              <a:srgbClr val="FF0000"/>
            </a:solidFill>
            <a:prstDash val="solid"/>
            <a:round/>
            <a:headEnd type="none" w="med" len="med"/>
            <a:tailEnd type="stealth" w="med" len="med"/>
          </a:ln>
        </p:spPr>
      </p:cxnSp>
      <p:grpSp>
        <p:nvGrpSpPr>
          <p:cNvPr id="2" name="Google Shape;510;p57"/>
          <p:cNvGrpSpPr/>
          <p:nvPr/>
        </p:nvGrpSpPr>
        <p:grpSpPr>
          <a:xfrm>
            <a:off x="2498491" y="2168389"/>
            <a:ext cx="1132559" cy="312900"/>
            <a:chOff x="2498491" y="2373759"/>
            <a:chExt cx="1132559" cy="312900"/>
          </a:xfrm>
        </p:grpSpPr>
        <p:cxnSp>
          <p:nvCxnSpPr>
            <p:cNvPr id="511" name="Google Shape;511;p57"/>
            <p:cNvCxnSpPr/>
            <p:nvPr/>
          </p:nvCxnSpPr>
          <p:spPr>
            <a:xfrm rot="10800000">
              <a:off x="2587350" y="2536350"/>
              <a:ext cx="1043700" cy="0"/>
            </a:xfrm>
            <a:prstGeom prst="straightConnector1">
              <a:avLst/>
            </a:prstGeom>
            <a:noFill/>
            <a:ln w="9525" cap="flat" cmpd="sng">
              <a:solidFill>
                <a:srgbClr val="C2C2C2"/>
              </a:solidFill>
              <a:prstDash val="solid"/>
              <a:round/>
              <a:headEnd type="none" w="sm" len="sm"/>
              <a:tailEnd type="none" w="sm" len="sm"/>
            </a:ln>
          </p:spPr>
        </p:cxnSp>
        <p:sp>
          <p:nvSpPr>
            <p:cNvPr id="512" name="Google Shape;512;p57"/>
            <p:cNvSpPr/>
            <p:nvPr/>
          </p:nvSpPr>
          <p:spPr>
            <a:xfrm>
              <a:off x="2523501" y="2431050"/>
              <a:ext cx="198600" cy="198300"/>
            </a:xfrm>
            <a:prstGeom prst="ellipse">
              <a:avLst/>
            </a:prstGeom>
            <a:solidFill>
              <a:srgbClr val="761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7"/>
            <p:cNvSpPr txBox="1"/>
            <p:nvPr/>
          </p:nvSpPr>
          <p:spPr>
            <a:xfrm>
              <a:off x="2498491" y="237375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s" sz="800">
                  <a:solidFill>
                    <a:srgbClr val="FFFFFF"/>
                  </a:solidFill>
                  <a:latin typeface="Roboto"/>
                  <a:ea typeface="Roboto"/>
                  <a:cs typeface="Roboto"/>
                  <a:sym typeface="Roboto"/>
                </a:rPr>
                <a:t>2</a:t>
              </a:r>
              <a:endParaRPr sz="800">
                <a:solidFill>
                  <a:srgbClr val="FFFFFF"/>
                </a:solidFill>
                <a:latin typeface="Roboto"/>
                <a:ea typeface="Roboto"/>
                <a:cs typeface="Roboto"/>
                <a:sym typeface="Roboto"/>
              </a:endParaRPr>
            </a:p>
          </p:txBody>
        </p:sp>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5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PlumX: la estratégica alianza con Scopus, demo</a:t>
            </a:r>
            <a:endParaRPr/>
          </a:p>
        </p:txBody>
      </p:sp>
      <p:pic>
        <p:nvPicPr>
          <p:cNvPr id="519" name="Google Shape;519;p58"/>
          <p:cNvPicPr preferRelativeResize="0"/>
          <p:nvPr/>
        </p:nvPicPr>
        <p:blipFill>
          <a:blip r:embed="rId3">
            <a:alphaModFix/>
          </a:blip>
          <a:stretch>
            <a:fillRect/>
          </a:stretch>
        </p:blipFill>
        <p:spPr>
          <a:xfrm>
            <a:off x="460775" y="1348625"/>
            <a:ext cx="8371523" cy="37326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Iniciativas que apoyan los nuevos métodos: DORA</a:t>
            </a:r>
            <a:endParaRPr/>
          </a:p>
        </p:txBody>
      </p:sp>
      <p:sp>
        <p:nvSpPr>
          <p:cNvPr id="147" name="Google Shape;147;p26"/>
          <p:cNvSpPr txBox="1">
            <a:spLocks noGrp="1"/>
          </p:cNvSpPr>
          <p:nvPr>
            <p:ph type="body" idx="1"/>
          </p:nvPr>
        </p:nvSpPr>
        <p:spPr>
          <a:xfrm>
            <a:off x="2179725" y="1419750"/>
            <a:ext cx="6151800" cy="358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000" b="1">
                <a:solidFill>
                  <a:srgbClr val="000000"/>
                </a:solidFill>
                <a:latin typeface="Arial"/>
                <a:ea typeface="Arial"/>
                <a:cs typeface="Arial"/>
                <a:sym typeface="Arial"/>
              </a:rPr>
              <a:t>http://am.ascb.org/dora</a:t>
            </a:r>
            <a:endParaRPr sz="2000" b="1">
              <a:solidFill>
                <a:srgbClr val="000000"/>
              </a:solidFill>
              <a:latin typeface="Arial"/>
              <a:ea typeface="Arial"/>
              <a:cs typeface="Arial"/>
              <a:sym typeface="Arial"/>
            </a:endParaRPr>
          </a:p>
          <a:p>
            <a:pPr marL="0" lvl="0" indent="0" algn="l" rtl="0">
              <a:spcBef>
                <a:spcPts val="0"/>
              </a:spcBef>
              <a:spcAft>
                <a:spcPts val="0"/>
              </a:spcAft>
              <a:buNone/>
            </a:pPr>
            <a:r>
              <a:rPr lang="es" sz="2000">
                <a:solidFill>
                  <a:srgbClr val="000000"/>
                </a:solidFill>
                <a:latin typeface="Arial"/>
                <a:ea typeface="Arial"/>
                <a:cs typeface="Arial"/>
                <a:sym typeface="Arial"/>
              </a:rPr>
              <a:t>•“The San Francisco Declaration of Research Assessment declaration intends to halt the practice of correlating the journal impact factor to the merits of a specific scientist's contributions. […] this practice creates biases and inaccuracies when appraising scientific research. […] the impact factor is not to be used as a substitute ‘measure of the quality of individual research articles, or in hiring, promotion, or funding decisions’”</a:t>
            </a:r>
            <a:endParaRPr sz="2000">
              <a:solidFill>
                <a:srgbClr val="000000"/>
              </a:solidFill>
              <a:latin typeface="Arial"/>
              <a:ea typeface="Arial"/>
              <a:cs typeface="Arial"/>
              <a:sym typeface="Arial"/>
            </a:endParaRPr>
          </a:p>
          <a:p>
            <a:pPr marL="0" lvl="0" indent="0" algn="l" rtl="0">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pic>
        <p:nvPicPr>
          <p:cNvPr id="148" name="Google Shape;148;p26"/>
          <p:cNvPicPr preferRelativeResize="0"/>
          <p:nvPr/>
        </p:nvPicPr>
        <p:blipFill>
          <a:blip r:embed="rId3">
            <a:alphaModFix/>
          </a:blip>
          <a:stretch>
            <a:fillRect/>
          </a:stretch>
        </p:blipFill>
        <p:spPr>
          <a:xfrm>
            <a:off x="383000" y="1479800"/>
            <a:ext cx="1571625" cy="73342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5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Impact Story, principales servicios</a:t>
            </a:r>
            <a:endParaRPr/>
          </a:p>
        </p:txBody>
      </p:sp>
      <p:sp>
        <p:nvSpPr>
          <p:cNvPr id="525" name="Google Shape;525;p59"/>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s"/>
              <a:t>Una herramienta que ha ido perdiendo potencia los últimos años. Actualmente nos ofrece desde el punto de las altmétricas dos servicios básicos, por un lado </a:t>
            </a:r>
            <a:r>
              <a:rPr lang="es" b="1"/>
              <a:t>Impactstory Profiles</a:t>
            </a:r>
            <a:r>
              <a:rPr lang="es"/>
              <a:t> y por otro </a:t>
            </a:r>
            <a:r>
              <a:rPr lang="es" b="1"/>
              <a:t>Depsy</a:t>
            </a:r>
            <a:r>
              <a:rPr lang="es"/>
              <a:t>.</a:t>
            </a:r>
            <a:endParaRPr/>
          </a:p>
        </p:txBody>
      </p:sp>
      <p:pic>
        <p:nvPicPr>
          <p:cNvPr id="526" name="Google Shape;526;p59"/>
          <p:cNvPicPr preferRelativeResize="0"/>
          <p:nvPr/>
        </p:nvPicPr>
        <p:blipFill>
          <a:blip r:embed="rId3">
            <a:alphaModFix/>
          </a:blip>
          <a:stretch>
            <a:fillRect/>
          </a:stretch>
        </p:blipFill>
        <p:spPr>
          <a:xfrm>
            <a:off x="1894175" y="3143974"/>
            <a:ext cx="2262649" cy="1874250"/>
          </a:xfrm>
          <a:prstGeom prst="rect">
            <a:avLst/>
          </a:prstGeom>
          <a:noFill/>
          <a:ln>
            <a:noFill/>
          </a:ln>
        </p:spPr>
      </p:pic>
      <p:pic>
        <p:nvPicPr>
          <p:cNvPr id="527" name="Google Shape;527;p59"/>
          <p:cNvPicPr preferRelativeResize="0"/>
          <p:nvPr/>
        </p:nvPicPr>
        <p:blipFill>
          <a:blip r:embed="rId4">
            <a:alphaModFix/>
          </a:blip>
          <a:stretch>
            <a:fillRect/>
          </a:stretch>
        </p:blipFill>
        <p:spPr>
          <a:xfrm>
            <a:off x="6180551" y="3002050"/>
            <a:ext cx="2772625" cy="2016175"/>
          </a:xfrm>
          <a:prstGeom prst="rect">
            <a:avLst/>
          </a:prstGeom>
          <a:noFill/>
          <a:ln>
            <a:noFill/>
          </a:ln>
        </p:spPr>
      </p:pic>
      <p:pic>
        <p:nvPicPr>
          <p:cNvPr id="528" name="Google Shape;528;p59"/>
          <p:cNvPicPr preferRelativeResize="0"/>
          <p:nvPr/>
        </p:nvPicPr>
        <p:blipFill>
          <a:blip r:embed="rId5">
            <a:alphaModFix/>
          </a:blip>
          <a:stretch>
            <a:fillRect/>
          </a:stretch>
        </p:blipFill>
        <p:spPr>
          <a:xfrm>
            <a:off x="121700" y="3143975"/>
            <a:ext cx="1772475" cy="386950"/>
          </a:xfrm>
          <a:prstGeom prst="rect">
            <a:avLst/>
          </a:prstGeom>
          <a:noFill/>
          <a:ln>
            <a:noFill/>
          </a:ln>
        </p:spPr>
      </p:pic>
      <p:pic>
        <p:nvPicPr>
          <p:cNvPr id="529" name="Google Shape;529;p59"/>
          <p:cNvPicPr preferRelativeResize="0"/>
          <p:nvPr/>
        </p:nvPicPr>
        <p:blipFill>
          <a:blip r:embed="rId6">
            <a:alphaModFix/>
          </a:blip>
          <a:stretch>
            <a:fillRect/>
          </a:stretch>
        </p:blipFill>
        <p:spPr>
          <a:xfrm>
            <a:off x="4630817" y="3002042"/>
            <a:ext cx="1549725" cy="90797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Impact Story principales servicios: profiles</a:t>
            </a:r>
            <a:endParaRPr/>
          </a:p>
        </p:txBody>
      </p:sp>
      <p:pic>
        <p:nvPicPr>
          <p:cNvPr id="535" name="Google Shape;535;p60"/>
          <p:cNvPicPr preferRelativeResize="0"/>
          <p:nvPr/>
        </p:nvPicPr>
        <p:blipFill>
          <a:blip r:embed="rId3">
            <a:alphaModFix/>
          </a:blip>
          <a:stretch>
            <a:fillRect/>
          </a:stretch>
        </p:blipFill>
        <p:spPr>
          <a:xfrm>
            <a:off x="197775" y="1434001"/>
            <a:ext cx="4478219" cy="3709500"/>
          </a:xfrm>
          <a:prstGeom prst="rect">
            <a:avLst/>
          </a:prstGeom>
          <a:noFill/>
          <a:ln>
            <a:noFill/>
          </a:ln>
        </p:spPr>
      </p:pic>
      <p:sp>
        <p:nvSpPr>
          <p:cNvPr id="536" name="Google Shape;536;p60"/>
          <p:cNvSpPr txBox="1">
            <a:spLocks noGrp="1"/>
          </p:cNvSpPr>
          <p:nvPr>
            <p:ph type="body" idx="1"/>
          </p:nvPr>
        </p:nvSpPr>
        <p:spPr>
          <a:xfrm>
            <a:off x="5034950" y="1339000"/>
            <a:ext cx="3854100" cy="3582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
              <a:t>Tenemos que introducir un Código ORCID y a partir de sus trabajos nos genera un perfil de autor: </a:t>
            </a:r>
            <a:endParaRPr/>
          </a:p>
          <a:p>
            <a:pPr marL="457200" lvl="0" indent="-342900" algn="just" rtl="0">
              <a:spcBef>
                <a:spcPts val="1600"/>
              </a:spcBef>
              <a:spcAft>
                <a:spcPts val="0"/>
              </a:spcAft>
              <a:buSzPts val="1800"/>
              <a:buChar char="●"/>
            </a:pPr>
            <a:r>
              <a:rPr lang="es"/>
              <a:t>Artículos en acceso abierto, alcance global y greatest Hit</a:t>
            </a:r>
            <a:endParaRPr/>
          </a:p>
          <a:p>
            <a:pPr marL="457200" lvl="0" indent="-342900" algn="just" rtl="0">
              <a:spcBef>
                <a:spcPts val="0"/>
              </a:spcBef>
              <a:spcAft>
                <a:spcPts val="0"/>
              </a:spcAft>
              <a:buSzPts val="1800"/>
              <a:buChar char="●"/>
            </a:pPr>
            <a:r>
              <a:rPr lang="es"/>
              <a:t>Indicadores de uso, mendeley, twitter, ...</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Impact Story principales servicios: depsy</a:t>
            </a:r>
            <a:endParaRPr/>
          </a:p>
        </p:txBody>
      </p:sp>
      <p:sp>
        <p:nvSpPr>
          <p:cNvPr id="542" name="Google Shape;542;p61"/>
          <p:cNvSpPr txBox="1">
            <a:spLocks noGrp="1"/>
          </p:cNvSpPr>
          <p:nvPr>
            <p:ph type="body" idx="1"/>
          </p:nvPr>
        </p:nvSpPr>
        <p:spPr>
          <a:xfrm>
            <a:off x="5043000" y="1285550"/>
            <a:ext cx="3941100" cy="3622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t>Es una página dirigida a los programadores y creadores de software con propósitos científicos. Permite calcular métricas para autor y software indicándose descargas, citas que recibe y reutilizaciones del software/código en otros proyectos científicos.</a:t>
            </a:r>
            <a:endParaRPr/>
          </a:p>
        </p:txBody>
      </p:sp>
      <p:pic>
        <p:nvPicPr>
          <p:cNvPr id="543" name="Google Shape;543;p61"/>
          <p:cNvPicPr preferRelativeResize="0"/>
          <p:nvPr/>
        </p:nvPicPr>
        <p:blipFill>
          <a:blip r:embed="rId3">
            <a:alphaModFix/>
          </a:blip>
          <a:stretch>
            <a:fillRect/>
          </a:stretch>
        </p:blipFill>
        <p:spPr>
          <a:xfrm>
            <a:off x="120038" y="1665550"/>
            <a:ext cx="4743701" cy="1994367"/>
          </a:xfrm>
          <a:prstGeom prst="rect">
            <a:avLst/>
          </a:prstGeom>
          <a:noFill/>
          <a:ln>
            <a:noFill/>
          </a:ln>
        </p:spPr>
      </p:pic>
      <p:pic>
        <p:nvPicPr>
          <p:cNvPr id="544" name="Google Shape;544;p61"/>
          <p:cNvPicPr preferRelativeResize="0"/>
          <p:nvPr/>
        </p:nvPicPr>
        <p:blipFill>
          <a:blip r:embed="rId4">
            <a:alphaModFix/>
          </a:blip>
          <a:stretch>
            <a:fillRect/>
          </a:stretch>
        </p:blipFill>
        <p:spPr>
          <a:xfrm>
            <a:off x="74113" y="3739231"/>
            <a:ext cx="4835575" cy="110381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6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Sesión 2. </a:t>
            </a:r>
            <a:endParaRPr dirty="0"/>
          </a:p>
        </p:txBody>
      </p:sp>
      <p:sp>
        <p:nvSpPr>
          <p:cNvPr id="550" name="Google Shape;550;p62"/>
          <p:cNvSpPr txBox="1">
            <a:spLocks noGrp="1"/>
          </p:cNvSpPr>
          <p:nvPr>
            <p:ph type="body" idx="1"/>
          </p:nvPr>
        </p:nvSpPr>
        <p:spPr>
          <a:xfrm>
            <a:off x="311700" y="1468825"/>
            <a:ext cx="8520600" cy="30999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1600"/>
              </a:spcAft>
              <a:buNone/>
            </a:pPr>
            <a:r>
              <a:rPr lang="es" sz="4700">
                <a:solidFill>
                  <a:srgbClr val="FFFFFF"/>
                </a:solidFill>
              </a:rPr>
              <a:t>Los perfiles en redes sociales y plataformas científicas</a:t>
            </a:r>
            <a:endParaRPr sz="4700">
              <a:solidFill>
                <a:srgbClr val="FFFFFF"/>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6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Precauciones a las hora de utilizar perfiles</a:t>
            </a:r>
            <a:endParaRPr/>
          </a:p>
        </p:txBody>
      </p:sp>
      <p:sp>
        <p:nvSpPr>
          <p:cNvPr id="556" name="Google Shape;556;p63"/>
          <p:cNvSpPr txBox="1">
            <a:spLocks noGrp="1"/>
          </p:cNvSpPr>
          <p:nvPr>
            <p:ph type="body" idx="1"/>
          </p:nvPr>
        </p:nvSpPr>
        <p:spPr>
          <a:xfrm>
            <a:off x="311700" y="1468825"/>
            <a:ext cx="8520600" cy="349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s"/>
              <a:t>No utilizar nunca para labores de evaluación científica y toma de decisiones (asignación plazas, recursos económicos, proyecto etc…) sin contar con el CV real del investigador a fin de comprobar si están todas las publicaciones. </a:t>
            </a:r>
            <a:endParaRPr/>
          </a:p>
          <a:p>
            <a:pPr marL="457200" lvl="0" indent="-342900" algn="l" rtl="0">
              <a:spcBef>
                <a:spcPts val="0"/>
              </a:spcBef>
              <a:spcAft>
                <a:spcPts val="0"/>
              </a:spcAft>
              <a:buSzPts val="1800"/>
              <a:buChar char="●"/>
            </a:pPr>
            <a:r>
              <a:rPr lang="es"/>
              <a:t>Ser escépticos con los indicadores que proponen algunas redes/perfiles, por ejemplo el indicador i-10 de Google Scholar, el ResearchGate Score… </a:t>
            </a:r>
            <a:endParaRPr/>
          </a:p>
          <a:p>
            <a:pPr marL="0" lvl="0" indent="0" algn="l" rtl="0">
              <a:spcBef>
                <a:spcPts val="1600"/>
              </a:spcBef>
              <a:spcAft>
                <a:spcPts val="0"/>
              </a:spcAft>
              <a:buNone/>
            </a:pPr>
            <a:r>
              <a:rPr lang="es" b="1"/>
              <a:t>A continuación veamos tres redes y sus características que representan tres modelos diferentes de perfiles métricos:</a:t>
            </a:r>
            <a:endParaRPr b="1"/>
          </a:p>
          <a:p>
            <a:pPr marL="0" lvl="0" indent="0" algn="l" rtl="0">
              <a:spcBef>
                <a:spcPts val="1600"/>
              </a:spcBef>
              <a:spcAft>
                <a:spcPts val="1600"/>
              </a:spcAft>
              <a:buNone/>
            </a:pP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6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Perfiles métricos: Google Scholar</a:t>
            </a:r>
            <a:endParaRPr/>
          </a:p>
        </p:txBody>
      </p:sp>
      <p:pic>
        <p:nvPicPr>
          <p:cNvPr id="562" name="Google Shape;562;p64"/>
          <p:cNvPicPr preferRelativeResize="0"/>
          <p:nvPr/>
        </p:nvPicPr>
        <p:blipFill>
          <a:blip r:embed="rId3">
            <a:alphaModFix/>
          </a:blip>
          <a:stretch>
            <a:fillRect/>
          </a:stretch>
        </p:blipFill>
        <p:spPr>
          <a:xfrm>
            <a:off x="152400" y="1444425"/>
            <a:ext cx="8839200" cy="3413858"/>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6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Perfiles métricos: Mendeley</a:t>
            </a:r>
            <a:endParaRPr/>
          </a:p>
        </p:txBody>
      </p:sp>
      <p:pic>
        <p:nvPicPr>
          <p:cNvPr id="568" name="Google Shape;568;p65"/>
          <p:cNvPicPr preferRelativeResize="0"/>
          <p:nvPr/>
        </p:nvPicPr>
        <p:blipFill>
          <a:blip r:embed="rId3">
            <a:alphaModFix/>
          </a:blip>
          <a:stretch>
            <a:fillRect/>
          </a:stretch>
        </p:blipFill>
        <p:spPr>
          <a:xfrm>
            <a:off x="609600" y="1346800"/>
            <a:ext cx="8101499" cy="3796699"/>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66"/>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74" name="Google Shape;574;p66"/>
          <p:cNvPicPr preferRelativeResize="0"/>
          <p:nvPr/>
        </p:nvPicPr>
        <p:blipFill>
          <a:blip r:embed="rId3">
            <a:alphaModFix/>
          </a:blip>
          <a:stretch>
            <a:fillRect/>
          </a:stretch>
        </p:blipFill>
        <p:spPr>
          <a:xfrm>
            <a:off x="195325" y="1259675"/>
            <a:ext cx="8636974" cy="3883825"/>
          </a:xfrm>
          <a:prstGeom prst="rect">
            <a:avLst/>
          </a:prstGeom>
          <a:noFill/>
          <a:ln>
            <a:noFill/>
          </a:ln>
        </p:spPr>
      </p:pic>
      <p:sp>
        <p:nvSpPr>
          <p:cNvPr id="575" name="Google Shape;575;p6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Perfiles métricos: Researchgate</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73"/>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Sesión </a:t>
            </a:r>
            <a:r>
              <a:rPr lang="es" dirty="0" smtClean="0"/>
              <a:t>3</a:t>
            </a:r>
            <a:endParaRPr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7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Temario</a:t>
            </a:r>
            <a:endParaRPr/>
          </a:p>
        </p:txBody>
      </p:sp>
      <p:sp>
        <p:nvSpPr>
          <p:cNvPr id="397" name="Google Shape;397;p75"/>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s" dirty="0"/>
              <a:t>Realización de estudios altmétricos con Altmetric Explorer</a:t>
            </a:r>
            <a:endParaRPr dirty="0"/>
          </a:p>
          <a:p>
            <a:pPr marL="457200" lvl="0" indent="-342900" algn="l" rtl="0">
              <a:spcBef>
                <a:spcPts val="0"/>
              </a:spcBef>
              <a:spcAft>
                <a:spcPts val="0"/>
              </a:spcAft>
              <a:buSzPts val="1800"/>
              <a:buChar char="●"/>
            </a:pPr>
            <a:r>
              <a:rPr lang="es" dirty="0"/>
              <a:t>Análisis altmétricos a nivel institucional: el ranking knowmetrics de </a:t>
            </a:r>
            <a:r>
              <a:rPr lang="es" dirty="0" smtClean="0"/>
              <a:t>Universidades</a:t>
            </a:r>
            <a:endParaRPr dirty="0"/>
          </a:p>
          <a:p>
            <a:pPr marL="0" lvl="0" indent="0" algn="l" rtl="0">
              <a:spcBef>
                <a:spcPts val="1600"/>
              </a:spcBef>
              <a:spcAft>
                <a:spcPts val="1600"/>
              </a:spcAft>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311700" y="372500"/>
            <a:ext cx="86799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Iniciativas que apoyan nuevas métodos: Altmetrics manifiesto</a:t>
            </a:r>
            <a:endParaRPr/>
          </a:p>
        </p:txBody>
      </p:sp>
      <p:pic>
        <p:nvPicPr>
          <p:cNvPr id="154" name="Google Shape;154;p27"/>
          <p:cNvPicPr preferRelativeResize="0"/>
          <p:nvPr/>
        </p:nvPicPr>
        <p:blipFill>
          <a:blip r:embed="rId3">
            <a:alphaModFix/>
          </a:blip>
          <a:stretch>
            <a:fillRect/>
          </a:stretch>
        </p:blipFill>
        <p:spPr>
          <a:xfrm>
            <a:off x="152400" y="1258400"/>
            <a:ext cx="8839201" cy="1325197"/>
          </a:xfrm>
          <a:prstGeom prst="rect">
            <a:avLst/>
          </a:prstGeom>
          <a:noFill/>
          <a:ln>
            <a:noFill/>
          </a:ln>
        </p:spPr>
      </p:pic>
      <p:pic>
        <p:nvPicPr>
          <p:cNvPr id="155" name="Google Shape;155;p27"/>
          <p:cNvPicPr preferRelativeResize="0"/>
          <p:nvPr/>
        </p:nvPicPr>
        <p:blipFill>
          <a:blip r:embed="rId4">
            <a:alphaModFix/>
          </a:blip>
          <a:stretch>
            <a:fillRect/>
          </a:stretch>
        </p:blipFill>
        <p:spPr>
          <a:xfrm>
            <a:off x="152400" y="2735997"/>
            <a:ext cx="5991225" cy="2095500"/>
          </a:xfrm>
          <a:prstGeom prst="rect">
            <a:avLst/>
          </a:prstGeom>
          <a:noFill/>
          <a:ln>
            <a:noFill/>
          </a:ln>
        </p:spPr>
      </p:pic>
      <p:sp>
        <p:nvSpPr>
          <p:cNvPr id="156" name="Google Shape;156;p27"/>
          <p:cNvSpPr txBox="1"/>
          <p:nvPr/>
        </p:nvSpPr>
        <p:spPr>
          <a:xfrm>
            <a:off x="6388900" y="2865300"/>
            <a:ext cx="1893000" cy="196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7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Sesión 3</a:t>
            </a:r>
            <a:endParaRPr/>
          </a:p>
        </p:txBody>
      </p:sp>
      <p:sp>
        <p:nvSpPr>
          <p:cNvPr id="403" name="Google Shape;403;p76"/>
          <p:cNvSpPr txBox="1">
            <a:spLocks noGrp="1"/>
          </p:cNvSpPr>
          <p:nvPr>
            <p:ph type="body" idx="1"/>
          </p:nvPr>
        </p:nvSpPr>
        <p:spPr>
          <a:xfrm>
            <a:off x="311700" y="1468825"/>
            <a:ext cx="8520600" cy="33504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1600"/>
              </a:spcAft>
              <a:buNone/>
            </a:pPr>
            <a:r>
              <a:rPr lang="es" sz="4700">
                <a:solidFill>
                  <a:srgbClr val="FFFFFF"/>
                </a:solidFill>
              </a:rPr>
              <a:t>Análisis altmétricos a nivel institucional: el ranking knowmetrics de Universidades</a:t>
            </a:r>
            <a:endParaRPr sz="4700">
              <a:solidFill>
                <a:srgbClr val="FFFFFF"/>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77" descr="7aaaa4ea259cb839bb9810feb55ffaf5.jpg"/>
          <p:cNvPicPr preferRelativeResize="0"/>
          <p:nvPr/>
        </p:nvPicPr>
        <p:blipFill>
          <a:blip r:embed="rId3">
            <a:alphaModFix/>
          </a:blip>
          <a:stretch>
            <a:fillRect/>
          </a:stretch>
        </p:blipFill>
        <p:spPr>
          <a:xfrm>
            <a:off x="0" y="0"/>
            <a:ext cx="9144000" cy="5143500"/>
          </a:xfrm>
          <a:prstGeom prst="rect">
            <a:avLst/>
          </a:prstGeom>
          <a:noFill/>
          <a:ln>
            <a:noFill/>
          </a:ln>
        </p:spPr>
      </p:pic>
      <p:sp>
        <p:nvSpPr>
          <p:cNvPr id="409" name="Google Shape;409;p77"/>
          <p:cNvSpPr txBox="1">
            <a:spLocks noGrp="1"/>
          </p:cNvSpPr>
          <p:nvPr>
            <p:ph type="ctrTitle"/>
          </p:nvPr>
        </p:nvSpPr>
        <p:spPr>
          <a:xfrm>
            <a:off x="3042300" y="819400"/>
            <a:ext cx="6101700" cy="2916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6000" b="1">
                <a:solidFill>
                  <a:srgbClr val="073763"/>
                </a:solidFill>
                <a:latin typeface="Oxygen"/>
                <a:ea typeface="Oxygen"/>
                <a:cs typeface="Oxygen"/>
                <a:sym typeface="Oxygen"/>
              </a:rPr>
              <a:t>Ranking Knowmetrics </a:t>
            </a:r>
            <a:r>
              <a:rPr lang="es" sz="6400" b="1">
                <a:solidFill>
                  <a:srgbClr val="073763"/>
                </a:solidFill>
                <a:latin typeface="Oxygen"/>
                <a:ea typeface="Oxygen"/>
                <a:cs typeface="Oxygen"/>
                <a:sym typeface="Oxygen"/>
              </a:rPr>
              <a:t>de universidades </a:t>
            </a:r>
            <a:endParaRPr sz="6400" b="1">
              <a:solidFill>
                <a:srgbClr val="073763"/>
              </a:solidFill>
              <a:latin typeface="Oxygen"/>
              <a:ea typeface="Oxygen"/>
              <a:cs typeface="Oxygen"/>
              <a:sym typeface="Oxygen"/>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78"/>
          <p:cNvSpPr txBox="1"/>
          <p:nvPr/>
        </p:nvSpPr>
        <p:spPr>
          <a:xfrm>
            <a:off x="215900" y="158050"/>
            <a:ext cx="8789700" cy="490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3200">
                <a:latin typeface="Oxygen"/>
                <a:ea typeface="Oxygen"/>
                <a:cs typeface="Oxygen"/>
                <a:sym typeface="Oxygen"/>
              </a:rPr>
              <a:t>Ranking Knowmetrics de universidades, el impacto en las redes sociales (altmetrics) de las universidades españolas</a:t>
            </a:r>
            <a:endParaRPr sz="3200">
              <a:latin typeface="Oxygen"/>
              <a:ea typeface="Oxygen"/>
              <a:cs typeface="Oxygen"/>
              <a:sym typeface="Oxygen"/>
            </a:endParaRPr>
          </a:p>
          <a:p>
            <a:pPr marL="0" lvl="0" indent="0" algn="ctr" rtl="0">
              <a:spcBef>
                <a:spcPts val="0"/>
              </a:spcBef>
              <a:spcAft>
                <a:spcPts val="0"/>
              </a:spcAft>
              <a:buNone/>
            </a:pPr>
            <a:endParaRPr sz="3200">
              <a:latin typeface="Oxygen"/>
              <a:ea typeface="Oxygen"/>
              <a:cs typeface="Oxygen"/>
              <a:sym typeface="Oxygen"/>
            </a:endParaRPr>
          </a:p>
          <a:p>
            <a:pPr marL="0" lvl="0" indent="0" algn="ctr" rtl="0">
              <a:spcBef>
                <a:spcPts val="0"/>
              </a:spcBef>
              <a:spcAft>
                <a:spcPts val="0"/>
              </a:spcAft>
              <a:buClr>
                <a:schemeClr val="dk1"/>
              </a:buClr>
              <a:buSzPts val="1100"/>
              <a:buFont typeface="Arial"/>
              <a:buNone/>
            </a:pPr>
            <a:endParaRPr sz="3200">
              <a:latin typeface="Oxygen"/>
              <a:ea typeface="Oxygen"/>
              <a:cs typeface="Oxygen"/>
              <a:sym typeface="Oxygen"/>
            </a:endParaRPr>
          </a:p>
          <a:p>
            <a:pPr marL="0" lvl="0" indent="0" algn="l" rtl="0">
              <a:spcBef>
                <a:spcPts val="0"/>
              </a:spcBef>
              <a:spcAft>
                <a:spcPts val="0"/>
              </a:spcAft>
              <a:buNone/>
            </a:pPr>
            <a:endParaRPr sz="3200">
              <a:latin typeface="Oxygen"/>
              <a:ea typeface="Oxygen"/>
              <a:cs typeface="Oxygen"/>
              <a:sym typeface="Oxygen"/>
            </a:endParaRPr>
          </a:p>
          <a:p>
            <a:pPr marL="0" lvl="0" indent="0" algn="l" rtl="0">
              <a:spcBef>
                <a:spcPts val="0"/>
              </a:spcBef>
              <a:spcAft>
                <a:spcPts val="0"/>
              </a:spcAft>
              <a:buNone/>
            </a:pPr>
            <a:endParaRPr sz="2400">
              <a:latin typeface="Oxygen"/>
              <a:ea typeface="Oxygen"/>
              <a:cs typeface="Oxygen"/>
              <a:sym typeface="Oxygen"/>
            </a:endParaRPr>
          </a:p>
          <a:p>
            <a:pPr marL="0" lvl="0" indent="0" algn="l" rtl="0">
              <a:spcBef>
                <a:spcPts val="0"/>
              </a:spcBef>
              <a:spcAft>
                <a:spcPts val="0"/>
              </a:spcAft>
              <a:buNone/>
            </a:pPr>
            <a:r>
              <a:rPr lang="es" sz="2400">
                <a:latin typeface="Oxygen"/>
                <a:ea typeface="Oxygen"/>
                <a:cs typeface="Oxygen"/>
                <a:sym typeface="Oxygen"/>
              </a:rPr>
              <a:t>Presentada por Daniel Torres Salinas en:</a:t>
            </a:r>
            <a:endParaRPr sz="2400">
              <a:latin typeface="Oxygen"/>
              <a:ea typeface="Oxygen"/>
              <a:cs typeface="Oxygen"/>
              <a:sym typeface="Oxygen"/>
            </a:endParaRPr>
          </a:p>
          <a:p>
            <a:pPr marL="0" lvl="0" indent="0" algn="l" rtl="0">
              <a:spcBef>
                <a:spcPts val="0"/>
              </a:spcBef>
              <a:spcAft>
                <a:spcPts val="0"/>
              </a:spcAft>
              <a:buClr>
                <a:schemeClr val="dk1"/>
              </a:buClr>
              <a:buSzPts val="1100"/>
              <a:buFont typeface="Arial"/>
              <a:buNone/>
            </a:pPr>
            <a:r>
              <a:rPr lang="es" sz="2400">
                <a:latin typeface="Oxygen"/>
                <a:ea typeface="Oxygen"/>
                <a:cs typeface="Oxygen"/>
                <a:sym typeface="Oxygen"/>
              </a:rPr>
              <a:t>I Reunión de servicios de evaluación científica en los vicerrectorados de investigación, 26-27 de Octubre de 2017, Universidad de Granada, Granada</a:t>
            </a:r>
            <a:endParaRPr>
              <a:solidFill>
                <a:schemeClr val="dk1"/>
              </a:solidFill>
            </a:endParaRPr>
          </a:p>
        </p:txBody>
      </p:sp>
      <p:pic>
        <p:nvPicPr>
          <p:cNvPr id="415" name="Google Shape;415;p78"/>
          <p:cNvPicPr preferRelativeResize="0"/>
          <p:nvPr/>
        </p:nvPicPr>
        <p:blipFill>
          <a:blip r:embed="rId3">
            <a:alphaModFix amt="18000"/>
          </a:blip>
          <a:stretch>
            <a:fillRect/>
          </a:stretch>
        </p:blipFill>
        <p:spPr>
          <a:xfrm>
            <a:off x="0" y="0"/>
            <a:ext cx="9144000" cy="329505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79"/>
          <p:cNvSpPr txBox="1">
            <a:spLocks noGrp="1"/>
          </p:cNvSpPr>
          <p:nvPr>
            <p:ph type="ctrTitle"/>
          </p:nvPr>
        </p:nvSpPr>
        <p:spPr>
          <a:xfrm>
            <a:off x="877950" y="3249050"/>
            <a:ext cx="7547100" cy="189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4800" b="1">
              <a:solidFill>
                <a:srgbClr val="073763"/>
              </a:solidFill>
              <a:latin typeface="Oxygen"/>
              <a:ea typeface="Oxygen"/>
              <a:cs typeface="Oxygen"/>
              <a:sym typeface="Oxygen"/>
            </a:endParaRPr>
          </a:p>
          <a:p>
            <a:pPr marL="0" lvl="0" indent="0" algn="ctr" rtl="0">
              <a:spcBef>
                <a:spcPts val="0"/>
              </a:spcBef>
              <a:spcAft>
                <a:spcPts val="0"/>
              </a:spcAft>
              <a:buNone/>
            </a:pPr>
            <a:r>
              <a:rPr lang="es" sz="4800" b="1">
                <a:solidFill>
                  <a:srgbClr val="073763"/>
                </a:solidFill>
                <a:latin typeface="Oxygen"/>
                <a:ea typeface="Oxygen"/>
                <a:cs typeface="Oxygen"/>
                <a:sym typeface="Oxygen"/>
              </a:rPr>
              <a:t>Introducción </a:t>
            </a:r>
            <a:endParaRPr sz="4800" b="1">
              <a:solidFill>
                <a:srgbClr val="073763"/>
              </a:solidFill>
              <a:latin typeface="Oxygen"/>
              <a:ea typeface="Oxygen"/>
              <a:cs typeface="Oxygen"/>
              <a:sym typeface="Oxygen"/>
            </a:endParaRPr>
          </a:p>
        </p:txBody>
      </p:sp>
      <p:pic>
        <p:nvPicPr>
          <p:cNvPr id="421" name="Google Shape;421;p79"/>
          <p:cNvPicPr preferRelativeResize="0"/>
          <p:nvPr/>
        </p:nvPicPr>
        <p:blipFill>
          <a:blip r:embed="rId3">
            <a:alphaModFix/>
          </a:blip>
          <a:stretch>
            <a:fillRect/>
          </a:stretch>
        </p:blipFill>
        <p:spPr>
          <a:xfrm>
            <a:off x="0" y="0"/>
            <a:ext cx="9144000" cy="3295055"/>
          </a:xfrm>
          <a:prstGeom prst="rect">
            <a:avLst/>
          </a:prstGeom>
          <a:noFill/>
          <a:ln>
            <a:noFill/>
          </a:ln>
        </p:spPr>
      </p:pic>
      <p:sp>
        <p:nvSpPr>
          <p:cNvPr id="422" name="Google Shape;422;p79"/>
          <p:cNvSpPr txBox="1">
            <a:spLocks noGrp="1"/>
          </p:cNvSpPr>
          <p:nvPr>
            <p:ph type="title" idx="4294967295"/>
          </p:nvPr>
        </p:nvSpPr>
        <p:spPr>
          <a:xfrm>
            <a:off x="25" y="0"/>
            <a:ext cx="9144000" cy="682500"/>
          </a:xfrm>
          <a:prstGeom prst="rect">
            <a:avLst/>
          </a:prstGeom>
          <a:solidFill>
            <a:srgbClr val="EFEFEF"/>
          </a:solidFill>
        </p:spPr>
        <p:txBody>
          <a:bodyPr spcFirstLastPara="1" wrap="square" lIns="91425" tIns="91425" rIns="91425" bIns="91425" anchor="t" anchorCtr="0">
            <a:noAutofit/>
          </a:bodyPr>
          <a:lstStyle/>
          <a:p>
            <a:pPr marL="0" lvl="0" indent="0" algn="ctr" rtl="0">
              <a:spcBef>
                <a:spcPts val="0"/>
              </a:spcBef>
              <a:spcAft>
                <a:spcPts val="0"/>
              </a:spcAft>
              <a:buNone/>
            </a:pPr>
            <a:r>
              <a:rPr lang="es" sz="3600" b="1">
                <a:solidFill>
                  <a:srgbClr val="073763"/>
                </a:solidFill>
                <a:latin typeface="Oxygen"/>
                <a:ea typeface="Oxygen"/>
                <a:cs typeface="Oxygen"/>
                <a:sym typeface="Oxygen"/>
              </a:rPr>
              <a:t>Metodología</a:t>
            </a:r>
            <a:endParaRPr sz="3600" b="1">
              <a:solidFill>
                <a:srgbClr val="073763"/>
              </a:solidFill>
              <a:latin typeface="Oxygen"/>
              <a:ea typeface="Oxygen"/>
              <a:cs typeface="Oxygen"/>
              <a:sym typeface="Oxygen"/>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80"/>
          <p:cNvSpPr txBox="1">
            <a:spLocks noGrp="1"/>
          </p:cNvSpPr>
          <p:nvPr>
            <p:ph type="title"/>
          </p:nvPr>
        </p:nvSpPr>
        <p:spPr>
          <a:xfrm>
            <a:off x="6900" y="-12175"/>
            <a:ext cx="9144000" cy="85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4000" dirty="0">
                <a:solidFill>
                  <a:srgbClr val="1155CC"/>
                </a:solidFill>
                <a:latin typeface="Yanone Kaffeesatz"/>
                <a:ea typeface="Yanone Kaffeesatz"/>
                <a:cs typeface="Yanone Kaffeesatz"/>
                <a:sym typeface="Yanone Kaffeesatz"/>
              </a:rPr>
              <a:t>La fuente: altmetric.com</a:t>
            </a:r>
            <a:endParaRPr sz="4000" dirty="0">
              <a:solidFill>
                <a:srgbClr val="1155CC"/>
              </a:solidFill>
              <a:latin typeface="Yanone Kaffeesatz"/>
              <a:ea typeface="Yanone Kaffeesatz"/>
              <a:cs typeface="Yanone Kaffeesatz"/>
              <a:sym typeface="Yanone Kaffeesatz"/>
            </a:endParaRPr>
          </a:p>
        </p:txBody>
      </p:sp>
      <p:pic>
        <p:nvPicPr>
          <p:cNvPr id="428" name="Google Shape;428;p80"/>
          <p:cNvPicPr preferRelativeResize="0"/>
          <p:nvPr/>
        </p:nvPicPr>
        <p:blipFill>
          <a:blip r:embed="rId3">
            <a:alphaModFix/>
          </a:blip>
          <a:stretch>
            <a:fillRect/>
          </a:stretch>
        </p:blipFill>
        <p:spPr>
          <a:xfrm>
            <a:off x="152400" y="993125"/>
            <a:ext cx="8839199" cy="3868808"/>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81"/>
          <p:cNvSpPr txBox="1">
            <a:spLocks noGrp="1"/>
          </p:cNvSpPr>
          <p:nvPr>
            <p:ph type="title"/>
          </p:nvPr>
        </p:nvSpPr>
        <p:spPr>
          <a:xfrm>
            <a:off x="6900" y="-12175"/>
            <a:ext cx="9144000" cy="85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3600" dirty="0">
                <a:solidFill>
                  <a:srgbClr val="1155CC"/>
                </a:solidFill>
                <a:latin typeface="Yanone Kaffeesatz"/>
                <a:ea typeface="Yanone Kaffeesatz"/>
                <a:cs typeface="Yanone Kaffeesatz"/>
                <a:sym typeface="Yanone Kaffeesatz"/>
              </a:rPr>
              <a:t>El indicador: altmetric attention score</a:t>
            </a:r>
            <a:endParaRPr sz="3600" dirty="0">
              <a:solidFill>
                <a:srgbClr val="1155CC"/>
              </a:solidFill>
              <a:latin typeface="Yanone Kaffeesatz"/>
              <a:ea typeface="Yanone Kaffeesatz"/>
              <a:cs typeface="Yanone Kaffeesatz"/>
              <a:sym typeface="Yanone Kaffeesatz"/>
            </a:endParaRPr>
          </a:p>
        </p:txBody>
      </p:sp>
      <p:pic>
        <p:nvPicPr>
          <p:cNvPr id="434" name="Google Shape;434;p81"/>
          <p:cNvPicPr preferRelativeResize="0"/>
          <p:nvPr/>
        </p:nvPicPr>
        <p:blipFill>
          <a:blip r:embed="rId3">
            <a:alphaModFix/>
          </a:blip>
          <a:stretch>
            <a:fillRect/>
          </a:stretch>
        </p:blipFill>
        <p:spPr>
          <a:xfrm>
            <a:off x="101675" y="1500375"/>
            <a:ext cx="8839199" cy="2998880"/>
          </a:xfrm>
          <a:prstGeom prst="rect">
            <a:avLst/>
          </a:prstGeom>
          <a:noFill/>
          <a:ln>
            <a:noFill/>
          </a:ln>
        </p:spPr>
      </p:pic>
      <p:pic>
        <p:nvPicPr>
          <p:cNvPr id="435" name="Google Shape;435;p81"/>
          <p:cNvPicPr preferRelativeResize="0"/>
          <p:nvPr/>
        </p:nvPicPr>
        <p:blipFill>
          <a:blip r:embed="rId4">
            <a:alphaModFix/>
          </a:blip>
          <a:stretch>
            <a:fillRect/>
          </a:stretch>
        </p:blipFill>
        <p:spPr>
          <a:xfrm>
            <a:off x="6755550" y="1616649"/>
            <a:ext cx="2261525" cy="2735725"/>
          </a:xfrm>
          <a:prstGeom prst="rect">
            <a:avLst/>
          </a:prstGeom>
          <a:noFill/>
          <a:ln>
            <a:noFill/>
          </a:ln>
        </p:spPr>
      </p:pic>
      <p:sp>
        <p:nvSpPr>
          <p:cNvPr id="436" name="Google Shape;436;p81"/>
          <p:cNvSpPr txBox="1"/>
          <p:nvPr/>
        </p:nvSpPr>
        <p:spPr>
          <a:xfrm>
            <a:off x="6973263" y="1057750"/>
            <a:ext cx="1826100" cy="558900"/>
          </a:xfrm>
          <a:prstGeom prst="rect">
            <a:avLst/>
          </a:prstGeom>
          <a:solidFill>
            <a:srgbClr val="0000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600">
                <a:solidFill>
                  <a:srgbClr val="FFFFFF"/>
                </a:solidFill>
              </a:rPr>
              <a:t>PESOS</a:t>
            </a:r>
            <a:endParaRPr sz="3600">
              <a:solidFill>
                <a:srgbClr val="FFFFFF"/>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82"/>
          <p:cNvSpPr/>
          <p:nvPr/>
        </p:nvSpPr>
        <p:spPr>
          <a:xfrm>
            <a:off x="301825" y="1648800"/>
            <a:ext cx="8428500" cy="3101100"/>
          </a:xfrm>
          <a:prstGeom prst="rect">
            <a:avLst/>
          </a:prstGeom>
          <a:noFill/>
          <a:ln>
            <a:noFill/>
          </a:ln>
        </p:spPr>
        <p:txBody>
          <a:bodyPr spcFirstLastPara="1" wrap="square" lIns="71225" tIns="35600" rIns="71225" bIns="35600" anchor="t" anchorCtr="0">
            <a:noAutofit/>
          </a:bodyPr>
          <a:lstStyle/>
          <a:p>
            <a:pPr marL="0" marR="0" lvl="0" indent="0" algn="ctr" rtl="0">
              <a:spcBef>
                <a:spcPts val="0"/>
              </a:spcBef>
              <a:spcAft>
                <a:spcPts val="0"/>
              </a:spcAft>
              <a:buNone/>
            </a:pPr>
            <a:r>
              <a:rPr lang="es" sz="3600">
                <a:latin typeface="Candara"/>
                <a:ea typeface="Candara"/>
                <a:cs typeface="Candara"/>
                <a:sym typeface="Candara"/>
              </a:rPr>
              <a:t>Relación con indicadores tradicionales </a:t>
            </a:r>
            <a:endParaRPr sz="3600">
              <a:latin typeface="Candara"/>
              <a:ea typeface="Candara"/>
              <a:cs typeface="Candara"/>
              <a:sym typeface="Candara"/>
            </a:endParaRPr>
          </a:p>
          <a:p>
            <a:pPr marL="0" marR="0" lvl="0" indent="0" algn="ctr" rtl="0">
              <a:spcBef>
                <a:spcPts val="0"/>
              </a:spcBef>
              <a:spcAft>
                <a:spcPts val="0"/>
              </a:spcAft>
              <a:buNone/>
            </a:pPr>
            <a:r>
              <a:rPr lang="es" sz="3600">
                <a:latin typeface="Candara"/>
                <a:ea typeface="Candara"/>
                <a:cs typeface="Candara"/>
                <a:sym typeface="Candara"/>
              </a:rPr>
              <a:t>Cobertura de las fuentes altmétricas</a:t>
            </a:r>
            <a:endParaRPr sz="3600">
              <a:latin typeface="Candara"/>
              <a:ea typeface="Candara"/>
              <a:cs typeface="Candara"/>
              <a:sym typeface="Candara"/>
            </a:endParaRPr>
          </a:p>
          <a:p>
            <a:pPr marL="0" lvl="0" indent="0" algn="ctr" rtl="0">
              <a:spcBef>
                <a:spcPts val="0"/>
              </a:spcBef>
              <a:spcAft>
                <a:spcPts val="0"/>
              </a:spcAft>
              <a:buNone/>
            </a:pPr>
            <a:r>
              <a:rPr lang="es" sz="3600">
                <a:latin typeface="Candara"/>
                <a:ea typeface="Candara"/>
                <a:cs typeface="Candara"/>
                <a:sym typeface="Candara"/>
              </a:rPr>
              <a:t>Significado de estos indicadores</a:t>
            </a:r>
            <a:endParaRPr sz="3600">
              <a:latin typeface="Candara"/>
              <a:ea typeface="Candara"/>
              <a:cs typeface="Candara"/>
              <a:sym typeface="Candara"/>
            </a:endParaRPr>
          </a:p>
          <a:p>
            <a:pPr marL="0" lvl="0" indent="0" algn="ctr" rtl="0">
              <a:spcBef>
                <a:spcPts val="0"/>
              </a:spcBef>
              <a:spcAft>
                <a:spcPts val="0"/>
              </a:spcAft>
              <a:buNone/>
            </a:pPr>
            <a:endParaRPr sz="3600">
              <a:latin typeface="Candara"/>
              <a:ea typeface="Candara"/>
              <a:cs typeface="Candara"/>
              <a:sym typeface="Candara"/>
            </a:endParaRPr>
          </a:p>
          <a:p>
            <a:pPr marL="0" lvl="0" indent="0" algn="ctr" rtl="0">
              <a:spcBef>
                <a:spcPts val="0"/>
              </a:spcBef>
              <a:spcAft>
                <a:spcPts val="0"/>
              </a:spcAft>
              <a:buNone/>
            </a:pPr>
            <a:r>
              <a:rPr lang="es" sz="3600">
                <a:latin typeface="Candara"/>
                <a:ea typeface="Candara"/>
                <a:cs typeface="Candara"/>
                <a:sym typeface="Candara"/>
              </a:rPr>
              <a:t>Objetivo</a:t>
            </a:r>
            <a:endParaRPr sz="3600">
              <a:latin typeface="Candara"/>
              <a:ea typeface="Candara"/>
              <a:cs typeface="Candara"/>
              <a:sym typeface="Candara"/>
            </a:endParaRPr>
          </a:p>
          <a:p>
            <a:pPr marL="0" lvl="0" indent="0" algn="ctr" rtl="0">
              <a:spcBef>
                <a:spcPts val="0"/>
              </a:spcBef>
              <a:spcAft>
                <a:spcPts val="0"/>
              </a:spcAft>
              <a:buClr>
                <a:schemeClr val="dk1"/>
              </a:buClr>
              <a:buFont typeface="Arial"/>
              <a:buNone/>
            </a:pPr>
            <a:r>
              <a:rPr lang="es" sz="3600">
                <a:latin typeface="Candara"/>
                <a:ea typeface="Candara"/>
                <a:cs typeface="Candara"/>
                <a:sym typeface="Candara"/>
              </a:rPr>
              <a:t>Explorar utilidad a nivel institucional</a:t>
            </a:r>
            <a:endParaRPr sz="3600">
              <a:latin typeface="Candara"/>
              <a:ea typeface="Candara"/>
              <a:cs typeface="Candara"/>
              <a:sym typeface="Candara"/>
            </a:endParaRPr>
          </a:p>
        </p:txBody>
      </p:sp>
      <p:sp>
        <p:nvSpPr>
          <p:cNvPr id="442" name="Google Shape;442;p82"/>
          <p:cNvSpPr/>
          <p:nvPr/>
        </p:nvSpPr>
        <p:spPr>
          <a:xfrm>
            <a:off x="178604" y="3586905"/>
            <a:ext cx="8857500" cy="4845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endParaRPr sz="2800">
              <a:solidFill>
                <a:srgbClr val="00B050"/>
              </a:solidFill>
              <a:latin typeface="Candara"/>
              <a:ea typeface="Candara"/>
              <a:cs typeface="Candara"/>
              <a:sym typeface="Candara"/>
            </a:endParaRPr>
          </a:p>
        </p:txBody>
      </p:sp>
      <p:sp>
        <p:nvSpPr>
          <p:cNvPr id="443" name="Google Shape;443;p82"/>
          <p:cNvSpPr/>
          <p:nvPr/>
        </p:nvSpPr>
        <p:spPr>
          <a:xfrm>
            <a:off x="72310" y="1111055"/>
            <a:ext cx="8999400" cy="692400"/>
          </a:xfrm>
          <a:prstGeom prst="rect">
            <a:avLst/>
          </a:prstGeom>
          <a:noFill/>
          <a:ln>
            <a:noFill/>
          </a:ln>
        </p:spPr>
        <p:txBody>
          <a:bodyPr spcFirstLastPara="1" wrap="square" lIns="71225" tIns="35600" rIns="71225" bIns="35600" anchor="t" anchorCtr="0">
            <a:noAutofit/>
          </a:bodyPr>
          <a:lstStyle/>
          <a:p>
            <a:pPr marL="0" marR="0" lvl="0" indent="0" algn="ctr" rtl="0">
              <a:spcBef>
                <a:spcPts val="0"/>
              </a:spcBef>
              <a:spcAft>
                <a:spcPts val="0"/>
              </a:spcAft>
              <a:buNone/>
            </a:pPr>
            <a:r>
              <a:rPr lang="es" sz="4200" dirty="0">
                <a:solidFill>
                  <a:schemeClr val="dk1"/>
                </a:solidFill>
                <a:latin typeface="Teko"/>
                <a:ea typeface="Teko"/>
                <a:cs typeface="Teko"/>
                <a:sym typeface="Teko"/>
              </a:rPr>
              <a:t>tres líneas de investigación</a:t>
            </a:r>
            <a:endParaRPr sz="4200" dirty="0">
              <a:solidFill>
                <a:schemeClr val="dk1"/>
              </a:solidFill>
              <a:latin typeface="Teko"/>
              <a:ea typeface="Teko"/>
              <a:cs typeface="Teko"/>
              <a:sym typeface="Teko"/>
            </a:endParaRPr>
          </a:p>
        </p:txBody>
      </p:sp>
      <p:sp>
        <p:nvSpPr>
          <p:cNvPr id="444" name="Google Shape;444;p82"/>
          <p:cNvSpPr txBox="1">
            <a:spLocks noGrp="1"/>
          </p:cNvSpPr>
          <p:nvPr>
            <p:ph type="title"/>
          </p:nvPr>
        </p:nvSpPr>
        <p:spPr>
          <a:xfrm>
            <a:off x="6900" y="-12175"/>
            <a:ext cx="9144000" cy="852900"/>
          </a:xfrm>
          <a:prstGeom prst="rect">
            <a:avLst/>
          </a:prstGeom>
        </p:spPr>
        <p:txBody>
          <a:bodyPr spcFirstLastPara="1" wrap="square" lIns="71225" tIns="71225" rIns="71225" bIns="71225" anchor="ctr" anchorCtr="0">
            <a:noAutofit/>
          </a:bodyPr>
          <a:lstStyle/>
          <a:p>
            <a:pPr marL="0" lvl="0" indent="0" algn="ctr" rtl="0">
              <a:spcBef>
                <a:spcPts val="0"/>
              </a:spcBef>
              <a:spcAft>
                <a:spcPts val="0"/>
              </a:spcAft>
              <a:buNone/>
            </a:pPr>
            <a:r>
              <a:rPr lang="es" sz="3600" dirty="0">
                <a:solidFill>
                  <a:srgbClr val="1155CC"/>
                </a:solidFill>
                <a:latin typeface="Yanone Kaffeesatz"/>
                <a:ea typeface="Yanone Kaffeesatz"/>
                <a:cs typeface="Yanone Kaffeesatz"/>
                <a:sym typeface="Yanone Kaffeesatz"/>
              </a:rPr>
              <a:t>Altmetrics: gran actividad científica</a:t>
            </a:r>
            <a:endParaRPr sz="3600" dirty="0">
              <a:solidFill>
                <a:srgbClr val="1155CC"/>
              </a:solidFill>
              <a:latin typeface="Yanone Kaffeesatz"/>
              <a:ea typeface="Yanone Kaffeesatz"/>
              <a:cs typeface="Yanone Kaffeesatz"/>
              <a:sym typeface="Yanone Kaffeesatz"/>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83"/>
          <p:cNvSpPr txBox="1">
            <a:spLocks noGrp="1"/>
          </p:cNvSpPr>
          <p:nvPr>
            <p:ph type="title"/>
          </p:nvPr>
        </p:nvSpPr>
        <p:spPr>
          <a:xfrm>
            <a:off x="6900" y="-12175"/>
            <a:ext cx="9144000" cy="85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3600" dirty="0">
                <a:solidFill>
                  <a:srgbClr val="1155CC"/>
                </a:solidFill>
                <a:latin typeface="Yanone Kaffeesatz"/>
                <a:ea typeface="Yanone Kaffeesatz"/>
                <a:cs typeface="Yanone Kaffeesatz"/>
                <a:sym typeface="Yanone Kaffeesatz"/>
              </a:rPr>
              <a:t>La fuente: altmetric.com</a:t>
            </a:r>
            <a:endParaRPr sz="3600" dirty="0">
              <a:solidFill>
                <a:srgbClr val="1155CC"/>
              </a:solidFill>
              <a:latin typeface="Yanone Kaffeesatz"/>
              <a:ea typeface="Yanone Kaffeesatz"/>
              <a:cs typeface="Yanone Kaffeesatz"/>
              <a:sym typeface="Yanone Kaffeesatz"/>
            </a:endParaRPr>
          </a:p>
        </p:txBody>
      </p:sp>
      <p:pic>
        <p:nvPicPr>
          <p:cNvPr id="450" name="Google Shape;450;p83"/>
          <p:cNvPicPr preferRelativeResize="0"/>
          <p:nvPr/>
        </p:nvPicPr>
        <p:blipFill>
          <a:blip r:embed="rId3">
            <a:alphaModFix/>
          </a:blip>
          <a:stretch>
            <a:fillRect/>
          </a:stretch>
        </p:blipFill>
        <p:spPr>
          <a:xfrm>
            <a:off x="152400" y="993125"/>
            <a:ext cx="8839199" cy="3868808"/>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84"/>
          <p:cNvSpPr txBox="1">
            <a:spLocks noGrp="1"/>
          </p:cNvSpPr>
          <p:nvPr>
            <p:ph type="title"/>
          </p:nvPr>
        </p:nvSpPr>
        <p:spPr>
          <a:xfrm>
            <a:off x="6900" y="-12175"/>
            <a:ext cx="9144000" cy="85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3600" dirty="0">
                <a:solidFill>
                  <a:srgbClr val="1155CC"/>
                </a:solidFill>
                <a:latin typeface="Yanone Kaffeesatz"/>
                <a:ea typeface="Yanone Kaffeesatz"/>
                <a:cs typeface="Yanone Kaffeesatz"/>
                <a:sym typeface="Yanone Kaffeesatz"/>
              </a:rPr>
              <a:t>El indicador: altmetric attention score</a:t>
            </a:r>
            <a:endParaRPr sz="3600" dirty="0">
              <a:solidFill>
                <a:srgbClr val="1155CC"/>
              </a:solidFill>
              <a:latin typeface="Yanone Kaffeesatz"/>
              <a:ea typeface="Yanone Kaffeesatz"/>
              <a:cs typeface="Yanone Kaffeesatz"/>
              <a:sym typeface="Yanone Kaffeesatz"/>
            </a:endParaRPr>
          </a:p>
        </p:txBody>
      </p:sp>
      <p:pic>
        <p:nvPicPr>
          <p:cNvPr id="456" name="Google Shape;456;p84"/>
          <p:cNvPicPr preferRelativeResize="0"/>
          <p:nvPr/>
        </p:nvPicPr>
        <p:blipFill>
          <a:blip r:embed="rId3">
            <a:alphaModFix/>
          </a:blip>
          <a:stretch>
            <a:fillRect/>
          </a:stretch>
        </p:blipFill>
        <p:spPr>
          <a:xfrm>
            <a:off x="101675" y="1500375"/>
            <a:ext cx="8839199" cy="2998880"/>
          </a:xfrm>
          <a:prstGeom prst="rect">
            <a:avLst/>
          </a:prstGeom>
          <a:noFill/>
          <a:ln>
            <a:noFill/>
          </a:ln>
        </p:spPr>
      </p:pic>
      <p:pic>
        <p:nvPicPr>
          <p:cNvPr id="457" name="Google Shape;457;p84"/>
          <p:cNvPicPr preferRelativeResize="0"/>
          <p:nvPr/>
        </p:nvPicPr>
        <p:blipFill>
          <a:blip r:embed="rId4">
            <a:alphaModFix/>
          </a:blip>
          <a:stretch>
            <a:fillRect/>
          </a:stretch>
        </p:blipFill>
        <p:spPr>
          <a:xfrm>
            <a:off x="6755550" y="1616649"/>
            <a:ext cx="2261525" cy="2735725"/>
          </a:xfrm>
          <a:prstGeom prst="rect">
            <a:avLst/>
          </a:prstGeom>
          <a:noFill/>
          <a:ln>
            <a:noFill/>
          </a:ln>
        </p:spPr>
      </p:pic>
      <p:sp>
        <p:nvSpPr>
          <p:cNvPr id="458" name="Google Shape;458;p84"/>
          <p:cNvSpPr txBox="1"/>
          <p:nvPr/>
        </p:nvSpPr>
        <p:spPr>
          <a:xfrm>
            <a:off x="6973263" y="1057750"/>
            <a:ext cx="1826100" cy="558900"/>
          </a:xfrm>
          <a:prstGeom prst="rect">
            <a:avLst/>
          </a:prstGeom>
          <a:solidFill>
            <a:srgbClr val="0000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600">
                <a:solidFill>
                  <a:srgbClr val="FFFFFF"/>
                </a:solidFill>
              </a:rPr>
              <a:t>PESOS</a:t>
            </a:r>
            <a:endParaRPr sz="3600">
              <a:solidFill>
                <a:srgbClr val="FFFFFF"/>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85"/>
          <p:cNvSpPr txBox="1">
            <a:spLocks noGrp="1"/>
          </p:cNvSpPr>
          <p:nvPr>
            <p:ph type="title"/>
          </p:nvPr>
        </p:nvSpPr>
        <p:spPr>
          <a:xfrm>
            <a:off x="6900" y="-12175"/>
            <a:ext cx="9144000" cy="85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600" dirty="0">
                <a:solidFill>
                  <a:srgbClr val="1155CC"/>
                </a:solidFill>
                <a:latin typeface="Yanone Kaffeesatz"/>
                <a:ea typeface="Yanone Kaffeesatz"/>
                <a:cs typeface="Yanone Kaffeesatz"/>
                <a:sym typeface="Yanone Kaffeesatz"/>
              </a:rPr>
              <a:t>Indicadores y menciones recopiladas</a:t>
            </a:r>
            <a:endParaRPr sz="3600" dirty="0">
              <a:solidFill>
                <a:srgbClr val="1155CC"/>
              </a:solidFill>
              <a:latin typeface="Yanone Kaffeesatz"/>
              <a:ea typeface="Yanone Kaffeesatz"/>
              <a:cs typeface="Yanone Kaffeesatz"/>
              <a:sym typeface="Yanone Kaffeesatz"/>
            </a:endParaRPr>
          </a:p>
        </p:txBody>
      </p:sp>
      <p:pic>
        <p:nvPicPr>
          <p:cNvPr id="464" name="Google Shape;464;p85"/>
          <p:cNvPicPr preferRelativeResize="0"/>
          <p:nvPr/>
        </p:nvPicPr>
        <p:blipFill>
          <a:blip r:embed="rId3">
            <a:alphaModFix/>
          </a:blip>
          <a:stretch>
            <a:fillRect/>
          </a:stretch>
        </p:blipFill>
        <p:spPr>
          <a:xfrm>
            <a:off x="0" y="2707357"/>
            <a:ext cx="9144001" cy="2512337"/>
          </a:xfrm>
          <a:prstGeom prst="rect">
            <a:avLst/>
          </a:prstGeom>
          <a:noFill/>
          <a:ln>
            <a:noFill/>
          </a:ln>
        </p:spPr>
      </p:pic>
      <p:sp>
        <p:nvSpPr>
          <p:cNvPr id="465" name="Google Shape;465;p85"/>
          <p:cNvSpPr txBox="1"/>
          <p:nvPr/>
        </p:nvSpPr>
        <p:spPr>
          <a:xfrm>
            <a:off x="73050" y="1037250"/>
            <a:ext cx="9018900" cy="1558200"/>
          </a:xfrm>
          <a:prstGeom prst="rect">
            <a:avLst/>
          </a:prstGeom>
          <a:solidFill>
            <a:srgbClr val="0000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3000">
                <a:solidFill>
                  <a:srgbClr val="FFFFFF"/>
                </a:solidFill>
              </a:rPr>
              <a:t>Menciones al 1% de los trabajos con mayor impacto en las redes sociales de las universidades españolas en las diferentes plataformas</a:t>
            </a:r>
            <a:endParaRPr sz="30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8"/>
          <p:cNvSpPr txBox="1">
            <a:spLocks noGrp="1"/>
          </p:cNvSpPr>
          <p:nvPr>
            <p:ph type="body" idx="1"/>
          </p:nvPr>
        </p:nvSpPr>
        <p:spPr>
          <a:xfrm>
            <a:off x="2954400" y="1481300"/>
            <a:ext cx="5877900" cy="358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000" b="1">
                <a:solidFill>
                  <a:srgbClr val="000000"/>
                </a:solidFill>
                <a:latin typeface="Arial"/>
                <a:ea typeface="Arial"/>
                <a:cs typeface="Arial"/>
                <a:sym typeface="Arial"/>
              </a:rPr>
              <a:t>http://altmetrics.org/manifesto</a:t>
            </a:r>
            <a:endParaRPr sz="2000" b="1">
              <a:solidFill>
                <a:srgbClr val="000000"/>
              </a:solidFill>
              <a:latin typeface="Arial"/>
              <a:ea typeface="Arial"/>
              <a:cs typeface="Arial"/>
              <a:sym typeface="Arial"/>
            </a:endParaRPr>
          </a:p>
          <a:p>
            <a:pPr marL="0" lvl="0" indent="0" algn="l" rtl="0">
              <a:spcBef>
                <a:spcPts val="0"/>
              </a:spcBef>
              <a:spcAft>
                <a:spcPts val="0"/>
              </a:spcAft>
              <a:buNone/>
            </a:pPr>
            <a:r>
              <a:rPr lang="es" sz="2000">
                <a:solidFill>
                  <a:srgbClr val="000000"/>
                </a:solidFill>
                <a:latin typeface="Arial"/>
                <a:ea typeface="Arial"/>
                <a:cs typeface="Arial"/>
                <a:sym typeface="Arial"/>
              </a:rPr>
              <a:t>“Altmetrics expand our view of what impact looks like, but also of what’s making the impact. […] Unlike citation metrics, altmetrics will track impact outside the academy, impact of influential but uncited work, and impact from sources that aren’t peer-reviewed. […] The speed of altmetrics presents the opportunity to create real-time recommendation and collaborative filtering systems”</a:t>
            </a:r>
            <a:endParaRPr sz="2000"/>
          </a:p>
        </p:txBody>
      </p:sp>
      <p:sp>
        <p:nvSpPr>
          <p:cNvPr id="162" name="Google Shape;162;p28"/>
          <p:cNvSpPr txBox="1"/>
          <p:nvPr/>
        </p:nvSpPr>
        <p:spPr>
          <a:xfrm>
            <a:off x="311700" y="3141350"/>
            <a:ext cx="2327700" cy="194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000" b="1">
                <a:solidFill>
                  <a:srgbClr val="0000FF"/>
                </a:solidFill>
              </a:rPr>
              <a:t>Enemigos</a:t>
            </a:r>
            <a:endParaRPr sz="2000" b="1">
              <a:solidFill>
                <a:srgbClr val="0000FF"/>
              </a:solidFill>
            </a:endParaRPr>
          </a:p>
          <a:p>
            <a:pPr marL="0" lvl="0" indent="0" algn="ctr" rtl="0">
              <a:spcBef>
                <a:spcPts val="0"/>
              </a:spcBef>
              <a:spcAft>
                <a:spcPts val="0"/>
              </a:spcAft>
              <a:buNone/>
            </a:pPr>
            <a:r>
              <a:rPr lang="es" sz="2000">
                <a:solidFill>
                  <a:srgbClr val="0000FF"/>
                </a:solidFill>
              </a:rPr>
              <a:t>Peer-review</a:t>
            </a:r>
            <a:endParaRPr sz="2000">
              <a:solidFill>
                <a:srgbClr val="0000FF"/>
              </a:solidFill>
            </a:endParaRPr>
          </a:p>
          <a:p>
            <a:pPr marL="0" lvl="0" indent="0" algn="ctr" rtl="0">
              <a:spcBef>
                <a:spcPts val="0"/>
              </a:spcBef>
              <a:spcAft>
                <a:spcPts val="0"/>
              </a:spcAft>
              <a:buNone/>
            </a:pPr>
            <a:r>
              <a:rPr lang="es" sz="2000">
                <a:solidFill>
                  <a:srgbClr val="0000FF"/>
                </a:solidFill>
              </a:rPr>
              <a:t>indicadores citas</a:t>
            </a:r>
            <a:endParaRPr sz="2000">
              <a:solidFill>
                <a:srgbClr val="0000FF"/>
              </a:solidFill>
            </a:endParaRPr>
          </a:p>
          <a:p>
            <a:pPr marL="0" lvl="0" indent="0" algn="ctr" rtl="0">
              <a:spcBef>
                <a:spcPts val="0"/>
              </a:spcBef>
              <a:spcAft>
                <a:spcPts val="0"/>
              </a:spcAft>
              <a:buNone/>
            </a:pPr>
            <a:r>
              <a:rPr lang="es" sz="2000">
                <a:solidFill>
                  <a:srgbClr val="0000FF"/>
                </a:solidFill>
              </a:rPr>
              <a:t>impact factor</a:t>
            </a:r>
            <a:endParaRPr sz="2000">
              <a:solidFill>
                <a:srgbClr val="0000FF"/>
              </a:solidFill>
            </a:endParaRPr>
          </a:p>
        </p:txBody>
      </p:sp>
      <p:sp>
        <p:nvSpPr>
          <p:cNvPr id="163" name="Google Shape;163;p28"/>
          <p:cNvSpPr txBox="1">
            <a:spLocks noGrp="1"/>
          </p:cNvSpPr>
          <p:nvPr>
            <p:ph type="title"/>
          </p:nvPr>
        </p:nvSpPr>
        <p:spPr>
          <a:xfrm>
            <a:off x="311700" y="372500"/>
            <a:ext cx="86799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Iniciativas que apoyan nuevas métodos: Altmetrics manifiesto</a:t>
            </a:r>
            <a:endParaRPr/>
          </a:p>
        </p:txBody>
      </p:sp>
      <p:pic>
        <p:nvPicPr>
          <p:cNvPr id="164" name="Google Shape;164;p28"/>
          <p:cNvPicPr preferRelativeResize="0"/>
          <p:nvPr/>
        </p:nvPicPr>
        <p:blipFill>
          <a:blip r:embed="rId3">
            <a:alphaModFix/>
          </a:blip>
          <a:stretch>
            <a:fillRect/>
          </a:stretch>
        </p:blipFill>
        <p:spPr>
          <a:xfrm>
            <a:off x="712825" y="1481300"/>
            <a:ext cx="1730550" cy="173055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86"/>
          <p:cNvSpPr txBox="1">
            <a:spLocks noGrp="1"/>
          </p:cNvSpPr>
          <p:nvPr>
            <p:ph type="ctrTitle"/>
          </p:nvPr>
        </p:nvSpPr>
        <p:spPr>
          <a:xfrm>
            <a:off x="877950" y="3249050"/>
            <a:ext cx="7547100" cy="189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4800" b="1">
              <a:solidFill>
                <a:srgbClr val="073763"/>
              </a:solidFill>
              <a:latin typeface="Oxygen"/>
              <a:ea typeface="Oxygen"/>
              <a:cs typeface="Oxygen"/>
              <a:sym typeface="Oxygen"/>
            </a:endParaRPr>
          </a:p>
          <a:p>
            <a:pPr marL="0" lvl="0" indent="0" algn="ctr" rtl="0">
              <a:spcBef>
                <a:spcPts val="0"/>
              </a:spcBef>
              <a:spcAft>
                <a:spcPts val="0"/>
              </a:spcAft>
              <a:buNone/>
            </a:pPr>
            <a:r>
              <a:rPr lang="es" sz="4800" b="1">
                <a:solidFill>
                  <a:srgbClr val="073763"/>
                </a:solidFill>
                <a:latin typeface="Oxygen"/>
                <a:ea typeface="Oxygen"/>
                <a:cs typeface="Oxygen"/>
                <a:sym typeface="Oxygen"/>
              </a:rPr>
              <a:t>Estudios preliminares</a:t>
            </a:r>
            <a:endParaRPr sz="4800" b="1">
              <a:solidFill>
                <a:srgbClr val="073763"/>
              </a:solidFill>
              <a:latin typeface="Oxygen"/>
              <a:ea typeface="Oxygen"/>
              <a:cs typeface="Oxygen"/>
              <a:sym typeface="Oxygen"/>
            </a:endParaRPr>
          </a:p>
        </p:txBody>
      </p:sp>
      <p:pic>
        <p:nvPicPr>
          <p:cNvPr id="471" name="Google Shape;471;p86"/>
          <p:cNvPicPr preferRelativeResize="0"/>
          <p:nvPr/>
        </p:nvPicPr>
        <p:blipFill>
          <a:blip r:embed="rId3">
            <a:alphaModFix/>
          </a:blip>
          <a:stretch>
            <a:fillRect/>
          </a:stretch>
        </p:blipFill>
        <p:spPr>
          <a:xfrm>
            <a:off x="0" y="0"/>
            <a:ext cx="9144000" cy="3295055"/>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87"/>
          <p:cNvSpPr txBox="1">
            <a:spLocks noGrp="1"/>
          </p:cNvSpPr>
          <p:nvPr>
            <p:ph type="ctrTitle"/>
          </p:nvPr>
        </p:nvSpPr>
        <p:spPr>
          <a:xfrm>
            <a:off x="2833450" y="473825"/>
            <a:ext cx="5609400" cy="97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4800" b="1">
              <a:solidFill>
                <a:srgbClr val="073763"/>
              </a:solidFill>
              <a:latin typeface="Oxygen"/>
              <a:ea typeface="Oxygen"/>
              <a:cs typeface="Oxygen"/>
              <a:sym typeface="Oxygen"/>
            </a:endParaRPr>
          </a:p>
          <a:p>
            <a:pPr marL="0" lvl="0" indent="0" algn="ctr" rtl="0">
              <a:spcBef>
                <a:spcPts val="0"/>
              </a:spcBef>
              <a:spcAft>
                <a:spcPts val="0"/>
              </a:spcAft>
              <a:buNone/>
            </a:pPr>
            <a:r>
              <a:rPr lang="es" sz="4800" b="1">
                <a:solidFill>
                  <a:srgbClr val="073763"/>
                </a:solidFill>
                <a:latin typeface="Oxygen"/>
                <a:ea typeface="Oxygen"/>
                <a:cs typeface="Oxygen"/>
                <a:sym typeface="Oxygen"/>
              </a:rPr>
              <a:t>Estudio 1</a:t>
            </a:r>
            <a:endParaRPr sz="4800" b="1">
              <a:solidFill>
                <a:srgbClr val="073763"/>
              </a:solidFill>
              <a:latin typeface="Oxygen"/>
              <a:ea typeface="Oxygen"/>
              <a:cs typeface="Oxygen"/>
              <a:sym typeface="Oxygen"/>
            </a:endParaRPr>
          </a:p>
        </p:txBody>
      </p:sp>
      <p:pic>
        <p:nvPicPr>
          <p:cNvPr id="477" name="Google Shape;477;p87"/>
          <p:cNvPicPr preferRelativeResize="0"/>
          <p:nvPr/>
        </p:nvPicPr>
        <p:blipFill>
          <a:blip r:embed="rId3">
            <a:alphaModFix/>
          </a:blip>
          <a:stretch>
            <a:fillRect/>
          </a:stretch>
        </p:blipFill>
        <p:spPr>
          <a:xfrm>
            <a:off x="152400" y="152400"/>
            <a:ext cx="2631032" cy="2944250"/>
          </a:xfrm>
          <a:prstGeom prst="rect">
            <a:avLst/>
          </a:prstGeom>
          <a:noFill/>
          <a:ln>
            <a:noFill/>
          </a:ln>
        </p:spPr>
      </p:pic>
      <p:sp>
        <p:nvSpPr>
          <p:cNvPr id="478" name="Google Shape;478;p87"/>
          <p:cNvSpPr txBox="1">
            <a:spLocks noGrp="1"/>
          </p:cNvSpPr>
          <p:nvPr>
            <p:ph type="title" idx="4294967295"/>
          </p:nvPr>
        </p:nvSpPr>
        <p:spPr>
          <a:xfrm>
            <a:off x="193525" y="3271050"/>
            <a:ext cx="8339700" cy="1732800"/>
          </a:xfrm>
          <a:prstGeom prst="rect">
            <a:avLst/>
          </a:prstGeom>
          <a:solidFill>
            <a:srgbClr val="FFFFFF"/>
          </a:solidFill>
          <a:ln>
            <a:noFill/>
          </a:ln>
        </p:spPr>
        <p:txBody>
          <a:bodyPr spcFirstLastPara="1" wrap="square" lIns="71225" tIns="35600" rIns="71225" bIns="35600" anchor="ctr" anchorCtr="0">
            <a:noAutofit/>
          </a:bodyPr>
          <a:lstStyle/>
          <a:p>
            <a:pPr marL="0" marR="0" lvl="0" indent="0" algn="r" rtl="0">
              <a:spcBef>
                <a:spcPts val="0"/>
              </a:spcBef>
              <a:spcAft>
                <a:spcPts val="0"/>
              </a:spcAft>
              <a:buClr>
                <a:schemeClr val="lt1"/>
              </a:buClr>
              <a:buSzPts val="2300"/>
              <a:buFont typeface="Candara"/>
              <a:buNone/>
            </a:pPr>
            <a:r>
              <a:rPr lang="es" sz="3000" b="1" i="0" u="none" strike="noStrike" cap="none">
                <a:solidFill>
                  <a:srgbClr val="000000"/>
                </a:solidFill>
                <a:latin typeface="Candara"/>
                <a:ea typeface="Candara"/>
                <a:cs typeface="Candara"/>
                <a:sym typeface="Candara"/>
              </a:rPr>
              <a:t>Can we use  altmetrics  at the institutional level?  A case study analysing the coverage  by research areas of four Spanish universities  </a:t>
            </a:r>
            <a:endParaRPr sz="3000" b="0" i="0" u="none" strike="noStrike" cap="none">
              <a:solidFill>
                <a:srgbClr val="000000"/>
              </a:solidFill>
              <a:latin typeface="Candara"/>
              <a:ea typeface="Candara"/>
              <a:cs typeface="Candara"/>
              <a:sym typeface="Candara"/>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88"/>
          <p:cNvSpPr txBox="1">
            <a:spLocks noGrp="1"/>
          </p:cNvSpPr>
          <p:nvPr>
            <p:ph type="title"/>
          </p:nvPr>
        </p:nvSpPr>
        <p:spPr>
          <a:xfrm>
            <a:off x="0" y="0"/>
            <a:ext cx="9144000" cy="857400"/>
          </a:xfrm>
          <a:prstGeom prst="rect">
            <a:avLst/>
          </a:prstGeom>
          <a:solidFill>
            <a:srgbClr val="0070C0"/>
          </a:solidFill>
          <a:ln>
            <a:noFill/>
          </a:ln>
        </p:spPr>
        <p:txBody>
          <a:bodyPr spcFirstLastPara="1" wrap="square" lIns="71225" tIns="35600" rIns="71225" bIns="35600" anchor="ctr" anchorCtr="0">
            <a:noAutofit/>
          </a:bodyPr>
          <a:lstStyle/>
          <a:p>
            <a:pPr marL="0" marR="0" lvl="0" indent="0" algn="l" rtl="0">
              <a:spcBef>
                <a:spcPts val="0"/>
              </a:spcBef>
              <a:spcAft>
                <a:spcPts val="0"/>
              </a:spcAft>
              <a:buClr>
                <a:schemeClr val="lt1"/>
              </a:buClr>
              <a:buSzPts val="4200"/>
              <a:buFont typeface="Candara"/>
              <a:buNone/>
            </a:pPr>
            <a:r>
              <a:rPr lang="es" sz="1900" b="1" i="0" u="none" strike="noStrike" cap="none">
                <a:solidFill>
                  <a:schemeClr val="lt1"/>
                </a:solidFill>
                <a:latin typeface="Candara"/>
                <a:ea typeface="Candara"/>
                <a:cs typeface="Candara"/>
                <a:sym typeface="Candara"/>
              </a:rPr>
              <a:t>Can we use altmetrics at institucional level?</a:t>
            </a:r>
            <a:r>
              <a:rPr lang="es" sz="3100" b="1" i="0" u="none" strike="noStrike" cap="none">
                <a:solidFill>
                  <a:schemeClr val="lt1"/>
                </a:solidFill>
                <a:latin typeface="Candara"/>
                <a:ea typeface="Candara"/>
                <a:cs typeface="Candara"/>
                <a:sym typeface="Candara"/>
              </a:rPr>
              <a:t/>
            </a:r>
            <a:br>
              <a:rPr lang="es" sz="3100" b="1" i="0" u="none" strike="noStrike" cap="none">
                <a:solidFill>
                  <a:schemeClr val="lt1"/>
                </a:solidFill>
                <a:latin typeface="Candara"/>
                <a:ea typeface="Candara"/>
                <a:cs typeface="Candara"/>
                <a:sym typeface="Candara"/>
              </a:rPr>
            </a:br>
            <a:r>
              <a:rPr lang="es" sz="4200" b="1" i="0" u="none" strike="noStrike" cap="none">
                <a:solidFill>
                  <a:schemeClr val="lt1"/>
                </a:solidFill>
                <a:latin typeface="Candara"/>
                <a:ea typeface="Candara"/>
                <a:cs typeface="Candara"/>
                <a:sym typeface="Candara"/>
              </a:rPr>
              <a:t>Material &amp; methods: 4 universities</a:t>
            </a:r>
            <a:endParaRPr sz="4200" b="1" i="0" u="none" strike="noStrike" cap="none">
              <a:solidFill>
                <a:schemeClr val="lt1"/>
              </a:solidFill>
              <a:latin typeface="Candara"/>
              <a:ea typeface="Candara"/>
              <a:cs typeface="Candara"/>
              <a:sym typeface="Candara"/>
            </a:endParaRPr>
          </a:p>
        </p:txBody>
      </p:sp>
      <p:graphicFrame>
        <p:nvGraphicFramePr>
          <p:cNvPr id="484" name="Google Shape;484;p88"/>
          <p:cNvGraphicFramePr/>
          <p:nvPr/>
        </p:nvGraphicFramePr>
        <p:xfrm>
          <a:off x="317637" y="2270891"/>
          <a:ext cx="8394450" cy="2895600"/>
        </p:xfrm>
        <a:graphic>
          <a:graphicData uri="http://schemas.openxmlformats.org/drawingml/2006/table">
            <a:tbl>
              <a:tblPr firstRow="1" firstCol="1" bandRow="1">
                <a:noFill/>
              </a:tblPr>
              <a:tblGrid>
                <a:gridCol w="2128050"/>
                <a:gridCol w="1199600"/>
                <a:gridCol w="2340675"/>
                <a:gridCol w="1383825"/>
                <a:gridCol w="1342300"/>
              </a:tblGrid>
              <a:tr h="238125">
                <a:tc>
                  <a:txBody>
                    <a:bodyPr/>
                    <a:lstStyle/>
                    <a:p>
                      <a:pPr marL="0" marR="0" lvl="0" indent="0" algn="r" rtl="0">
                        <a:spcBef>
                          <a:spcPts val="0"/>
                        </a:spcBef>
                        <a:spcAft>
                          <a:spcPts val="0"/>
                        </a:spcAft>
                        <a:buNone/>
                      </a:pPr>
                      <a:r>
                        <a:rPr lang="es" sz="1900" b="0" u="none" strike="noStrike" cap="none">
                          <a:latin typeface="Candara"/>
                          <a:ea typeface="Candara"/>
                          <a:cs typeface="Candara"/>
                          <a:sym typeface="Candara"/>
                        </a:rPr>
                        <a:t>y</a:t>
                      </a:r>
                      <a:endParaRPr sz="1900" b="0" u="none" strike="noStrike" cap="none">
                        <a:latin typeface="Candara"/>
                        <a:ea typeface="Candara"/>
                        <a:cs typeface="Candara"/>
                        <a:sym typeface="Candara"/>
                      </a:endParaRPr>
                    </a:p>
                  </a:txBody>
                  <a:tcPr marL="54425" marR="54425" marT="0" marB="0" anchor="ctr">
                    <a:solidFill>
                      <a:schemeClr val="lt1"/>
                    </a:solidFill>
                  </a:tcPr>
                </a:tc>
                <a:tc>
                  <a:txBody>
                    <a:bodyPr/>
                    <a:lstStyle/>
                    <a:p>
                      <a:pPr marL="0" marR="0" lvl="0" indent="0" algn="ctr" rtl="0">
                        <a:spcBef>
                          <a:spcPts val="0"/>
                        </a:spcBef>
                        <a:spcAft>
                          <a:spcPts val="0"/>
                        </a:spcAft>
                        <a:buNone/>
                      </a:pPr>
                      <a:r>
                        <a:rPr lang="es" sz="1900" b="1" u="none" strike="noStrike" cap="none">
                          <a:solidFill>
                            <a:srgbClr val="FF0000"/>
                          </a:solidFill>
                          <a:latin typeface="Candara"/>
                          <a:ea typeface="Candara"/>
                          <a:cs typeface="Candara"/>
                          <a:sym typeface="Candara"/>
                        </a:rPr>
                        <a:t>Size</a:t>
                      </a:r>
                      <a:endParaRPr sz="1900" b="1" u="none" strike="noStrike" cap="none">
                        <a:solidFill>
                          <a:srgbClr val="FF0000"/>
                        </a:solidFill>
                        <a:latin typeface="Candara"/>
                        <a:ea typeface="Candara"/>
                        <a:cs typeface="Candara"/>
                        <a:sym typeface="Candara"/>
                      </a:endParaRPr>
                    </a:p>
                    <a:p>
                      <a:pPr marL="0" marR="0" lvl="0" indent="0" algn="ctr" rtl="0">
                        <a:spcBef>
                          <a:spcPts val="0"/>
                        </a:spcBef>
                        <a:spcAft>
                          <a:spcPts val="0"/>
                        </a:spcAft>
                        <a:buNone/>
                      </a:pPr>
                      <a:r>
                        <a:rPr lang="es" sz="1900" b="1" u="none" strike="noStrike" cap="none">
                          <a:solidFill>
                            <a:srgbClr val="FF0000"/>
                          </a:solidFill>
                          <a:latin typeface="Candara"/>
                          <a:ea typeface="Candara"/>
                          <a:cs typeface="Candara"/>
                          <a:sym typeface="Candara"/>
                        </a:rPr>
                        <a:t>Staff</a:t>
                      </a:r>
                      <a:endParaRPr sz="1900" b="1" u="none" strike="noStrike" cap="none">
                        <a:solidFill>
                          <a:srgbClr val="FF0000"/>
                        </a:solidFill>
                        <a:latin typeface="Candara"/>
                        <a:ea typeface="Candara"/>
                        <a:cs typeface="Candara"/>
                        <a:sym typeface="Candara"/>
                      </a:endParaRPr>
                    </a:p>
                  </a:txBody>
                  <a:tcPr marL="54425" marR="54425" marT="0" marB="0" anchor="ctr">
                    <a:solidFill>
                      <a:schemeClr val="lt1"/>
                    </a:solidFill>
                  </a:tcPr>
                </a:tc>
                <a:tc>
                  <a:txBody>
                    <a:bodyPr/>
                    <a:lstStyle/>
                    <a:p>
                      <a:pPr marL="0" marR="0" lvl="0" indent="0" algn="ctr" rtl="0">
                        <a:spcBef>
                          <a:spcPts val="0"/>
                        </a:spcBef>
                        <a:spcAft>
                          <a:spcPts val="0"/>
                        </a:spcAft>
                        <a:buNone/>
                      </a:pPr>
                      <a:r>
                        <a:rPr lang="es" sz="1900" b="1" u="none" strike="noStrike" cap="none">
                          <a:solidFill>
                            <a:srgbClr val="FF0000"/>
                          </a:solidFill>
                          <a:latin typeface="Candara"/>
                          <a:ea typeface="Candara"/>
                          <a:cs typeface="Candara"/>
                          <a:sym typeface="Candara"/>
                        </a:rPr>
                        <a:t>Type</a:t>
                      </a:r>
                      <a:endParaRPr sz="1900" b="1" u="none" strike="noStrike" cap="none">
                        <a:solidFill>
                          <a:srgbClr val="FF0000"/>
                        </a:solidFill>
                        <a:latin typeface="Candara"/>
                        <a:ea typeface="Candara"/>
                        <a:cs typeface="Candara"/>
                        <a:sym typeface="Candara"/>
                      </a:endParaRPr>
                    </a:p>
                    <a:p>
                      <a:pPr marL="0" marR="0" lvl="0" indent="0" algn="ctr" rtl="0">
                        <a:spcBef>
                          <a:spcPts val="0"/>
                        </a:spcBef>
                        <a:spcAft>
                          <a:spcPts val="0"/>
                        </a:spcAft>
                        <a:buNone/>
                      </a:pPr>
                      <a:r>
                        <a:rPr lang="es" sz="1900" b="1" u="none" strike="noStrike" cap="none">
                          <a:solidFill>
                            <a:srgbClr val="FF0000"/>
                          </a:solidFill>
                          <a:latin typeface="Candara"/>
                          <a:ea typeface="Candara"/>
                          <a:cs typeface="Candara"/>
                          <a:sym typeface="Candara"/>
                        </a:rPr>
                        <a:t>and main field</a:t>
                      </a:r>
                      <a:endParaRPr sz="1900" b="1" u="none" strike="noStrike" cap="none">
                        <a:solidFill>
                          <a:srgbClr val="FF0000"/>
                        </a:solidFill>
                        <a:latin typeface="Candara"/>
                        <a:ea typeface="Candara"/>
                        <a:cs typeface="Candara"/>
                        <a:sym typeface="Candara"/>
                      </a:endParaRPr>
                    </a:p>
                  </a:txBody>
                  <a:tcPr marL="54425" marR="54425" marT="0" marB="0" anchor="ctr">
                    <a:solidFill>
                      <a:schemeClr val="lt1"/>
                    </a:solidFill>
                  </a:tcPr>
                </a:tc>
                <a:tc>
                  <a:txBody>
                    <a:bodyPr/>
                    <a:lstStyle/>
                    <a:p>
                      <a:pPr marL="0" marR="0" lvl="0" indent="0" algn="ctr" rtl="0">
                        <a:spcBef>
                          <a:spcPts val="0"/>
                        </a:spcBef>
                        <a:spcAft>
                          <a:spcPts val="0"/>
                        </a:spcAft>
                        <a:buNone/>
                      </a:pPr>
                      <a:r>
                        <a:rPr lang="es" sz="1900" b="1" u="none" strike="noStrike" cap="none">
                          <a:solidFill>
                            <a:srgbClr val="FF0000"/>
                          </a:solidFill>
                          <a:latin typeface="Candara"/>
                          <a:ea typeface="Candara"/>
                          <a:cs typeface="Candara"/>
                          <a:sym typeface="Candara"/>
                        </a:rPr>
                        <a:t>Foundation</a:t>
                      </a:r>
                      <a:endParaRPr sz="1100"/>
                    </a:p>
                    <a:p>
                      <a:pPr marL="0" marR="0" lvl="0" indent="0" algn="ctr" rtl="0">
                        <a:spcBef>
                          <a:spcPts val="0"/>
                        </a:spcBef>
                        <a:spcAft>
                          <a:spcPts val="0"/>
                        </a:spcAft>
                        <a:buNone/>
                      </a:pPr>
                      <a:r>
                        <a:rPr lang="es" sz="1900" b="1" u="none" strike="noStrike" cap="none">
                          <a:solidFill>
                            <a:srgbClr val="FF0000"/>
                          </a:solidFill>
                          <a:latin typeface="Candara"/>
                          <a:ea typeface="Candara"/>
                          <a:cs typeface="Candara"/>
                          <a:sym typeface="Candara"/>
                        </a:rPr>
                        <a:t> Year</a:t>
                      </a:r>
                      <a:endParaRPr sz="1900" b="1" u="none" strike="noStrike" cap="none">
                        <a:solidFill>
                          <a:srgbClr val="FF0000"/>
                        </a:solidFill>
                        <a:latin typeface="Candara"/>
                        <a:ea typeface="Candara"/>
                        <a:cs typeface="Candara"/>
                        <a:sym typeface="Candara"/>
                      </a:endParaRPr>
                    </a:p>
                  </a:txBody>
                  <a:tcPr marL="54425" marR="54425" marT="0" marB="0" anchor="ctr">
                    <a:solidFill>
                      <a:schemeClr val="lt1"/>
                    </a:solidFill>
                  </a:tcPr>
                </a:tc>
                <a:tc>
                  <a:txBody>
                    <a:bodyPr/>
                    <a:lstStyle/>
                    <a:p>
                      <a:pPr marL="0" marR="0" lvl="0" indent="0" algn="ctr" rtl="0">
                        <a:spcBef>
                          <a:spcPts val="0"/>
                        </a:spcBef>
                        <a:spcAft>
                          <a:spcPts val="0"/>
                        </a:spcAft>
                        <a:buNone/>
                      </a:pPr>
                      <a:r>
                        <a:rPr lang="es" sz="1900" b="1" u="none" strike="noStrike" cap="none">
                          <a:solidFill>
                            <a:srgbClr val="FF0000"/>
                          </a:solidFill>
                          <a:latin typeface="Candara"/>
                          <a:ea typeface="Candara"/>
                          <a:cs typeface="Candara"/>
                          <a:sym typeface="Candara"/>
                        </a:rPr>
                        <a:t>Region</a:t>
                      </a:r>
                      <a:endParaRPr sz="1900" b="1" u="none" strike="noStrike" cap="none">
                        <a:solidFill>
                          <a:srgbClr val="FF0000"/>
                        </a:solidFill>
                        <a:latin typeface="Candara"/>
                        <a:ea typeface="Candara"/>
                        <a:cs typeface="Candara"/>
                        <a:sym typeface="Candara"/>
                      </a:endParaRPr>
                    </a:p>
                    <a:p>
                      <a:pPr marL="0" marR="0" lvl="0" indent="0" algn="ctr" rtl="0">
                        <a:spcBef>
                          <a:spcPts val="0"/>
                        </a:spcBef>
                        <a:spcAft>
                          <a:spcPts val="0"/>
                        </a:spcAft>
                        <a:buNone/>
                      </a:pPr>
                      <a:r>
                        <a:rPr lang="es" sz="1900" b="1" u="none" strike="noStrike" cap="none">
                          <a:solidFill>
                            <a:srgbClr val="FF0000"/>
                          </a:solidFill>
                          <a:latin typeface="Candara"/>
                          <a:ea typeface="Candara"/>
                          <a:cs typeface="Candara"/>
                          <a:sym typeface="Candara"/>
                        </a:rPr>
                        <a:t>&amp; City</a:t>
                      </a:r>
                      <a:endParaRPr sz="1900" b="1" u="none" strike="noStrike" cap="none">
                        <a:solidFill>
                          <a:srgbClr val="FF0000"/>
                        </a:solidFill>
                        <a:latin typeface="Candara"/>
                        <a:ea typeface="Candara"/>
                        <a:cs typeface="Candara"/>
                        <a:sym typeface="Candara"/>
                      </a:endParaRPr>
                    </a:p>
                  </a:txBody>
                  <a:tcPr marL="54425" marR="54425" marT="0" marB="0" anchor="ctr">
                    <a:solidFill>
                      <a:schemeClr val="lt1"/>
                    </a:solidFill>
                  </a:tcPr>
                </a:tc>
              </a:tr>
              <a:tr h="238125">
                <a:tc>
                  <a:txBody>
                    <a:bodyPr/>
                    <a:lstStyle/>
                    <a:p>
                      <a:pPr marL="0" marR="0" lvl="0" indent="0" algn="r" rtl="0">
                        <a:spcBef>
                          <a:spcPts val="0"/>
                        </a:spcBef>
                        <a:spcAft>
                          <a:spcPts val="0"/>
                        </a:spcAft>
                        <a:buNone/>
                      </a:pPr>
                      <a:r>
                        <a:rPr lang="es" sz="1900" b="0" u="none" strike="noStrike" cap="none">
                          <a:latin typeface="Candara"/>
                          <a:ea typeface="Candara"/>
                          <a:cs typeface="Candara"/>
                          <a:sym typeface="Candara"/>
                        </a:rPr>
                        <a:t>University </a:t>
                      </a:r>
                      <a:endParaRPr sz="1900" b="0" u="none" strike="noStrike" cap="none">
                        <a:latin typeface="Candara"/>
                        <a:ea typeface="Candara"/>
                        <a:cs typeface="Candara"/>
                        <a:sym typeface="Candara"/>
                      </a:endParaRPr>
                    </a:p>
                    <a:p>
                      <a:pPr marL="0" marR="0" lvl="0" indent="0" algn="r" rtl="0">
                        <a:spcBef>
                          <a:spcPts val="0"/>
                        </a:spcBef>
                        <a:spcAft>
                          <a:spcPts val="0"/>
                        </a:spcAft>
                        <a:buNone/>
                      </a:pPr>
                      <a:r>
                        <a:rPr lang="es" sz="1900" b="0" u="none" strike="noStrike" cap="none">
                          <a:latin typeface="Candara"/>
                          <a:ea typeface="Candara"/>
                          <a:cs typeface="Candara"/>
                          <a:sym typeface="Candara"/>
                        </a:rPr>
                        <a:t>of Granada</a:t>
                      </a:r>
                      <a:endParaRPr sz="1900" b="0" u="none" strike="noStrike" cap="none">
                        <a:latin typeface="Candara"/>
                        <a:ea typeface="Candara"/>
                        <a:cs typeface="Candara"/>
                        <a:sym typeface="Candara"/>
                      </a:endParaRPr>
                    </a:p>
                  </a:txBody>
                  <a:tcPr marL="54425" marR="54425" marT="0" marB="0" anchor="ctr"/>
                </a:tc>
                <a:tc>
                  <a:txBody>
                    <a:bodyPr/>
                    <a:lstStyle/>
                    <a:p>
                      <a:pPr marL="0" marR="0" lvl="0" indent="0" algn="ctr" rtl="0">
                        <a:spcBef>
                          <a:spcPts val="0"/>
                        </a:spcBef>
                        <a:spcAft>
                          <a:spcPts val="0"/>
                        </a:spcAft>
                        <a:buNone/>
                      </a:pPr>
                      <a:r>
                        <a:rPr lang="es" sz="1900" b="0" u="none" strike="noStrike" cap="none">
                          <a:solidFill>
                            <a:schemeClr val="lt1"/>
                          </a:solidFill>
                          <a:latin typeface="Candara"/>
                          <a:ea typeface="Candara"/>
                          <a:cs typeface="Candara"/>
                          <a:sym typeface="Candara"/>
                        </a:rPr>
                        <a:t>2399</a:t>
                      </a:r>
                      <a:endParaRPr sz="1900" b="0" u="none" strike="noStrike" cap="none">
                        <a:solidFill>
                          <a:schemeClr val="lt1"/>
                        </a:solidFill>
                        <a:latin typeface="Candara"/>
                        <a:ea typeface="Candara"/>
                        <a:cs typeface="Candara"/>
                        <a:sym typeface="Candara"/>
                      </a:endParaRPr>
                    </a:p>
                  </a:txBody>
                  <a:tcPr marL="54425" marR="54425" marT="0" marB="0" anchor="ctr">
                    <a:solidFill>
                      <a:srgbClr val="FF0000"/>
                    </a:solidFill>
                  </a:tcPr>
                </a:tc>
                <a:tc>
                  <a:txBody>
                    <a:bodyPr/>
                    <a:lstStyle/>
                    <a:p>
                      <a:pPr marL="0" marR="0" lvl="0" indent="0" algn="ctr" rtl="0">
                        <a:spcBef>
                          <a:spcPts val="0"/>
                        </a:spcBef>
                        <a:spcAft>
                          <a:spcPts val="0"/>
                        </a:spcAft>
                        <a:buNone/>
                      </a:pPr>
                      <a:r>
                        <a:rPr lang="es" sz="1900" b="0" u="none" strike="noStrike" cap="none">
                          <a:latin typeface="Candara"/>
                          <a:ea typeface="Candara"/>
                          <a:cs typeface="Candara"/>
                          <a:sym typeface="Candara"/>
                        </a:rPr>
                        <a:t>Multidisciplinary</a:t>
                      </a:r>
                      <a:endParaRPr sz="1900" b="0" u="none" strike="noStrike" cap="none">
                        <a:latin typeface="Candara"/>
                        <a:ea typeface="Candara"/>
                        <a:cs typeface="Candara"/>
                        <a:sym typeface="Candara"/>
                      </a:endParaRPr>
                    </a:p>
                  </a:txBody>
                  <a:tcPr marL="54425" marR="54425" marT="0" marB="0" anchor="ctr">
                    <a:solidFill>
                      <a:srgbClr val="FFFF00"/>
                    </a:solidFill>
                  </a:tcPr>
                </a:tc>
                <a:tc>
                  <a:txBody>
                    <a:bodyPr/>
                    <a:lstStyle/>
                    <a:p>
                      <a:pPr marL="0" marR="0" lvl="0" indent="0" algn="ctr" rtl="0">
                        <a:spcBef>
                          <a:spcPts val="0"/>
                        </a:spcBef>
                        <a:spcAft>
                          <a:spcPts val="0"/>
                        </a:spcAft>
                        <a:buNone/>
                      </a:pPr>
                      <a:r>
                        <a:rPr lang="es" sz="1900" b="0" u="none" strike="noStrike" cap="none">
                          <a:solidFill>
                            <a:schemeClr val="lt1"/>
                          </a:solidFill>
                          <a:latin typeface="Candara"/>
                          <a:ea typeface="Candara"/>
                          <a:cs typeface="Candara"/>
                          <a:sym typeface="Candara"/>
                        </a:rPr>
                        <a:t>1531</a:t>
                      </a:r>
                      <a:endParaRPr sz="1900" b="0" u="none" strike="noStrike" cap="none">
                        <a:solidFill>
                          <a:schemeClr val="lt1"/>
                        </a:solidFill>
                        <a:latin typeface="Candara"/>
                        <a:ea typeface="Candara"/>
                        <a:cs typeface="Candara"/>
                        <a:sym typeface="Candara"/>
                      </a:endParaRPr>
                    </a:p>
                  </a:txBody>
                  <a:tcPr marL="54425" marR="54425" marT="0" marB="0" anchor="ctr">
                    <a:solidFill>
                      <a:srgbClr val="FF0000"/>
                    </a:solidFill>
                  </a:tcPr>
                </a:tc>
                <a:tc>
                  <a:txBody>
                    <a:bodyPr/>
                    <a:lstStyle/>
                    <a:p>
                      <a:pPr marL="0" marR="0" lvl="0" indent="0" algn="ctr" rtl="0">
                        <a:spcBef>
                          <a:spcPts val="0"/>
                        </a:spcBef>
                        <a:spcAft>
                          <a:spcPts val="0"/>
                        </a:spcAft>
                        <a:buNone/>
                      </a:pPr>
                      <a:r>
                        <a:rPr lang="es" sz="1900" b="0" u="none" strike="noStrike" cap="none">
                          <a:latin typeface="Candara"/>
                          <a:ea typeface="Candara"/>
                          <a:cs typeface="Candara"/>
                          <a:sym typeface="Candara"/>
                        </a:rPr>
                        <a:t>Granada</a:t>
                      </a:r>
                      <a:endParaRPr sz="1900" b="0" u="none" strike="noStrike" cap="none">
                        <a:latin typeface="Candara"/>
                        <a:ea typeface="Candara"/>
                        <a:cs typeface="Candara"/>
                        <a:sym typeface="Candara"/>
                      </a:endParaRPr>
                    </a:p>
                  </a:txBody>
                  <a:tcPr marL="54425" marR="54425" marT="0" marB="0" anchor="ctr">
                    <a:solidFill>
                      <a:srgbClr val="FFFF00"/>
                    </a:solidFill>
                  </a:tcPr>
                </a:tc>
              </a:tr>
              <a:tr h="238125">
                <a:tc>
                  <a:txBody>
                    <a:bodyPr/>
                    <a:lstStyle/>
                    <a:p>
                      <a:pPr marL="0" marR="0" lvl="0" indent="0" algn="r" rtl="0">
                        <a:spcBef>
                          <a:spcPts val="0"/>
                        </a:spcBef>
                        <a:spcAft>
                          <a:spcPts val="0"/>
                        </a:spcAft>
                        <a:buNone/>
                      </a:pPr>
                      <a:r>
                        <a:rPr lang="es" sz="1900" b="0" u="none" strike="noStrike" cap="none">
                          <a:latin typeface="Candara"/>
                          <a:ea typeface="Candara"/>
                          <a:cs typeface="Candara"/>
                          <a:sym typeface="Candara"/>
                        </a:rPr>
                        <a:t>University </a:t>
                      </a:r>
                      <a:endParaRPr sz="1900" b="0" u="none" strike="noStrike" cap="none">
                        <a:latin typeface="Candara"/>
                        <a:ea typeface="Candara"/>
                        <a:cs typeface="Candara"/>
                        <a:sym typeface="Candara"/>
                      </a:endParaRPr>
                    </a:p>
                    <a:p>
                      <a:pPr marL="0" marR="0" lvl="0" indent="0" algn="r" rtl="0">
                        <a:spcBef>
                          <a:spcPts val="0"/>
                        </a:spcBef>
                        <a:spcAft>
                          <a:spcPts val="0"/>
                        </a:spcAft>
                        <a:buNone/>
                      </a:pPr>
                      <a:r>
                        <a:rPr lang="es" sz="1900" b="0" u="none" strike="noStrike" cap="none">
                          <a:latin typeface="Candara"/>
                          <a:ea typeface="Candara"/>
                          <a:cs typeface="Candara"/>
                          <a:sym typeface="Candara"/>
                        </a:rPr>
                        <a:t>Pompeu Fabra</a:t>
                      </a:r>
                      <a:endParaRPr sz="1900" b="0" u="none" strike="noStrike" cap="none">
                        <a:latin typeface="Candara"/>
                        <a:ea typeface="Candara"/>
                        <a:cs typeface="Candara"/>
                        <a:sym typeface="Candara"/>
                      </a:endParaRPr>
                    </a:p>
                  </a:txBody>
                  <a:tcPr marL="54425" marR="54425" marT="0" marB="0" anchor="ctr"/>
                </a:tc>
                <a:tc>
                  <a:txBody>
                    <a:bodyPr/>
                    <a:lstStyle/>
                    <a:p>
                      <a:pPr marL="0" marR="0" lvl="0" indent="0" algn="ctr" rtl="0">
                        <a:spcBef>
                          <a:spcPts val="0"/>
                        </a:spcBef>
                        <a:spcAft>
                          <a:spcPts val="0"/>
                        </a:spcAft>
                        <a:buNone/>
                      </a:pPr>
                      <a:r>
                        <a:rPr lang="es" sz="1900" b="0" u="none" strike="noStrike" cap="none">
                          <a:latin typeface="Candara"/>
                          <a:ea typeface="Candara"/>
                          <a:cs typeface="Candara"/>
                          <a:sym typeface="Candara"/>
                        </a:rPr>
                        <a:t>288</a:t>
                      </a:r>
                      <a:endParaRPr sz="1900" b="0" u="none" strike="noStrike" cap="none">
                        <a:latin typeface="Candara"/>
                        <a:ea typeface="Candara"/>
                        <a:cs typeface="Candara"/>
                        <a:sym typeface="Candara"/>
                      </a:endParaRPr>
                    </a:p>
                  </a:txBody>
                  <a:tcPr marL="54425" marR="54425" marT="0" marB="0" anchor="ctr">
                    <a:solidFill>
                      <a:srgbClr val="92D050"/>
                    </a:solidFill>
                  </a:tcPr>
                </a:tc>
                <a:tc>
                  <a:txBody>
                    <a:bodyPr/>
                    <a:lstStyle/>
                    <a:p>
                      <a:pPr marL="0" marR="0" lvl="0" indent="0" algn="ctr" rtl="0">
                        <a:spcBef>
                          <a:spcPts val="0"/>
                        </a:spcBef>
                        <a:spcAft>
                          <a:spcPts val="0"/>
                        </a:spcAft>
                        <a:buNone/>
                      </a:pPr>
                      <a:r>
                        <a:rPr lang="es" sz="1900" b="0" u="none" strike="noStrike" cap="none">
                          <a:latin typeface="Candara"/>
                          <a:ea typeface="Candara"/>
                          <a:cs typeface="Candara"/>
                          <a:sym typeface="Candara"/>
                        </a:rPr>
                        <a:t>Specialized</a:t>
                      </a:r>
                      <a:endParaRPr sz="1900" b="0" u="none" strike="noStrike" cap="none">
                        <a:latin typeface="Candara"/>
                        <a:ea typeface="Candara"/>
                        <a:cs typeface="Candara"/>
                        <a:sym typeface="Candara"/>
                      </a:endParaRPr>
                    </a:p>
                    <a:p>
                      <a:pPr marL="0" marR="0" lvl="0" indent="0" algn="ctr" rtl="0">
                        <a:spcBef>
                          <a:spcPts val="0"/>
                        </a:spcBef>
                        <a:spcAft>
                          <a:spcPts val="0"/>
                        </a:spcAft>
                        <a:buNone/>
                      </a:pPr>
                      <a:r>
                        <a:rPr lang="es" sz="1900" b="0" u="none" strike="noStrike" cap="none">
                          <a:latin typeface="Candara"/>
                          <a:ea typeface="Candara"/>
                          <a:cs typeface="Candara"/>
                          <a:sym typeface="Candara"/>
                        </a:rPr>
                        <a:t>Medicine/Biology</a:t>
                      </a:r>
                      <a:endParaRPr sz="1900" b="0" u="none" strike="noStrike" cap="none">
                        <a:latin typeface="Candara"/>
                        <a:ea typeface="Candara"/>
                        <a:cs typeface="Candara"/>
                        <a:sym typeface="Candara"/>
                      </a:endParaRPr>
                    </a:p>
                  </a:txBody>
                  <a:tcPr marL="54425" marR="54425" marT="0" marB="0" anchor="ctr">
                    <a:solidFill>
                      <a:srgbClr val="92D050"/>
                    </a:solidFill>
                  </a:tcPr>
                </a:tc>
                <a:tc>
                  <a:txBody>
                    <a:bodyPr/>
                    <a:lstStyle/>
                    <a:p>
                      <a:pPr marL="0" marR="0" lvl="0" indent="0" algn="ctr" rtl="0">
                        <a:spcBef>
                          <a:spcPts val="0"/>
                        </a:spcBef>
                        <a:spcAft>
                          <a:spcPts val="0"/>
                        </a:spcAft>
                        <a:buNone/>
                      </a:pPr>
                      <a:r>
                        <a:rPr lang="es" sz="1900" b="0" u="none" strike="noStrike" cap="none">
                          <a:latin typeface="Candara"/>
                          <a:ea typeface="Candara"/>
                          <a:cs typeface="Candara"/>
                          <a:sym typeface="Candara"/>
                        </a:rPr>
                        <a:t>1990</a:t>
                      </a:r>
                      <a:endParaRPr sz="1900" b="0" u="none" strike="noStrike" cap="none">
                        <a:latin typeface="Candara"/>
                        <a:ea typeface="Candara"/>
                        <a:cs typeface="Candara"/>
                        <a:sym typeface="Candara"/>
                      </a:endParaRPr>
                    </a:p>
                  </a:txBody>
                  <a:tcPr marL="54425" marR="54425" marT="0" marB="0" anchor="ctr">
                    <a:solidFill>
                      <a:srgbClr val="92D050"/>
                    </a:solidFill>
                  </a:tcPr>
                </a:tc>
                <a:tc>
                  <a:txBody>
                    <a:bodyPr/>
                    <a:lstStyle/>
                    <a:p>
                      <a:pPr marL="0" marR="0" lvl="0" indent="0" algn="ctr" rtl="0">
                        <a:spcBef>
                          <a:spcPts val="0"/>
                        </a:spcBef>
                        <a:spcAft>
                          <a:spcPts val="0"/>
                        </a:spcAft>
                        <a:buNone/>
                      </a:pPr>
                      <a:endParaRPr sz="1900" b="0" u="none" strike="noStrike" cap="none">
                        <a:latin typeface="Candara"/>
                        <a:ea typeface="Candara"/>
                        <a:cs typeface="Candara"/>
                        <a:sym typeface="Candara"/>
                      </a:endParaRPr>
                    </a:p>
                    <a:p>
                      <a:pPr marL="0" marR="0" lvl="0" indent="0" algn="ctr" rtl="0">
                        <a:spcBef>
                          <a:spcPts val="0"/>
                        </a:spcBef>
                        <a:spcAft>
                          <a:spcPts val="0"/>
                        </a:spcAft>
                        <a:buNone/>
                      </a:pPr>
                      <a:r>
                        <a:rPr lang="es" sz="1900" b="0" u="none" strike="noStrike" cap="none">
                          <a:latin typeface="Candara"/>
                          <a:ea typeface="Candara"/>
                          <a:cs typeface="Candara"/>
                          <a:sym typeface="Candara"/>
                        </a:rPr>
                        <a:t>Barcelona</a:t>
                      </a:r>
                      <a:endParaRPr sz="1900" b="0" u="none" strike="noStrike" cap="none">
                        <a:latin typeface="Candara"/>
                        <a:ea typeface="Candara"/>
                        <a:cs typeface="Candara"/>
                        <a:sym typeface="Candara"/>
                      </a:endParaRPr>
                    </a:p>
                  </a:txBody>
                  <a:tcPr marL="54425" marR="54425" marT="0" marB="0" anchor="ctr">
                    <a:solidFill>
                      <a:srgbClr val="FFC000"/>
                    </a:solidFill>
                  </a:tcPr>
                </a:tc>
              </a:tr>
              <a:tr h="238125">
                <a:tc>
                  <a:txBody>
                    <a:bodyPr/>
                    <a:lstStyle/>
                    <a:p>
                      <a:pPr marL="0" marR="0" lvl="0" indent="0" algn="r" rtl="0">
                        <a:spcBef>
                          <a:spcPts val="0"/>
                        </a:spcBef>
                        <a:spcAft>
                          <a:spcPts val="0"/>
                        </a:spcAft>
                        <a:buNone/>
                      </a:pPr>
                      <a:r>
                        <a:rPr lang="es" sz="1900" b="0" u="none" strike="noStrike" cap="none">
                          <a:latin typeface="Candara"/>
                          <a:ea typeface="Candara"/>
                          <a:cs typeface="Candara"/>
                          <a:sym typeface="Candara"/>
                        </a:rPr>
                        <a:t>Polytechnic </a:t>
                      </a:r>
                      <a:endParaRPr sz="1900" b="0" u="none" strike="noStrike" cap="none">
                        <a:latin typeface="Candara"/>
                        <a:ea typeface="Candara"/>
                        <a:cs typeface="Candara"/>
                        <a:sym typeface="Candara"/>
                      </a:endParaRPr>
                    </a:p>
                    <a:p>
                      <a:pPr marL="0" marR="0" lvl="0" indent="0" algn="r" rtl="0">
                        <a:spcBef>
                          <a:spcPts val="0"/>
                        </a:spcBef>
                        <a:spcAft>
                          <a:spcPts val="0"/>
                        </a:spcAft>
                        <a:buNone/>
                      </a:pPr>
                      <a:r>
                        <a:rPr lang="es" sz="1900" b="0" u="none" strike="noStrike" cap="none">
                          <a:latin typeface="Candara"/>
                          <a:ea typeface="Candara"/>
                          <a:cs typeface="Candara"/>
                          <a:sym typeface="Candara"/>
                        </a:rPr>
                        <a:t>University Valencia</a:t>
                      </a:r>
                      <a:endParaRPr sz="1900" b="0" u="none" strike="noStrike" cap="none">
                        <a:latin typeface="Candara"/>
                        <a:ea typeface="Candara"/>
                        <a:cs typeface="Candara"/>
                        <a:sym typeface="Candara"/>
                      </a:endParaRPr>
                    </a:p>
                  </a:txBody>
                  <a:tcPr marL="54425" marR="54425" marT="0" marB="0" anchor="ctr"/>
                </a:tc>
                <a:tc>
                  <a:txBody>
                    <a:bodyPr/>
                    <a:lstStyle/>
                    <a:p>
                      <a:pPr marL="0" marR="0" lvl="0" indent="0" algn="ctr" rtl="0">
                        <a:spcBef>
                          <a:spcPts val="0"/>
                        </a:spcBef>
                        <a:spcAft>
                          <a:spcPts val="0"/>
                        </a:spcAft>
                        <a:buNone/>
                      </a:pPr>
                      <a:r>
                        <a:rPr lang="es" sz="1900" b="0" u="none" strike="noStrike" cap="none">
                          <a:latin typeface="Candara"/>
                          <a:ea typeface="Candara"/>
                          <a:cs typeface="Candara"/>
                          <a:sym typeface="Candara"/>
                        </a:rPr>
                        <a:t>1847</a:t>
                      </a:r>
                      <a:endParaRPr sz="1900" b="0" u="none" strike="noStrike" cap="none">
                        <a:latin typeface="Candara"/>
                        <a:ea typeface="Candara"/>
                        <a:cs typeface="Candara"/>
                        <a:sym typeface="Candara"/>
                      </a:endParaRPr>
                    </a:p>
                  </a:txBody>
                  <a:tcPr marL="54425" marR="54425" marT="0" marB="0" anchor="ctr">
                    <a:solidFill>
                      <a:srgbClr val="FFC000"/>
                    </a:solidFill>
                  </a:tcPr>
                </a:tc>
                <a:tc>
                  <a:txBody>
                    <a:bodyPr/>
                    <a:lstStyle/>
                    <a:p>
                      <a:pPr marL="0" marR="0" lvl="0" indent="0" algn="ctr" rtl="0">
                        <a:spcBef>
                          <a:spcPts val="0"/>
                        </a:spcBef>
                        <a:spcAft>
                          <a:spcPts val="0"/>
                        </a:spcAft>
                        <a:buNone/>
                      </a:pPr>
                      <a:r>
                        <a:rPr lang="es" sz="1900" b="0" u="none" strike="noStrike" cap="none">
                          <a:latin typeface="Candara"/>
                          <a:ea typeface="Candara"/>
                          <a:cs typeface="Candara"/>
                          <a:sym typeface="Candara"/>
                        </a:rPr>
                        <a:t>Specialized</a:t>
                      </a:r>
                      <a:endParaRPr sz="1900" b="0" u="none" strike="noStrike" cap="none">
                        <a:latin typeface="Candara"/>
                        <a:ea typeface="Candara"/>
                        <a:cs typeface="Candara"/>
                        <a:sym typeface="Candara"/>
                      </a:endParaRPr>
                    </a:p>
                    <a:p>
                      <a:pPr marL="0" marR="0" lvl="0" indent="0" algn="ctr" rtl="0">
                        <a:spcBef>
                          <a:spcPts val="0"/>
                        </a:spcBef>
                        <a:spcAft>
                          <a:spcPts val="0"/>
                        </a:spcAft>
                        <a:buNone/>
                      </a:pPr>
                      <a:r>
                        <a:rPr lang="es" sz="1900" b="0" u="none" strike="noStrike" cap="none">
                          <a:latin typeface="Candara"/>
                          <a:ea typeface="Candara"/>
                          <a:cs typeface="Candara"/>
                          <a:sym typeface="Candara"/>
                        </a:rPr>
                        <a:t>Engineering</a:t>
                      </a:r>
                      <a:endParaRPr sz="1900" b="0" u="none" strike="noStrike" cap="none">
                        <a:latin typeface="Candara"/>
                        <a:ea typeface="Candara"/>
                        <a:cs typeface="Candara"/>
                        <a:sym typeface="Candara"/>
                      </a:endParaRPr>
                    </a:p>
                  </a:txBody>
                  <a:tcPr marL="54425" marR="54425" marT="0" marB="0" anchor="ctr">
                    <a:solidFill>
                      <a:srgbClr val="92D050"/>
                    </a:solidFill>
                  </a:tcPr>
                </a:tc>
                <a:tc>
                  <a:txBody>
                    <a:bodyPr/>
                    <a:lstStyle/>
                    <a:p>
                      <a:pPr marL="0" marR="0" lvl="0" indent="0" algn="ctr" rtl="0">
                        <a:spcBef>
                          <a:spcPts val="0"/>
                        </a:spcBef>
                        <a:spcAft>
                          <a:spcPts val="0"/>
                        </a:spcAft>
                        <a:buNone/>
                      </a:pPr>
                      <a:r>
                        <a:rPr lang="es" sz="1900" b="0" u="none" strike="noStrike" cap="none">
                          <a:latin typeface="Candara"/>
                          <a:ea typeface="Candara"/>
                          <a:cs typeface="Candara"/>
                          <a:sym typeface="Candara"/>
                        </a:rPr>
                        <a:t>1971</a:t>
                      </a:r>
                      <a:endParaRPr sz="1900" b="0" u="none" strike="noStrike" cap="none">
                        <a:latin typeface="Candara"/>
                        <a:ea typeface="Candara"/>
                        <a:cs typeface="Candara"/>
                        <a:sym typeface="Candara"/>
                      </a:endParaRPr>
                    </a:p>
                  </a:txBody>
                  <a:tcPr marL="54425" marR="54425" marT="0" marB="0" anchor="ctr">
                    <a:solidFill>
                      <a:srgbClr val="FFC000"/>
                    </a:solidFill>
                  </a:tcPr>
                </a:tc>
                <a:tc>
                  <a:txBody>
                    <a:bodyPr/>
                    <a:lstStyle/>
                    <a:p>
                      <a:pPr marL="0" marR="0" lvl="0" indent="0" algn="ctr" rtl="0">
                        <a:spcBef>
                          <a:spcPts val="0"/>
                        </a:spcBef>
                        <a:spcAft>
                          <a:spcPts val="0"/>
                        </a:spcAft>
                        <a:buNone/>
                      </a:pPr>
                      <a:r>
                        <a:rPr lang="es" sz="1900" b="0" u="none" strike="noStrike" cap="none">
                          <a:solidFill>
                            <a:schemeClr val="lt1"/>
                          </a:solidFill>
                          <a:latin typeface="Candara"/>
                          <a:ea typeface="Candara"/>
                          <a:cs typeface="Candara"/>
                          <a:sym typeface="Candara"/>
                        </a:rPr>
                        <a:t>Valencia</a:t>
                      </a:r>
                      <a:endParaRPr sz="1900" b="0" u="none" strike="noStrike" cap="none">
                        <a:solidFill>
                          <a:schemeClr val="lt1"/>
                        </a:solidFill>
                        <a:latin typeface="Candara"/>
                        <a:ea typeface="Candara"/>
                        <a:cs typeface="Candara"/>
                        <a:sym typeface="Candara"/>
                      </a:endParaRPr>
                    </a:p>
                  </a:txBody>
                  <a:tcPr marL="54425" marR="54425" marT="0" marB="0" anchor="ctr">
                    <a:solidFill>
                      <a:srgbClr val="FF0000"/>
                    </a:solidFill>
                  </a:tcPr>
                </a:tc>
              </a:tr>
              <a:tr h="238125">
                <a:tc>
                  <a:txBody>
                    <a:bodyPr/>
                    <a:lstStyle/>
                    <a:p>
                      <a:pPr marL="0" marR="0" lvl="0" indent="0" algn="r" rtl="0">
                        <a:spcBef>
                          <a:spcPts val="0"/>
                        </a:spcBef>
                        <a:spcAft>
                          <a:spcPts val="0"/>
                        </a:spcAft>
                        <a:buNone/>
                      </a:pPr>
                      <a:r>
                        <a:rPr lang="es" sz="1900" b="0" u="none" strike="noStrike" cap="none">
                          <a:latin typeface="Candara"/>
                          <a:ea typeface="Candara"/>
                          <a:cs typeface="Candara"/>
                          <a:sym typeface="Candara"/>
                        </a:rPr>
                        <a:t>University </a:t>
                      </a:r>
                      <a:endParaRPr sz="1900" b="0" u="none" strike="noStrike" cap="none">
                        <a:latin typeface="Candara"/>
                        <a:ea typeface="Candara"/>
                        <a:cs typeface="Candara"/>
                        <a:sym typeface="Candara"/>
                      </a:endParaRPr>
                    </a:p>
                    <a:p>
                      <a:pPr marL="0" marR="0" lvl="0" indent="0" algn="r" rtl="0">
                        <a:spcBef>
                          <a:spcPts val="0"/>
                        </a:spcBef>
                        <a:spcAft>
                          <a:spcPts val="0"/>
                        </a:spcAft>
                        <a:buNone/>
                      </a:pPr>
                      <a:r>
                        <a:rPr lang="es" sz="1900" b="0" u="none" strike="noStrike" cap="none">
                          <a:latin typeface="Candara"/>
                          <a:ea typeface="Candara"/>
                          <a:cs typeface="Candara"/>
                          <a:sym typeface="Candara"/>
                        </a:rPr>
                        <a:t>Carlos III</a:t>
                      </a:r>
                      <a:endParaRPr sz="1900" b="0" u="none" strike="noStrike" cap="none">
                        <a:latin typeface="Candara"/>
                        <a:ea typeface="Candara"/>
                        <a:cs typeface="Candara"/>
                        <a:sym typeface="Candara"/>
                      </a:endParaRPr>
                    </a:p>
                  </a:txBody>
                  <a:tcPr marL="54425" marR="54425" marT="0" marB="0" anchor="ctr"/>
                </a:tc>
                <a:tc>
                  <a:txBody>
                    <a:bodyPr/>
                    <a:lstStyle/>
                    <a:p>
                      <a:pPr marL="0" marR="0" lvl="0" indent="0" algn="ctr" rtl="0">
                        <a:spcBef>
                          <a:spcPts val="0"/>
                        </a:spcBef>
                        <a:spcAft>
                          <a:spcPts val="0"/>
                        </a:spcAft>
                        <a:buNone/>
                      </a:pPr>
                      <a:r>
                        <a:rPr lang="es" sz="1900" b="0" u="none" strike="noStrike" cap="none">
                          <a:latin typeface="Candara"/>
                          <a:ea typeface="Candara"/>
                          <a:cs typeface="Candara"/>
                          <a:sym typeface="Candara"/>
                        </a:rPr>
                        <a:t>539</a:t>
                      </a:r>
                      <a:endParaRPr sz="1900" b="0" u="none" strike="noStrike" cap="none">
                        <a:latin typeface="Candara"/>
                        <a:ea typeface="Candara"/>
                        <a:cs typeface="Candara"/>
                        <a:sym typeface="Candara"/>
                      </a:endParaRPr>
                    </a:p>
                  </a:txBody>
                  <a:tcPr marL="54425" marR="54425" marT="0" marB="0" anchor="ctr">
                    <a:solidFill>
                      <a:srgbClr val="FFFF00"/>
                    </a:solidFill>
                  </a:tcPr>
                </a:tc>
                <a:tc>
                  <a:txBody>
                    <a:bodyPr/>
                    <a:lstStyle/>
                    <a:p>
                      <a:pPr marL="0" marR="0" lvl="0" indent="0" algn="ctr" rtl="0">
                        <a:spcBef>
                          <a:spcPts val="0"/>
                        </a:spcBef>
                        <a:spcAft>
                          <a:spcPts val="0"/>
                        </a:spcAft>
                        <a:buNone/>
                      </a:pPr>
                      <a:r>
                        <a:rPr lang="es" sz="1900" b="0" u="none" strike="noStrike" cap="none">
                          <a:latin typeface="Candara"/>
                          <a:ea typeface="Candara"/>
                          <a:cs typeface="Candara"/>
                          <a:sym typeface="Candara"/>
                        </a:rPr>
                        <a:t>Specialized</a:t>
                      </a:r>
                      <a:endParaRPr sz="1900" b="0" u="none" strike="noStrike" cap="none">
                        <a:latin typeface="Candara"/>
                        <a:ea typeface="Candara"/>
                        <a:cs typeface="Candara"/>
                        <a:sym typeface="Candara"/>
                      </a:endParaRPr>
                    </a:p>
                    <a:p>
                      <a:pPr marL="0" marR="0" lvl="0" indent="0" algn="ctr" rtl="0">
                        <a:spcBef>
                          <a:spcPts val="0"/>
                        </a:spcBef>
                        <a:spcAft>
                          <a:spcPts val="0"/>
                        </a:spcAft>
                        <a:buNone/>
                      </a:pPr>
                      <a:r>
                        <a:rPr lang="es" sz="1900" b="0" u="none" strike="noStrike" cap="none">
                          <a:latin typeface="Candara"/>
                          <a:ea typeface="Candara"/>
                          <a:cs typeface="Candara"/>
                          <a:sym typeface="Candara"/>
                        </a:rPr>
                        <a:t>Social Sciences</a:t>
                      </a:r>
                      <a:endParaRPr sz="1900" b="0" u="none" strike="noStrike" cap="none">
                        <a:latin typeface="Candara"/>
                        <a:ea typeface="Candara"/>
                        <a:cs typeface="Candara"/>
                        <a:sym typeface="Candara"/>
                      </a:endParaRPr>
                    </a:p>
                  </a:txBody>
                  <a:tcPr marL="54425" marR="54425" marT="0" marB="0" anchor="ctr">
                    <a:solidFill>
                      <a:srgbClr val="92D050"/>
                    </a:solidFill>
                  </a:tcPr>
                </a:tc>
                <a:tc>
                  <a:txBody>
                    <a:bodyPr/>
                    <a:lstStyle/>
                    <a:p>
                      <a:pPr marL="0" marR="0" lvl="0" indent="0" algn="ctr" rtl="0">
                        <a:spcBef>
                          <a:spcPts val="0"/>
                        </a:spcBef>
                        <a:spcAft>
                          <a:spcPts val="0"/>
                        </a:spcAft>
                        <a:buNone/>
                      </a:pPr>
                      <a:r>
                        <a:rPr lang="es" sz="1900" b="0" u="none" strike="noStrike" cap="none">
                          <a:latin typeface="Candara"/>
                          <a:ea typeface="Candara"/>
                          <a:cs typeface="Candara"/>
                          <a:sym typeface="Candara"/>
                        </a:rPr>
                        <a:t>1989</a:t>
                      </a:r>
                      <a:endParaRPr sz="1900" b="0" u="none" strike="noStrike" cap="none">
                        <a:latin typeface="Candara"/>
                        <a:ea typeface="Candara"/>
                        <a:cs typeface="Candara"/>
                        <a:sym typeface="Candara"/>
                      </a:endParaRPr>
                    </a:p>
                  </a:txBody>
                  <a:tcPr marL="54425" marR="54425" marT="0" marB="0" anchor="ctr">
                    <a:solidFill>
                      <a:srgbClr val="92D050"/>
                    </a:solidFill>
                  </a:tcPr>
                </a:tc>
                <a:tc>
                  <a:txBody>
                    <a:bodyPr/>
                    <a:lstStyle/>
                    <a:p>
                      <a:pPr marL="0" marR="0" lvl="0" indent="0" algn="ctr" rtl="0">
                        <a:spcBef>
                          <a:spcPts val="0"/>
                        </a:spcBef>
                        <a:spcAft>
                          <a:spcPts val="0"/>
                        </a:spcAft>
                        <a:buNone/>
                      </a:pPr>
                      <a:r>
                        <a:rPr lang="es" sz="1900" b="0" u="none" strike="noStrike" cap="none">
                          <a:latin typeface="Candara"/>
                          <a:ea typeface="Candara"/>
                          <a:cs typeface="Candara"/>
                          <a:sym typeface="Candara"/>
                        </a:rPr>
                        <a:t>Madrid</a:t>
                      </a:r>
                      <a:endParaRPr sz="1900" b="0" u="none" strike="noStrike" cap="none">
                        <a:latin typeface="Candara"/>
                        <a:ea typeface="Candara"/>
                        <a:cs typeface="Candara"/>
                        <a:sym typeface="Candara"/>
                      </a:endParaRPr>
                    </a:p>
                  </a:txBody>
                  <a:tcPr marL="54425" marR="54425" marT="0" marB="0" anchor="ctr">
                    <a:solidFill>
                      <a:srgbClr val="92D050"/>
                    </a:solidFill>
                  </a:tcPr>
                </a:tc>
              </a:tr>
            </a:tbl>
          </a:graphicData>
        </a:graphic>
      </p:graphicFrame>
      <p:sp>
        <p:nvSpPr>
          <p:cNvPr id="485" name="Google Shape;485;p88"/>
          <p:cNvSpPr/>
          <p:nvPr/>
        </p:nvSpPr>
        <p:spPr>
          <a:xfrm>
            <a:off x="457484" y="1300866"/>
            <a:ext cx="8472000" cy="3924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200">
                <a:solidFill>
                  <a:schemeClr val="dk1"/>
                </a:solidFill>
                <a:latin typeface="Candara"/>
                <a:ea typeface="Candara"/>
                <a:cs typeface="Candara"/>
                <a:sym typeface="Candara"/>
              </a:rPr>
              <a:t>1.- We will analyze 4 different Spanish universities</a:t>
            </a:r>
            <a:endParaRPr sz="2200">
              <a:solidFill>
                <a:schemeClr val="dk1"/>
              </a:solidFill>
              <a:latin typeface="Candara"/>
              <a:ea typeface="Candara"/>
              <a:cs typeface="Candara"/>
              <a:sym typeface="Candara"/>
            </a:endParaRPr>
          </a:p>
        </p:txBody>
      </p:sp>
      <p:sp>
        <p:nvSpPr>
          <p:cNvPr id="486" name="Google Shape;486;p88"/>
          <p:cNvSpPr/>
          <p:nvPr/>
        </p:nvSpPr>
        <p:spPr>
          <a:xfrm>
            <a:off x="475006" y="1624902"/>
            <a:ext cx="8454600" cy="3924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200">
                <a:solidFill>
                  <a:srgbClr val="00B050"/>
                </a:solidFill>
                <a:latin typeface="Candara"/>
                <a:ea typeface="Candara"/>
                <a:cs typeface="Candara"/>
                <a:sym typeface="Candara"/>
              </a:rPr>
              <a:t>2.- Present different sizes and research publication specialization</a:t>
            </a:r>
            <a:endParaRPr sz="2200">
              <a:solidFill>
                <a:srgbClr val="00B050"/>
              </a:solidFill>
              <a:latin typeface="Candara"/>
              <a:ea typeface="Candara"/>
              <a:cs typeface="Candara"/>
              <a:sym typeface="Candara"/>
            </a:endParaRPr>
          </a:p>
        </p:txBody>
      </p:sp>
      <p:sp>
        <p:nvSpPr>
          <p:cNvPr id="487" name="Google Shape;487;p88"/>
          <p:cNvSpPr/>
          <p:nvPr/>
        </p:nvSpPr>
        <p:spPr>
          <a:xfrm>
            <a:off x="475005" y="1909305"/>
            <a:ext cx="8454600" cy="3924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200">
                <a:solidFill>
                  <a:srgbClr val="0070C0"/>
                </a:solidFill>
                <a:latin typeface="Candara"/>
                <a:ea typeface="Candara"/>
                <a:cs typeface="Candara"/>
                <a:sym typeface="Candara"/>
              </a:rPr>
              <a:t>3.- Different Foundation year and located in different regions</a:t>
            </a:r>
            <a:endParaRPr sz="2200">
              <a:solidFill>
                <a:srgbClr val="0070C0"/>
              </a:solidFill>
              <a:latin typeface="Candara"/>
              <a:ea typeface="Candara"/>
              <a:cs typeface="Candara"/>
              <a:sym typeface="Candara"/>
            </a:endParaRPr>
          </a:p>
        </p:txBody>
      </p:sp>
      <p:sp>
        <p:nvSpPr>
          <p:cNvPr id="488" name="Google Shape;488;p88"/>
          <p:cNvSpPr txBox="1"/>
          <p:nvPr/>
        </p:nvSpPr>
        <p:spPr>
          <a:xfrm>
            <a:off x="286045" y="843558"/>
            <a:ext cx="8514900" cy="531000"/>
          </a:xfrm>
          <a:prstGeom prst="rect">
            <a:avLst/>
          </a:prstGeom>
          <a:noFill/>
          <a:ln>
            <a:noFill/>
          </a:ln>
        </p:spPr>
        <p:txBody>
          <a:bodyPr spcFirstLastPara="1" wrap="square" lIns="71225" tIns="35600" rIns="71225" bIns="35600" anchor="t" anchorCtr="0">
            <a:noAutofit/>
          </a:bodyPr>
          <a:lstStyle/>
          <a:p>
            <a:pPr marL="0" marR="0" lvl="0" indent="0" algn="ctr" rtl="0">
              <a:spcBef>
                <a:spcPts val="0"/>
              </a:spcBef>
              <a:spcAft>
                <a:spcPts val="0"/>
              </a:spcAft>
              <a:buNone/>
            </a:pPr>
            <a:r>
              <a:rPr lang="es" sz="3100" b="1">
                <a:solidFill>
                  <a:srgbClr val="FF0000"/>
                </a:solidFill>
                <a:latin typeface="Teko"/>
                <a:ea typeface="Teko"/>
                <a:cs typeface="Teko"/>
                <a:sym typeface="Teko"/>
              </a:rPr>
              <a:t>Selection of spanish universities</a:t>
            </a:r>
            <a:endParaRPr sz="3100" b="1">
              <a:solidFill>
                <a:srgbClr val="FF0000"/>
              </a:solidFill>
              <a:latin typeface="Teko"/>
              <a:ea typeface="Teko"/>
              <a:cs typeface="Teko"/>
              <a:sym typeface="Tek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89"/>
          <p:cNvSpPr txBox="1">
            <a:spLocks noGrp="1"/>
          </p:cNvSpPr>
          <p:nvPr>
            <p:ph type="title"/>
          </p:nvPr>
        </p:nvSpPr>
        <p:spPr>
          <a:xfrm>
            <a:off x="0" y="0"/>
            <a:ext cx="9144000" cy="857400"/>
          </a:xfrm>
          <a:prstGeom prst="rect">
            <a:avLst/>
          </a:prstGeom>
          <a:solidFill>
            <a:srgbClr val="0070C0"/>
          </a:solidFill>
          <a:ln>
            <a:noFill/>
          </a:ln>
        </p:spPr>
        <p:txBody>
          <a:bodyPr spcFirstLastPara="1" wrap="square" lIns="71225" tIns="35600" rIns="71225" bIns="35600" anchor="ctr" anchorCtr="0">
            <a:noAutofit/>
          </a:bodyPr>
          <a:lstStyle/>
          <a:p>
            <a:pPr marL="0" marR="0" lvl="0" indent="0" algn="l" rtl="0">
              <a:spcBef>
                <a:spcPts val="0"/>
              </a:spcBef>
              <a:spcAft>
                <a:spcPts val="0"/>
              </a:spcAft>
              <a:buClr>
                <a:schemeClr val="lt1"/>
              </a:buClr>
              <a:buSzPts val="4200"/>
              <a:buFont typeface="Candara"/>
              <a:buNone/>
            </a:pPr>
            <a:r>
              <a:rPr lang="es" sz="1900" b="1" i="0" u="none" strike="noStrike" cap="none">
                <a:solidFill>
                  <a:schemeClr val="lt1"/>
                </a:solidFill>
                <a:latin typeface="Candara"/>
                <a:ea typeface="Candara"/>
                <a:cs typeface="Candara"/>
                <a:sym typeface="Candara"/>
              </a:rPr>
              <a:t>Can we use altmetrics at institucional level?</a:t>
            </a:r>
            <a:r>
              <a:rPr lang="es" sz="3100" b="1" i="0" u="none" strike="noStrike" cap="none">
                <a:solidFill>
                  <a:schemeClr val="lt1"/>
                </a:solidFill>
                <a:latin typeface="Candara"/>
                <a:ea typeface="Candara"/>
                <a:cs typeface="Candara"/>
                <a:sym typeface="Candara"/>
              </a:rPr>
              <a:t/>
            </a:r>
            <a:br>
              <a:rPr lang="es" sz="3100" b="1" i="0" u="none" strike="noStrike" cap="none">
                <a:solidFill>
                  <a:schemeClr val="lt1"/>
                </a:solidFill>
                <a:latin typeface="Candara"/>
                <a:ea typeface="Candara"/>
                <a:cs typeface="Candara"/>
                <a:sym typeface="Candara"/>
              </a:rPr>
            </a:br>
            <a:r>
              <a:rPr lang="es" sz="4200" b="1" i="0" u="none" strike="noStrike" cap="none">
                <a:solidFill>
                  <a:schemeClr val="lt1"/>
                </a:solidFill>
                <a:latin typeface="Candara"/>
                <a:ea typeface="Candara"/>
                <a:cs typeface="Candara"/>
                <a:sym typeface="Candara"/>
              </a:rPr>
              <a:t>Material &amp; methods: Web of Science</a:t>
            </a:r>
            <a:endParaRPr sz="4200" b="1" i="0" u="none" strike="noStrike" cap="none">
              <a:solidFill>
                <a:schemeClr val="lt1"/>
              </a:solidFill>
              <a:latin typeface="Candara"/>
              <a:ea typeface="Candara"/>
              <a:cs typeface="Candara"/>
              <a:sym typeface="Candara"/>
            </a:endParaRPr>
          </a:p>
        </p:txBody>
      </p:sp>
      <p:sp>
        <p:nvSpPr>
          <p:cNvPr id="494" name="Google Shape;494;p89"/>
          <p:cNvSpPr/>
          <p:nvPr/>
        </p:nvSpPr>
        <p:spPr>
          <a:xfrm>
            <a:off x="457484" y="1653648"/>
            <a:ext cx="8472000" cy="7155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200">
                <a:solidFill>
                  <a:schemeClr val="dk1"/>
                </a:solidFill>
                <a:latin typeface="Candara"/>
                <a:ea typeface="Candara"/>
                <a:cs typeface="Candara"/>
                <a:sym typeface="Candara"/>
              </a:rPr>
              <a:t>1.- Citable papers for the </a:t>
            </a:r>
            <a:r>
              <a:rPr lang="es" sz="2200" u="sng">
                <a:solidFill>
                  <a:schemeClr val="dk1"/>
                </a:solidFill>
                <a:latin typeface="Candara"/>
                <a:ea typeface="Candara"/>
                <a:cs typeface="Candara"/>
                <a:sym typeface="Candara"/>
              </a:rPr>
              <a:t>2014 year </a:t>
            </a:r>
            <a:r>
              <a:rPr lang="es" sz="2200">
                <a:solidFill>
                  <a:schemeClr val="dk1"/>
                </a:solidFill>
                <a:latin typeface="Candara"/>
                <a:ea typeface="Candara"/>
                <a:cs typeface="Candara"/>
                <a:sym typeface="Candara"/>
              </a:rPr>
              <a:t>indexed in the Web of Science for the 4 universities were retrieved (</a:t>
            </a:r>
            <a:r>
              <a:rPr lang="es" sz="2200">
                <a:solidFill>
                  <a:schemeClr val="dk1"/>
                </a:solidFill>
                <a:latin typeface="Calibri"/>
                <a:ea typeface="Calibri"/>
                <a:cs typeface="Calibri"/>
                <a:sym typeface="Calibri"/>
              </a:rPr>
              <a:t>5922 records)</a:t>
            </a:r>
            <a:endParaRPr sz="2200">
              <a:solidFill>
                <a:schemeClr val="dk1"/>
              </a:solidFill>
              <a:latin typeface="Candara"/>
              <a:ea typeface="Candara"/>
              <a:cs typeface="Candara"/>
              <a:sym typeface="Candara"/>
            </a:endParaRPr>
          </a:p>
        </p:txBody>
      </p:sp>
      <p:sp>
        <p:nvSpPr>
          <p:cNvPr id="495" name="Google Shape;495;p89"/>
          <p:cNvSpPr/>
          <p:nvPr/>
        </p:nvSpPr>
        <p:spPr>
          <a:xfrm>
            <a:off x="457484" y="2355726"/>
            <a:ext cx="8506200" cy="7155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200">
                <a:solidFill>
                  <a:srgbClr val="0070C0"/>
                </a:solidFill>
                <a:latin typeface="Candara"/>
                <a:ea typeface="Candara"/>
                <a:cs typeface="Candara"/>
                <a:sym typeface="Candara"/>
              </a:rPr>
              <a:t>2.- Records from the Web of Science provide among other information the DOI number of each publication</a:t>
            </a:r>
            <a:endParaRPr sz="1100"/>
          </a:p>
        </p:txBody>
      </p:sp>
      <p:sp>
        <p:nvSpPr>
          <p:cNvPr id="496" name="Google Shape;496;p89"/>
          <p:cNvSpPr/>
          <p:nvPr/>
        </p:nvSpPr>
        <p:spPr>
          <a:xfrm>
            <a:off x="457484" y="3044302"/>
            <a:ext cx="8472000" cy="7155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200">
                <a:solidFill>
                  <a:srgbClr val="7030A0"/>
                </a:solidFill>
                <a:latin typeface="Candara"/>
                <a:ea typeface="Candara"/>
                <a:cs typeface="Candara"/>
                <a:sym typeface="Candara"/>
              </a:rPr>
              <a:t>3.- The DOI number is very important, as it will allow us to query the Altmetric.com API for each document </a:t>
            </a:r>
            <a:endParaRPr sz="1100"/>
          </a:p>
        </p:txBody>
      </p:sp>
      <p:sp>
        <p:nvSpPr>
          <p:cNvPr id="497" name="Google Shape;497;p89"/>
          <p:cNvSpPr/>
          <p:nvPr/>
        </p:nvSpPr>
        <p:spPr>
          <a:xfrm>
            <a:off x="457484" y="3759882"/>
            <a:ext cx="8472000" cy="3924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200">
                <a:solidFill>
                  <a:srgbClr val="FF0000"/>
                </a:solidFill>
                <a:latin typeface="Candara"/>
                <a:ea typeface="Candara"/>
                <a:cs typeface="Candara"/>
                <a:sym typeface="Candara"/>
              </a:rPr>
              <a:t>4.- A total of 93% of the total share from our data set included DOI</a:t>
            </a:r>
            <a:endParaRPr sz="2200">
              <a:solidFill>
                <a:srgbClr val="FF0000"/>
              </a:solidFill>
              <a:latin typeface="Candara"/>
              <a:ea typeface="Candara"/>
              <a:cs typeface="Candara"/>
              <a:sym typeface="Candara"/>
            </a:endParaRPr>
          </a:p>
        </p:txBody>
      </p:sp>
      <p:sp>
        <p:nvSpPr>
          <p:cNvPr id="498" name="Google Shape;498;p89"/>
          <p:cNvSpPr txBox="1"/>
          <p:nvPr/>
        </p:nvSpPr>
        <p:spPr>
          <a:xfrm>
            <a:off x="233638" y="1005581"/>
            <a:ext cx="8567100" cy="5310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400" b="1">
                <a:solidFill>
                  <a:srgbClr val="00B050"/>
                </a:solidFill>
                <a:latin typeface="Teko"/>
                <a:ea typeface="Teko"/>
                <a:cs typeface="Teko"/>
                <a:sym typeface="Teko"/>
              </a:rPr>
              <a:t>Search for Web of Science papers and check DOI coverage</a:t>
            </a:r>
            <a:endParaRPr sz="2400" b="1">
              <a:solidFill>
                <a:srgbClr val="00B050"/>
              </a:solidFill>
              <a:latin typeface="Teko"/>
              <a:ea typeface="Teko"/>
              <a:cs typeface="Teko"/>
              <a:sym typeface="Teko"/>
            </a:endParaRPr>
          </a:p>
        </p:txBody>
      </p:sp>
      <p:sp>
        <p:nvSpPr>
          <p:cNvPr id="499" name="Google Shape;499;p89"/>
          <p:cNvSpPr/>
          <p:nvPr/>
        </p:nvSpPr>
        <p:spPr>
          <a:xfrm>
            <a:off x="457484" y="4178428"/>
            <a:ext cx="8472000" cy="3924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200">
                <a:solidFill>
                  <a:srgbClr val="7F7F7F"/>
                </a:solidFill>
                <a:latin typeface="Candara"/>
                <a:ea typeface="Candara"/>
                <a:cs typeface="Candara"/>
                <a:sym typeface="Candara"/>
              </a:rPr>
              <a:t>5.- </a:t>
            </a:r>
            <a:r>
              <a:rPr lang="es" sz="2200">
                <a:solidFill>
                  <a:srgbClr val="7F7F7F"/>
                </a:solidFill>
                <a:latin typeface="Calibri"/>
                <a:ea typeface="Calibri"/>
                <a:cs typeface="Calibri"/>
                <a:sym typeface="Calibri"/>
              </a:rPr>
              <a:t>Publications have been assigned to research areas</a:t>
            </a:r>
            <a:endParaRPr sz="2200">
              <a:solidFill>
                <a:srgbClr val="7F7F7F"/>
              </a:solidFill>
              <a:latin typeface="Candara"/>
              <a:ea typeface="Candara"/>
              <a:cs typeface="Candara"/>
              <a:sym typeface="Canda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90"/>
          <p:cNvSpPr txBox="1">
            <a:spLocks noGrp="1"/>
          </p:cNvSpPr>
          <p:nvPr>
            <p:ph type="title"/>
          </p:nvPr>
        </p:nvSpPr>
        <p:spPr>
          <a:xfrm>
            <a:off x="0" y="0"/>
            <a:ext cx="9144000" cy="857400"/>
          </a:xfrm>
          <a:prstGeom prst="rect">
            <a:avLst/>
          </a:prstGeom>
          <a:solidFill>
            <a:srgbClr val="0070C0"/>
          </a:solidFill>
          <a:ln>
            <a:noFill/>
          </a:ln>
        </p:spPr>
        <p:txBody>
          <a:bodyPr spcFirstLastPara="1" wrap="square" lIns="71225" tIns="35600" rIns="71225" bIns="35600" anchor="ctr" anchorCtr="0">
            <a:noAutofit/>
          </a:bodyPr>
          <a:lstStyle/>
          <a:p>
            <a:pPr marL="0" marR="0" lvl="0" indent="0" algn="l" rtl="0">
              <a:spcBef>
                <a:spcPts val="0"/>
              </a:spcBef>
              <a:spcAft>
                <a:spcPts val="0"/>
              </a:spcAft>
              <a:buClr>
                <a:schemeClr val="lt1"/>
              </a:buClr>
              <a:buSzPts val="4200"/>
              <a:buFont typeface="Candara"/>
              <a:buNone/>
            </a:pPr>
            <a:r>
              <a:rPr lang="es" sz="1900" b="1" i="0" u="none" strike="noStrike" cap="none">
                <a:solidFill>
                  <a:schemeClr val="lt1"/>
                </a:solidFill>
                <a:latin typeface="Candara"/>
                <a:ea typeface="Candara"/>
                <a:cs typeface="Candara"/>
                <a:sym typeface="Candara"/>
              </a:rPr>
              <a:t>Can we use altmetrics at institucional level?</a:t>
            </a:r>
            <a:r>
              <a:rPr lang="es" sz="3100" b="1" i="0" u="none" strike="noStrike" cap="none">
                <a:solidFill>
                  <a:schemeClr val="lt1"/>
                </a:solidFill>
                <a:latin typeface="Candara"/>
                <a:ea typeface="Candara"/>
                <a:cs typeface="Candara"/>
                <a:sym typeface="Candara"/>
              </a:rPr>
              <a:t/>
            </a:r>
            <a:br>
              <a:rPr lang="es" sz="3100" b="1" i="0" u="none" strike="noStrike" cap="none">
                <a:solidFill>
                  <a:schemeClr val="lt1"/>
                </a:solidFill>
                <a:latin typeface="Candara"/>
                <a:ea typeface="Candara"/>
                <a:cs typeface="Candara"/>
                <a:sym typeface="Candara"/>
              </a:rPr>
            </a:br>
            <a:r>
              <a:rPr lang="es" sz="4200" b="1" i="0" u="none" strike="noStrike" cap="none">
                <a:solidFill>
                  <a:schemeClr val="lt1"/>
                </a:solidFill>
                <a:latin typeface="Candara"/>
                <a:ea typeface="Candara"/>
                <a:cs typeface="Candara"/>
                <a:sym typeface="Candara"/>
              </a:rPr>
              <a:t>Material &amp; methods: Web of Science</a:t>
            </a:r>
            <a:endParaRPr sz="4200" b="1" i="0" u="none" strike="noStrike" cap="none">
              <a:solidFill>
                <a:schemeClr val="lt1"/>
              </a:solidFill>
              <a:latin typeface="Candara"/>
              <a:ea typeface="Candara"/>
              <a:cs typeface="Candara"/>
              <a:sym typeface="Candara"/>
            </a:endParaRPr>
          </a:p>
        </p:txBody>
      </p:sp>
      <p:sp>
        <p:nvSpPr>
          <p:cNvPr id="505" name="Google Shape;505;p90"/>
          <p:cNvSpPr/>
          <p:nvPr/>
        </p:nvSpPr>
        <p:spPr>
          <a:xfrm>
            <a:off x="457484" y="2355726"/>
            <a:ext cx="8472000" cy="7155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200">
                <a:solidFill>
                  <a:schemeClr val="dk1"/>
                </a:solidFill>
                <a:latin typeface="Candara"/>
                <a:ea typeface="Candara"/>
                <a:cs typeface="Candara"/>
                <a:sym typeface="Candara"/>
              </a:rPr>
              <a:t>1.- We retrieved altmetric data available for our set of papers with DOI.</a:t>
            </a:r>
            <a:endParaRPr sz="2200">
              <a:solidFill>
                <a:schemeClr val="dk1"/>
              </a:solidFill>
              <a:latin typeface="Candara"/>
              <a:ea typeface="Candara"/>
              <a:cs typeface="Candara"/>
              <a:sym typeface="Candara"/>
            </a:endParaRPr>
          </a:p>
        </p:txBody>
      </p:sp>
      <p:sp>
        <p:nvSpPr>
          <p:cNvPr id="506" name="Google Shape;506;p90"/>
          <p:cNvSpPr/>
          <p:nvPr/>
        </p:nvSpPr>
        <p:spPr>
          <a:xfrm>
            <a:off x="457484" y="3057804"/>
            <a:ext cx="8506200" cy="7155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200">
                <a:solidFill>
                  <a:srgbClr val="0070C0"/>
                </a:solidFill>
                <a:latin typeface="Candara"/>
                <a:ea typeface="Candara"/>
                <a:cs typeface="Candara"/>
                <a:sym typeface="Candara"/>
              </a:rPr>
              <a:t>2.- Then, the share of records with a score assigned by Altmetric.com has been calculated</a:t>
            </a:r>
            <a:endParaRPr sz="2200">
              <a:solidFill>
                <a:srgbClr val="0070C0"/>
              </a:solidFill>
              <a:latin typeface="Candara"/>
              <a:ea typeface="Candara"/>
              <a:cs typeface="Candara"/>
              <a:sym typeface="Candara"/>
            </a:endParaRPr>
          </a:p>
        </p:txBody>
      </p:sp>
      <p:sp>
        <p:nvSpPr>
          <p:cNvPr id="507" name="Google Shape;507;p90"/>
          <p:cNvSpPr/>
          <p:nvPr/>
        </p:nvSpPr>
        <p:spPr>
          <a:xfrm>
            <a:off x="457484" y="3746380"/>
            <a:ext cx="8472000" cy="7155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200">
                <a:solidFill>
                  <a:srgbClr val="7030A0"/>
                </a:solidFill>
                <a:latin typeface="Candara"/>
                <a:ea typeface="Candara"/>
                <a:cs typeface="Candara"/>
                <a:sym typeface="Candara"/>
              </a:rPr>
              <a:t>3.- Altmetric.com covered 2149 records from the Web of Science, representing 36% of our data set</a:t>
            </a:r>
            <a:endParaRPr sz="1100"/>
          </a:p>
        </p:txBody>
      </p:sp>
      <p:sp>
        <p:nvSpPr>
          <p:cNvPr id="508" name="Google Shape;508;p90"/>
          <p:cNvSpPr txBox="1"/>
          <p:nvPr/>
        </p:nvSpPr>
        <p:spPr>
          <a:xfrm>
            <a:off x="615421" y="897564"/>
            <a:ext cx="8286300" cy="531000"/>
          </a:xfrm>
          <a:prstGeom prst="rect">
            <a:avLst/>
          </a:prstGeom>
          <a:noFill/>
          <a:ln>
            <a:noFill/>
          </a:ln>
        </p:spPr>
        <p:txBody>
          <a:bodyPr spcFirstLastPara="1" wrap="square" lIns="71225" tIns="35600" rIns="71225" bIns="35600" anchor="t" anchorCtr="0">
            <a:noAutofit/>
          </a:bodyPr>
          <a:lstStyle/>
          <a:p>
            <a:pPr marL="0" marR="0" lvl="0" indent="0" algn="ctr" rtl="0">
              <a:spcBef>
                <a:spcPts val="0"/>
              </a:spcBef>
              <a:spcAft>
                <a:spcPts val="0"/>
              </a:spcAft>
              <a:buNone/>
            </a:pPr>
            <a:r>
              <a:rPr lang="es" sz="3100" b="1">
                <a:solidFill>
                  <a:srgbClr val="00B050"/>
                </a:solidFill>
                <a:latin typeface="Teko"/>
                <a:ea typeface="Teko"/>
                <a:cs typeface="Teko"/>
                <a:sym typeface="Teko"/>
              </a:rPr>
              <a:t>Search for altmetric.com score using DOI</a:t>
            </a:r>
            <a:endParaRPr sz="3100" b="1">
              <a:solidFill>
                <a:srgbClr val="00B050"/>
              </a:solidFill>
              <a:latin typeface="Teko"/>
              <a:ea typeface="Teko"/>
              <a:cs typeface="Teko"/>
              <a:sym typeface="Teko"/>
            </a:endParaRPr>
          </a:p>
        </p:txBody>
      </p:sp>
      <p:sp>
        <p:nvSpPr>
          <p:cNvPr id="509" name="Google Shape;509;p90" descr="Resultado de imagen de doi digital"/>
          <p:cNvSpPr/>
          <p:nvPr/>
        </p:nvSpPr>
        <p:spPr>
          <a:xfrm>
            <a:off x="123465" y="-108347"/>
            <a:ext cx="241800" cy="2286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10" name="Google Shape;510;p90" descr="Resultado de imagen de doi digital"/>
          <p:cNvSpPr/>
          <p:nvPr/>
        </p:nvSpPr>
        <p:spPr>
          <a:xfrm>
            <a:off x="244411" y="5953"/>
            <a:ext cx="241800" cy="2286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11" name="Google Shape;511;p90" descr="Resultado de imagen de doi digital"/>
          <p:cNvSpPr/>
          <p:nvPr/>
        </p:nvSpPr>
        <p:spPr>
          <a:xfrm>
            <a:off x="365357" y="120253"/>
            <a:ext cx="241800" cy="2286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512" name="Google Shape;512;p90"/>
          <p:cNvPicPr preferRelativeResize="0"/>
          <p:nvPr/>
        </p:nvPicPr>
        <p:blipFill rotWithShape="1">
          <a:blip r:embed="rId3">
            <a:alphaModFix/>
          </a:blip>
          <a:srcRect/>
          <a:stretch/>
        </p:blipFill>
        <p:spPr>
          <a:xfrm>
            <a:off x="2858397" y="1467267"/>
            <a:ext cx="3014479" cy="8497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91"/>
          <p:cNvSpPr txBox="1">
            <a:spLocks noGrp="1"/>
          </p:cNvSpPr>
          <p:nvPr>
            <p:ph type="title"/>
          </p:nvPr>
        </p:nvSpPr>
        <p:spPr>
          <a:xfrm>
            <a:off x="0" y="0"/>
            <a:ext cx="9144000" cy="857400"/>
          </a:xfrm>
          <a:prstGeom prst="rect">
            <a:avLst/>
          </a:prstGeom>
          <a:solidFill>
            <a:srgbClr val="0070C0"/>
          </a:solidFill>
          <a:ln>
            <a:noFill/>
          </a:ln>
        </p:spPr>
        <p:txBody>
          <a:bodyPr spcFirstLastPara="1" wrap="square" lIns="71225" tIns="35600" rIns="71225" bIns="35600" anchor="ctr" anchorCtr="0">
            <a:noAutofit/>
          </a:bodyPr>
          <a:lstStyle/>
          <a:p>
            <a:pPr marL="0" marR="0" lvl="0" indent="0" algn="l" rtl="0">
              <a:spcBef>
                <a:spcPts val="0"/>
              </a:spcBef>
              <a:spcAft>
                <a:spcPts val="0"/>
              </a:spcAft>
              <a:buClr>
                <a:schemeClr val="lt1"/>
              </a:buClr>
              <a:buSzPts val="4200"/>
              <a:buFont typeface="Candara"/>
              <a:buNone/>
            </a:pPr>
            <a:r>
              <a:rPr lang="es" sz="1900" b="1" i="0" u="none" strike="noStrike" cap="none">
                <a:solidFill>
                  <a:schemeClr val="lt1"/>
                </a:solidFill>
                <a:latin typeface="Candara"/>
                <a:ea typeface="Candara"/>
                <a:cs typeface="Candara"/>
                <a:sym typeface="Candara"/>
              </a:rPr>
              <a:t>Can we use altmetrics at institucional level?</a:t>
            </a:r>
            <a:r>
              <a:rPr lang="es" sz="3100" b="1" i="0" u="none" strike="noStrike" cap="none">
                <a:solidFill>
                  <a:schemeClr val="lt1"/>
                </a:solidFill>
                <a:latin typeface="Candara"/>
                <a:ea typeface="Candara"/>
                <a:cs typeface="Candara"/>
                <a:sym typeface="Candara"/>
              </a:rPr>
              <a:t/>
            </a:r>
            <a:br>
              <a:rPr lang="es" sz="3100" b="1" i="0" u="none" strike="noStrike" cap="none">
                <a:solidFill>
                  <a:schemeClr val="lt1"/>
                </a:solidFill>
                <a:latin typeface="Candara"/>
                <a:ea typeface="Candara"/>
                <a:cs typeface="Candara"/>
                <a:sym typeface="Candara"/>
              </a:rPr>
            </a:br>
            <a:r>
              <a:rPr lang="es" sz="4200" b="1" i="0" u="none" strike="noStrike" cap="none">
                <a:solidFill>
                  <a:schemeClr val="lt1"/>
                </a:solidFill>
                <a:latin typeface="Candara"/>
                <a:ea typeface="Candara"/>
                <a:cs typeface="Candara"/>
                <a:sym typeface="Candara"/>
              </a:rPr>
              <a:t>Results: altmetric.com coverage</a:t>
            </a:r>
            <a:endParaRPr sz="4200" b="1" i="0" u="none" strike="noStrike" cap="none">
              <a:solidFill>
                <a:schemeClr val="lt1"/>
              </a:solidFill>
              <a:latin typeface="Candara"/>
              <a:ea typeface="Candara"/>
              <a:cs typeface="Candara"/>
              <a:sym typeface="Candara"/>
            </a:endParaRPr>
          </a:p>
        </p:txBody>
      </p:sp>
      <p:graphicFrame>
        <p:nvGraphicFramePr>
          <p:cNvPr id="518" name="Google Shape;518;p91"/>
          <p:cNvGraphicFramePr/>
          <p:nvPr/>
        </p:nvGraphicFramePr>
        <p:xfrm>
          <a:off x="406989" y="1059582"/>
          <a:ext cx="8222400" cy="1200975"/>
        </p:xfrm>
        <a:graphic>
          <a:graphicData uri="http://schemas.openxmlformats.org/drawingml/2006/table">
            <a:tbl>
              <a:tblPr>
                <a:noFill/>
              </a:tblPr>
              <a:tblGrid>
                <a:gridCol w="4482025"/>
                <a:gridCol w="3740375"/>
              </a:tblGrid>
              <a:tr h="280850">
                <a:tc>
                  <a:txBody>
                    <a:bodyPr/>
                    <a:lstStyle/>
                    <a:p>
                      <a:pPr marL="0" marR="0" lvl="0" indent="0" algn="l" rtl="0">
                        <a:spcBef>
                          <a:spcPts val="0"/>
                        </a:spcBef>
                        <a:spcAft>
                          <a:spcPts val="0"/>
                        </a:spcAft>
                        <a:buNone/>
                      </a:pPr>
                      <a:r>
                        <a:rPr lang="es" sz="3000" u="none" strike="noStrike" cap="none">
                          <a:latin typeface="Candara"/>
                          <a:ea typeface="Candara"/>
                          <a:cs typeface="Candara"/>
                          <a:sym typeface="Candara"/>
                        </a:rPr>
                        <a:t>Documents retrieved </a:t>
                      </a:r>
                      <a:endParaRPr sz="1100"/>
                    </a:p>
                    <a:p>
                      <a:pPr marL="0" marR="0" lvl="0" indent="0" algn="l" rtl="0">
                        <a:spcBef>
                          <a:spcPts val="0"/>
                        </a:spcBef>
                        <a:spcAft>
                          <a:spcPts val="0"/>
                        </a:spcAft>
                        <a:buNone/>
                      </a:pPr>
                      <a:r>
                        <a:rPr lang="es" sz="3000" u="none" strike="noStrike" cap="none">
                          <a:latin typeface="Candara"/>
                          <a:ea typeface="Candara"/>
                          <a:cs typeface="Candara"/>
                          <a:sym typeface="Candara"/>
                        </a:rPr>
                        <a:t>4 universities</a:t>
                      </a:r>
                      <a:endParaRPr sz="3000" b="0" i="0" u="none" strike="noStrike" cap="none">
                        <a:solidFill>
                          <a:srgbClr val="000000"/>
                        </a:solidFill>
                        <a:latin typeface="Candara"/>
                        <a:ea typeface="Candara"/>
                        <a:cs typeface="Candara"/>
                        <a:sym typeface="Candara"/>
                      </a:endParaRPr>
                    </a:p>
                  </a:txBody>
                  <a:tcPr marL="6050" marR="6050" marT="5725" marB="0" anchor="b"/>
                </a:tc>
                <a:tc>
                  <a:txBody>
                    <a:bodyPr/>
                    <a:lstStyle/>
                    <a:p>
                      <a:pPr marL="0" marR="0" lvl="0" indent="0" algn="ctr" rtl="0">
                        <a:spcBef>
                          <a:spcPts val="0"/>
                        </a:spcBef>
                        <a:spcAft>
                          <a:spcPts val="0"/>
                        </a:spcAft>
                        <a:buNone/>
                      </a:pPr>
                      <a:r>
                        <a:rPr lang="es" sz="3000" u="none" strike="noStrike" cap="none">
                          <a:latin typeface="Candara"/>
                          <a:ea typeface="Candara"/>
                          <a:cs typeface="Candara"/>
                          <a:sym typeface="Candara"/>
                        </a:rPr>
                        <a:t>5922</a:t>
                      </a:r>
                      <a:endParaRPr sz="1100"/>
                    </a:p>
                    <a:p>
                      <a:pPr marL="0" marR="0" lvl="0" indent="0" algn="ctr" rtl="0">
                        <a:spcBef>
                          <a:spcPts val="0"/>
                        </a:spcBef>
                        <a:spcAft>
                          <a:spcPts val="0"/>
                        </a:spcAft>
                        <a:buNone/>
                      </a:pPr>
                      <a:r>
                        <a:rPr lang="es" sz="3000" u="none" strike="noStrike" cap="none">
                          <a:latin typeface="Candara"/>
                          <a:ea typeface="Candara"/>
                          <a:cs typeface="Candara"/>
                          <a:sym typeface="Candara"/>
                        </a:rPr>
                        <a:t>93% with DOI</a:t>
                      </a:r>
                      <a:endParaRPr sz="3000" b="0" i="0" u="none" strike="noStrike" cap="none">
                        <a:solidFill>
                          <a:srgbClr val="000000"/>
                        </a:solidFill>
                        <a:latin typeface="Candara"/>
                        <a:ea typeface="Candara"/>
                        <a:cs typeface="Candara"/>
                        <a:sym typeface="Candara"/>
                      </a:endParaRPr>
                    </a:p>
                  </a:txBody>
                  <a:tcPr marL="6050" marR="6050" marT="5725" marB="0" anchor="b"/>
                </a:tc>
              </a:tr>
              <a:tr h="280850">
                <a:tc gridSpan="2">
                  <a:txBody>
                    <a:bodyPr/>
                    <a:lstStyle/>
                    <a:p>
                      <a:pPr marL="0" marR="0" lvl="0" indent="0" algn="l" rtl="0">
                        <a:spcBef>
                          <a:spcPts val="0"/>
                        </a:spcBef>
                        <a:spcAft>
                          <a:spcPts val="0"/>
                        </a:spcAft>
                        <a:buNone/>
                      </a:pPr>
                      <a:endParaRPr sz="800" b="0" i="0" u="none" strike="noStrike" cap="none">
                        <a:solidFill>
                          <a:srgbClr val="000000"/>
                        </a:solidFill>
                        <a:latin typeface="Candara"/>
                        <a:ea typeface="Candara"/>
                        <a:cs typeface="Candara"/>
                        <a:sym typeface="Candara"/>
                      </a:endParaRPr>
                    </a:p>
                  </a:txBody>
                  <a:tcPr marL="6050" marR="6050" marT="5725" marB="0" anchor="b">
                    <a:solidFill>
                      <a:schemeClr val="lt1"/>
                    </a:solidFill>
                  </a:tcPr>
                </a:tc>
                <a:tc hMerge="1">
                  <a:txBody>
                    <a:bodyPr/>
                    <a:lstStyle/>
                    <a:p>
                      <a:endParaRPr lang="es-ES"/>
                    </a:p>
                  </a:txBody>
                  <a:tcPr/>
                </a:tc>
              </a:tr>
            </a:tbl>
          </a:graphicData>
        </a:graphic>
      </p:graphicFrame>
      <p:cxnSp>
        <p:nvCxnSpPr>
          <p:cNvPr id="519" name="Google Shape;519;p91"/>
          <p:cNvCxnSpPr/>
          <p:nvPr/>
        </p:nvCxnSpPr>
        <p:spPr>
          <a:xfrm>
            <a:off x="2914764" y="4029912"/>
            <a:ext cx="5886300" cy="0"/>
          </a:xfrm>
          <a:prstGeom prst="straightConnector1">
            <a:avLst/>
          </a:prstGeom>
          <a:noFill/>
          <a:ln w="82550" cap="flat" cmpd="sng">
            <a:solidFill>
              <a:schemeClr val="dk1"/>
            </a:solidFill>
            <a:prstDash val="solid"/>
            <a:round/>
            <a:headEnd type="none" w="sm" len="sm"/>
            <a:tailEnd type="triangle" w="med" len="med"/>
          </a:ln>
        </p:spPr>
      </p:cxnSp>
      <p:sp>
        <p:nvSpPr>
          <p:cNvPr id="520" name="Google Shape;520;p91"/>
          <p:cNvSpPr/>
          <p:nvPr/>
        </p:nvSpPr>
        <p:spPr>
          <a:xfrm>
            <a:off x="171753" y="3705876"/>
            <a:ext cx="2738400" cy="715500"/>
          </a:xfrm>
          <a:prstGeom prst="rect">
            <a:avLst/>
          </a:prstGeom>
          <a:noFill/>
          <a:ln w="9525" cap="flat" cmpd="sng">
            <a:solidFill>
              <a:schemeClr val="dk1"/>
            </a:solidFill>
            <a:prstDash val="solid"/>
            <a:round/>
            <a:headEnd type="none" w="sm" len="sm"/>
            <a:tailEnd type="none" w="sm" len="sm"/>
          </a:ln>
        </p:spPr>
        <p:txBody>
          <a:bodyPr spcFirstLastPara="1" wrap="square" lIns="71225" tIns="35600" rIns="71225" bIns="35600" anchor="t" anchorCtr="0">
            <a:noAutofit/>
          </a:bodyPr>
          <a:lstStyle/>
          <a:p>
            <a:pPr marL="0" marR="0" lvl="0" indent="0" algn="ctr" rtl="0">
              <a:spcBef>
                <a:spcPts val="0"/>
              </a:spcBef>
              <a:spcAft>
                <a:spcPts val="0"/>
              </a:spcAft>
              <a:buNone/>
            </a:pPr>
            <a:r>
              <a:rPr lang="es" sz="2200">
                <a:solidFill>
                  <a:schemeClr val="dk1"/>
                </a:solidFill>
                <a:latin typeface="Candara"/>
                <a:ea typeface="Candara"/>
                <a:cs typeface="Candara"/>
                <a:sym typeface="Candara"/>
              </a:rPr>
              <a:t>5922 web of Science</a:t>
            </a:r>
            <a:endParaRPr sz="1100"/>
          </a:p>
          <a:p>
            <a:pPr marL="0" marR="0" lvl="0" indent="0" algn="ctr" rtl="0">
              <a:spcBef>
                <a:spcPts val="0"/>
              </a:spcBef>
              <a:spcAft>
                <a:spcPts val="0"/>
              </a:spcAft>
              <a:buNone/>
            </a:pPr>
            <a:r>
              <a:rPr lang="es" sz="2200">
                <a:solidFill>
                  <a:schemeClr val="dk1"/>
                </a:solidFill>
                <a:latin typeface="Candara"/>
                <a:ea typeface="Candara"/>
                <a:cs typeface="Candara"/>
                <a:sym typeface="Candara"/>
              </a:rPr>
              <a:t>Documents</a:t>
            </a:r>
            <a:endParaRPr sz="2200">
              <a:solidFill>
                <a:schemeClr val="dk1"/>
              </a:solidFill>
              <a:latin typeface="Calibri"/>
              <a:ea typeface="Calibri"/>
              <a:cs typeface="Calibri"/>
              <a:sym typeface="Calibri"/>
            </a:endParaRPr>
          </a:p>
        </p:txBody>
      </p:sp>
      <p:sp>
        <p:nvSpPr>
          <p:cNvPr id="521" name="Google Shape;521;p91"/>
          <p:cNvSpPr txBox="1"/>
          <p:nvPr/>
        </p:nvSpPr>
        <p:spPr>
          <a:xfrm>
            <a:off x="171753" y="2625198"/>
            <a:ext cx="5486100" cy="715500"/>
          </a:xfrm>
          <a:prstGeom prst="rect">
            <a:avLst/>
          </a:prstGeom>
          <a:noFill/>
          <a:ln>
            <a:noFill/>
          </a:ln>
        </p:spPr>
        <p:txBody>
          <a:bodyPr spcFirstLastPara="1" wrap="square" lIns="71225" tIns="35600" rIns="71225" bIns="35600" anchor="t" anchorCtr="0">
            <a:noAutofit/>
          </a:bodyPr>
          <a:lstStyle/>
          <a:p>
            <a:pPr marL="0" marR="0" lvl="0" indent="0" algn="ctr" rtl="0">
              <a:spcBef>
                <a:spcPts val="0"/>
              </a:spcBef>
              <a:spcAft>
                <a:spcPts val="0"/>
              </a:spcAft>
              <a:buNone/>
            </a:pPr>
            <a:r>
              <a:rPr lang="es" sz="2200">
                <a:solidFill>
                  <a:schemeClr val="lt1"/>
                </a:solidFill>
                <a:latin typeface="Candara"/>
                <a:ea typeface="Candara"/>
                <a:cs typeface="Candara"/>
                <a:sym typeface="Candara"/>
              </a:rPr>
              <a:t>NOT Indexed in altmetric.com</a:t>
            </a:r>
            <a:endParaRPr sz="1100"/>
          </a:p>
          <a:p>
            <a:pPr marL="0" marR="0" lvl="0" indent="0" algn="ctr" rtl="0">
              <a:spcBef>
                <a:spcPts val="0"/>
              </a:spcBef>
              <a:spcAft>
                <a:spcPts val="0"/>
              </a:spcAft>
              <a:buNone/>
            </a:pPr>
            <a:r>
              <a:rPr lang="es" sz="2200">
                <a:solidFill>
                  <a:schemeClr val="lt1"/>
                </a:solidFill>
                <a:latin typeface="Candara"/>
                <a:ea typeface="Candara"/>
                <a:cs typeface="Candara"/>
                <a:sym typeface="Candara"/>
              </a:rPr>
              <a:t>3773 - 74%</a:t>
            </a:r>
            <a:endParaRPr sz="2200">
              <a:solidFill>
                <a:schemeClr val="lt1"/>
              </a:solidFill>
              <a:latin typeface="Candara"/>
              <a:ea typeface="Candara"/>
              <a:cs typeface="Candara"/>
              <a:sym typeface="Candara"/>
            </a:endParaRPr>
          </a:p>
        </p:txBody>
      </p:sp>
      <p:sp>
        <p:nvSpPr>
          <p:cNvPr id="522" name="Google Shape;522;p91"/>
          <p:cNvSpPr txBox="1"/>
          <p:nvPr/>
        </p:nvSpPr>
        <p:spPr>
          <a:xfrm>
            <a:off x="5773276" y="2625197"/>
            <a:ext cx="3142800" cy="715500"/>
          </a:xfrm>
          <a:prstGeom prst="rect">
            <a:avLst/>
          </a:prstGeom>
          <a:noFill/>
          <a:ln>
            <a:noFill/>
          </a:ln>
        </p:spPr>
        <p:txBody>
          <a:bodyPr spcFirstLastPara="1" wrap="square" lIns="71225" tIns="35600" rIns="71225" bIns="35600" anchor="t" anchorCtr="0">
            <a:noAutofit/>
          </a:bodyPr>
          <a:lstStyle/>
          <a:p>
            <a:pPr marL="0" marR="0" lvl="0" indent="0" algn="ctr" rtl="0">
              <a:spcBef>
                <a:spcPts val="0"/>
              </a:spcBef>
              <a:spcAft>
                <a:spcPts val="0"/>
              </a:spcAft>
              <a:buNone/>
            </a:pPr>
            <a:r>
              <a:rPr lang="es" sz="2200">
                <a:solidFill>
                  <a:schemeClr val="lt1"/>
                </a:solidFill>
                <a:latin typeface="Candara"/>
                <a:ea typeface="Candara"/>
                <a:cs typeface="Candara"/>
                <a:sym typeface="Candara"/>
              </a:rPr>
              <a:t>Indexed in altmetric.com</a:t>
            </a:r>
            <a:endParaRPr sz="1100"/>
          </a:p>
          <a:p>
            <a:pPr marL="0" marR="0" lvl="0" indent="0" algn="ctr" rtl="0">
              <a:spcBef>
                <a:spcPts val="0"/>
              </a:spcBef>
              <a:spcAft>
                <a:spcPts val="0"/>
              </a:spcAft>
              <a:buNone/>
            </a:pPr>
            <a:r>
              <a:rPr lang="es" sz="2200">
                <a:solidFill>
                  <a:schemeClr val="lt1"/>
                </a:solidFill>
                <a:latin typeface="Candara"/>
                <a:ea typeface="Candara"/>
                <a:cs typeface="Candara"/>
                <a:sym typeface="Candara"/>
              </a:rPr>
              <a:t>2149 -36%</a:t>
            </a:r>
            <a:endParaRPr sz="2200">
              <a:solidFill>
                <a:schemeClr val="lt1"/>
              </a:solidFill>
              <a:latin typeface="Candara"/>
              <a:ea typeface="Candara"/>
              <a:cs typeface="Candara"/>
              <a:sym typeface="Candara"/>
            </a:endParaRPr>
          </a:p>
        </p:txBody>
      </p:sp>
      <p:pic>
        <p:nvPicPr>
          <p:cNvPr id="523" name="Google Shape;523;p91"/>
          <p:cNvPicPr preferRelativeResize="0"/>
          <p:nvPr/>
        </p:nvPicPr>
        <p:blipFill rotWithShape="1">
          <a:blip r:embed="rId3">
            <a:alphaModFix/>
          </a:blip>
          <a:srcRect/>
          <a:stretch/>
        </p:blipFill>
        <p:spPr>
          <a:xfrm>
            <a:off x="162583" y="2347193"/>
            <a:ext cx="5474128" cy="1271291"/>
          </a:xfrm>
          <a:prstGeom prst="rect">
            <a:avLst/>
          </a:prstGeom>
          <a:noFill/>
          <a:ln>
            <a:noFill/>
          </a:ln>
        </p:spPr>
      </p:pic>
      <p:pic>
        <p:nvPicPr>
          <p:cNvPr id="524" name="Google Shape;524;p91"/>
          <p:cNvPicPr preferRelativeResize="0"/>
          <p:nvPr/>
        </p:nvPicPr>
        <p:blipFill rotWithShape="1">
          <a:blip r:embed="rId4">
            <a:alphaModFix/>
          </a:blip>
          <a:srcRect/>
          <a:stretch/>
        </p:blipFill>
        <p:spPr>
          <a:xfrm>
            <a:off x="5659519" y="2347193"/>
            <a:ext cx="3238296" cy="1261187"/>
          </a:xfrm>
          <a:prstGeom prst="rect">
            <a:avLst/>
          </a:prstGeom>
          <a:noFill/>
          <a:ln>
            <a:noFill/>
          </a:ln>
        </p:spPr>
      </p:pic>
      <p:sp>
        <p:nvSpPr>
          <p:cNvPr id="525" name="Google Shape;525;p91"/>
          <p:cNvSpPr txBox="1"/>
          <p:nvPr/>
        </p:nvSpPr>
        <p:spPr>
          <a:xfrm>
            <a:off x="1086090" y="4725500"/>
            <a:ext cx="7200300" cy="346200"/>
          </a:xfrm>
          <a:prstGeom prst="rect">
            <a:avLst/>
          </a:prstGeom>
          <a:noFill/>
          <a:ln>
            <a:noFill/>
          </a:ln>
        </p:spPr>
        <p:txBody>
          <a:bodyPr spcFirstLastPara="1" wrap="square" lIns="71225" tIns="35600" rIns="71225" bIns="35600" anchor="t" anchorCtr="0">
            <a:noAutofit/>
          </a:bodyPr>
          <a:lstStyle/>
          <a:p>
            <a:pPr marL="0" marR="0" lvl="0" indent="0" algn="ctr" rtl="0">
              <a:spcBef>
                <a:spcPts val="0"/>
              </a:spcBef>
              <a:spcAft>
                <a:spcPts val="0"/>
              </a:spcAft>
              <a:buNone/>
            </a:pPr>
            <a:r>
              <a:rPr lang="es" sz="1900">
                <a:solidFill>
                  <a:schemeClr val="dk1"/>
                </a:solidFill>
                <a:latin typeface="Calibri"/>
                <a:ea typeface="Calibri"/>
                <a:cs typeface="Calibri"/>
                <a:sym typeface="Calibri"/>
              </a:rPr>
              <a:t>Indexed = at least with a value of 1 in altmetric score</a:t>
            </a:r>
            <a:endParaRPr sz="19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92"/>
          <p:cNvSpPr txBox="1">
            <a:spLocks noGrp="1"/>
          </p:cNvSpPr>
          <p:nvPr>
            <p:ph type="title"/>
          </p:nvPr>
        </p:nvSpPr>
        <p:spPr>
          <a:xfrm>
            <a:off x="0" y="0"/>
            <a:ext cx="9144000" cy="857400"/>
          </a:xfrm>
          <a:prstGeom prst="rect">
            <a:avLst/>
          </a:prstGeom>
          <a:solidFill>
            <a:srgbClr val="0070C0"/>
          </a:solidFill>
          <a:ln>
            <a:noFill/>
          </a:ln>
        </p:spPr>
        <p:txBody>
          <a:bodyPr spcFirstLastPara="1" wrap="square" lIns="71225" tIns="35600" rIns="71225" bIns="35600" anchor="ctr" anchorCtr="0">
            <a:noAutofit/>
          </a:bodyPr>
          <a:lstStyle/>
          <a:p>
            <a:pPr marL="0" marR="0" lvl="0" indent="0" algn="l" rtl="0">
              <a:spcBef>
                <a:spcPts val="0"/>
              </a:spcBef>
              <a:spcAft>
                <a:spcPts val="0"/>
              </a:spcAft>
              <a:buClr>
                <a:schemeClr val="lt1"/>
              </a:buClr>
              <a:buSzPts val="4200"/>
              <a:buFont typeface="Candara"/>
              <a:buNone/>
            </a:pPr>
            <a:r>
              <a:rPr lang="es" sz="1900" b="1" i="0" u="none" strike="noStrike" cap="none">
                <a:solidFill>
                  <a:schemeClr val="lt1"/>
                </a:solidFill>
                <a:latin typeface="Candara"/>
                <a:ea typeface="Candara"/>
                <a:cs typeface="Candara"/>
                <a:sym typeface="Candara"/>
              </a:rPr>
              <a:t>Can we use altmetrics at institucional level?</a:t>
            </a:r>
            <a:r>
              <a:rPr lang="es" sz="3100" b="1" i="0" u="none" strike="noStrike" cap="none">
                <a:solidFill>
                  <a:schemeClr val="lt1"/>
                </a:solidFill>
                <a:latin typeface="Candara"/>
                <a:ea typeface="Candara"/>
                <a:cs typeface="Candara"/>
                <a:sym typeface="Candara"/>
              </a:rPr>
              <a:t/>
            </a:r>
            <a:br>
              <a:rPr lang="es" sz="3100" b="1" i="0" u="none" strike="noStrike" cap="none">
                <a:solidFill>
                  <a:schemeClr val="lt1"/>
                </a:solidFill>
                <a:latin typeface="Candara"/>
                <a:ea typeface="Candara"/>
                <a:cs typeface="Candara"/>
                <a:sym typeface="Candara"/>
              </a:rPr>
            </a:br>
            <a:r>
              <a:rPr lang="es" sz="4200" b="1" i="0" u="none" strike="noStrike" cap="none">
                <a:solidFill>
                  <a:schemeClr val="lt1"/>
                </a:solidFill>
                <a:latin typeface="Candara"/>
                <a:ea typeface="Candara"/>
                <a:cs typeface="Candara"/>
                <a:sym typeface="Candara"/>
              </a:rPr>
              <a:t>Results: altmetric.com coverage</a:t>
            </a:r>
            <a:endParaRPr sz="4200" b="1" i="0" u="none" strike="noStrike" cap="none">
              <a:solidFill>
                <a:schemeClr val="lt1"/>
              </a:solidFill>
              <a:latin typeface="Candara"/>
              <a:ea typeface="Candara"/>
              <a:cs typeface="Candara"/>
              <a:sym typeface="Candara"/>
            </a:endParaRPr>
          </a:p>
        </p:txBody>
      </p:sp>
      <p:sp>
        <p:nvSpPr>
          <p:cNvPr id="531" name="Google Shape;531;p92"/>
          <p:cNvSpPr txBox="1"/>
          <p:nvPr/>
        </p:nvSpPr>
        <p:spPr>
          <a:xfrm>
            <a:off x="171753" y="2625198"/>
            <a:ext cx="5486100" cy="715500"/>
          </a:xfrm>
          <a:prstGeom prst="rect">
            <a:avLst/>
          </a:prstGeom>
          <a:noFill/>
          <a:ln>
            <a:noFill/>
          </a:ln>
        </p:spPr>
        <p:txBody>
          <a:bodyPr spcFirstLastPara="1" wrap="square" lIns="71225" tIns="35600" rIns="71225" bIns="35600" anchor="t" anchorCtr="0">
            <a:noAutofit/>
          </a:bodyPr>
          <a:lstStyle/>
          <a:p>
            <a:pPr marL="0" marR="0" lvl="0" indent="0" algn="ctr" rtl="0">
              <a:spcBef>
                <a:spcPts val="0"/>
              </a:spcBef>
              <a:spcAft>
                <a:spcPts val="0"/>
              </a:spcAft>
              <a:buNone/>
            </a:pPr>
            <a:r>
              <a:rPr lang="es" sz="2200">
                <a:solidFill>
                  <a:schemeClr val="lt1"/>
                </a:solidFill>
                <a:latin typeface="Candara"/>
                <a:ea typeface="Candara"/>
                <a:cs typeface="Candara"/>
                <a:sym typeface="Candara"/>
              </a:rPr>
              <a:t>NOT Indexed in altmetric.com</a:t>
            </a:r>
            <a:endParaRPr sz="1100"/>
          </a:p>
          <a:p>
            <a:pPr marL="0" marR="0" lvl="0" indent="0" algn="ctr" rtl="0">
              <a:spcBef>
                <a:spcPts val="0"/>
              </a:spcBef>
              <a:spcAft>
                <a:spcPts val="0"/>
              </a:spcAft>
              <a:buNone/>
            </a:pPr>
            <a:r>
              <a:rPr lang="es" sz="2200">
                <a:solidFill>
                  <a:schemeClr val="lt1"/>
                </a:solidFill>
                <a:latin typeface="Candara"/>
                <a:ea typeface="Candara"/>
                <a:cs typeface="Candara"/>
                <a:sym typeface="Candara"/>
              </a:rPr>
              <a:t>3773 - 74%</a:t>
            </a:r>
            <a:endParaRPr sz="2200">
              <a:solidFill>
                <a:schemeClr val="lt1"/>
              </a:solidFill>
              <a:latin typeface="Candara"/>
              <a:ea typeface="Candara"/>
              <a:cs typeface="Candara"/>
              <a:sym typeface="Candara"/>
            </a:endParaRPr>
          </a:p>
        </p:txBody>
      </p:sp>
      <p:pic>
        <p:nvPicPr>
          <p:cNvPr id="532" name="Google Shape;532;p92"/>
          <p:cNvPicPr preferRelativeResize="0"/>
          <p:nvPr/>
        </p:nvPicPr>
        <p:blipFill rotWithShape="1">
          <a:blip r:embed="rId3">
            <a:alphaModFix/>
          </a:blip>
          <a:srcRect/>
          <a:stretch/>
        </p:blipFill>
        <p:spPr>
          <a:xfrm>
            <a:off x="197095" y="1669141"/>
            <a:ext cx="7780361" cy="3337926"/>
          </a:xfrm>
          <a:prstGeom prst="rect">
            <a:avLst/>
          </a:prstGeom>
          <a:noFill/>
          <a:ln>
            <a:noFill/>
          </a:ln>
        </p:spPr>
      </p:pic>
      <p:sp>
        <p:nvSpPr>
          <p:cNvPr id="533" name="Google Shape;533;p92"/>
          <p:cNvSpPr/>
          <p:nvPr/>
        </p:nvSpPr>
        <p:spPr>
          <a:xfrm>
            <a:off x="6972134" y="2517744"/>
            <a:ext cx="1600200" cy="822900"/>
          </a:xfrm>
          <a:prstGeom prst="rect">
            <a:avLst/>
          </a:prstGeom>
          <a:noFill/>
          <a:ln w="25400" cap="flat" cmpd="sng">
            <a:solidFill>
              <a:schemeClr val="dk1"/>
            </a:solidFill>
            <a:prstDash val="lgDash"/>
            <a:round/>
            <a:headEnd type="none" w="sm" len="sm"/>
            <a:tailEnd type="none" w="sm" len="sm"/>
          </a:ln>
        </p:spPr>
        <p:txBody>
          <a:bodyPr spcFirstLastPara="1" wrap="square" lIns="71225" tIns="35600" rIns="71225" bIns="356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34" name="Google Shape;534;p92"/>
          <p:cNvSpPr/>
          <p:nvPr/>
        </p:nvSpPr>
        <p:spPr>
          <a:xfrm>
            <a:off x="4657719" y="4177658"/>
            <a:ext cx="3914400" cy="822900"/>
          </a:xfrm>
          <a:prstGeom prst="rect">
            <a:avLst/>
          </a:prstGeom>
          <a:noFill/>
          <a:ln w="25400" cap="flat" cmpd="sng">
            <a:solidFill>
              <a:schemeClr val="dk1"/>
            </a:solidFill>
            <a:prstDash val="lgDash"/>
            <a:round/>
            <a:headEnd type="none" w="sm" len="sm"/>
            <a:tailEnd type="none" w="sm" len="sm"/>
          </a:ln>
        </p:spPr>
        <p:txBody>
          <a:bodyPr spcFirstLastPara="1" wrap="square" lIns="71225" tIns="35600" rIns="71225" bIns="356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35" name="Google Shape;535;p92"/>
          <p:cNvSpPr/>
          <p:nvPr/>
        </p:nvSpPr>
        <p:spPr>
          <a:xfrm rot="-5400000">
            <a:off x="155707" y="2654135"/>
            <a:ext cx="432000" cy="514200"/>
          </a:xfrm>
          <a:prstGeom prst="down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71225" tIns="35600" rIns="71225" bIns="356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36" name="Google Shape;536;p92"/>
          <p:cNvSpPr/>
          <p:nvPr/>
        </p:nvSpPr>
        <p:spPr>
          <a:xfrm rot="-5400000">
            <a:off x="155707" y="4332098"/>
            <a:ext cx="432000" cy="514200"/>
          </a:xfrm>
          <a:prstGeom prst="down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71225" tIns="35600" rIns="71225" bIns="356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37" name="Google Shape;537;p92"/>
          <p:cNvSpPr txBox="1"/>
          <p:nvPr/>
        </p:nvSpPr>
        <p:spPr>
          <a:xfrm>
            <a:off x="199150" y="897564"/>
            <a:ext cx="8658900" cy="807900"/>
          </a:xfrm>
          <a:prstGeom prst="rect">
            <a:avLst/>
          </a:prstGeom>
          <a:noFill/>
          <a:ln>
            <a:noFill/>
          </a:ln>
        </p:spPr>
        <p:txBody>
          <a:bodyPr spcFirstLastPara="1" wrap="square" lIns="71225" tIns="35600" rIns="71225" bIns="35600" anchor="t" anchorCtr="0">
            <a:noAutofit/>
          </a:bodyPr>
          <a:lstStyle/>
          <a:p>
            <a:pPr marL="0" marR="0" lvl="0" indent="0" algn="ctr" rtl="0">
              <a:spcBef>
                <a:spcPts val="0"/>
              </a:spcBef>
              <a:spcAft>
                <a:spcPts val="0"/>
              </a:spcAft>
              <a:buNone/>
            </a:pPr>
            <a:r>
              <a:rPr lang="es" sz="2500">
                <a:solidFill>
                  <a:srgbClr val="002060"/>
                </a:solidFill>
                <a:latin typeface="Candara"/>
                <a:ea typeface="Candara"/>
                <a:cs typeface="Candara"/>
                <a:sym typeface="Candara"/>
              </a:rPr>
              <a:t>There are significance difference in the % of Web of Science documents indexed in altmetric.com </a:t>
            </a:r>
            <a:endParaRPr sz="2500">
              <a:solidFill>
                <a:srgbClr val="002060"/>
              </a:solidFill>
              <a:latin typeface="Candara"/>
              <a:ea typeface="Candara"/>
              <a:cs typeface="Candara"/>
              <a:sym typeface="Canda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93"/>
          <p:cNvSpPr txBox="1">
            <a:spLocks noGrp="1"/>
          </p:cNvSpPr>
          <p:nvPr>
            <p:ph type="title"/>
          </p:nvPr>
        </p:nvSpPr>
        <p:spPr>
          <a:xfrm>
            <a:off x="0" y="0"/>
            <a:ext cx="9144000" cy="857400"/>
          </a:xfrm>
          <a:prstGeom prst="rect">
            <a:avLst/>
          </a:prstGeom>
          <a:solidFill>
            <a:srgbClr val="0070C0"/>
          </a:solidFill>
          <a:ln>
            <a:noFill/>
          </a:ln>
        </p:spPr>
        <p:txBody>
          <a:bodyPr spcFirstLastPara="1" wrap="square" lIns="71225" tIns="35600" rIns="71225" bIns="35600" anchor="ctr" anchorCtr="0">
            <a:noAutofit/>
          </a:bodyPr>
          <a:lstStyle/>
          <a:p>
            <a:pPr marL="0" marR="0" lvl="0" indent="0" algn="l" rtl="0">
              <a:spcBef>
                <a:spcPts val="0"/>
              </a:spcBef>
              <a:spcAft>
                <a:spcPts val="0"/>
              </a:spcAft>
              <a:buClr>
                <a:schemeClr val="lt1"/>
              </a:buClr>
              <a:buSzPts val="4200"/>
              <a:buFont typeface="Candara"/>
              <a:buNone/>
            </a:pPr>
            <a:r>
              <a:rPr lang="es" sz="1900" b="1" i="0" u="none" strike="noStrike" cap="none">
                <a:solidFill>
                  <a:schemeClr val="lt1"/>
                </a:solidFill>
                <a:latin typeface="Candara"/>
                <a:ea typeface="Candara"/>
                <a:cs typeface="Candara"/>
                <a:sym typeface="Candara"/>
              </a:rPr>
              <a:t>Can we use altmetrics at institucional level?</a:t>
            </a:r>
            <a:r>
              <a:rPr lang="es" sz="3100" b="1" i="0" u="none" strike="noStrike" cap="none">
                <a:solidFill>
                  <a:schemeClr val="lt1"/>
                </a:solidFill>
                <a:latin typeface="Candara"/>
                <a:ea typeface="Candara"/>
                <a:cs typeface="Candara"/>
                <a:sym typeface="Candara"/>
              </a:rPr>
              <a:t/>
            </a:r>
            <a:br>
              <a:rPr lang="es" sz="3100" b="1" i="0" u="none" strike="noStrike" cap="none">
                <a:solidFill>
                  <a:schemeClr val="lt1"/>
                </a:solidFill>
                <a:latin typeface="Candara"/>
                <a:ea typeface="Candara"/>
                <a:cs typeface="Candara"/>
                <a:sym typeface="Candara"/>
              </a:rPr>
            </a:br>
            <a:r>
              <a:rPr lang="es" sz="4200" b="1" i="0" u="none" strike="noStrike" cap="none">
                <a:solidFill>
                  <a:schemeClr val="lt1"/>
                </a:solidFill>
                <a:latin typeface="Candara"/>
                <a:ea typeface="Candara"/>
                <a:cs typeface="Candara"/>
                <a:sym typeface="Candara"/>
              </a:rPr>
              <a:t>Results: altmetric.com coverage</a:t>
            </a:r>
            <a:endParaRPr sz="4200" b="1" i="0" u="none" strike="noStrike" cap="none">
              <a:solidFill>
                <a:schemeClr val="lt1"/>
              </a:solidFill>
              <a:latin typeface="Candara"/>
              <a:ea typeface="Candara"/>
              <a:cs typeface="Candara"/>
              <a:sym typeface="Candara"/>
            </a:endParaRPr>
          </a:p>
        </p:txBody>
      </p:sp>
      <p:sp>
        <p:nvSpPr>
          <p:cNvPr id="543" name="Google Shape;543;p93"/>
          <p:cNvSpPr txBox="1"/>
          <p:nvPr/>
        </p:nvSpPr>
        <p:spPr>
          <a:xfrm>
            <a:off x="57461" y="999043"/>
            <a:ext cx="8971800" cy="415500"/>
          </a:xfrm>
          <a:prstGeom prst="rect">
            <a:avLst/>
          </a:prstGeom>
          <a:noFill/>
          <a:ln>
            <a:noFill/>
          </a:ln>
        </p:spPr>
        <p:txBody>
          <a:bodyPr spcFirstLastPara="1" wrap="square" lIns="71225" tIns="35600" rIns="71225" bIns="35600" anchor="t" anchorCtr="0">
            <a:noAutofit/>
          </a:bodyPr>
          <a:lstStyle/>
          <a:p>
            <a:pPr marL="0" marR="0" lvl="0" indent="0" algn="ctr" rtl="0">
              <a:spcBef>
                <a:spcPts val="0"/>
              </a:spcBef>
              <a:spcAft>
                <a:spcPts val="0"/>
              </a:spcAft>
              <a:buNone/>
            </a:pPr>
            <a:r>
              <a:rPr lang="es" sz="2300">
                <a:solidFill>
                  <a:srgbClr val="002060"/>
                </a:solidFill>
                <a:latin typeface="Candara"/>
                <a:ea typeface="Candara"/>
                <a:cs typeface="Candara"/>
                <a:sym typeface="Candara"/>
              </a:rPr>
              <a:t>We can compare the “social media” patron for the four universities </a:t>
            </a:r>
            <a:endParaRPr sz="2300">
              <a:solidFill>
                <a:srgbClr val="002060"/>
              </a:solidFill>
              <a:latin typeface="Candara"/>
              <a:ea typeface="Candara"/>
              <a:cs typeface="Candara"/>
              <a:sym typeface="Candara"/>
            </a:endParaRPr>
          </a:p>
        </p:txBody>
      </p:sp>
      <p:pic>
        <p:nvPicPr>
          <p:cNvPr id="544" name="Google Shape;544;p93"/>
          <p:cNvPicPr preferRelativeResize="0"/>
          <p:nvPr/>
        </p:nvPicPr>
        <p:blipFill rotWithShape="1">
          <a:blip r:embed="rId3">
            <a:alphaModFix/>
          </a:blip>
          <a:srcRect/>
          <a:stretch/>
        </p:blipFill>
        <p:spPr>
          <a:xfrm>
            <a:off x="385033" y="2380584"/>
            <a:ext cx="7943951" cy="2707838"/>
          </a:xfrm>
          <a:prstGeom prst="rect">
            <a:avLst/>
          </a:prstGeom>
          <a:noFill/>
          <a:ln>
            <a:noFill/>
          </a:ln>
        </p:spPr>
      </p:pic>
      <p:pic>
        <p:nvPicPr>
          <p:cNvPr id="545" name="Google Shape;545;p93"/>
          <p:cNvPicPr preferRelativeResize="0"/>
          <p:nvPr/>
        </p:nvPicPr>
        <p:blipFill rotWithShape="1">
          <a:blip r:embed="rId4">
            <a:alphaModFix/>
          </a:blip>
          <a:srcRect/>
          <a:stretch/>
        </p:blipFill>
        <p:spPr>
          <a:xfrm>
            <a:off x="868038" y="1599642"/>
            <a:ext cx="6975204" cy="714375"/>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94"/>
          <p:cNvSpPr txBox="1">
            <a:spLocks noGrp="1"/>
          </p:cNvSpPr>
          <p:nvPr>
            <p:ph type="title"/>
          </p:nvPr>
        </p:nvSpPr>
        <p:spPr>
          <a:xfrm>
            <a:off x="0" y="0"/>
            <a:ext cx="9144000" cy="857400"/>
          </a:xfrm>
          <a:prstGeom prst="rect">
            <a:avLst/>
          </a:prstGeom>
          <a:solidFill>
            <a:srgbClr val="0070C0"/>
          </a:solidFill>
          <a:ln>
            <a:noFill/>
          </a:ln>
        </p:spPr>
        <p:txBody>
          <a:bodyPr spcFirstLastPara="1" wrap="square" lIns="71225" tIns="35600" rIns="71225" bIns="35600" anchor="ctr" anchorCtr="0">
            <a:noAutofit/>
          </a:bodyPr>
          <a:lstStyle/>
          <a:p>
            <a:pPr marL="0" marR="0" lvl="0" indent="0" algn="l" rtl="0">
              <a:spcBef>
                <a:spcPts val="0"/>
              </a:spcBef>
              <a:spcAft>
                <a:spcPts val="0"/>
              </a:spcAft>
              <a:buClr>
                <a:schemeClr val="lt1"/>
              </a:buClr>
              <a:buSzPts val="4200"/>
              <a:buFont typeface="Candara"/>
              <a:buNone/>
            </a:pPr>
            <a:r>
              <a:rPr lang="es" sz="1900" b="1" i="0" u="none" strike="noStrike" cap="none">
                <a:solidFill>
                  <a:schemeClr val="lt1"/>
                </a:solidFill>
                <a:latin typeface="Candara"/>
                <a:ea typeface="Candara"/>
                <a:cs typeface="Candara"/>
                <a:sym typeface="Candara"/>
              </a:rPr>
              <a:t>Can we use altmetrics at institucional level?</a:t>
            </a:r>
            <a:r>
              <a:rPr lang="es" sz="3100" b="1" i="0" u="none" strike="noStrike" cap="none">
                <a:solidFill>
                  <a:schemeClr val="lt1"/>
                </a:solidFill>
                <a:latin typeface="Candara"/>
                <a:ea typeface="Candara"/>
                <a:cs typeface="Candara"/>
                <a:sym typeface="Candara"/>
              </a:rPr>
              <a:t/>
            </a:r>
            <a:br>
              <a:rPr lang="es" sz="3100" b="1" i="0" u="none" strike="noStrike" cap="none">
                <a:solidFill>
                  <a:schemeClr val="lt1"/>
                </a:solidFill>
                <a:latin typeface="Candara"/>
                <a:ea typeface="Candara"/>
                <a:cs typeface="Candara"/>
                <a:sym typeface="Candara"/>
              </a:rPr>
            </a:br>
            <a:r>
              <a:rPr lang="es" sz="4200" b="1" i="0" u="none" strike="noStrike" cap="none">
                <a:solidFill>
                  <a:schemeClr val="lt1"/>
                </a:solidFill>
                <a:latin typeface="Candara"/>
                <a:ea typeface="Candara"/>
                <a:cs typeface="Candara"/>
                <a:sym typeface="Candara"/>
              </a:rPr>
              <a:t>Results: altmetric.com coverage</a:t>
            </a:r>
            <a:endParaRPr sz="4200" b="1" i="0" u="none" strike="noStrike" cap="none">
              <a:solidFill>
                <a:schemeClr val="lt1"/>
              </a:solidFill>
              <a:latin typeface="Candara"/>
              <a:ea typeface="Candara"/>
              <a:cs typeface="Candara"/>
              <a:sym typeface="Candara"/>
            </a:endParaRPr>
          </a:p>
        </p:txBody>
      </p:sp>
      <p:pic>
        <p:nvPicPr>
          <p:cNvPr id="551" name="Google Shape;551;p94"/>
          <p:cNvPicPr preferRelativeResize="0"/>
          <p:nvPr/>
        </p:nvPicPr>
        <p:blipFill rotWithShape="1">
          <a:blip r:embed="rId3">
            <a:alphaModFix/>
          </a:blip>
          <a:srcRect/>
          <a:stretch/>
        </p:blipFill>
        <p:spPr>
          <a:xfrm>
            <a:off x="21457" y="881075"/>
            <a:ext cx="1908121" cy="868992"/>
          </a:xfrm>
          <a:prstGeom prst="rect">
            <a:avLst/>
          </a:prstGeom>
          <a:noFill/>
          <a:ln w="9525" cap="flat" cmpd="sng">
            <a:solidFill>
              <a:schemeClr val="dk1"/>
            </a:solidFill>
            <a:prstDash val="solid"/>
            <a:miter lim="800000"/>
            <a:headEnd type="none" w="sm" len="sm"/>
            <a:tailEnd type="none" w="sm" len="sm"/>
          </a:ln>
        </p:spPr>
      </p:pic>
      <p:pic>
        <p:nvPicPr>
          <p:cNvPr id="552" name="Google Shape;552;p94"/>
          <p:cNvPicPr preferRelativeResize="0"/>
          <p:nvPr/>
        </p:nvPicPr>
        <p:blipFill rotWithShape="1">
          <a:blip r:embed="rId4">
            <a:alphaModFix/>
          </a:blip>
          <a:srcRect/>
          <a:stretch/>
        </p:blipFill>
        <p:spPr>
          <a:xfrm>
            <a:off x="457484" y="1923678"/>
            <a:ext cx="7735115" cy="3072595"/>
          </a:xfrm>
          <a:prstGeom prst="rect">
            <a:avLst/>
          </a:prstGeom>
          <a:noFill/>
          <a:ln>
            <a:noFill/>
          </a:ln>
        </p:spPr>
      </p:pic>
      <p:sp>
        <p:nvSpPr>
          <p:cNvPr id="553" name="Google Shape;553;p94"/>
          <p:cNvSpPr/>
          <p:nvPr/>
        </p:nvSpPr>
        <p:spPr>
          <a:xfrm rot="10800000" flipH="1">
            <a:off x="2057574" y="1257441"/>
            <a:ext cx="354300" cy="486000"/>
          </a:xfrm>
          <a:prstGeom prst="bentUpArrow">
            <a:avLst>
              <a:gd name="adj1" fmla="val 25000"/>
              <a:gd name="adj2" fmla="val 25000"/>
              <a:gd name="adj3" fmla="val 25000"/>
            </a:avLst>
          </a:prstGeom>
          <a:solidFill>
            <a:schemeClr val="dk1"/>
          </a:solidFill>
          <a:ln w="25400" cap="flat" cmpd="sng">
            <a:solidFill>
              <a:schemeClr val="dk1"/>
            </a:solidFill>
            <a:prstDash val="solid"/>
            <a:round/>
            <a:headEnd type="none" w="sm" len="sm"/>
            <a:tailEnd type="none" w="sm" len="sm"/>
          </a:ln>
        </p:spPr>
        <p:txBody>
          <a:bodyPr spcFirstLastPara="1" wrap="square" lIns="71225" tIns="35600" rIns="71225" bIns="356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54" name="Google Shape;554;p94"/>
          <p:cNvSpPr txBox="1"/>
          <p:nvPr/>
        </p:nvSpPr>
        <p:spPr>
          <a:xfrm>
            <a:off x="2857618" y="1248682"/>
            <a:ext cx="5457600" cy="438600"/>
          </a:xfrm>
          <a:prstGeom prst="rect">
            <a:avLst/>
          </a:prstGeom>
          <a:noFill/>
          <a:ln>
            <a:noFill/>
          </a:ln>
        </p:spPr>
        <p:txBody>
          <a:bodyPr spcFirstLastPara="1" wrap="square" lIns="71225" tIns="35600" rIns="71225" bIns="35600" anchor="t" anchorCtr="0">
            <a:noAutofit/>
          </a:bodyPr>
          <a:lstStyle/>
          <a:p>
            <a:pPr marL="0" marR="0" lvl="0" indent="0" algn="ctr" rtl="0">
              <a:spcBef>
                <a:spcPts val="0"/>
              </a:spcBef>
              <a:spcAft>
                <a:spcPts val="0"/>
              </a:spcAft>
              <a:buNone/>
            </a:pPr>
            <a:r>
              <a:rPr lang="es" sz="2500">
                <a:solidFill>
                  <a:srgbClr val="002060"/>
                </a:solidFill>
                <a:latin typeface="Candara"/>
                <a:ea typeface="Candara"/>
                <a:cs typeface="Candara"/>
                <a:sym typeface="Candara"/>
              </a:rPr>
              <a:t>Important  differences by university</a:t>
            </a:r>
            <a:endParaRPr sz="2500">
              <a:solidFill>
                <a:srgbClr val="002060"/>
              </a:solidFill>
              <a:latin typeface="Candara"/>
              <a:ea typeface="Candara"/>
              <a:cs typeface="Candara"/>
              <a:sym typeface="Candara"/>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95"/>
          <p:cNvSpPr txBox="1">
            <a:spLocks noGrp="1"/>
          </p:cNvSpPr>
          <p:nvPr>
            <p:ph type="title"/>
          </p:nvPr>
        </p:nvSpPr>
        <p:spPr>
          <a:xfrm>
            <a:off x="0" y="0"/>
            <a:ext cx="9144000" cy="857400"/>
          </a:xfrm>
          <a:prstGeom prst="rect">
            <a:avLst/>
          </a:prstGeom>
          <a:solidFill>
            <a:srgbClr val="0070C0"/>
          </a:solidFill>
          <a:ln>
            <a:noFill/>
          </a:ln>
        </p:spPr>
        <p:txBody>
          <a:bodyPr spcFirstLastPara="1" wrap="square" lIns="71225" tIns="35600" rIns="71225" bIns="35600" anchor="ctr" anchorCtr="0">
            <a:noAutofit/>
          </a:bodyPr>
          <a:lstStyle/>
          <a:p>
            <a:pPr marL="0" marR="0" lvl="0" indent="0" algn="l" rtl="0">
              <a:spcBef>
                <a:spcPts val="0"/>
              </a:spcBef>
              <a:spcAft>
                <a:spcPts val="0"/>
              </a:spcAft>
              <a:buClr>
                <a:schemeClr val="lt1"/>
              </a:buClr>
              <a:buSzPts val="4200"/>
              <a:buFont typeface="Candara"/>
              <a:buNone/>
            </a:pPr>
            <a:r>
              <a:rPr lang="es" sz="1900" b="1" i="0" u="none" strike="noStrike" cap="none">
                <a:solidFill>
                  <a:schemeClr val="lt1"/>
                </a:solidFill>
                <a:latin typeface="Candara"/>
                <a:ea typeface="Candara"/>
                <a:cs typeface="Candara"/>
                <a:sym typeface="Candara"/>
              </a:rPr>
              <a:t>Can we use altmetrics at institucional level?</a:t>
            </a:r>
            <a:r>
              <a:rPr lang="es" sz="3100" b="1" i="0" u="none" strike="noStrike" cap="none">
                <a:solidFill>
                  <a:schemeClr val="lt1"/>
                </a:solidFill>
                <a:latin typeface="Candara"/>
                <a:ea typeface="Candara"/>
                <a:cs typeface="Candara"/>
                <a:sym typeface="Candara"/>
              </a:rPr>
              <a:t/>
            </a:r>
            <a:br>
              <a:rPr lang="es" sz="3100" b="1" i="0" u="none" strike="noStrike" cap="none">
                <a:solidFill>
                  <a:schemeClr val="lt1"/>
                </a:solidFill>
                <a:latin typeface="Candara"/>
                <a:ea typeface="Candara"/>
                <a:cs typeface="Candara"/>
                <a:sym typeface="Candara"/>
              </a:rPr>
            </a:br>
            <a:r>
              <a:rPr lang="es" sz="4200" b="1" i="0" u="none" strike="noStrike" cap="none">
                <a:solidFill>
                  <a:schemeClr val="lt1"/>
                </a:solidFill>
                <a:latin typeface="Candara"/>
                <a:ea typeface="Candara"/>
                <a:cs typeface="Candara"/>
                <a:sym typeface="Candara"/>
              </a:rPr>
              <a:t>Results: Research field profile</a:t>
            </a:r>
            <a:endParaRPr sz="4200" b="1" i="0" u="none" strike="noStrike" cap="none">
              <a:solidFill>
                <a:schemeClr val="lt1"/>
              </a:solidFill>
              <a:latin typeface="Candara"/>
              <a:ea typeface="Candara"/>
              <a:cs typeface="Candara"/>
              <a:sym typeface="Candara"/>
            </a:endParaRPr>
          </a:p>
        </p:txBody>
      </p:sp>
      <p:pic>
        <p:nvPicPr>
          <p:cNvPr id="560" name="Google Shape;560;p95"/>
          <p:cNvPicPr preferRelativeResize="0"/>
          <p:nvPr/>
        </p:nvPicPr>
        <p:blipFill rotWithShape="1">
          <a:blip r:embed="rId3">
            <a:alphaModFix/>
          </a:blip>
          <a:srcRect/>
          <a:stretch/>
        </p:blipFill>
        <p:spPr>
          <a:xfrm>
            <a:off x="5493236" y="3088885"/>
            <a:ext cx="2948324" cy="1921077"/>
          </a:xfrm>
          <a:prstGeom prst="rect">
            <a:avLst/>
          </a:prstGeom>
          <a:noFill/>
          <a:ln>
            <a:noFill/>
          </a:ln>
        </p:spPr>
      </p:pic>
      <p:pic>
        <p:nvPicPr>
          <p:cNvPr id="561" name="Google Shape;561;p95"/>
          <p:cNvPicPr preferRelativeResize="0"/>
          <p:nvPr/>
        </p:nvPicPr>
        <p:blipFill rotWithShape="1">
          <a:blip r:embed="rId4">
            <a:alphaModFix/>
          </a:blip>
          <a:srcRect/>
          <a:stretch/>
        </p:blipFill>
        <p:spPr>
          <a:xfrm>
            <a:off x="5448260" y="1039602"/>
            <a:ext cx="2988801" cy="2002282"/>
          </a:xfrm>
          <a:prstGeom prst="rect">
            <a:avLst/>
          </a:prstGeom>
          <a:noFill/>
          <a:ln>
            <a:noFill/>
          </a:ln>
        </p:spPr>
      </p:pic>
      <p:pic>
        <p:nvPicPr>
          <p:cNvPr id="562" name="Google Shape;562;p95"/>
          <p:cNvPicPr preferRelativeResize="0"/>
          <p:nvPr/>
        </p:nvPicPr>
        <p:blipFill rotWithShape="1">
          <a:blip r:embed="rId5">
            <a:alphaModFix/>
          </a:blip>
          <a:srcRect/>
          <a:stretch/>
        </p:blipFill>
        <p:spPr>
          <a:xfrm>
            <a:off x="1200381" y="3043554"/>
            <a:ext cx="2915548" cy="1948482"/>
          </a:xfrm>
          <a:prstGeom prst="rect">
            <a:avLst/>
          </a:prstGeom>
          <a:noFill/>
          <a:ln>
            <a:noFill/>
          </a:ln>
        </p:spPr>
      </p:pic>
      <p:pic>
        <p:nvPicPr>
          <p:cNvPr id="563" name="Google Shape;563;p95"/>
          <p:cNvPicPr preferRelativeResize="0"/>
          <p:nvPr/>
        </p:nvPicPr>
        <p:blipFill rotWithShape="1">
          <a:blip r:embed="rId6">
            <a:alphaModFix/>
          </a:blip>
          <a:srcRect/>
          <a:stretch/>
        </p:blipFill>
        <p:spPr>
          <a:xfrm>
            <a:off x="1074012" y="1018799"/>
            <a:ext cx="3179863" cy="1936611"/>
          </a:xfrm>
          <a:prstGeom prst="rect">
            <a:avLst/>
          </a:prstGeom>
          <a:noFill/>
          <a:ln>
            <a:noFill/>
          </a:ln>
        </p:spPr>
      </p:pic>
      <p:sp>
        <p:nvSpPr>
          <p:cNvPr id="564" name="Google Shape;564;p95"/>
          <p:cNvSpPr txBox="1"/>
          <p:nvPr/>
        </p:nvSpPr>
        <p:spPr>
          <a:xfrm rot="-5400000">
            <a:off x="3850878" y="3699307"/>
            <a:ext cx="1988400" cy="5127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800" b="1">
                <a:solidFill>
                  <a:srgbClr val="0070C0"/>
                </a:solidFill>
                <a:latin typeface="Candara"/>
                <a:ea typeface="Candara"/>
                <a:cs typeface="Candara"/>
                <a:sym typeface="Candara"/>
              </a:rPr>
              <a:t>Granada</a:t>
            </a:r>
            <a:endParaRPr sz="2800" b="1">
              <a:solidFill>
                <a:srgbClr val="0070C0"/>
              </a:solidFill>
              <a:latin typeface="Candara"/>
              <a:ea typeface="Candara"/>
              <a:cs typeface="Candara"/>
              <a:sym typeface="Candara"/>
            </a:endParaRPr>
          </a:p>
        </p:txBody>
      </p:sp>
      <p:sp>
        <p:nvSpPr>
          <p:cNvPr id="565" name="Google Shape;565;p95"/>
          <p:cNvSpPr txBox="1"/>
          <p:nvPr/>
        </p:nvSpPr>
        <p:spPr>
          <a:xfrm rot="-5400000">
            <a:off x="3704730" y="1697424"/>
            <a:ext cx="2064300" cy="4641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500" b="1">
                <a:solidFill>
                  <a:srgbClr val="0070C0"/>
                </a:solidFill>
                <a:latin typeface="Candara"/>
                <a:ea typeface="Candara"/>
                <a:cs typeface="Candara"/>
                <a:sym typeface="Candara"/>
              </a:rPr>
              <a:t>Pompeu Fabra</a:t>
            </a:r>
            <a:endParaRPr sz="2500" b="1">
              <a:solidFill>
                <a:srgbClr val="0070C0"/>
              </a:solidFill>
              <a:latin typeface="Candara"/>
              <a:ea typeface="Candara"/>
              <a:cs typeface="Candara"/>
              <a:sym typeface="Candara"/>
            </a:endParaRPr>
          </a:p>
        </p:txBody>
      </p:sp>
      <p:sp>
        <p:nvSpPr>
          <p:cNvPr id="566" name="Google Shape;566;p95"/>
          <p:cNvSpPr txBox="1"/>
          <p:nvPr/>
        </p:nvSpPr>
        <p:spPr>
          <a:xfrm rot="-5400000">
            <a:off x="-308805" y="3524720"/>
            <a:ext cx="2418000" cy="4641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500" b="1">
                <a:solidFill>
                  <a:srgbClr val="0070C0"/>
                </a:solidFill>
                <a:latin typeface="Candara"/>
                <a:ea typeface="Candara"/>
                <a:cs typeface="Candara"/>
                <a:sym typeface="Candara"/>
              </a:rPr>
              <a:t>P. Valencia</a:t>
            </a:r>
            <a:endParaRPr sz="2500" b="1">
              <a:solidFill>
                <a:srgbClr val="0070C0"/>
              </a:solidFill>
              <a:latin typeface="Candara"/>
              <a:ea typeface="Candara"/>
              <a:cs typeface="Candara"/>
              <a:sym typeface="Candara"/>
            </a:endParaRPr>
          </a:p>
        </p:txBody>
      </p:sp>
      <p:sp>
        <p:nvSpPr>
          <p:cNvPr id="567" name="Google Shape;567;p95"/>
          <p:cNvSpPr txBox="1"/>
          <p:nvPr/>
        </p:nvSpPr>
        <p:spPr>
          <a:xfrm rot="-5400000">
            <a:off x="-64019" y="1779468"/>
            <a:ext cx="1812000" cy="4641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500" b="1">
                <a:solidFill>
                  <a:srgbClr val="0070C0"/>
                </a:solidFill>
                <a:latin typeface="Candara"/>
                <a:ea typeface="Candara"/>
                <a:cs typeface="Candara"/>
                <a:sym typeface="Candara"/>
              </a:rPr>
              <a:t>Carlos III</a:t>
            </a:r>
            <a:endParaRPr sz="2500" b="1">
              <a:solidFill>
                <a:srgbClr val="0070C0"/>
              </a:solidFill>
              <a:latin typeface="Candara"/>
              <a:ea typeface="Candara"/>
              <a:cs typeface="Candara"/>
              <a:sym typeface="Candara"/>
            </a:endParaRPr>
          </a:p>
        </p:txBody>
      </p:sp>
      <p:sp>
        <p:nvSpPr>
          <p:cNvPr id="568" name="Google Shape;568;p95"/>
          <p:cNvSpPr/>
          <p:nvPr/>
        </p:nvSpPr>
        <p:spPr>
          <a:xfrm>
            <a:off x="16084" y="893322"/>
            <a:ext cx="4504800" cy="4270800"/>
          </a:xfrm>
          <a:prstGeom prst="rect">
            <a:avLst/>
          </a:prstGeom>
          <a:solidFill>
            <a:srgbClr val="D8D8D8">
              <a:alpha val="94900"/>
            </a:srgbClr>
          </a:solidFill>
          <a:ln w="25400" cap="flat" cmpd="sng">
            <a:solidFill>
              <a:srgbClr val="D8D8D8"/>
            </a:solidFill>
            <a:prstDash val="solid"/>
            <a:round/>
            <a:headEnd type="none" w="sm" len="sm"/>
            <a:tailEnd type="none" w="sm" len="sm"/>
          </a:ln>
        </p:spPr>
        <p:txBody>
          <a:bodyPr spcFirstLastPara="1" wrap="square" lIns="71225" tIns="35600" rIns="71225" bIns="356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69" name="Google Shape;569;p95"/>
          <p:cNvSpPr txBox="1"/>
          <p:nvPr/>
        </p:nvSpPr>
        <p:spPr>
          <a:xfrm>
            <a:off x="3986" y="925173"/>
            <a:ext cx="4529100" cy="4316700"/>
          </a:xfrm>
          <a:prstGeom prst="rect">
            <a:avLst/>
          </a:prstGeom>
          <a:noFill/>
          <a:ln>
            <a:noFill/>
          </a:ln>
        </p:spPr>
        <p:txBody>
          <a:bodyPr spcFirstLastPara="1" wrap="square" lIns="71225" tIns="35600" rIns="71225" bIns="35600" anchor="t" anchorCtr="0">
            <a:noAutofit/>
          </a:bodyPr>
          <a:lstStyle/>
          <a:p>
            <a:pPr marL="0" marR="0" lvl="0" indent="0" algn="just" rtl="0">
              <a:spcBef>
                <a:spcPts val="0"/>
              </a:spcBef>
              <a:spcAft>
                <a:spcPts val="0"/>
              </a:spcAft>
              <a:buNone/>
            </a:pPr>
            <a:r>
              <a:rPr lang="es" sz="2000" b="1" dirty="0">
                <a:solidFill>
                  <a:schemeClr val="dk1"/>
                </a:solidFill>
                <a:latin typeface="Candara"/>
                <a:ea typeface="Candara"/>
                <a:cs typeface="Candara"/>
                <a:sym typeface="Candara"/>
              </a:rPr>
              <a:t>We have obtained the coverage profile (Web of science papers) of altmetric.com per research fields:</a:t>
            </a:r>
            <a:endParaRPr sz="2000" dirty="0"/>
          </a:p>
          <a:p>
            <a:pPr marL="0" marR="0" lvl="0" indent="0" algn="l" rtl="0">
              <a:spcBef>
                <a:spcPts val="0"/>
              </a:spcBef>
              <a:spcAft>
                <a:spcPts val="0"/>
              </a:spcAft>
              <a:buNone/>
            </a:pPr>
            <a:endParaRPr sz="2000" b="1" dirty="0">
              <a:solidFill>
                <a:schemeClr val="dk1"/>
              </a:solidFill>
              <a:latin typeface="Candara"/>
              <a:ea typeface="Candara"/>
              <a:cs typeface="Candara"/>
              <a:sym typeface="Candara"/>
            </a:endParaRPr>
          </a:p>
          <a:p>
            <a:pPr marL="355600" marR="0" lvl="0" indent="-355600" algn="l" rtl="0">
              <a:spcBef>
                <a:spcPts val="0"/>
              </a:spcBef>
              <a:spcAft>
                <a:spcPts val="0"/>
              </a:spcAft>
              <a:buClr>
                <a:schemeClr val="dk1"/>
              </a:buClr>
              <a:buSzPts val="2200"/>
              <a:buFont typeface="Arial"/>
              <a:buChar char="•"/>
            </a:pPr>
            <a:r>
              <a:rPr lang="es" sz="2000" b="1" dirty="0">
                <a:solidFill>
                  <a:schemeClr val="dk1"/>
                </a:solidFill>
                <a:latin typeface="Candara"/>
                <a:ea typeface="Candara"/>
                <a:cs typeface="Candara"/>
                <a:sym typeface="Candara"/>
              </a:rPr>
              <a:t>Significant differences in research field coverage</a:t>
            </a:r>
            <a:endParaRPr sz="2000" dirty="0"/>
          </a:p>
          <a:p>
            <a:pPr marL="355600" marR="0" lvl="1" indent="0" algn="l" rtl="0">
              <a:spcBef>
                <a:spcPts val="0"/>
              </a:spcBef>
              <a:spcAft>
                <a:spcPts val="0"/>
              </a:spcAft>
              <a:buNone/>
            </a:pPr>
            <a:r>
              <a:rPr lang="es" sz="2000" b="0" i="0" u="none" strike="noStrike" cap="none" dirty="0">
                <a:solidFill>
                  <a:schemeClr val="dk1"/>
                </a:solidFill>
                <a:latin typeface="Candara"/>
                <a:ea typeface="Candara"/>
                <a:cs typeface="Candara"/>
                <a:sym typeface="Candara"/>
              </a:rPr>
              <a:t>(ej: Pompeu Fabra Vs Carlos III)</a:t>
            </a:r>
            <a:endParaRPr sz="2000" dirty="0"/>
          </a:p>
          <a:p>
            <a:pPr marL="355600" marR="0" lvl="0" indent="-355600" algn="l" rtl="0">
              <a:spcBef>
                <a:spcPts val="0"/>
              </a:spcBef>
              <a:spcAft>
                <a:spcPts val="0"/>
              </a:spcAft>
              <a:buClr>
                <a:schemeClr val="dk1"/>
              </a:buClr>
              <a:buSzPts val="2200"/>
              <a:buFont typeface="Arial"/>
              <a:buChar char="•"/>
            </a:pPr>
            <a:r>
              <a:rPr lang="es" sz="2000" b="1" dirty="0">
                <a:solidFill>
                  <a:schemeClr val="dk1"/>
                </a:solidFill>
                <a:latin typeface="Candara"/>
                <a:ea typeface="Candara"/>
                <a:cs typeface="Candara"/>
                <a:sym typeface="Candara"/>
              </a:rPr>
              <a:t>Best coverage in all fields in universities with S&amp;T profile </a:t>
            </a:r>
            <a:endParaRPr sz="2000" dirty="0"/>
          </a:p>
          <a:p>
            <a:pPr marL="0" marR="0" lvl="0" indent="0" algn="l" rtl="0">
              <a:spcBef>
                <a:spcPts val="0"/>
              </a:spcBef>
              <a:spcAft>
                <a:spcPts val="0"/>
              </a:spcAft>
              <a:buNone/>
            </a:pPr>
            <a:r>
              <a:rPr lang="es" sz="2000" b="1" dirty="0">
                <a:solidFill>
                  <a:schemeClr val="dk1"/>
                </a:solidFill>
                <a:latin typeface="Candara"/>
                <a:ea typeface="Candara"/>
                <a:cs typeface="Candara"/>
                <a:sym typeface="Candara"/>
              </a:rPr>
              <a:t>     </a:t>
            </a:r>
            <a:r>
              <a:rPr lang="es" sz="2000" dirty="0">
                <a:solidFill>
                  <a:schemeClr val="dk1"/>
                </a:solidFill>
                <a:latin typeface="Candara"/>
                <a:ea typeface="Candara"/>
                <a:cs typeface="Candara"/>
                <a:sym typeface="Candara"/>
              </a:rPr>
              <a:t>(ej: P. Valencia &amp; Pompeu Fabra)</a:t>
            </a:r>
            <a:endParaRPr sz="2000" dirty="0"/>
          </a:p>
          <a:p>
            <a:pPr marL="355600" marR="0" lvl="0" indent="-355600" algn="l" rtl="0">
              <a:spcBef>
                <a:spcPts val="0"/>
              </a:spcBef>
              <a:spcAft>
                <a:spcPts val="0"/>
              </a:spcAft>
              <a:buClr>
                <a:schemeClr val="dk1"/>
              </a:buClr>
              <a:buSzPts val="2200"/>
              <a:buFont typeface="Arial"/>
              <a:buChar char="•"/>
            </a:pPr>
            <a:r>
              <a:rPr lang="es" sz="2000" b="1" dirty="0">
                <a:solidFill>
                  <a:schemeClr val="dk1"/>
                </a:solidFill>
                <a:latin typeface="Candara"/>
                <a:ea typeface="Candara"/>
                <a:cs typeface="Candara"/>
                <a:sym typeface="Candara"/>
              </a:rPr>
              <a:t>Dramatic coverage of Humanities </a:t>
            </a:r>
            <a:r>
              <a:rPr lang="es" sz="2000" dirty="0">
                <a:solidFill>
                  <a:schemeClr val="dk1"/>
                </a:solidFill>
                <a:latin typeface="Candara"/>
                <a:ea typeface="Candara"/>
                <a:cs typeface="Candara"/>
                <a:sym typeface="Candara"/>
              </a:rPr>
              <a:t> (ej: Granada)</a:t>
            </a:r>
            <a:r>
              <a:rPr lang="es" sz="2000" b="1" dirty="0">
                <a:solidFill>
                  <a:schemeClr val="dk1"/>
                </a:solidFill>
                <a:latin typeface="Candara"/>
                <a:ea typeface="Candara"/>
                <a:cs typeface="Candara"/>
                <a:sym typeface="Candara"/>
              </a:rPr>
              <a:t> and quite well in Social Science</a:t>
            </a:r>
            <a:endParaRPr sz="2000" b="1" dirty="0">
              <a:solidFill>
                <a:schemeClr val="dk1"/>
              </a:solidFill>
              <a:latin typeface="Candara"/>
              <a:ea typeface="Candara"/>
              <a:cs typeface="Candara"/>
              <a:sym typeface="Canda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6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La matriz de evaluación en la actualidad</a:t>
            </a:r>
            <a:endParaRPr/>
          </a:p>
        </p:txBody>
      </p:sp>
      <p:graphicFrame>
        <p:nvGraphicFramePr>
          <p:cNvPr id="170" name="Google Shape;170;p29"/>
          <p:cNvGraphicFramePr/>
          <p:nvPr/>
        </p:nvGraphicFramePr>
        <p:xfrm>
          <a:off x="952500" y="1605425"/>
          <a:ext cx="7239000" cy="2560260"/>
        </p:xfrm>
        <a:graphic>
          <a:graphicData uri="http://schemas.openxmlformats.org/drawingml/2006/table">
            <a:tbl>
              <a:tblPr>
                <a:noFill/>
                <a:tableStyleId>{DB28241F-A980-4599-87F6-0B6658C0C815}</a:tableStyleId>
              </a:tblPr>
              <a:tblGrid>
                <a:gridCol w="3619500"/>
                <a:gridCol w="3619500"/>
              </a:tblGrid>
              <a:tr h="381000">
                <a:tc>
                  <a:txBody>
                    <a:bodyPr/>
                    <a:lstStyle/>
                    <a:p>
                      <a:pPr marL="0" lvl="0" indent="0" algn="l" rtl="0">
                        <a:spcBef>
                          <a:spcPts val="0"/>
                        </a:spcBef>
                        <a:spcAft>
                          <a:spcPts val="0"/>
                        </a:spcAft>
                        <a:buNone/>
                      </a:pPr>
                      <a:r>
                        <a:rPr lang="es" sz="3600">
                          <a:solidFill>
                            <a:srgbClr val="F3F3F3"/>
                          </a:solidFill>
                          <a:latin typeface="Oxygen"/>
                          <a:ea typeface="Oxygen"/>
                          <a:cs typeface="Oxygen"/>
                          <a:sym typeface="Oxygen"/>
                        </a:rPr>
                        <a:t>Evaluación por expertos</a:t>
                      </a:r>
                      <a:endParaRPr sz="3600">
                        <a:solidFill>
                          <a:srgbClr val="F3F3F3"/>
                        </a:solidFill>
                        <a:latin typeface="Oxygen"/>
                        <a:ea typeface="Oxygen"/>
                        <a:cs typeface="Oxygen"/>
                        <a:sym typeface="Oxygen"/>
                      </a:endParaRPr>
                    </a:p>
                  </a:txBody>
                  <a:tcPr marL="91425" marR="91425" marT="91425" marB="91425">
                    <a:lnL w="9525" cap="flat" cmpd="sng">
                      <a:solidFill>
                        <a:srgbClr val="FF0000"/>
                      </a:solidFill>
                      <a:prstDash val="solid"/>
                      <a:round/>
                      <a:headEnd type="none" w="sm" len="sm"/>
                      <a:tailEnd type="none" w="sm" len="sm"/>
                    </a:lnL>
                    <a:lnR w="9525" cap="flat" cmpd="sng">
                      <a:solidFill>
                        <a:srgbClr val="FF0000"/>
                      </a:solidFill>
                      <a:prstDash val="solid"/>
                      <a:round/>
                      <a:headEnd type="none" w="sm" len="sm"/>
                      <a:tailEnd type="none" w="sm" len="sm"/>
                    </a:lnR>
                    <a:lnT w="9525" cap="flat" cmpd="sng">
                      <a:solidFill>
                        <a:srgbClr val="FF0000"/>
                      </a:solidFill>
                      <a:prstDash val="solid"/>
                      <a:round/>
                      <a:headEnd type="none" w="sm" len="sm"/>
                      <a:tailEnd type="none" w="sm" len="sm"/>
                    </a:lnT>
                    <a:lnB w="9525" cap="flat" cmpd="sng">
                      <a:solidFill>
                        <a:srgbClr val="FF0000"/>
                      </a:solidFill>
                      <a:prstDash val="solid"/>
                      <a:round/>
                      <a:headEnd type="none" w="sm" len="sm"/>
                      <a:tailEnd type="none" w="sm" len="sm"/>
                    </a:lnB>
                    <a:solidFill>
                      <a:srgbClr val="FF0000"/>
                    </a:solidFill>
                  </a:tcPr>
                </a:tc>
                <a:tc>
                  <a:txBody>
                    <a:bodyPr/>
                    <a:lstStyle/>
                    <a:p>
                      <a:pPr marL="0" lvl="0" indent="0" algn="l" rtl="0">
                        <a:spcBef>
                          <a:spcPts val="0"/>
                        </a:spcBef>
                        <a:spcAft>
                          <a:spcPts val="0"/>
                        </a:spcAft>
                        <a:buNone/>
                      </a:pPr>
                      <a:r>
                        <a:rPr lang="es" sz="3600">
                          <a:solidFill>
                            <a:srgbClr val="F3F3F3"/>
                          </a:solidFill>
                          <a:latin typeface="Oxygen"/>
                          <a:ea typeface="Oxygen"/>
                          <a:cs typeface="Oxygen"/>
                          <a:sym typeface="Oxygen"/>
                        </a:rPr>
                        <a:t>Bibliometría tradicional</a:t>
                      </a:r>
                      <a:endParaRPr sz="3600">
                        <a:solidFill>
                          <a:srgbClr val="F3F3F3"/>
                        </a:solidFill>
                        <a:latin typeface="Oxygen"/>
                        <a:ea typeface="Oxygen"/>
                        <a:cs typeface="Oxygen"/>
                        <a:sym typeface="Oxygen"/>
                      </a:endParaRPr>
                    </a:p>
                  </a:txBody>
                  <a:tcPr marL="91425" marR="91425" marT="91425" marB="91425">
                    <a:lnL w="9525" cap="flat" cmpd="sng">
                      <a:solidFill>
                        <a:srgbClr val="FF0000"/>
                      </a:solidFill>
                      <a:prstDash val="solid"/>
                      <a:round/>
                      <a:headEnd type="none" w="sm" len="sm"/>
                      <a:tailEnd type="none" w="sm" len="sm"/>
                    </a:lnL>
                    <a:solidFill>
                      <a:srgbClr val="0000FF"/>
                    </a:solidFill>
                  </a:tcPr>
                </a:tc>
              </a:tr>
              <a:tr h="381000">
                <a:tc>
                  <a:txBody>
                    <a:bodyPr/>
                    <a:lstStyle/>
                    <a:p>
                      <a:pPr marL="0" lvl="0" indent="0" algn="l" rtl="0">
                        <a:spcBef>
                          <a:spcPts val="0"/>
                        </a:spcBef>
                        <a:spcAft>
                          <a:spcPts val="0"/>
                        </a:spcAft>
                        <a:buNone/>
                      </a:pPr>
                      <a:r>
                        <a:rPr lang="es" sz="3600">
                          <a:solidFill>
                            <a:srgbClr val="F3F3F3"/>
                          </a:solidFill>
                          <a:latin typeface="Oxygen"/>
                          <a:ea typeface="Oxygen"/>
                          <a:cs typeface="Oxygen"/>
                          <a:sym typeface="Oxygen"/>
                        </a:rPr>
                        <a:t>Uso y  descargas</a:t>
                      </a:r>
                      <a:endParaRPr sz="3600">
                        <a:solidFill>
                          <a:srgbClr val="F3F3F3"/>
                        </a:solidFill>
                        <a:latin typeface="Oxygen"/>
                        <a:ea typeface="Oxygen"/>
                        <a:cs typeface="Oxygen"/>
                        <a:sym typeface="Oxygen"/>
                      </a:endParaRPr>
                    </a:p>
                  </a:txBody>
                  <a:tcPr marL="91425" marR="91425" marT="91425" marB="91425">
                    <a:lnT w="9525" cap="flat" cmpd="sng">
                      <a:solidFill>
                        <a:srgbClr val="FF0000"/>
                      </a:solidFill>
                      <a:prstDash val="solid"/>
                      <a:round/>
                      <a:headEnd type="none" w="sm" len="sm"/>
                      <a:tailEnd type="none" w="sm" len="sm"/>
                    </a:lnT>
                    <a:solidFill>
                      <a:srgbClr val="9900FF"/>
                    </a:solidFill>
                  </a:tcPr>
                </a:tc>
                <a:tc>
                  <a:txBody>
                    <a:bodyPr/>
                    <a:lstStyle/>
                    <a:p>
                      <a:pPr marL="0" lvl="0" indent="0" algn="l" rtl="0">
                        <a:spcBef>
                          <a:spcPts val="0"/>
                        </a:spcBef>
                        <a:spcAft>
                          <a:spcPts val="0"/>
                        </a:spcAft>
                        <a:buNone/>
                      </a:pPr>
                      <a:r>
                        <a:rPr lang="es" sz="3600">
                          <a:solidFill>
                            <a:srgbClr val="F3F3F3"/>
                          </a:solidFill>
                          <a:latin typeface="Oxygen"/>
                          <a:ea typeface="Oxygen"/>
                          <a:cs typeface="Oxygen"/>
                          <a:sym typeface="Oxygen"/>
                        </a:rPr>
                        <a:t>Indicadores altmétricos</a:t>
                      </a:r>
                      <a:endParaRPr sz="3600">
                        <a:solidFill>
                          <a:srgbClr val="F3F3F3"/>
                        </a:solidFill>
                        <a:latin typeface="Oxygen"/>
                        <a:ea typeface="Oxygen"/>
                        <a:cs typeface="Oxygen"/>
                        <a:sym typeface="Oxygen"/>
                      </a:endParaRPr>
                    </a:p>
                  </a:txBody>
                  <a:tcPr marL="91425" marR="91425" marT="91425" marB="91425">
                    <a:solidFill>
                      <a:srgbClr val="38761D"/>
                    </a:solidFill>
                  </a:tcPr>
                </a:tc>
              </a:tr>
            </a:tbl>
          </a:graphicData>
        </a:graphic>
      </p:graphicFrame>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96"/>
          <p:cNvSpPr txBox="1">
            <a:spLocks noGrp="1"/>
          </p:cNvSpPr>
          <p:nvPr>
            <p:ph type="title"/>
          </p:nvPr>
        </p:nvSpPr>
        <p:spPr>
          <a:xfrm>
            <a:off x="0" y="0"/>
            <a:ext cx="9144000" cy="857400"/>
          </a:xfrm>
          <a:prstGeom prst="rect">
            <a:avLst/>
          </a:prstGeom>
          <a:solidFill>
            <a:srgbClr val="0070C0"/>
          </a:solidFill>
          <a:ln>
            <a:noFill/>
          </a:ln>
        </p:spPr>
        <p:txBody>
          <a:bodyPr spcFirstLastPara="1" wrap="square" lIns="71225" tIns="35600" rIns="71225" bIns="35600" anchor="ctr" anchorCtr="0">
            <a:noAutofit/>
          </a:bodyPr>
          <a:lstStyle/>
          <a:p>
            <a:pPr marL="0" marR="0" lvl="0" indent="0" algn="l" rtl="0">
              <a:spcBef>
                <a:spcPts val="0"/>
              </a:spcBef>
              <a:spcAft>
                <a:spcPts val="0"/>
              </a:spcAft>
              <a:buClr>
                <a:schemeClr val="lt1"/>
              </a:buClr>
              <a:buSzPts val="4200"/>
              <a:buFont typeface="Candara"/>
              <a:buNone/>
            </a:pPr>
            <a:r>
              <a:rPr lang="es" sz="1900" b="1" i="0" u="none" strike="noStrike" cap="none">
                <a:solidFill>
                  <a:schemeClr val="lt1"/>
                </a:solidFill>
                <a:latin typeface="Candara"/>
                <a:ea typeface="Candara"/>
                <a:cs typeface="Candara"/>
                <a:sym typeface="Candara"/>
              </a:rPr>
              <a:t>Can we use altmetrics at institucional level?</a:t>
            </a:r>
            <a:r>
              <a:rPr lang="es" sz="3100" b="1" i="0" u="none" strike="noStrike" cap="none">
                <a:solidFill>
                  <a:schemeClr val="lt1"/>
                </a:solidFill>
                <a:latin typeface="Candara"/>
                <a:ea typeface="Candara"/>
                <a:cs typeface="Candara"/>
                <a:sym typeface="Candara"/>
              </a:rPr>
              <a:t/>
            </a:r>
            <a:br>
              <a:rPr lang="es" sz="3100" b="1" i="0" u="none" strike="noStrike" cap="none">
                <a:solidFill>
                  <a:schemeClr val="lt1"/>
                </a:solidFill>
                <a:latin typeface="Candara"/>
                <a:ea typeface="Candara"/>
                <a:cs typeface="Candara"/>
                <a:sym typeface="Candara"/>
              </a:rPr>
            </a:br>
            <a:r>
              <a:rPr lang="es" sz="4200" b="1" i="0" u="none" strike="noStrike" cap="none">
                <a:solidFill>
                  <a:schemeClr val="lt1"/>
                </a:solidFill>
                <a:latin typeface="Candara"/>
                <a:ea typeface="Candara"/>
                <a:cs typeface="Candara"/>
                <a:sym typeface="Candara"/>
              </a:rPr>
              <a:t>Results: Research field profile</a:t>
            </a:r>
            <a:endParaRPr/>
          </a:p>
        </p:txBody>
      </p:sp>
      <p:pic>
        <p:nvPicPr>
          <p:cNvPr id="575" name="Google Shape;575;p96"/>
          <p:cNvPicPr preferRelativeResize="0"/>
          <p:nvPr/>
        </p:nvPicPr>
        <p:blipFill rotWithShape="1">
          <a:blip r:embed="rId3">
            <a:alphaModFix/>
          </a:blip>
          <a:srcRect/>
          <a:stretch/>
        </p:blipFill>
        <p:spPr>
          <a:xfrm>
            <a:off x="1676133" y="1221600"/>
            <a:ext cx="7006059" cy="3421618"/>
          </a:xfrm>
          <a:prstGeom prst="rect">
            <a:avLst/>
          </a:prstGeom>
          <a:noFill/>
          <a:ln>
            <a:noFill/>
          </a:ln>
        </p:spPr>
      </p:pic>
      <p:pic>
        <p:nvPicPr>
          <p:cNvPr id="576" name="Google Shape;576;p96"/>
          <p:cNvPicPr preferRelativeResize="0"/>
          <p:nvPr/>
        </p:nvPicPr>
        <p:blipFill rotWithShape="1">
          <a:blip r:embed="rId4">
            <a:alphaModFix/>
          </a:blip>
          <a:srcRect/>
          <a:stretch/>
        </p:blipFill>
        <p:spPr>
          <a:xfrm>
            <a:off x="1675531" y="1220394"/>
            <a:ext cx="7006059" cy="3421618"/>
          </a:xfrm>
          <a:prstGeom prst="rect">
            <a:avLst/>
          </a:prstGeom>
          <a:noFill/>
          <a:ln>
            <a:noFill/>
          </a:ln>
        </p:spPr>
      </p:pic>
      <p:pic>
        <p:nvPicPr>
          <p:cNvPr id="577" name="Google Shape;577;p96"/>
          <p:cNvPicPr preferRelativeResize="0"/>
          <p:nvPr/>
        </p:nvPicPr>
        <p:blipFill rotWithShape="1">
          <a:blip r:embed="rId5">
            <a:alphaModFix/>
          </a:blip>
          <a:srcRect/>
          <a:stretch/>
        </p:blipFill>
        <p:spPr>
          <a:xfrm>
            <a:off x="1675531" y="1220394"/>
            <a:ext cx="7007257" cy="3422205"/>
          </a:xfrm>
          <a:prstGeom prst="rect">
            <a:avLst/>
          </a:prstGeom>
          <a:noFill/>
          <a:ln>
            <a:noFill/>
          </a:ln>
        </p:spPr>
      </p:pic>
      <p:pic>
        <p:nvPicPr>
          <p:cNvPr id="578" name="Google Shape;578;p96"/>
          <p:cNvPicPr preferRelativeResize="0"/>
          <p:nvPr/>
        </p:nvPicPr>
        <p:blipFill rotWithShape="1">
          <a:blip r:embed="rId6">
            <a:alphaModFix/>
          </a:blip>
          <a:srcRect/>
          <a:stretch/>
        </p:blipFill>
        <p:spPr>
          <a:xfrm>
            <a:off x="1675531" y="1220394"/>
            <a:ext cx="7007257" cy="3422205"/>
          </a:xfrm>
          <a:prstGeom prst="rect">
            <a:avLst/>
          </a:prstGeom>
          <a:noFill/>
          <a:ln>
            <a:noFill/>
          </a:ln>
        </p:spPr>
      </p:pic>
      <p:sp>
        <p:nvSpPr>
          <p:cNvPr id="579" name="Google Shape;579;p96"/>
          <p:cNvSpPr txBox="1"/>
          <p:nvPr/>
        </p:nvSpPr>
        <p:spPr>
          <a:xfrm rot="-5400000">
            <a:off x="-32833" y="2723130"/>
            <a:ext cx="3417900" cy="4152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200">
                <a:solidFill>
                  <a:schemeClr val="dk1"/>
                </a:solidFill>
                <a:latin typeface="Candara"/>
                <a:ea typeface="Candara"/>
                <a:cs typeface="Candara"/>
                <a:sym typeface="Candara"/>
              </a:rPr>
              <a:t>Total altmetric.com Score</a:t>
            </a:r>
            <a:endParaRPr sz="2200">
              <a:solidFill>
                <a:schemeClr val="dk1"/>
              </a:solidFill>
              <a:latin typeface="Candara"/>
              <a:ea typeface="Candara"/>
              <a:cs typeface="Candara"/>
              <a:sym typeface="Candara"/>
            </a:endParaRPr>
          </a:p>
        </p:txBody>
      </p:sp>
      <p:sp>
        <p:nvSpPr>
          <p:cNvPr id="580" name="Google Shape;580;p96"/>
          <p:cNvSpPr txBox="1"/>
          <p:nvPr/>
        </p:nvSpPr>
        <p:spPr>
          <a:xfrm>
            <a:off x="2298915" y="4663611"/>
            <a:ext cx="6900600" cy="3924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200">
                <a:solidFill>
                  <a:schemeClr val="dk1"/>
                </a:solidFill>
                <a:latin typeface="Candara"/>
                <a:ea typeface="Candara"/>
                <a:cs typeface="Candara"/>
                <a:sym typeface="Candara"/>
              </a:rPr>
              <a:t>Nr of Web of Science Papers indexed in Altmetric.com </a:t>
            </a:r>
            <a:endParaRPr sz="2200">
              <a:solidFill>
                <a:schemeClr val="dk1"/>
              </a:solidFill>
              <a:latin typeface="Candara"/>
              <a:ea typeface="Candara"/>
              <a:cs typeface="Candara"/>
              <a:sym typeface="Candara"/>
            </a:endParaRPr>
          </a:p>
        </p:txBody>
      </p:sp>
      <p:sp>
        <p:nvSpPr>
          <p:cNvPr id="581" name="Google Shape;581;p96"/>
          <p:cNvSpPr txBox="1"/>
          <p:nvPr/>
        </p:nvSpPr>
        <p:spPr>
          <a:xfrm>
            <a:off x="1468517" y="897564"/>
            <a:ext cx="7516500" cy="392400"/>
          </a:xfrm>
          <a:prstGeom prst="rect">
            <a:avLst/>
          </a:prstGeom>
          <a:solidFill>
            <a:srgbClr val="0070C0"/>
          </a:solidFill>
          <a:ln>
            <a:noFill/>
          </a:ln>
        </p:spPr>
        <p:txBody>
          <a:bodyPr spcFirstLastPara="1" wrap="square" lIns="71225" tIns="35600" rIns="71225" bIns="35600" anchor="t" anchorCtr="0">
            <a:noAutofit/>
          </a:bodyPr>
          <a:lstStyle/>
          <a:p>
            <a:pPr marL="0" marR="0" lvl="0" indent="0" algn="ctr" rtl="0">
              <a:spcBef>
                <a:spcPts val="0"/>
              </a:spcBef>
              <a:spcAft>
                <a:spcPts val="0"/>
              </a:spcAft>
              <a:buNone/>
            </a:pPr>
            <a:r>
              <a:rPr lang="es" sz="2200">
                <a:solidFill>
                  <a:srgbClr val="FFFF00"/>
                </a:solidFill>
                <a:latin typeface="Candara"/>
                <a:ea typeface="Candara"/>
                <a:cs typeface="Candara"/>
                <a:sym typeface="Candara"/>
              </a:rPr>
              <a:t>Map of Web of Science Categories</a:t>
            </a:r>
            <a:endParaRPr sz="2200">
              <a:solidFill>
                <a:srgbClr val="FFFF00"/>
              </a:solidFill>
              <a:latin typeface="Candara"/>
              <a:ea typeface="Candara"/>
              <a:cs typeface="Candara"/>
              <a:sym typeface="Candara"/>
            </a:endParaRPr>
          </a:p>
        </p:txBody>
      </p:sp>
      <p:sp>
        <p:nvSpPr>
          <p:cNvPr id="582" name="Google Shape;582;p96"/>
          <p:cNvSpPr/>
          <p:nvPr/>
        </p:nvSpPr>
        <p:spPr>
          <a:xfrm>
            <a:off x="1468517" y="897564"/>
            <a:ext cx="7516500" cy="4158300"/>
          </a:xfrm>
          <a:prstGeom prst="rect">
            <a:avLst/>
          </a:prstGeom>
          <a:noFill/>
          <a:ln w="9525" cap="flat" cmpd="sng">
            <a:solidFill>
              <a:srgbClr val="0070C0"/>
            </a:solidFill>
            <a:prstDash val="solid"/>
            <a:round/>
            <a:headEnd type="none" w="sm" len="sm"/>
            <a:tailEnd type="none" w="sm" len="sm"/>
          </a:ln>
        </p:spPr>
        <p:txBody>
          <a:bodyPr spcFirstLastPara="1" wrap="square" lIns="71225" tIns="35600" rIns="71225" bIns="356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83" name="Google Shape;583;p96"/>
          <p:cNvSpPr/>
          <p:nvPr/>
        </p:nvSpPr>
        <p:spPr>
          <a:xfrm>
            <a:off x="6761051" y="1093772"/>
            <a:ext cx="2109600" cy="1608900"/>
          </a:xfrm>
          <a:prstGeom prst="ellipse">
            <a:avLst/>
          </a:prstGeom>
          <a:noFill/>
          <a:ln w="25400" cap="flat" cmpd="sng">
            <a:solidFill>
              <a:srgbClr val="FF0000"/>
            </a:solidFill>
            <a:prstDash val="dash"/>
            <a:round/>
            <a:headEnd type="none" w="sm" len="sm"/>
            <a:tailEnd type="none" w="sm" len="sm"/>
          </a:ln>
        </p:spPr>
        <p:txBody>
          <a:bodyPr spcFirstLastPara="1" wrap="square" lIns="71225" tIns="35600" rIns="71225" bIns="356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84" name="Google Shape;584;p96"/>
          <p:cNvSpPr/>
          <p:nvPr/>
        </p:nvSpPr>
        <p:spPr>
          <a:xfrm rot="-2104979">
            <a:off x="4937400" y="2159752"/>
            <a:ext cx="1037124" cy="329243"/>
          </a:xfrm>
          <a:prstGeom prst="ellipse">
            <a:avLst/>
          </a:prstGeom>
          <a:noFill/>
          <a:ln w="25400" cap="flat" cmpd="sng">
            <a:solidFill>
              <a:srgbClr val="FFC000"/>
            </a:solidFill>
            <a:prstDash val="dash"/>
            <a:round/>
            <a:headEnd type="none" w="sm" len="sm"/>
            <a:tailEnd type="none" w="sm" len="sm"/>
          </a:ln>
        </p:spPr>
        <p:txBody>
          <a:bodyPr spcFirstLastPara="1" wrap="square" lIns="71225" tIns="35600" rIns="71225" bIns="356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85" name="Google Shape;585;p96"/>
          <p:cNvSpPr txBox="1"/>
          <p:nvPr/>
        </p:nvSpPr>
        <p:spPr>
          <a:xfrm>
            <a:off x="-1" y="1728992"/>
            <a:ext cx="1543200" cy="2192700"/>
          </a:xfrm>
          <a:prstGeom prst="rect">
            <a:avLst/>
          </a:prstGeom>
          <a:solidFill>
            <a:srgbClr val="0070C0">
              <a:alpha val="96860"/>
            </a:srgbClr>
          </a:solidFill>
          <a:ln w="9525" cap="flat" cmpd="sng">
            <a:solidFill>
              <a:srgbClr val="0070C0"/>
            </a:solidFill>
            <a:prstDash val="solid"/>
            <a:round/>
            <a:headEnd type="none" w="sm" len="sm"/>
            <a:tailEnd type="none" w="sm" len="sm"/>
          </a:ln>
        </p:spPr>
        <p:txBody>
          <a:bodyPr spcFirstLastPara="1" wrap="square" lIns="71225" tIns="35600" rIns="71225" bIns="35600" anchor="t" anchorCtr="0">
            <a:noAutofit/>
          </a:bodyPr>
          <a:lstStyle/>
          <a:p>
            <a:pPr marL="0" marR="0" lvl="0" indent="0" algn="l" rtl="0">
              <a:spcBef>
                <a:spcPts val="0"/>
              </a:spcBef>
              <a:spcAft>
                <a:spcPts val="0"/>
              </a:spcAft>
              <a:buNone/>
            </a:pPr>
            <a:r>
              <a:rPr lang="es" sz="1800">
                <a:solidFill>
                  <a:srgbClr val="FFFF00"/>
                </a:solidFill>
                <a:latin typeface="Candara"/>
                <a:ea typeface="Candara"/>
                <a:cs typeface="Candara"/>
                <a:sym typeface="Candara"/>
              </a:rPr>
              <a:t>We can benchmark universities and compare altmetric</a:t>
            </a:r>
            <a:endParaRPr sz="1100"/>
          </a:p>
          <a:p>
            <a:pPr marL="0" marR="0" lvl="0" indent="0" algn="l" rtl="0">
              <a:spcBef>
                <a:spcPts val="0"/>
              </a:spcBef>
              <a:spcAft>
                <a:spcPts val="0"/>
              </a:spcAft>
              <a:buNone/>
            </a:pPr>
            <a:r>
              <a:rPr lang="es" sz="1800">
                <a:solidFill>
                  <a:srgbClr val="FFFF00"/>
                </a:solidFill>
                <a:latin typeface="Candara"/>
                <a:ea typeface="Candara"/>
                <a:cs typeface="Candara"/>
                <a:sym typeface="Candara"/>
              </a:rPr>
              <a:t>performance at category level</a:t>
            </a:r>
            <a:endParaRPr sz="1100"/>
          </a:p>
        </p:txBody>
      </p:sp>
      <p:sp>
        <p:nvSpPr>
          <p:cNvPr id="586" name="Google Shape;586;p96"/>
          <p:cNvSpPr txBox="1"/>
          <p:nvPr/>
        </p:nvSpPr>
        <p:spPr>
          <a:xfrm>
            <a:off x="6400673" y="1221600"/>
            <a:ext cx="2114700" cy="4845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1400" b="1">
                <a:solidFill>
                  <a:srgbClr val="FF0000"/>
                </a:solidFill>
                <a:latin typeface="Calibri"/>
                <a:ea typeface="Calibri"/>
                <a:cs typeface="Calibri"/>
                <a:sym typeface="Calibri"/>
              </a:rPr>
              <a:t>Multidisciplinary Sciences</a:t>
            </a:r>
            <a:endParaRPr sz="1100"/>
          </a:p>
          <a:p>
            <a:pPr marL="0" marR="0" lvl="0" indent="0" algn="r" rtl="0">
              <a:spcBef>
                <a:spcPts val="0"/>
              </a:spcBef>
              <a:spcAft>
                <a:spcPts val="0"/>
              </a:spcAft>
              <a:buNone/>
            </a:pPr>
            <a:r>
              <a:rPr lang="es" sz="1400">
                <a:solidFill>
                  <a:srgbClr val="FF0000"/>
                </a:solidFill>
                <a:latin typeface="Calibri"/>
                <a:ea typeface="Calibri"/>
                <a:cs typeface="Calibri"/>
                <a:sym typeface="Calibri"/>
              </a:rPr>
              <a:t>Pompeu Fabra</a:t>
            </a:r>
            <a:endParaRPr sz="1400">
              <a:solidFill>
                <a:srgbClr val="FF0000"/>
              </a:solidFill>
              <a:latin typeface="Calibri"/>
              <a:ea typeface="Calibri"/>
              <a:cs typeface="Calibri"/>
              <a:sym typeface="Calibri"/>
            </a:endParaRPr>
          </a:p>
        </p:txBody>
      </p:sp>
      <p:sp>
        <p:nvSpPr>
          <p:cNvPr id="587" name="Google Shape;587;p96"/>
          <p:cNvSpPr txBox="1"/>
          <p:nvPr/>
        </p:nvSpPr>
        <p:spPr>
          <a:xfrm>
            <a:off x="7458033" y="1870978"/>
            <a:ext cx="1341000" cy="4845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1400" b="1">
                <a:solidFill>
                  <a:srgbClr val="FF0000"/>
                </a:solidFill>
                <a:latin typeface="Calibri"/>
                <a:ea typeface="Calibri"/>
                <a:cs typeface="Calibri"/>
                <a:sym typeface="Calibri"/>
              </a:rPr>
              <a:t>Biochemistry</a:t>
            </a:r>
            <a:endParaRPr sz="1100"/>
          </a:p>
          <a:p>
            <a:pPr marL="0" marR="0" lvl="0" indent="0" algn="l" rtl="0">
              <a:spcBef>
                <a:spcPts val="0"/>
              </a:spcBef>
              <a:spcAft>
                <a:spcPts val="0"/>
              </a:spcAft>
              <a:buNone/>
            </a:pPr>
            <a:r>
              <a:rPr lang="es" sz="1400">
                <a:solidFill>
                  <a:srgbClr val="FF0000"/>
                </a:solidFill>
                <a:latin typeface="Calibri"/>
                <a:ea typeface="Calibri"/>
                <a:cs typeface="Calibri"/>
                <a:sym typeface="Calibri"/>
              </a:rPr>
              <a:t>Pompeu Fabra</a:t>
            </a:r>
            <a:endParaRPr sz="1400">
              <a:solidFill>
                <a:srgbClr val="FF0000"/>
              </a:solidFill>
              <a:latin typeface="Calibri"/>
              <a:ea typeface="Calibri"/>
              <a:cs typeface="Calibri"/>
              <a:sym typeface="Calibri"/>
            </a:endParaRPr>
          </a:p>
        </p:txBody>
      </p:sp>
      <p:sp>
        <p:nvSpPr>
          <p:cNvPr id="588" name="Google Shape;588;p96"/>
          <p:cNvSpPr txBox="1"/>
          <p:nvPr/>
        </p:nvSpPr>
        <p:spPr>
          <a:xfrm>
            <a:off x="3802486" y="2015511"/>
            <a:ext cx="1341000" cy="484500"/>
          </a:xfrm>
          <a:prstGeom prst="rect">
            <a:avLst/>
          </a:prstGeom>
          <a:noFill/>
          <a:ln>
            <a:noFill/>
          </a:ln>
        </p:spPr>
        <p:txBody>
          <a:bodyPr spcFirstLastPara="1" wrap="square" lIns="71225" tIns="35600" rIns="71225" bIns="35600" anchor="t" anchorCtr="0">
            <a:noAutofit/>
          </a:bodyPr>
          <a:lstStyle/>
          <a:p>
            <a:pPr marL="0" marR="0" lvl="0" indent="0" algn="r" rtl="0">
              <a:spcBef>
                <a:spcPts val="0"/>
              </a:spcBef>
              <a:spcAft>
                <a:spcPts val="0"/>
              </a:spcAft>
              <a:buNone/>
            </a:pPr>
            <a:r>
              <a:rPr lang="es" sz="1400" b="1">
                <a:solidFill>
                  <a:srgbClr val="FFC000"/>
                </a:solidFill>
                <a:latin typeface="Calibri"/>
                <a:ea typeface="Calibri"/>
                <a:cs typeface="Calibri"/>
                <a:sym typeface="Calibri"/>
              </a:rPr>
              <a:t>Biochemistry</a:t>
            </a:r>
            <a:endParaRPr sz="1100"/>
          </a:p>
          <a:p>
            <a:pPr marL="0" marR="0" lvl="0" indent="0" algn="r" rtl="0">
              <a:spcBef>
                <a:spcPts val="0"/>
              </a:spcBef>
              <a:spcAft>
                <a:spcPts val="0"/>
              </a:spcAft>
              <a:buNone/>
            </a:pPr>
            <a:r>
              <a:rPr lang="es" sz="1400">
                <a:solidFill>
                  <a:srgbClr val="FFC000"/>
                </a:solidFill>
                <a:latin typeface="Calibri"/>
                <a:ea typeface="Calibri"/>
                <a:cs typeface="Calibri"/>
                <a:sym typeface="Calibri"/>
              </a:rPr>
              <a:t>Granada</a:t>
            </a:r>
            <a:endParaRPr sz="1400">
              <a:solidFill>
                <a:srgbClr val="FFC000"/>
              </a:solidFill>
              <a:latin typeface="Calibri"/>
              <a:ea typeface="Calibri"/>
              <a:cs typeface="Calibri"/>
              <a:sym typeface="Calibri"/>
            </a:endParaRPr>
          </a:p>
        </p:txBody>
      </p:sp>
      <p:sp>
        <p:nvSpPr>
          <p:cNvPr id="589" name="Google Shape;589;p96"/>
          <p:cNvSpPr txBox="1"/>
          <p:nvPr/>
        </p:nvSpPr>
        <p:spPr>
          <a:xfrm>
            <a:off x="3886247" y="1539980"/>
            <a:ext cx="2114700" cy="484500"/>
          </a:xfrm>
          <a:prstGeom prst="rect">
            <a:avLst/>
          </a:prstGeom>
          <a:noFill/>
          <a:ln>
            <a:noFill/>
          </a:ln>
        </p:spPr>
        <p:txBody>
          <a:bodyPr spcFirstLastPara="1" wrap="square" lIns="71225" tIns="35600" rIns="71225" bIns="35600" anchor="t" anchorCtr="0">
            <a:noAutofit/>
          </a:bodyPr>
          <a:lstStyle/>
          <a:p>
            <a:pPr marL="0" marR="0" lvl="0" indent="0" algn="r" rtl="0">
              <a:spcBef>
                <a:spcPts val="0"/>
              </a:spcBef>
              <a:spcAft>
                <a:spcPts val="0"/>
              </a:spcAft>
              <a:buNone/>
            </a:pPr>
            <a:r>
              <a:rPr lang="es" sz="1400" b="1">
                <a:solidFill>
                  <a:srgbClr val="FFC000"/>
                </a:solidFill>
                <a:latin typeface="Calibri"/>
                <a:ea typeface="Calibri"/>
                <a:cs typeface="Calibri"/>
                <a:sym typeface="Calibri"/>
              </a:rPr>
              <a:t>Multidisciplinary Sciences</a:t>
            </a:r>
            <a:endParaRPr sz="1100"/>
          </a:p>
          <a:p>
            <a:pPr marL="0" marR="0" lvl="0" indent="0" algn="r" rtl="0">
              <a:spcBef>
                <a:spcPts val="0"/>
              </a:spcBef>
              <a:spcAft>
                <a:spcPts val="0"/>
              </a:spcAft>
              <a:buNone/>
            </a:pPr>
            <a:r>
              <a:rPr lang="es" sz="1400">
                <a:solidFill>
                  <a:srgbClr val="FFC000"/>
                </a:solidFill>
                <a:latin typeface="Calibri"/>
                <a:ea typeface="Calibri"/>
                <a:cs typeface="Calibri"/>
                <a:sym typeface="Calibri"/>
              </a:rPr>
              <a:t>Granada</a:t>
            </a:r>
            <a:endParaRPr sz="1400">
              <a:solidFill>
                <a:srgbClr val="FFC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8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8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8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97"/>
          <p:cNvPicPr preferRelativeResize="0"/>
          <p:nvPr/>
        </p:nvPicPr>
        <p:blipFill rotWithShape="1">
          <a:blip r:embed="rId3">
            <a:alphaModFix/>
          </a:blip>
          <a:srcRect/>
          <a:stretch/>
        </p:blipFill>
        <p:spPr>
          <a:xfrm>
            <a:off x="1774010" y="1815666"/>
            <a:ext cx="7316341" cy="3238264"/>
          </a:xfrm>
          <a:prstGeom prst="rect">
            <a:avLst/>
          </a:prstGeom>
          <a:noFill/>
          <a:ln>
            <a:noFill/>
          </a:ln>
        </p:spPr>
      </p:pic>
      <p:sp>
        <p:nvSpPr>
          <p:cNvPr id="595" name="Google Shape;595;p97"/>
          <p:cNvSpPr txBox="1">
            <a:spLocks noGrp="1"/>
          </p:cNvSpPr>
          <p:nvPr>
            <p:ph type="title"/>
          </p:nvPr>
        </p:nvSpPr>
        <p:spPr>
          <a:xfrm>
            <a:off x="0" y="0"/>
            <a:ext cx="9144000" cy="857400"/>
          </a:xfrm>
          <a:prstGeom prst="rect">
            <a:avLst/>
          </a:prstGeom>
          <a:solidFill>
            <a:srgbClr val="0070C0"/>
          </a:solidFill>
          <a:ln>
            <a:noFill/>
          </a:ln>
        </p:spPr>
        <p:txBody>
          <a:bodyPr spcFirstLastPara="1" wrap="square" lIns="71225" tIns="35600" rIns="71225" bIns="35600" anchor="ctr" anchorCtr="0">
            <a:noAutofit/>
          </a:bodyPr>
          <a:lstStyle/>
          <a:p>
            <a:pPr marL="0" marR="0" lvl="0" indent="0" algn="l" rtl="0">
              <a:spcBef>
                <a:spcPts val="0"/>
              </a:spcBef>
              <a:spcAft>
                <a:spcPts val="0"/>
              </a:spcAft>
              <a:buClr>
                <a:schemeClr val="lt1"/>
              </a:buClr>
              <a:buSzPts val="4200"/>
              <a:buFont typeface="Candara"/>
              <a:buNone/>
            </a:pPr>
            <a:r>
              <a:rPr lang="es" sz="1900" b="1" i="0" u="none" strike="noStrike" cap="none">
                <a:solidFill>
                  <a:schemeClr val="lt1"/>
                </a:solidFill>
                <a:latin typeface="Candara"/>
                <a:ea typeface="Candara"/>
                <a:cs typeface="Candara"/>
                <a:sym typeface="Candara"/>
              </a:rPr>
              <a:t>Can we use altmetrics at institucional level?</a:t>
            </a:r>
            <a:r>
              <a:rPr lang="es" sz="3100" b="1" i="0" u="none" strike="noStrike" cap="none">
                <a:solidFill>
                  <a:schemeClr val="lt1"/>
                </a:solidFill>
                <a:latin typeface="Candara"/>
                <a:ea typeface="Candara"/>
                <a:cs typeface="Candara"/>
                <a:sym typeface="Candara"/>
              </a:rPr>
              <a:t/>
            </a:r>
            <a:br>
              <a:rPr lang="es" sz="3100" b="1" i="0" u="none" strike="noStrike" cap="none">
                <a:solidFill>
                  <a:schemeClr val="lt1"/>
                </a:solidFill>
                <a:latin typeface="Candara"/>
                <a:ea typeface="Candara"/>
                <a:cs typeface="Candara"/>
                <a:sym typeface="Candara"/>
              </a:rPr>
            </a:br>
            <a:r>
              <a:rPr lang="es" sz="4200" b="1" i="0" u="none" strike="noStrike" cap="none">
                <a:solidFill>
                  <a:schemeClr val="lt1"/>
                </a:solidFill>
                <a:latin typeface="Candara"/>
                <a:ea typeface="Candara"/>
                <a:cs typeface="Candara"/>
                <a:sym typeface="Candara"/>
              </a:rPr>
              <a:t>Results: Research field profile – top10</a:t>
            </a:r>
            <a:endParaRPr sz="4200" b="1" i="0" u="none" strike="noStrike" cap="none">
              <a:solidFill>
                <a:schemeClr val="lt1"/>
              </a:solidFill>
              <a:latin typeface="Candara"/>
              <a:ea typeface="Candara"/>
              <a:cs typeface="Candara"/>
              <a:sym typeface="Candara"/>
            </a:endParaRPr>
          </a:p>
        </p:txBody>
      </p:sp>
      <p:sp>
        <p:nvSpPr>
          <p:cNvPr id="596" name="Google Shape;596;p97"/>
          <p:cNvSpPr/>
          <p:nvPr/>
        </p:nvSpPr>
        <p:spPr>
          <a:xfrm rot="10800000" flipH="1">
            <a:off x="1948301" y="1097349"/>
            <a:ext cx="354300" cy="486000"/>
          </a:xfrm>
          <a:prstGeom prst="bentUpArrow">
            <a:avLst>
              <a:gd name="adj1" fmla="val 25000"/>
              <a:gd name="adj2" fmla="val 25000"/>
              <a:gd name="adj3" fmla="val 25000"/>
            </a:avLst>
          </a:prstGeom>
          <a:solidFill>
            <a:schemeClr val="dk1"/>
          </a:solidFill>
          <a:ln w="25400" cap="flat" cmpd="sng">
            <a:solidFill>
              <a:schemeClr val="dk1"/>
            </a:solidFill>
            <a:prstDash val="solid"/>
            <a:round/>
            <a:headEnd type="none" w="sm" len="sm"/>
            <a:tailEnd type="none" w="sm" len="sm"/>
          </a:ln>
        </p:spPr>
        <p:txBody>
          <a:bodyPr spcFirstLastPara="1" wrap="square" lIns="71225" tIns="35600" rIns="71225" bIns="356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97" name="Google Shape;597;p97"/>
          <p:cNvPicPr preferRelativeResize="0"/>
          <p:nvPr/>
        </p:nvPicPr>
        <p:blipFill rotWithShape="1">
          <a:blip r:embed="rId4">
            <a:alphaModFix/>
          </a:blip>
          <a:srcRect/>
          <a:stretch/>
        </p:blipFill>
        <p:spPr>
          <a:xfrm>
            <a:off x="57462" y="910067"/>
            <a:ext cx="1775485" cy="1005050"/>
          </a:xfrm>
          <a:prstGeom prst="rect">
            <a:avLst/>
          </a:prstGeom>
          <a:noFill/>
          <a:ln w="9525" cap="flat" cmpd="sng">
            <a:solidFill>
              <a:schemeClr val="dk1"/>
            </a:solidFill>
            <a:prstDash val="solid"/>
            <a:miter lim="800000"/>
            <a:headEnd type="none" w="sm" len="sm"/>
            <a:tailEnd type="none" w="sm" len="sm"/>
          </a:ln>
        </p:spPr>
      </p:pic>
      <p:sp>
        <p:nvSpPr>
          <p:cNvPr id="598" name="Google Shape;598;p97"/>
          <p:cNvSpPr/>
          <p:nvPr/>
        </p:nvSpPr>
        <p:spPr>
          <a:xfrm rot="-5400000">
            <a:off x="1671591" y="2112870"/>
            <a:ext cx="162000" cy="215700"/>
          </a:xfrm>
          <a:prstGeom prst="down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71225" tIns="35600" rIns="71225" bIns="356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99" name="Google Shape;599;p97"/>
          <p:cNvSpPr/>
          <p:nvPr/>
        </p:nvSpPr>
        <p:spPr>
          <a:xfrm rot="-5400000">
            <a:off x="1627255" y="3841062"/>
            <a:ext cx="162000" cy="215700"/>
          </a:xfrm>
          <a:prstGeom prst="down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71225" tIns="35600" rIns="71225" bIns="356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00" name="Google Shape;600;p97"/>
          <p:cNvSpPr/>
          <p:nvPr/>
        </p:nvSpPr>
        <p:spPr>
          <a:xfrm rot="-5400000">
            <a:off x="5227457" y="2149451"/>
            <a:ext cx="162000" cy="215700"/>
          </a:xfrm>
          <a:prstGeom prst="down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71225" tIns="35600" rIns="71225" bIns="356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01" name="Google Shape;601;p97"/>
          <p:cNvSpPr/>
          <p:nvPr/>
        </p:nvSpPr>
        <p:spPr>
          <a:xfrm rot="-5400000">
            <a:off x="5227457" y="3949074"/>
            <a:ext cx="162000" cy="215700"/>
          </a:xfrm>
          <a:prstGeom prst="down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71225" tIns="35600" rIns="71225" bIns="356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02" name="Google Shape;602;p97"/>
          <p:cNvSpPr txBox="1"/>
          <p:nvPr/>
        </p:nvSpPr>
        <p:spPr>
          <a:xfrm>
            <a:off x="0" y="1977684"/>
            <a:ext cx="1752600" cy="31854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1400" dirty="0">
                <a:solidFill>
                  <a:srgbClr val="FF0000"/>
                </a:solidFill>
                <a:latin typeface="Candara"/>
                <a:ea typeface="Candara"/>
                <a:cs typeface="Candara"/>
                <a:sym typeface="Candara"/>
              </a:rPr>
              <a:t>Multidisciplinary Science (Science, Nature, Plos one…) have higher coverage and concentration of altmetric.com score.</a:t>
            </a:r>
            <a:endParaRPr sz="1100" dirty="0"/>
          </a:p>
          <a:p>
            <a:pPr marL="0" marR="0" lvl="0" indent="0" algn="l" rtl="0">
              <a:spcBef>
                <a:spcPts val="0"/>
              </a:spcBef>
              <a:spcAft>
                <a:spcPts val="0"/>
              </a:spcAft>
              <a:buNone/>
            </a:pPr>
            <a:r>
              <a:rPr lang="es" sz="1400" dirty="0" smtClean="0">
                <a:solidFill>
                  <a:srgbClr val="FF0000"/>
                </a:solidFill>
                <a:latin typeface="Candara"/>
                <a:ea typeface="Candara"/>
                <a:cs typeface="Candara"/>
                <a:sym typeface="Candara"/>
              </a:rPr>
              <a:t>In </a:t>
            </a:r>
            <a:r>
              <a:rPr lang="es" sz="1400" dirty="0">
                <a:solidFill>
                  <a:srgbClr val="FF0000"/>
                </a:solidFill>
                <a:latin typeface="Candara"/>
                <a:ea typeface="Candara"/>
                <a:cs typeface="Candara"/>
                <a:sym typeface="Candara"/>
              </a:rPr>
              <a:t>the case of Pompeu Fabra 60% of altmetric.com score are related to papers published in multidisciplinary journals.</a:t>
            </a:r>
            <a:endParaRPr sz="1400" dirty="0">
              <a:solidFill>
                <a:srgbClr val="FF0000"/>
              </a:solidFill>
              <a:latin typeface="Candara"/>
              <a:ea typeface="Candara"/>
              <a:cs typeface="Candara"/>
              <a:sym typeface="Candara"/>
            </a:endParaRPr>
          </a:p>
        </p:txBody>
      </p:sp>
      <p:sp>
        <p:nvSpPr>
          <p:cNvPr id="603" name="Google Shape;603;p97"/>
          <p:cNvSpPr txBox="1"/>
          <p:nvPr/>
        </p:nvSpPr>
        <p:spPr>
          <a:xfrm>
            <a:off x="2454915" y="951570"/>
            <a:ext cx="6686400" cy="8079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500">
                <a:solidFill>
                  <a:schemeClr val="dk1"/>
                </a:solidFill>
                <a:latin typeface="Candara"/>
                <a:ea typeface="Candara"/>
                <a:cs typeface="Candara"/>
                <a:sym typeface="Candara"/>
              </a:rPr>
              <a:t>We can see that social sciences and humanites are not well represented in top categories</a:t>
            </a:r>
            <a:endParaRPr sz="2500">
              <a:solidFill>
                <a:schemeClr val="dk1"/>
              </a:solidFill>
              <a:latin typeface="Candara"/>
              <a:ea typeface="Candara"/>
              <a:cs typeface="Candara"/>
              <a:sym typeface="Candara"/>
            </a:endParaRPr>
          </a:p>
        </p:txBody>
      </p:sp>
      <p:sp>
        <p:nvSpPr>
          <p:cNvPr id="604" name="Google Shape;604;p97"/>
          <p:cNvSpPr/>
          <p:nvPr/>
        </p:nvSpPr>
        <p:spPr>
          <a:xfrm rot="-5400000">
            <a:off x="1640127" y="2382900"/>
            <a:ext cx="162000" cy="215700"/>
          </a:xfrm>
          <a:prstGeom prst="down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71225" tIns="35600" rIns="71225" bIns="356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05" name="Google Shape;605;p97"/>
          <p:cNvSpPr/>
          <p:nvPr/>
        </p:nvSpPr>
        <p:spPr>
          <a:xfrm rot="-5400000">
            <a:off x="1693004" y="3084978"/>
            <a:ext cx="162000" cy="215700"/>
          </a:xfrm>
          <a:prstGeom prst="down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71225" tIns="35600" rIns="71225" bIns="356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06" name="Google Shape;606;p97"/>
          <p:cNvSpPr/>
          <p:nvPr/>
        </p:nvSpPr>
        <p:spPr>
          <a:xfrm rot="-5400000">
            <a:off x="5227457" y="4651152"/>
            <a:ext cx="162000" cy="215700"/>
          </a:xfrm>
          <a:prstGeom prst="down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71225" tIns="35600" rIns="71225" bIns="356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0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0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98"/>
          <p:cNvSpPr txBox="1">
            <a:spLocks noGrp="1"/>
          </p:cNvSpPr>
          <p:nvPr>
            <p:ph type="title"/>
          </p:nvPr>
        </p:nvSpPr>
        <p:spPr>
          <a:xfrm>
            <a:off x="0" y="0"/>
            <a:ext cx="9144000" cy="857400"/>
          </a:xfrm>
          <a:prstGeom prst="rect">
            <a:avLst/>
          </a:prstGeom>
          <a:solidFill>
            <a:srgbClr val="0070C0"/>
          </a:solidFill>
          <a:ln>
            <a:noFill/>
          </a:ln>
        </p:spPr>
        <p:txBody>
          <a:bodyPr spcFirstLastPara="1" wrap="square" lIns="71225" tIns="35600" rIns="71225" bIns="35600" anchor="ctr" anchorCtr="0">
            <a:noAutofit/>
          </a:bodyPr>
          <a:lstStyle/>
          <a:p>
            <a:pPr marL="0" marR="0" lvl="0" indent="0" algn="l" rtl="0">
              <a:spcBef>
                <a:spcPts val="0"/>
              </a:spcBef>
              <a:spcAft>
                <a:spcPts val="0"/>
              </a:spcAft>
              <a:buClr>
                <a:schemeClr val="lt1"/>
              </a:buClr>
              <a:buSzPts val="4200"/>
              <a:buFont typeface="Candara"/>
              <a:buNone/>
            </a:pPr>
            <a:r>
              <a:rPr lang="es" sz="1900" b="1" i="0" u="none" strike="noStrike" cap="none">
                <a:solidFill>
                  <a:schemeClr val="lt1"/>
                </a:solidFill>
                <a:latin typeface="Candara"/>
                <a:ea typeface="Candara"/>
                <a:cs typeface="Candara"/>
                <a:sym typeface="Candara"/>
              </a:rPr>
              <a:t>Can we use altmetrics at institucional level?</a:t>
            </a:r>
            <a:r>
              <a:rPr lang="es" sz="3100" b="1" i="0" u="none" strike="noStrike" cap="none">
                <a:solidFill>
                  <a:schemeClr val="lt1"/>
                </a:solidFill>
                <a:latin typeface="Candara"/>
                <a:ea typeface="Candara"/>
                <a:cs typeface="Candara"/>
                <a:sym typeface="Candara"/>
              </a:rPr>
              <a:t/>
            </a:r>
            <a:br>
              <a:rPr lang="es" sz="3100" b="1" i="0" u="none" strike="noStrike" cap="none">
                <a:solidFill>
                  <a:schemeClr val="lt1"/>
                </a:solidFill>
                <a:latin typeface="Candara"/>
                <a:ea typeface="Candara"/>
                <a:cs typeface="Candara"/>
                <a:sym typeface="Candara"/>
              </a:rPr>
            </a:br>
            <a:r>
              <a:rPr lang="es" sz="4200" b="1" i="0" u="none" strike="noStrike" cap="none">
                <a:solidFill>
                  <a:schemeClr val="lt1"/>
                </a:solidFill>
                <a:latin typeface="Candara"/>
                <a:ea typeface="Candara"/>
                <a:cs typeface="Candara"/>
                <a:sym typeface="Candara"/>
              </a:rPr>
              <a:t>Results: Research field profile – top10</a:t>
            </a:r>
            <a:endParaRPr sz="4200" b="1" i="0" u="none" strike="noStrike" cap="none">
              <a:solidFill>
                <a:schemeClr val="lt1"/>
              </a:solidFill>
              <a:latin typeface="Candara"/>
              <a:ea typeface="Candara"/>
              <a:cs typeface="Candara"/>
              <a:sym typeface="Candara"/>
            </a:endParaRPr>
          </a:p>
        </p:txBody>
      </p:sp>
      <p:pic>
        <p:nvPicPr>
          <p:cNvPr id="612" name="Google Shape;612;p98"/>
          <p:cNvPicPr preferRelativeResize="0"/>
          <p:nvPr/>
        </p:nvPicPr>
        <p:blipFill rotWithShape="1">
          <a:blip r:embed="rId3">
            <a:alphaModFix/>
          </a:blip>
          <a:srcRect/>
          <a:stretch/>
        </p:blipFill>
        <p:spPr>
          <a:xfrm>
            <a:off x="114607" y="1471519"/>
            <a:ext cx="5230375" cy="3658943"/>
          </a:xfrm>
          <a:prstGeom prst="rect">
            <a:avLst/>
          </a:prstGeom>
          <a:noFill/>
          <a:ln>
            <a:noFill/>
          </a:ln>
        </p:spPr>
      </p:pic>
      <p:sp>
        <p:nvSpPr>
          <p:cNvPr id="613" name="Google Shape;613;p98"/>
          <p:cNvSpPr txBox="1"/>
          <p:nvPr/>
        </p:nvSpPr>
        <p:spPr>
          <a:xfrm>
            <a:off x="5666085" y="1651286"/>
            <a:ext cx="3155100" cy="3312300"/>
          </a:xfrm>
          <a:prstGeom prst="rect">
            <a:avLst/>
          </a:prstGeom>
          <a:noFill/>
          <a:ln>
            <a:noFill/>
          </a:ln>
        </p:spPr>
        <p:txBody>
          <a:bodyPr spcFirstLastPara="1" wrap="square" lIns="71225" tIns="35600" rIns="71225" bIns="35600" anchor="t" anchorCtr="0">
            <a:noAutofit/>
          </a:bodyPr>
          <a:lstStyle/>
          <a:p>
            <a:pPr marL="0" marR="0" lvl="0" indent="0" algn="l" rtl="0">
              <a:spcBef>
                <a:spcPts val="0"/>
              </a:spcBef>
              <a:spcAft>
                <a:spcPts val="0"/>
              </a:spcAft>
              <a:buNone/>
            </a:pPr>
            <a:r>
              <a:rPr lang="es" sz="2200">
                <a:solidFill>
                  <a:srgbClr val="FF0000"/>
                </a:solidFill>
                <a:latin typeface="Candara"/>
                <a:ea typeface="Candara"/>
                <a:cs typeface="Candara"/>
                <a:sym typeface="Candara"/>
              </a:rPr>
              <a:t>Top papers according Almetric.com Scores and journals where have been published</a:t>
            </a:r>
            <a:endParaRPr sz="1100"/>
          </a:p>
          <a:p>
            <a:pPr marL="0" marR="0" lvl="0" indent="0" algn="ctr" rtl="0">
              <a:spcBef>
                <a:spcPts val="0"/>
              </a:spcBef>
              <a:spcAft>
                <a:spcPts val="0"/>
              </a:spcAft>
              <a:buNone/>
            </a:pPr>
            <a:endParaRPr sz="700">
              <a:solidFill>
                <a:srgbClr val="FF0000"/>
              </a:solidFill>
              <a:latin typeface="Candara"/>
              <a:ea typeface="Candara"/>
              <a:cs typeface="Candara"/>
              <a:sym typeface="Candara"/>
            </a:endParaRPr>
          </a:p>
          <a:p>
            <a:pPr marL="0" marR="0" lvl="0" indent="0" algn="ctr" rtl="0">
              <a:spcBef>
                <a:spcPts val="0"/>
              </a:spcBef>
              <a:spcAft>
                <a:spcPts val="0"/>
              </a:spcAft>
              <a:buNone/>
            </a:pPr>
            <a:r>
              <a:rPr lang="es" sz="2500">
                <a:solidFill>
                  <a:srgbClr val="0070C0"/>
                </a:solidFill>
                <a:latin typeface="Candara"/>
                <a:ea typeface="Candara"/>
                <a:cs typeface="Candara"/>
                <a:sym typeface="Candara"/>
              </a:rPr>
              <a:t>We can observed the “Nature” and “Science” effect that determine altmetrics in these case studies</a:t>
            </a:r>
            <a:endParaRPr sz="1100"/>
          </a:p>
        </p:txBody>
      </p:sp>
      <p:sp>
        <p:nvSpPr>
          <p:cNvPr id="614" name="Google Shape;614;p98"/>
          <p:cNvSpPr txBox="1"/>
          <p:nvPr/>
        </p:nvSpPr>
        <p:spPr>
          <a:xfrm>
            <a:off x="114607" y="729883"/>
            <a:ext cx="9029400" cy="762000"/>
          </a:xfrm>
          <a:prstGeom prst="rect">
            <a:avLst/>
          </a:prstGeom>
          <a:noFill/>
          <a:ln>
            <a:noFill/>
          </a:ln>
        </p:spPr>
        <p:txBody>
          <a:bodyPr spcFirstLastPara="1" wrap="square" lIns="71225" tIns="35600" rIns="71225" bIns="35600" anchor="t" anchorCtr="0">
            <a:noAutofit/>
          </a:bodyPr>
          <a:lstStyle/>
          <a:p>
            <a:pPr marL="0" marR="0" lvl="0" indent="0" algn="ctr" rtl="0">
              <a:spcBef>
                <a:spcPts val="0"/>
              </a:spcBef>
              <a:spcAft>
                <a:spcPts val="0"/>
              </a:spcAft>
              <a:buNone/>
            </a:pPr>
            <a:r>
              <a:rPr lang="es" sz="4700">
                <a:solidFill>
                  <a:srgbClr val="002060"/>
                </a:solidFill>
                <a:latin typeface="Candara"/>
                <a:ea typeface="Candara"/>
                <a:cs typeface="Candara"/>
                <a:sym typeface="Candara"/>
              </a:rPr>
              <a:t> </a:t>
            </a:r>
            <a:r>
              <a:rPr lang="es" sz="3400" b="1" u="sng">
                <a:solidFill>
                  <a:srgbClr val="002060"/>
                </a:solidFill>
                <a:latin typeface="Candara"/>
                <a:ea typeface="Candara"/>
                <a:cs typeface="Candara"/>
                <a:sym typeface="Candara"/>
              </a:rPr>
              <a:t>Final results remarks</a:t>
            </a:r>
            <a:endParaRPr sz="1100"/>
          </a:p>
        </p:txBody>
      </p:sp>
      <p:sp>
        <p:nvSpPr>
          <p:cNvPr id="615" name="Google Shape;615;p98"/>
          <p:cNvSpPr/>
          <p:nvPr/>
        </p:nvSpPr>
        <p:spPr>
          <a:xfrm rot="10800000">
            <a:off x="5257875" y="2085757"/>
            <a:ext cx="399900" cy="540000"/>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71225" tIns="35600" rIns="71225" bIns="356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99"/>
          <p:cNvSpPr txBox="1">
            <a:spLocks noGrp="1"/>
          </p:cNvSpPr>
          <p:nvPr>
            <p:ph type="ctrTitle"/>
          </p:nvPr>
        </p:nvSpPr>
        <p:spPr>
          <a:xfrm>
            <a:off x="2833450" y="473825"/>
            <a:ext cx="5609400" cy="97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4800" b="1">
              <a:solidFill>
                <a:srgbClr val="073763"/>
              </a:solidFill>
              <a:latin typeface="Oxygen"/>
              <a:ea typeface="Oxygen"/>
              <a:cs typeface="Oxygen"/>
              <a:sym typeface="Oxygen"/>
            </a:endParaRPr>
          </a:p>
          <a:p>
            <a:pPr marL="0" lvl="0" indent="0" algn="ctr" rtl="0">
              <a:spcBef>
                <a:spcPts val="0"/>
              </a:spcBef>
              <a:spcAft>
                <a:spcPts val="0"/>
              </a:spcAft>
              <a:buNone/>
            </a:pPr>
            <a:r>
              <a:rPr lang="es" sz="4800" b="1">
                <a:solidFill>
                  <a:srgbClr val="073763"/>
                </a:solidFill>
                <a:latin typeface="Oxygen"/>
                <a:ea typeface="Oxygen"/>
                <a:cs typeface="Oxygen"/>
                <a:sym typeface="Oxygen"/>
              </a:rPr>
              <a:t>Estudio 2</a:t>
            </a:r>
            <a:endParaRPr sz="4800" b="1">
              <a:solidFill>
                <a:srgbClr val="073763"/>
              </a:solidFill>
              <a:latin typeface="Oxygen"/>
              <a:ea typeface="Oxygen"/>
              <a:cs typeface="Oxygen"/>
              <a:sym typeface="Oxygen"/>
            </a:endParaRPr>
          </a:p>
        </p:txBody>
      </p:sp>
      <p:pic>
        <p:nvPicPr>
          <p:cNvPr id="621" name="Google Shape;621;p99"/>
          <p:cNvPicPr preferRelativeResize="0"/>
          <p:nvPr/>
        </p:nvPicPr>
        <p:blipFill>
          <a:blip r:embed="rId3">
            <a:alphaModFix/>
          </a:blip>
          <a:stretch>
            <a:fillRect/>
          </a:stretch>
        </p:blipFill>
        <p:spPr>
          <a:xfrm>
            <a:off x="152400" y="152400"/>
            <a:ext cx="2631032" cy="2944250"/>
          </a:xfrm>
          <a:prstGeom prst="rect">
            <a:avLst/>
          </a:prstGeom>
          <a:noFill/>
          <a:ln>
            <a:noFill/>
          </a:ln>
        </p:spPr>
      </p:pic>
      <p:sp>
        <p:nvSpPr>
          <p:cNvPr id="622" name="Google Shape;622;p99"/>
          <p:cNvSpPr txBox="1">
            <a:spLocks noGrp="1"/>
          </p:cNvSpPr>
          <p:nvPr>
            <p:ph type="title" idx="4294967295"/>
          </p:nvPr>
        </p:nvSpPr>
        <p:spPr>
          <a:xfrm>
            <a:off x="193525" y="3271050"/>
            <a:ext cx="8339700" cy="1732800"/>
          </a:xfrm>
          <a:prstGeom prst="rect">
            <a:avLst/>
          </a:prstGeom>
          <a:solidFill>
            <a:srgbClr val="FFFFFF"/>
          </a:solidFill>
          <a:ln>
            <a:noFill/>
          </a:ln>
        </p:spPr>
        <p:txBody>
          <a:bodyPr spcFirstLastPara="1" wrap="square" lIns="71225" tIns="35600" rIns="71225" bIns="35600" anchor="ctr" anchorCtr="0">
            <a:noAutofit/>
          </a:bodyPr>
          <a:lstStyle/>
          <a:p>
            <a:pPr marL="0" lvl="0" indent="0" algn="ctr" rtl="0">
              <a:spcBef>
                <a:spcPts val="0"/>
              </a:spcBef>
              <a:spcAft>
                <a:spcPts val="0"/>
              </a:spcAft>
              <a:buClr>
                <a:schemeClr val="dk1"/>
              </a:buClr>
              <a:buSzPts val="1100"/>
              <a:buFont typeface="Arial"/>
              <a:buNone/>
            </a:pPr>
            <a:r>
              <a:rPr lang="es" sz="3000">
                <a:solidFill>
                  <a:schemeClr val="dk2"/>
                </a:solidFill>
              </a:rPr>
              <a:t>Altmetrics  Beauties. ¿Cuáles son los trabajos científicos con mayor impacto en las redes sociales?.                      </a:t>
            </a:r>
            <a:endParaRPr sz="3000" b="0" u="none" strike="noStrike" cap="none">
              <a:solidFill>
                <a:srgbClr val="000000"/>
              </a:solidFill>
              <a:latin typeface="Candara"/>
              <a:ea typeface="Candara"/>
              <a:cs typeface="Candara"/>
              <a:sym typeface="Candara"/>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101"/>
          <p:cNvSpPr txBox="1">
            <a:spLocks noGrp="1"/>
          </p:cNvSpPr>
          <p:nvPr>
            <p:ph type="title"/>
          </p:nvPr>
        </p:nvSpPr>
        <p:spPr>
          <a:xfrm>
            <a:off x="6900" y="-12175"/>
            <a:ext cx="9144000" cy="70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3600">
                <a:solidFill>
                  <a:srgbClr val="1155CC"/>
                </a:solidFill>
                <a:latin typeface="Yanone Kaffeesatz"/>
                <a:ea typeface="Yanone Kaffeesatz"/>
                <a:cs typeface="Yanone Kaffeesatz"/>
                <a:sym typeface="Yanone Kaffeesatz"/>
              </a:rPr>
              <a:t>Indicadores generales y contextualización</a:t>
            </a:r>
            <a:endParaRPr sz="3600">
              <a:solidFill>
                <a:srgbClr val="1155CC"/>
              </a:solidFill>
              <a:latin typeface="Yanone Kaffeesatz"/>
              <a:ea typeface="Yanone Kaffeesatz"/>
              <a:cs typeface="Yanone Kaffeesatz"/>
              <a:sym typeface="Yanone Kaffeesatz"/>
            </a:endParaRPr>
          </a:p>
        </p:txBody>
      </p:sp>
      <p:pic>
        <p:nvPicPr>
          <p:cNvPr id="638" name="Google Shape;638;p101"/>
          <p:cNvPicPr preferRelativeResize="0"/>
          <p:nvPr/>
        </p:nvPicPr>
        <p:blipFill>
          <a:blip r:embed="rId3">
            <a:alphaModFix/>
          </a:blip>
          <a:stretch>
            <a:fillRect/>
          </a:stretch>
        </p:blipFill>
        <p:spPr>
          <a:xfrm>
            <a:off x="350" y="1043875"/>
            <a:ext cx="7157500" cy="4032725"/>
          </a:xfrm>
          <a:prstGeom prst="rect">
            <a:avLst/>
          </a:prstGeom>
          <a:noFill/>
          <a:ln>
            <a:noFill/>
          </a:ln>
        </p:spPr>
      </p:pic>
      <p:sp>
        <p:nvSpPr>
          <p:cNvPr id="639" name="Google Shape;639;p101"/>
          <p:cNvSpPr/>
          <p:nvPr/>
        </p:nvSpPr>
        <p:spPr>
          <a:xfrm>
            <a:off x="4841175" y="1043875"/>
            <a:ext cx="2316600" cy="4032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01"/>
          <p:cNvSpPr txBox="1"/>
          <p:nvPr/>
        </p:nvSpPr>
        <p:spPr>
          <a:xfrm>
            <a:off x="7157925" y="1043875"/>
            <a:ext cx="1986300" cy="3976500"/>
          </a:xfrm>
          <a:prstGeom prst="rect">
            <a:avLst/>
          </a:prstGeom>
          <a:solidFill>
            <a:srgbClr val="FF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600">
                <a:solidFill>
                  <a:srgbClr val="FFFFFF"/>
                </a:solidFill>
              </a:rPr>
              <a:t>Aportación al total de las altmetricas de las 523  Altmetric beauties</a:t>
            </a:r>
            <a:endParaRPr sz="1600">
              <a:solidFill>
                <a:srgbClr val="FFFFFF"/>
              </a:solidFill>
            </a:endParaRPr>
          </a:p>
          <a:p>
            <a:pPr marL="0" lvl="0" indent="0" algn="ctr" rtl="0">
              <a:spcBef>
                <a:spcPts val="0"/>
              </a:spcBef>
              <a:spcAft>
                <a:spcPts val="0"/>
              </a:spcAft>
              <a:buNone/>
            </a:pPr>
            <a:endParaRPr sz="1600">
              <a:solidFill>
                <a:srgbClr val="FFFFFF"/>
              </a:solidFill>
            </a:endParaRPr>
          </a:p>
          <a:p>
            <a:pPr marL="0" lvl="0" indent="0" algn="ctr" rtl="0">
              <a:spcBef>
                <a:spcPts val="0"/>
              </a:spcBef>
              <a:spcAft>
                <a:spcPts val="0"/>
              </a:spcAft>
              <a:buNone/>
            </a:pPr>
            <a:r>
              <a:rPr lang="es" sz="1600">
                <a:solidFill>
                  <a:srgbClr val="FFFFFF"/>
                </a:solidFill>
              </a:rPr>
              <a:t>Tan sólo 523 trabajos (1% de la muestra de 52023 trabajos) acumulan un porcentaje muy significativo de las altmetricas, para algunas plataformas superior al 50%</a:t>
            </a:r>
            <a:endParaRPr sz="1600">
              <a:solidFill>
                <a:srgbClr val="FFFFFF"/>
              </a:solidFill>
            </a:endParaRPr>
          </a:p>
          <a:p>
            <a:pPr marL="0" lvl="0" indent="0" algn="ctr" rtl="0">
              <a:spcBef>
                <a:spcPts val="0"/>
              </a:spcBef>
              <a:spcAft>
                <a:spcPts val="0"/>
              </a:spcAft>
              <a:buNone/>
            </a:pPr>
            <a:endParaRPr sz="1600">
              <a:solidFill>
                <a:srgbClr val="FFFFFF"/>
              </a:solidFill>
            </a:endParaRPr>
          </a:p>
          <a:p>
            <a:pPr marL="0" lvl="0" indent="0" algn="ctr" rtl="0">
              <a:spcBef>
                <a:spcPts val="0"/>
              </a:spcBef>
              <a:spcAft>
                <a:spcPts val="0"/>
              </a:spcAft>
              <a:buNone/>
            </a:pPr>
            <a:endParaRPr sz="1600">
              <a:solidFill>
                <a:srgbClr val="FFFFFF"/>
              </a:solidFill>
            </a:endParaRPr>
          </a:p>
        </p:txBody>
      </p:sp>
      <p:sp>
        <p:nvSpPr>
          <p:cNvPr id="641" name="Google Shape;641;p101"/>
          <p:cNvSpPr txBox="1"/>
          <p:nvPr/>
        </p:nvSpPr>
        <p:spPr>
          <a:xfrm>
            <a:off x="6825" y="612425"/>
            <a:ext cx="4834200" cy="426300"/>
          </a:xfrm>
          <a:prstGeom prst="rect">
            <a:avLst/>
          </a:prstGeom>
          <a:solidFill>
            <a:srgbClr val="0000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600">
                <a:solidFill>
                  <a:srgbClr val="FFFFFF"/>
                </a:solidFill>
              </a:rPr>
              <a:t>Métricas de los 52023 trabajos</a:t>
            </a:r>
            <a:endParaRPr sz="1600">
              <a:solidFill>
                <a:srgbClr val="FFFFFF"/>
              </a:solidFill>
            </a:endParaRPr>
          </a:p>
          <a:p>
            <a:pPr marL="0" lvl="0" indent="0" algn="ctr" rtl="0">
              <a:spcBef>
                <a:spcPts val="0"/>
              </a:spcBef>
              <a:spcAft>
                <a:spcPts val="0"/>
              </a:spcAft>
              <a:buNone/>
            </a:pPr>
            <a:r>
              <a:rPr lang="es" sz="1600">
                <a:solidFill>
                  <a:srgbClr val="FFFFFF"/>
                </a:solidFill>
              </a:rPr>
              <a:t>1</a:t>
            </a:r>
            <a:endParaRPr sz="1600">
              <a:solidFill>
                <a:srgbClr val="FFFFFF"/>
              </a:solidFill>
            </a:endParaRPr>
          </a:p>
        </p:txBody>
      </p:sp>
      <p:sp>
        <p:nvSpPr>
          <p:cNvPr id="642" name="Google Shape;642;p101"/>
          <p:cNvSpPr txBox="1"/>
          <p:nvPr/>
        </p:nvSpPr>
        <p:spPr>
          <a:xfrm>
            <a:off x="4841175" y="612425"/>
            <a:ext cx="4309800" cy="426300"/>
          </a:xfrm>
          <a:prstGeom prst="rect">
            <a:avLst/>
          </a:prstGeom>
          <a:solidFill>
            <a:srgbClr val="FF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500">
                <a:solidFill>
                  <a:srgbClr val="FFFFFF"/>
                </a:solidFill>
              </a:rPr>
              <a:t>Métricas de las Altmetric beauties 523 trabajos</a:t>
            </a:r>
            <a:endParaRPr sz="1600">
              <a:solidFill>
                <a:srgbClr val="FFFFFF"/>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102"/>
          <p:cNvSpPr txBox="1">
            <a:spLocks noGrp="1"/>
          </p:cNvSpPr>
          <p:nvPr>
            <p:ph type="title"/>
          </p:nvPr>
        </p:nvSpPr>
        <p:spPr>
          <a:xfrm>
            <a:off x="6900" y="-12175"/>
            <a:ext cx="9144000" cy="85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600" dirty="0">
                <a:solidFill>
                  <a:srgbClr val="1155CC"/>
                </a:solidFill>
                <a:latin typeface="Yanone Kaffeesatz"/>
                <a:ea typeface="Yanone Kaffeesatz"/>
                <a:cs typeface="Yanone Kaffeesatz"/>
                <a:sym typeface="Yanone Kaffeesatz"/>
              </a:rPr>
              <a:t>¿En qué revistas se publican?</a:t>
            </a:r>
            <a:endParaRPr sz="3600" dirty="0">
              <a:solidFill>
                <a:srgbClr val="1155CC"/>
              </a:solidFill>
              <a:latin typeface="Yanone Kaffeesatz"/>
              <a:ea typeface="Yanone Kaffeesatz"/>
              <a:cs typeface="Yanone Kaffeesatz"/>
              <a:sym typeface="Yanone Kaffeesatz"/>
            </a:endParaRPr>
          </a:p>
        </p:txBody>
      </p:sp>
      <p:pic>
        <p:nvPicPr>
          <p:cNvPr id="648" name="Google Shape;648;p102"/>
          <p:cNvPicPr preferRelativeResize="0"/>
          <p:nvPr/>
        </p:nvPicPr>
        <p:blipFill>
          <a:blip r:embed="rId3">
            <a:alphaModFix/>
          </a:blip>
          <a:stretch>
            <a:fillRect/>
          </a:stretch>
        </p:blipFill>
        <p:spPr>
          <a:xfrm>
            <a:off x="76200" y="1145525"/>
            <a:ext cx="8839199" cy="3097269"/>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653" name="Google Shape;653;p103" descr="chart (1).png"/>
          <p:cNvPicPr preferRelativeResize="0"/>
          <p:nvPr/>
        </p:nvPicPr>
        <p:blipFill>
          <a:blip r:embed="rId3">
            <a:alphaModFix/>
          </a:blip>
          <a:stretch>
            <a:fillRect/>
          </a:stretch>
        </p:blipFill>
        <p:spPr>
          <a:xfrm>
            <a:off x="0" y="1252075"/>
            <a:ext cx="6125550" cy="3787650"/>
          </a:xfrm>
          <a:prstGeom prst="rect">
            <a:avLst/>
          </a:prstGeom>
          <a:noFill/>
          <a:ln>
            <a:noFill/>
          </a:ln>
        </p:spPr>
      </p:pic>
      <p:sp>
        <p:nvSpPr>
          <p:cNvPr id="654" name="Google Shape;654;p103"/>
          <p:cNvSpPr txBox="1"/>
          <p:nvPr/>
        </p:nvSpPr>
        <p:spPr>
          <a:xfrm>
            <a:off x="6041575" y="3754000"/>
            <a:ext cx="3000000" cy="52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b="1">
                <a:solidFill>
                  <a:srgbClr val="0000FF"/>
                </a:solidFill>
              </a:rPr>
              <a:t>Physical Review Letters - 7.65</a:t>
            </a:r>
            <a:endParaRPr b="1">
              <a:solidFill>
                <a:srgbClr val="0000FF"/>
              </a:solidFill>
            </a:endParaRPr>
          </a:p>
        </p:txBody>
      </p:sp>
      <p:sp>
        <p:nvSpPr>
          <p:cNvPr id="655" name="Google Shape;655;p103"/>
          <p:cNvSpPr txBox="1"/>
          <p:nvPr/>
        </p:nvSpPr>
        <p:spPr>
          <a:xfrm>
            <a:off x="6041575" y="2459425"/>
            <a:ext cx="3000000" cy="52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b="1">
                <a:solidFill>
                  <a:srgbClr val="FF0000"/>
                </a:solidFill>
              </a:rPr>
              <a:t>Science - 34,66</a:t>
            </a:r>
            <a:endParaRPr b="1">
              <a:solidFill>
                <a:srgbClr val="FF0000"/>
              </a:solidFill>
            </a:endParaRPr>
          </a:p>
        </p:txBody>
      </p:sp>
      <p:sp>
        <p:nvSpPr>
          <p:cNvPr id="656" name="Google Shape;656;p103"/>
          <p:cNvSpPr/>
          <p:nvPr/>
        </p:nvSpPr>
        <p:spPr>
          <a:xfrm>
            <a:off x="3816200" y="2890950"/>
            <a:ext cx="396600" cy="3615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03"/>
          <p:cNvSpPr/>
          <p:nvPr/>
        </p:nvSpPr>
        <p:spPr>
          <a:xfrm>
            <a:off x="2440700" y="2890950"/>
            <a:ext cx="396600" cy="3615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03"/>
          <p:cNvSpPr/>
          <p:nvPr/>
        </p:nvSpPr>
        <p:spPr>
          <a:xfrm>
            <a:off x="5589800" y="3845200"/>
            <a:ext cx="396600" cy="361500"/>
          </a:xfrm>
          <a:prstGeom prst="ellipse">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03"/>
          <p:cNvSpPr/>
          <p:nvPr/>
        </p:nvSpPr>
        <p:spPr>
          <a:xfrm>
            <a:off x="3315450" y="4023075"/>
            <a:ext cx="396600" cy="361500"/>
          </a:xfrm>
          <a:prstGeom prst="ellipse">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03"/>
          <p:cNvSpPr txBox="1"/>
          <p:nvPr/>
        </p:nvSpPr>
        <p:spPr>
          <a:xfrm>
            <a:off x="6041575" y="3173325"/>
            <a:ext cx="3000000" cy="52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b="1">
                <a:solidFill>
                  <a:srgbClr val="FF00FF"/>
                </a:solidFill>
              </a:rPr>
              <a:t>PLoS One - 3,906</a:t>
            </a:r>
            <a:endParaRPr b="1">
              <a:solidFill>
                <a:srgbClr val="FF00FF"/>
              </a:solidFill>
            </a:endParaRPr>
          </a:p>
        </p:txBody>
      </p:sp>
      <p:sp>
        <p:nvSpPr>
          <p:cNvPr id="661" name="Google Shape;661;p103"/>
          <p:cNvSpPr txBox="1"/>
          <p:nvPr/>
        </p:nvSpPr>
        <p:spPr>
          <a:xfrm>
            <a:off x="6049350" y="3494175"/>
            <a:ext cx="3000000" cy="52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b="1">
                <a:solidFill>
                  <a:srgbClr val="6AA84F"/>
                </a:solidFill>
              </a:rPr>
              <a:t>Royal Astronomical - 4,95</a:t>
            </a:r>
            <a:endParaRPr b="1">
              <a:solidFill>
                <a:srgbClr val="6AA84F"/>
              </a:solidFill>
            </a:endParaRPr>
          </a:p>
        </p:txBody>
      </p:sp>
      <p:sp>
        <p:nvSpPr>
          <p:cNvPr id="662" name="Google Shape;662;p103"/>
          <p:cNvSpPr/>
          <p:nvPr/>
        </p:nvSpPr>
        <p:spPr>
          <a:xfrm>
            <a:off x="2843475" y="3921400"/>
            <a:ext cx="396600" cy="361500"/>
          </a:xfrm>
          <a:prstGeom prst="ellipse">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03"/>
          <p:cNvSpPr txBox="1">
            <a:spLocks noGrp="1"/>
          </p:cNvSpPr>
          <p:nvPr>
            <p:ph type="title"/>
          </p:nvPr>
        </p:nvSpPr>
        <p:spPr>
          <a:xfrm>
            <a:off x="6900" y="-12175"/>
            <a:ext cx="9144000" cy="85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600" dirty="0">
                <a:solidFill>
                  <a:srgbClr val="1155CC"/>
                </a:solidFill>
                <a:latin typeface="Yanone Kaffeesatz"/>
                <a:ea typeface="Yanone Kaffeesatz"/>
                <a:cs typeface="Yanone Kaffeesatz"/>
                <a:sym typeface="Yanone Kaffeesatz"/>
              </a:rPr>
              <a:t>¿En qué revistas se publican?</a:t>
            </a:r>
            <a:endParaRPr sz="3600" dirty="0">
              <a:solidFill>
                <a:srgbClr val="1155CC"/>
              </a:solidFill>
              <a:latin typeface="Yanone Kaffeesatz"/>
              <a:ea typeface="Yanone Kaffeesatz"/>
              <a:cs typeface="Yanone Kaffeesatz"/>
              <a:sym typeface="Yanone Kaffeesatz"/>
            </a:endParaRPr>
          </a:p>
        </p:txBody>
      </p:sp>
      <p:sp>
        <p:nvSpPr>
          <p:cNvPr id="664" name="Google Shape;664;p103"/>
          <p:cNvSpPr txBox="1"/>
          <p:nvPr/>
        </p:nvSpPr>
        <p:spPr>
          <a:xfrm>
            <a:off x="6041575" y="2688025"/>
            <a:ext cx="3000000" cy="52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b="1"/>
              <a:t>The Lancet - 44</a:t>
            </a:r>
            <a:endParaRPr b="1"/>
          </a:p>
        </p:txBody>
      </p:sp>
      <p:sp>
        <p:nvSpPr>
          <p:cNvPr id="665" name="Google Shape;665;p103"/>
          <p:cNvSpPr/>
          <p:nvPr/>
        </p:nvSpPr>
        <p:spPr>
          <a:xfrm>
            <a:off x="2440700" y="2586150"/>
            <a:ext cx="396600" cy="3615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03"/>
          <p:cNvSpPr txBox="1"/>
          <p:nvPr/>
        </p:nvSpPr>
        <p:spPr>
          <a:xfrm>
            <a:off x="6041575" y="2916625"/>
            <a:ext cx="3000000" cy="52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b="1">
                <a:solidFill>
                  <a:srgbClr val="FF9900"/>
                </a:solidFill>
              </a:rPr>
              <a:t>Nature Communications - 11,33</a:t>
            </a:r>
            <a:endParaRPr b="1">
              <a:solidFill>
                <a:srgbClr val="FF9900"/>
              </a:solidFill>
            </a:endParaRPr>
          </a:p>
        </p:txBody>
      </p:sp>
      <p:sp>
        <p:nvSpPr>
          <p:cNvPr id="667" name="Google Shape;667;p103"/>
          <p:cNvSpPr/>
          <p:nvPr/>
        </p:nvSpPr>
        <p:spPr>
          <a:xfrm>
            <a:off x="2440700" y="3702225"/>
            <a:ext cx="396600" cy="3615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Google Shape;672;p104"/>
          <p:cNvPicPr preferRelativeResize="0"/>
          <p:nvPr/>
        </p:nvPicPr>
        <p:blipFill>
          <a:blip r:embed="rId3">
            <a:alphaModFix/>
          </a:blip>
          <a:stretch>
            <a:fillRect/>
          </a:stretch>
        </p:blipFill>
        <p:spPr>
          <a:xfrm>
            <a:off x="806863" y="1043175"/>
            <a:ext cx="7377865" cy="3820975"/>
          </a:xfrm>
          <a:prstGeom prst="rect">
            <a:avLst/>
          </a:prstGeom>
          <a:noFill/>
          <a:ln>
            <a:noFill/>
          </a:ln>
        </p:spPr>
      </p:pic>
      <p:sp>
        <p:nvSpPr>
          <p:cNvPr id="673" name="Google Shape;673;p104"/>
          <p:cNvSpPr txBox="1">
            <a:spLocks noGrp="1"/>
          </p:cNvSpPr>
          <p:nvPr>
            <p:ph type="title"/>
          </p:nvPr>
        </p:nvSpPr>
        <p:spPr>
          <a:xfrm>
            <a:off x="6900" y="-12175"/>
            <a:ext cx="9144000" cy="85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600" dirty="0">
                <a:solidFill>
                  <a:srgbClr val="1155CC"/>
                </a:solidFill>
                <a:latin typeface="Yanone Kaffeesatz"/>
                <a:ea typeface="Yanone Kaffeesatz"/>
                <a:cs typeface="Yanone Kaffeesatz"/>
                <a:sym typeface="Yanone Kaffeesatz"/>
              </a:rPr>
              <a:t>¿Qué universidades los producen?</a:t>
            </a:r>
            <a:endParaRPr sz="3600" dirty="0">
              <a:solidFill>
                <a:srgbClr val="1155CC"/>
              </a:solidFill>
              <a:latin typeface="Yanone Kaffeesatz"/>
              <a:ea typeface="Yanone Kaffeesatz"/>
              <a:cs typeface="Yanone Kaffeesatz"/>
              <a:sym typeface="Yanone Kaffeesatz"/>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105"/>
          <p:cNvSpPr txBox="1">
            <a:spLocks noGrp="1"/>
          </p:cNvSpPr>
          <p:nvPr>
            <p:ph type="title"/>
          </p:nvPr>
        </p:nvSpPr>
        <p:spPr>
          <a:xfrm>
            <a:off x="6900" y="-12175"/>
            <a:ext cx="9144000" cy="85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600" dirty="0">
                <a:solidFill>
                  <a:srgbClr val="1155CC"/>
                </a:solidFill>
                <a:latin typeface="Yanone Kaffeesatz"/>
                <a:ea typeface="Yanone Kaffeesatz"/>
                <a:cs typeface="Yanone Kaffeesatz"/>
                <a:sym typeface="Yanone Kaffeesatz"/>
              </a:rPr>
              <a:t>Altmetric beauties VS Highly cited papers</a:t>
            </a:r>
            <a:endParaRPr sz="3600" dirty="0">
              <a:solidFill>
                <a:srgbClr val="1155CC"/>
              </a:solidFill>
              <a:latin typeface="Yanone Kaffeesatz"/>
              <a:ea typeface="Yanone Kaffeesatz"/>
              <a:cs typeface="Yanone Kaffeesatz"/>
              <a:sym typeface="Yanone Kaffeesatz"/>
            </a:endParaRPr>
          </a:p>
        </p:txBody>
      </p:sp>
      <p:sp>
        <p:nvSpPr>
          <p:cNvPr id="679" name="Google Shape;679;p105"/>
          <p:cNvSpPr txBox="1"/>
          <p:nvPr/>
        </p:nvSpPr>
        <p:spPr>
          <a:xfrm>
            <a:off x="286200" y="4371500"/>
            <a:ext cx="8857800" cy="51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800" u="sng">
                <a:solidFill>
                  <a:schemeClr val="hlink"/>
                </a:solidFill>
                <a:hlinkClick r:id="rId3"/>
              </a:rPr>
              <a:t>ACCESO AL GRAFICO INTERACTIVO</a:t>
            </a:r>
            <a:r>
              <a:rPr lang="es" sz="1800"/>
              <a:t>: </a:t>
            </a:r>
            <a:r>
              <a:rPr lang="es" sz="1800">
                <a:highlight>
                  <a:srgbClr val="FFFFFF"/>
                </a:highlight>
                <a:latin typeface="Verdana"/>
                <a:ea typeface="Verdana"/>
                <a:cs typeface="Verdana"/>
                <a:sym typeface="Verdana"/>
              </a:rPr>
              <a:t>http://sl.ugr.es/altmetrica2</a:t>
            </a:r>
            <a:endParaRPr sz="1800"/>
          </a:p>
        </p:txBody>
      </p:sp>
      <p:pic>
        <p:nvPicPr>
          <p:cNvPr id="680" name="Google Shape;680;p105"/>
          <p:cNvPicPr preferRelativeResize="0"/>
          <p:nvPr/>
        </p:nvPicPr>
        <p:blipFill>
          <a:blip r:embed="rId4">
            <a:alphaModFix/>
          </a:blip>
          <a:stretch>
            <a:fillRect/>
          </a:stretch>
        </p:blipFill>
        <p:spPr>
          <a:xfrm>
            <a:off x="1272088" y="857513"/>
            <a:ext cx="6599816" cy="3428476"/>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106"/>
          <p:cNvSpPr txBox="1"/>
          <p:nvPr/>
        </p:nvSpPr>
        <p:spPr>
          <a:xfrm>
            <a:off x="286100" y="4574000"/>
            <a:ext cx="8857800" cy="51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800" u="sng">
                <a:solidFill>
                  <a:schemeClr val="hlink"/>
                </a:solidFill>
                <a:hlinkClick r:id="rId3"/>
              </a:rPr>
              <a:t>ACCESO AL GRAFICO INTERACTIVO</a:t>
            </a:r>
            <a:r>
              <a:rPr lang="es" sz="1800"/>
              <a:t>: </a:t>
            </a:r>
            <a:r>
              <a:rPr lang="es" sz="1800">
                <a:highlight>
                  <a:srgbClr val="FFFFFF"/>
                </a:highlight>
                <a:latin typeface="Verdana"/>
                <a:ea typeface="Verdana"/>
                <a:cs typeface="Verdana"/>
                <a:sym typeface="Verdana"/>
              </a:rPr>
              <a:t>http://sl.ugr.es/altmetrica1</a:t>
            </a:r>
            <a:endParaRPr sz="1800"/>
          </a:p>
        </p:txBody>
      </p:sp>
      <p:pic>
        <p:nvPicPr>
          <p:cNvPr id="686" name="Google Shape;686;p106"/>
          <p:cNvPicPr preferRelativeResize="0"/>
          <p:nvPr/>
        </p:nvPicPr>
        <p:blipFill>
          <a:blip r:embed="rId4">
            <a:alphaModFix/>
          </a:blip>
          <a:stretch>
            <a:fillRect/>
          </a:stretch>
        </p:blipFill>
        <p:spPr>
          <a:xfrm>
            <a:off x="982200" y="1170125"/>
            <a:ext cx="7179611" cy="3139900"/>
          </a:xfrm>
          <a:prstGeom prst="rect">
            <a:avLst/>
          </a:prstGeom>
          <a:noFill/>
          <a:ln>
            <a:noFill/>
          </a:ln>
        </p:spPr>
      </p:pic>
      <p:sp>
        <p:nvSpPr>
          <p:cNvPr id="687" name="Google Shape;687;p106"/>
          <p:cNvSpPr txBox="1"/>
          <p:nvPr/>
        </p:nvSpPr>
        <p:spPr>
          <a:xfrm>
            <a:off x="0" y="0"/>
            <a:ext cx="9144000" cy="67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3600" dirty="0">
                <a:solidFill>
                  <a:srgbClr val="1155CC"/>
                </a:solidFill>
                <a:latin typeface="Yanone Kaffeesatz"/>
                <a:ea typeface="Yanone Kaffeesatz"/>
                <a:cs typeface="Yanone Kaffeesatz"/>
                <a:sym typeface="Yanone Kaffeesatz"/>
              </a:rPr>
              <a:t>Las Altmetric beauties españolas</a:t>
            </a:r>
            <a:endParaRPr sz="3600" dirty="0">
              <a:solidFill>
                <a:srgbClr val="1155CC"/>
              </a:solidFill>
              <a:latin typeface="Yanone Kaffeesatz"/>
              <a:ea typeface="Yanone Kaffeesatz"/>
              <a:cs typeface="Yanone Kaffeesatz"/>
              <a:sym typeface="Yanone Kaffeesatz"/>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30"/>
          <p:cNvPicPr preferRelativeResize="0"/>
          <p:nvPr/>
        </p:nvPicPr>
        <p:blipFill>
          <a:blip r:embed="rId3">
            <a:alphaModFix/>
          </a:blip>
          <a:stretch>
            <a:fillRect/>
          </a:stretch>
        </p:blipFill>
        <p:spPr>
          <a:xfrm>
            <a:off x="294975" y="1527750"/>
            <a:ext cx="8520600" cy="3269230"/>
          </a:xfrm>
          <a:prstGeom prst="rect">
            <a:avLst/>
          </a:prstGeom>
          <a:noFill/>
          <a:ln>
            <a:noFill/>
          </a:ln>
        </p:spPr>
      </p:pic>
      <p:sp>
        <p:nvSpPr>
          <p:cNvPr id="176" name="Google Shape;176;p3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La diversificación de las métricas</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107"/>
          <p:cNvSpPr txBox="1"/>
          <p:nvPr/>
        </p:nvSpPr>
        <p:spPr>
          <a:xfrm>
            <a:off x="0" y="0"/>
            <a:ext cx="9144000" cy="67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3600" dirty="0">
                <a:solidFill>
                  <a:srgbClr val="1155CC"/>
                </a:solidFill>
                <a:latin typeface="Yanone Kaffeesatz"/>
                <a:ea typeface="Yanone Kaffeesatz"/>
                <a:cs typeface="Yanone Kaffeesatz"/>
                <a:sym typeface="Yanone Kaffeesatz"/>
              </a:rPr>
              <a:t>Asignación temática de los trabajos</a:t>
            </a:r>
            <a:endParaRPr sz="3600" dirty="0">
              <a:solidFill>
                <a:srgbClr val="1155CC"/>
              </a:solidFill>
              <a:latin typeface="Yanone Kaffeesatz"/>
              <a:ea typeface="Yanone Kaffeesatz"/>
              <a:cs typeface="Yanone Kaffeesatz"/>
              <a:sym typeface="Yanone Kaffeesatz"/>
            </a:endParaRPr>
          </a:p>
        </p:txBody>
      </p:sp>
      <p:pic>
        <p:nvPicPr>
          <p:cNvPr id="693" name="Google Shape;693;p107"/>
          <p:cNvPicPr preferRelativeResize="0"/>
          <p:nvPr/>
        </p:nvPicPr>
        <p:blipFill>
          <a:blip r:embed="rId3">
            <a:alphaModFix/>
          </a:blip>
          <a:stretch>
            <a:fillRect/>
          </a:stretch>
        </p:blipFill>
        <p:spPr>
          <a:xfrm>
            <a:off x="554513" y="807375"/>
            <a:ext cx="8034971" cy="4160400"/>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108"/>
          <p:cNvSpPr txBox="1">
            <a:spLocks noGrp="1"/>
          </p:cNvSpPr>
          <p:nvPr>
            <p:ph type="ctrTitle"/>
          </p:nvPr>
        </p:nvSpPr>
        <p:spPr>
          <a:xfrm>
            <a:off x="877950" y="3249050"/>
            <a:ext cx="7547100" cy="189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4800" b="1">
              <a:solidFill>
                <a:srgbClr val="073763"/>
              </a:solidFill>
              <a:latin typeface="Oxygen"/>
              <a:ea typeface="Oxygen"/>
              <a:cs typeface="Oxygen"/>
              <a:sym typeface="Oxygen"/>
            </a:endParaRPr>
          </a:p>
          <a:p>
            <a:pPr marL="0" lvl="0" indent="0" algn="ctr" rtl="0">
              <a:spcBef>
                <a:spcPts val="0"/>
              </a:spcBef>
              <a:spcAft>
                <a:spcPts val="0"/>
              </a:spcAft>
              <a:buNone/>
            </a:pPr>
            <a:r>
              <a:rPr lang="es" sz="4800" b="1">
                <a:solidFill>
                  <a:srgbClr val="073763"/>
                </a:solidFill>
                <a:latin typeface="Oxygen"/>
                <a:ea typeface="Oxygen"/>
                <a:cs typeface="Oxygen"/>
                <a:sym typeface="Oxygen"/>
              </a:rPr>
              <a:t>Parte III</a:t>
            </a:r>
            <a:endParaRPr sz="4800" b="1">
              <a:solidFill>
                <a:srgbClr val="073763"/>
              </a:solidFill>
              <a:latin typeface="Oxygen"/>
              <a:ea typeface="Oxygen"/>
              <a:cs typeface="Oxygen"/>
              <a:sym typeface="Oxygen"/>
            </a:endParaRPr>
          </a:p>
          <a:p>
            <a:pPr marL="0" lvl="0" indent="0" algn="ctr" rtl="0">
              <a:spcBef>
                <a:spcPts val="0"/>
              </a:spcBef>
              <a:spcAft>
                <a:spcPts val="0"/>
              </a:spcAft>
              <a:buNone/>
            </a:pPr>
            <a:r>
              <a:rPr lang="es" sz="4800" b="1">
                <a:solidFill>
                  <a:srgbClr val="073763"/>
                </a:solidFill>
                <a:latin typeface="Oxygen"/>
                <a:ea typeface="Oxygen"/>
                <a:cs typeface="Oxygen"/>
                <a:sym typeface="Oxygen"/>
              </a:rPr>
              <a:t>El ranking Knowmetrics</a:t>
            </a:r>
            <a:endParaRPr sz="4800" b="1">
              <a:solidFill>
                <a:srgbClr val="073763"/>
              </a:solidFill>
              <a:latin typeface="Oxygen"/>
              <a:ea typeface="Oxygen"/>
              <a:cs typeface="Oxygen"/>
              <a:sym typeface="Oxygen"/>
            </a:endParaRPr>
          </a:p>
        </p:txBody>
      </p:sp>
      <p:pic>
        <p:nvPicPr>
          <p:cNvPr id="699" name="Google Shape;699;p108"/>
          <p:cNvPicPr preferRelativeResize="0"/>
          <p:nvPr/>
        </p:nvPicPr>
        <p:blipFill>
          <a:blip r:embed="rId3">
            <a:alphaModFix/>
          </a:blip>
          <a:stretch>
            <a:fillRect/>
          </a:stretch>
        </p:blipFill>
        <p:spPr>
          <a:xfrm>
            <a:off x="0" y="0"/>
            <a:ext cx="9144000" cy="3295055"/>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109"/>
          <p:cNvSpPr txBox="1">
            <a:spLocks noGrp="1"/>
          </p:cNvSpPr>
          <p:nvPr>
            <p:ph type="title"/>
          </p:nvPr>
        </p:nvSpPr>
        <p:spPr>
          <a:xfrm>
            <a:off x="25" y="0"/>
            <a:ext cx="9144000" cy="682500"/>
          </a:xfrm>
          <a:prstGeom prst="rect">
            <a:avLst/>
          </a:prstGeom>
          <a:solidFill>
            <a:srgbClr val="EFEFEF"/>
          </a:solidFill>
        </p:spPr>
        <p:txBody>
          <a:bodyPr spcFirstLastPara="1" wrap="square" lIns="91425" tIns="91425" rIns="91425" bIns="91425" anchor="t" anchorCtr="0">
            <a:noAutofit/>
          </a:bodyPr>
          <a:lstStyle/>
          <a:p>
            <a:pPr marL="0" lvl="0" indent="0" algn="ctr" rtl="0">
              <a:spcBef>
                <a:spcPts val="0"/>
              </a:spcBef>
              <a:spcAft>
                <a:spcPts val="0"/>
              </a:spcAft>
              <a:buNone/>
            </a:pPr>
            <a:r>
              <a:rPr lang="es" sz="3600" b="1">
                <a:solidFill>
                  <a:srgbClr val="073763"/>
                </a:solidFill>
                <a:latin typeface="Oxygen"/>
                <a:ea typeface="Oxygen"/>
                <a:cs typeface="Oxygen"/>
                <a:sym typeface="Oxygen"/>
              </a:rPr>
              <a:t>El proyecto Knowmetrics</a:t>
            </a:r>
            <a:endParaRPr sz="3600" b="1">
              <a:solidFill>
                <a:srgbClr val="073763"/>
              </a:solidFill>
              <a:latin typeface="Oxygen"/>
              <a:ea typeface="Oxygen"/>
              <a:cs typeface="Oxygen"/>
              <a:sym typeface="Oxygen"/>
            </a:endParaRPr>
          </a:p>
        </p:txBody>
      </p:sp>
      <p:pic>
        <p:nvPicPr>
          <p:cNvPr id="705" name="Google Shape;705;p109" descr="knowmetrics.png"/>
          <p:cNvPicPr preferRelativeResize="0"/>
          <p:nvPr/>
        </p:nvPicPr>
        <p:blipFill>
          <a:blip r:embed="rId3">
            <a:alphaModFix/>
          </a:blip>
          <a:stretch>
            <a:fillRect/>
          </a:stretch>
        </p:blipFill>
        <p:spPr>
          <a:xfrm>
            <a:off x="722775" y="884550"/>
            <a:ext cx="3329632" cy="4208025"/>
          </a:xfrm>
          <a:prstGeom prst="rect">
            <a:avLst/>
          </a:prstGeom>
          <a:noFill/>
          <a:ln>
            <a:noFill/>
          </a:ln>
        </p:spPr>
      </p:pic>
      <p:sp>
        <p:nvSpPr>
          <p:cNvPr id="706" name="Google Shape;706;p109"/>
          <p:cNvSpPr txBox="1"/>
          <p:nvPr/>
        </p:nvSpPr>
        <p:spPr>
          <a:xfrm>
            <a:off x="4430600" y="2244900"/>
            <a:ext cx="4248900" cy="216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4000">
                <a:solidFill>
                  <a:srgbClr val="FF0000"/>
                </a:solidFill>
              </a:rPr>
              <a:t>Evaluación del conocimiento en la sociedad digital </a:t>
            </a:r>
            <a:endParaRPr sz="4000">
              <a:solidFill>
                <a:srgbClr val="FF0000"/>
              </a:solidFill>
            </a:endParaRPr>
          </a:p>
        </p:txBody>
      </p:sp>
      <p:pic>
        <p:nvPicPr>
          <p:cNvPr id="707" name="Google Shape;707;p109"/>
          <p:cNvPicPr preferRelativeResize="0"/>
          <p:nvPr/>
        </p:nvPicPr>
        <p:blipFill>
          <a:blip r:embed="rId4">
            <a:alphaModFix/>
          </a:blip>
          <a:stretch>
            <a:fillRect/>
          </a:stretch>
        </p:blipFill>
        <p:spPr>
          <a:xfrm>
            <a:off x="5600157" y="4414500"/>
            <a:ext cx="2190750" cy="390525"/>
          </a:xfrm>
          <a:prstGeom prst="rect">
            <a:avLst/>
          </a:prstGeom>
          <a:noFill/>
          <a:ln>
            <a:noFill/>
          </a:ln>
        </p:spPr>
      </p:pic>
      <p:pic>
        <p:nvPicPr>
          <p:cNvPr id="708" name="Google Shape;708;p109"/>
          <p:cNvPicPr preferRelativeResize="0"/>
          <p:nvPr/>
        </p:nvPicPr>
        <p:blipFill>
          <a:blip r:embed="rId5">
            <a:alphaModFix/>
          </a:blip>
          <a:stretch>
            <a:fillRect/>
          </a:stretch>
        </p:blipFill>
        <p:spPr>
          <a:xfrm>
            <a:off x="5034063" y="1135025"/>
            <a:ext cx="2956274" cy="1170325"/>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1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14" name="Google Shape;714;p110"/>
          <p:cNvPicPr preferRelativeResize="0"/>
          <p:nvPr/>
        </p:nvPicPr>
        <p:blipFill>
          <a:blip r:embed="rId3">
            <a:alphaModFix/>
          </a:blip>
          <a:stretch>
            <a:fillRect/>
          </a:stretch>
        </p:blipFill>
        <p:spPr>
          <a:xfrm>
            <a:off x="235500" y="1152475"/>
            <a:ext cx="8729500" cy="4041150"/>
          </a:xfrm>
          <a:prstGeom prst="rect">
            <a:avLst/>
          </a:prstGeom>
          <a:noFill/>
          <a:ln>
            <a:noFill/>
          </a:ln>
        </p:spPr>
      </p:pic>
      <p:pic>
        <p:nvPicPr>
          <p:cNvPr id="715" name="Google Shape;715;p110"/>
          <p:cNvPicPr preferRelativeResize="0"/>
          <p:nvPr/>
        </p:nvPicPr>
        <p:blipFill>
          <a:blip r:embed="rId4">
            <a:alphaModFix/>
          </a:blip>
          <a:stretch>
            <a:fillRect/>
          </a:stretch>
        </p:blipFill>
        <p:spPr>
          <a:xfrm>
            <a:off x="3055675" y="1152475"/>
            <a:ext cx="5776625" cy="1650458"/>
          </a:xfrm>
          <a:prstGeom prst="rect">
            <a:avLst/>
          </a:prstGeom>
          <a:noFill/>
          <a:ln>
            <a:noFill/>
          </a:ln>
        </p:spPr>
      </p:pic>
      <p:sp>
        <p:nvSpPr>
          <p:cNvPr id="716" name="Google Shape;716;p110"/>
          <p:cNvSpPr txBox="1">
            <a:spLocks noGrp="1"/>
          </p:cNvSpPr>
          <p:nvPr>
            <p:ph type="title"/>
          </p:nvPr>
        </p:nvSpPr>
        <p:spPr>
          <a:xfrm>
            <a:off x="25" y="0"/>
            <a:ext cx="9144000" cy="682500"/>
          </a:xfrm>
          <a:prstGeom prst="rect">
            <a:avLst/>
          </a:prstGeom>
          <a:solidFill>
            <a:srgbClr val="EFEFEF"/>
          </a:solidFill>
        </p:spPr>
        <p:txBody>
          <a:bodyPr spcFirstLastPara="1" wrap="square" lIns="91425" tIns="91425" rIns="91425" bIns="91425" anchor="t" anchorCtr="0">
            <a:noAutofit/>
          </a:bodyPr>
          <a:lstStyle/>
          <a:p>
            <a:pPr marL="0" lvl="0" indent="0" algn="ctr" rtl="0">
              <a:spcBef>
                <a:spcPts val="0"/>
              </a:spcBef>
              <a:spcAft>
                <a:spcPts val="0"/>
              </a:spcAft>
              <a:buNone/>
            </a:pPr>
            <a:r>
              <a:rPr lang="es" sz="3600" b="1">
                <a:solidFill>
                  <a:srgbClr val="073763"/>
                </a:solidFill>
                <a:latin typeface="Oxygen"/>
                <a:ea typeface="Oxygen"/>
                <a:cs typeface="Oxygen"/>
                <a:sym typeface="Oxygen"/>
              </a:rPr>
              <a:t>El proyecto Knowmetrics</a:t>
            </a:r>
            <a:endParaRPr sz="3600" b="1">
              <a:solidFill>
                <a:srgbClr val="073763"/>
              </a:solidFill>
              <a:latin typeface="Oxygen"/>
              <a:ea typeface="Oxygen"/>
              <a:cs typeface="Oxygen"/>
              <a:sym typeface="Oxygen"/>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Google Shape;721;p111"/>
          <p:cNvPicPr preferRelativeResize="0"/>
          <p:nvPr/>
        </p:nvPicPr>
        <p:blipFill>
          <a:blip r:embed="rId3">
            <a:alphaModFix/>
          </a:blip>
          <a:stretch>
            <a:fillRect/>
          </a:stretch>
        </p:blipFill>
        <p:spPr>
          <a:xfrm>
            <a:off x="0" y="645374"/>
            <a:ext cx="8735476" cy="4498125"/>
          </a:xfrm>
          <a:prstGeom prst="rect">
            <a:avLst/>
          </a:prstGeom>
          <a:noFill/>
          <a:ln>
            <a:noFill/>
          </a:ln>
        </p:spPr>
      </p:pic>
      <p:sp>
        <p:nvSpPr>
          <p:cNvPr id="722" name="Google Shape;722;p111"/>
          <p:cNvSpPr txBox="1">
            <a:spLocks noGrp="1"/>
          </p:cNvSpPr>
          <p:nvPr>
            <p:ph type="title"/>
          </p:nvPr>
        </p:nvSpPr>
        <p:spPr>
          <a:xfrm>
            <a:off x="25" y="0"/>
            <a:ext cx="9144000" cy="682500"/>
          </a:xfrm>
          <a:prstGeom prst="rect">
            <a:avLst/>
          </a:prstGeom>
          <a:solidFill>
            <a:srgbClr val="EFEFEF"/>
          </a:solidFill>
        </p:spPr>
        <p:txBody>
          <a:bodyPr spcFirstLastPara="1" wrap="square" lIns="91425" tIns="91425" rIns="91425" bIns="91425" anchor="t" anchorCtr="0">
            <a:noAutofit/>
          </a:bodyPr>
          <a:lstStyle/>
          <a:p>
            <a:pPr marL="0" lvl="0" indent="0" algn="ctr" rtl="0">
              <a:spcBef>
                <a:spcPts val="0"/>
              </a:spcBef>
              <a:spcAft>
                <a:spcPts val="0"/>
              </a:spcAft>
              <a:buNone/>
            </a:pPr>
            <a:r>
              <a:rPr lang="es" sz="3600" b="1">
                <a:solidFill>
                  <a:srgbClr val="073763"/>
                </a:solidFill>
                <a:latin typeface="Oxygen"/>
                <a:ea typeface="Oxygen"/>
                <a:cs typeface="Oxygen"/>
                <a:sym typeface="Oxygen"/>
              </a:rPr>
              <a:t>Estadísticas generales</a:t>
            </a:r>
            <a:endParaRPr sz="3600" b="1">
              <a:solidFill>
                <a:srgbClr val="073763"/>
              </a:solidFill>
              <a:latin typeface="Oxygen"/>
              <a:ea typeface="Oxygen"/>
              <a:cs typeface="Oxygen"/>
              <a:sym typeface="Oxygen"/>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Google Shape;727;p112"/>
          <p:cNvPicPr preferRelativeResize="0"/>
          <p:nvPr/>
        </p:nvPicPr>
        <p:blipFill>
          <a:blip r:embed="rId3">
            <a:alphaModFix/>
          </a:blip>
          <a:stretch>
            <a:fillRect/>
          </a:stretch>
        </p:blipFill>
        <p:spPr>
          <a:xfrm>
            <a:off x="994325" y="815625"/>
            <a:ext cx="6800243" cy="4327875"/>
          </a:xfrm>
          <a:prstGeom prst="rect">
            <a:avLst/>
          </a:prstGeom>
          <a:noFill/>
          <a:ln>
            <a:noFill/>
          </a:ln>
        </p:spPr>
      </p:pic>
      <p:sp>
        <p:nvSpPr>
          <p:cNvPr id="728" name="Google Shape;728;p112"/>
          <p:cNvSpPr txBox="1">
            <a:spLocks noGrp="1"/>
          </p:cNvSpPr>
          <p:nvPr>
            <p:ph type="title"/>
          </p:nvPr>
        </p:nvSpPr>
        <p:spPr>
          <a:xfrm>
            <a:off x="25" y="0"/>
            <a:ext cx="9144000" cy="682500"/>
          </a:xfrm>
          <a:prstGeom prst="rect">
            <a:avLst/>
          </a:prstGeom>
          <a:solidFill>
            <a:srgbClr val="EFEFEF"/>
          </a:solidFill>
        </p:spPr>
        <p:txBody>
          <a:bodyPr spcFirstLastPara="1" wrap="square" lIns="91425" tIns="91425" rIns="91425" bIns="91425" anchor="t" anchorCtr="0">
            <a:noAutofit/>
          </a:bodyPr>
          <a:lstStyle/>
          <a:p>
            <a:pPr marL="0" lvl="0" indent="0" algn="ctr" rtl="0">
              <a:spcBef>
                <a:spcPts val="0"/>
              </a:spcBef>
              <a:spcAft>
                <a:spcPts val="0"/>
              </a:spcAft>
              <a:buNone/>
            </a:pPr>
            <a:r>
              <a:rPr lang="es" sz="3600" b="1">
                <a:solidFill>
                  <a:srgbClr val="073763"/>
                </a:solidFill>
                <a:latin typeface="Oxygen"/>
                <a:ea typeface="Oxygen"/>
                <a:cs typeface="Oxygen"/>
                <a:sym typeface="Oxygen"/>
              </a:rPr>
              <a:t>Estadísticas por plataforma</a:t>
            </a:r>
            <a:endParaRPr sz="3600" b="1">
              <a:solidFill>
                <a:srgbClr val="073763"/>
              </a:solidFill>
              <a:latin typeface="Oxygen"/>
              <a:ea typeface="Oxygen"/>
              <a:cs typeface="Oxygen"/>
              <a:sym typeface="Oxygen"/>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113"/>
          <p:cNvSpPr txBox="1"/>
          <p:nvPr/>
        </p:nvSpPr>
        <p:spPr>
          <a:xfrm>
            <a:off x="37900" y="909300"/>
            <a:ext cx="9029400" cy="723000"/>
          </a:xfrm>
          <a:prstGeom prst="rect">
            <a:avLst/>
          </a:prstGeom>
          <a:solidFill>
            <a:srgbClr val="0000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3000">
                <a:solidFill>
                  <a:srgbClr val="FFFF00"/>
                </a:solidFill>
              </a:rPr>
              <a:t>http://altmetrics.knowmetrics.org/</a:t>
            </a:r>
            <a:endParaRPr sz="3000">
              <a:solidFill>
                <a:srgbClr val="FFFF00"/>
              </a:solidFill>
            </a:endParaRPr>
          </a:p>
        </p:txBody>
      </p:sp>
      <p:sp>
        <p:nvSpPr>
          <p:cNvPr id="734" name="Google Shape;734;p113"/>
          <p:cNvSpPr txBox="1">
            <a:spLocks noGrp="1"/>
          </p:cNvSpPr>
          <p:nvPr>
            <p:ph type="title"/>
          </p:nvPr>
        </p:nvSpPr>
        <p:spPr>
          <a:xfrm>
            <a:off x="25" y="0"/>
            <a:ext cx="9144000" cy="682500"/>
          </a:xfrm>
          <a:prstGeom prst="rect">
            <a:avLst/>
          </a:prstGeom>
          <a:solidFill>
            <a:srgbClr val="EFEFEF"/>
          </a:solidFill>
        </p:spPr>
        <p:txBody>
          <a:bodyPr spcFirstLastPara="1" wrap="square" lIns="91425" tIns="91425" rIns="91425" bIns="91425" anchor="t" anchorCtr="0">
            <a:noAutofit/>
          </a:bodyPr>
          <a:lstStyle/>
          <a:p>
            <a:pPr marL="0" lvl="0" indent="0" algn="ctr" rtl="0">
              <a:spcBef>
                <a:spcPts val="0"/>
              </a:spcBef>
              <a:spcAft>
                <a:spcPts val="0"/>
              </a:spcAft>
              <a:buNone/>
            </a:pPr>
            <a:r>
              <a:rPr lang="es" sz="3600" b="1">
                <a:solidFill>
                  <a:srgbClr val="073763"/>
                </a:solidFill>
                <a:latin typeface="Oxygen"/>
                <a:ea typeface="Oxygen"/>
                <a:cs typeface="Oxygen"/>
                <a:sym typeface="Oxygen"/>
              </a:rPr>
              <a:t>El RK: página web</a:t>
            </a:r>
            <a:endParaRPr sz="3600" b="1">
              <a:solidFill>
                <a:srgbClr val="073763"/>
              </a:solidFill>
              <a:latin typeface="Oxygen"/>
              <a:ea typeface="Oxygen"/>
              <a:cs typeface="Oxygen"/>
              <a:sym typeface="Oxygen"/>
            </a:endParaRPr>
          </a:p>
        </p:txBody>
      </p:sp>
      <p:pic>
        <p:nvPicPr>
          <p:cNvPr id="735" name="Google Shape;735;p113"/>
          <p:cNvPicPr preferRelativeResize="0"/>
          <p:nvPr/>
        </p:nvPicPr>
        <p:blipFill>
          <a:blip r:embed="rId3">
            <a:alphaModFix/>
          </a:blip>
          <a:stretch>
            <a:fillRect/>
          </a:stretch>
        </p:blipFill>
        <p:spPr>
          <a:xfrm>
            <a:off x="1888200" y="1689650"/>
            <a:ext cx="5492100" cy="1980150"/>
          </a:xfrm>
          <a:prstGeom prst="rect">
            <a:avLst/>
          </a:prstGeom>
          <a:noFill/>
          <a:ln>
            <a:noFill/>
          </a:ln>
        </p:spPr>
      </p:pic>
      <p:pic>
        <p:nvPicPr>
          <p:cNvPr id="736" name="Google Shape;736;p113"/>
          <p:cNvPicPr preferRelativeResize="0"/>
          <p:nvPr/>
        </p:nvPicPr>
        <p:blipFill>
          <a:blip r:embed="rId4">
            <a:alphaModFix/>
          </a:blip>
          <a:stretch>
            <a:fillRect/>
          </a:stretch>
        </p:blipFill>
        <p:spPr>
          <a:xfrm>
            <a:off x="481850" y="3890076"/>
            <a:ext cx="1701350" cy="846621"/>
          </a:xfrm>
          <a:prstGeom prst="rect">
            <a:avLst/>
          </a:prstGeom>
          <a:noFill/>
          <a:ln>
            <a:noFill/>
          </a:ln>
        </p:spPr>
      </p:pic>
      <p:pic>
        <p:nvPicPr>
          <p:cNvPr id="737" name="Google Shape;737;p113"/>
          <p:cNvPicPr preferRelativeResize="0"/>
          <p:nvPr/>
        </p:nvPicPr>
        <p:blipFill>
          <a:blip r:embed="rId5">
            <a:alphaModFix/>
          </a:blip>
          <a:stretch>
            <a:fillRect/>
          </a:stretch>
        </p:blipFill>
        <p:spPr>
          <a:xfrm>
            <a:off x="2486724" y="3826478"/>
            <a:ext cx="2000124" cy="973800"/>
          </a:xfrm>
          <a:prstGeom prst="rect">
            <a:avLst/>
          </a:prstGeom>
          <a:noFill/>
          <a:ln>
            <a:noFill/>
          </a:ln>
        </p:spPr>
      </p:pic>
      <p:pic>
        <p:nvPicPr>
          <p:cNvPr id="738" name="Google Shape;738;p113"/>
          <p:cNvPicPr preferRelativeResize="0"/>
          <p:nvPr/>
        </p:nvPicPr>
        <p:blipFill>
          <a:blip r:embed="rId6">
            <a:alphaModFix/>
          </a:blip>
          <a:stretch>
            <a:fillRect/>
          </a:stretch>
        </p:blipFill>
        <p:spPr>
          <a:xfrm>
            <a:off x="5995125" y="3826475"/>
            <a:ext cx="2382001" cy="1043600"/>
          </a:xfrm>
          <a:prstGeom prst="rect">
            <a:avLst/>
          </a:prstGeom>
          <a:noFill/>
          <a:ln>
            <a:noFill/>
          </a:ln>
        </p:spPr>
      </p:pic>
      <p:pic>
        <p:nvPicPr>
          <p:cNvPr id="739" name="Google Shape;739;p113"/>
          <p:cNvPicPr preferRelativeResize="0"/>
          <p:nvPr/>
        </p:nvPicPr>
        <p:blipFill>
          <a:blip r:embed="rId7">
            <a:alphaModFix/>
          </a:blip>
          <a:stretch>
            <a:fillRect/>
          </a:stretch>
        </p:blipFill>
        <p:spPr>
          <a:xfrm>
            <a:off x="2910726" y="3861377"/>
            <a:ext cx="2734650" cy="973800"/>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Google Shape;744;p114"/>
          <p:cNvPicPr preferRelativeResize="0"/>
          <p:nvPr/>
        </p:nvPicPr>
        <p:blipFill>
          <a:blip r:embed="rId3">
            <a:alphaModFix/>
          </a:blip>
          <a:stretch>
            <a:fillRect/>
          </a:stretch>
        </p:blipFill>
        <p:spPr>
          <a:xfrm>
            <a:off x="152400" y="586625"/>
            <a:ext cx="8839197" cy="4556886"/>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115"/>
          <p:cNvSpPr txBox="1">
            <a:spLocks noGrp="1"/>
          </p:cNvSpPr>
          <p:nvPr>
            <p:ph type="title"/>
          </p:nvPr>
        </p:nvSpPr>
        <p:spPr>
          <a:xfrm>
            <a:off x="25" y="0"/>
            <a:ext cx="9144000" cy="682500"/>
          </a:xfrm>
          <a:prstGeom prst="rect">
            <a:avLst/>
          </a:prstGeom>
          <a:solidFill>
            <a:srgbClr val="EFEFEF"/>
          </a:solidFill>
        </p:spPr>
        <p:txBody>
          <a:bodyPr spcFirstLastPara="1" wrap="square" lIns="91425" tIns="91425" rIns="91425" bIns="91425" anchor="t" anchorCtr="0">
            <a:noAutofit/>
          </a:bodyPr>
          <a:lstStyle/>
          <a:p>
            <a:pPr marL="0" lvl="0" indent="0" algn="ctr" rtl="0">
              <a:spcBef>
                <a:spcPts val="0"/>
              </a:spcBef>
              <a:spcAft>
                <a:spcPts val="0"/>
              </a:spcAft>
              <a:buNone/>
            </a:pPr>
            <a:r>
              <a:rPr lang="es" sz="3600" b="1">
                <a:solidFill>
                  <a:srgbClr val="073763"/>
                </a:solidFill>
                <a:latin typeface="Oxygen"/>
                <a:ea typeface="Oxygen"/>
                <a:cs typeface="Oxygen"/>
                <a:sym typeface="Oxygen"/>
              </a:rPr>
              <a:t>Utilidad y uso</a:t>
            </a:r>
            <a:endParaRPr sz="3600" b="1">
              <a:solidFill>
                <a:srgbClr val="073763"/>
              </a:solidFill>
              <a:latin typeface="Oxygen"/>
              <a:ea typeface="Oxygen"/>
              <a:cs typeface="Oxygen"/>
              <a:sym typeface="Oxygen"/>
            </a:endParaRPr>
          </a:p>
        </p:txBody>
      </p:sp>
      <p:sp>
        <p:nvSpPr>
          <p:cNvPr id="750" name="Google Shape;750;p115"/>
          <p:cNvSpPr txBox="1"/>
          <p:nvPr/>
        </p:nvSpPr>
        <p:spPr>
          <a:xfrm>
            <a:off x="386850" y="893550"/>
            <a:ext cx="8370300" cy="324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3400" b="1"/>
              <a:t>Tres indicadores útiles</a:t>
            </a:r>
            <a:endParaRPr sz="3400" b="1"/>
          </a:p>
          <a:p>
            <a:pPr marL="0" lvl="0" indent="0" algn="ctr" rtl="0">
              <a:spcBef>
                <a:spcPts val="0"/>
              </a:spcBef>
              <a:spcAft>
                <a:spcPts val="0"/>
              </a:spcAft>
              <a:buNone/>
            </a:pPr>
            <a:endParaRPr sz="3400"/>
          </a:p>
          <a:p>
            <a:pPr marL="457200" lvl="0" indent="-444500" algn="ctr" rtl="0">
              <a:spcBef>
                <a:spcPts val="0"/>
              </a:spcBef>
              <a:spcAft>
                <a:spcPts val="0"/>
              </a:spcAft>
              <a:buSzPts val="3400"/>
              <a:buChar char="●"/>
            </a:pPr>
            <a:r>
              <a:rPr lang="es" sz="3400"/>
              <a:t>Difusión en noticias</a:t>
            </a:r>
            <a:endParaRPr sz="3400"/>
          </a:p>
          <a:p>
            <a:pPr marL="457200" lvl="0" indent="-444500" algn="ctr" rtl="0">
              <a:spcBef>
                <a:spcPts val="0"/>
              </a:spcBef>
              <a:spcAft>
                <a:spcPts val="0"/>
              </a:spcAft>
              <a:buSzPts val="3400"/>
              <a:buChar char="●"/>
            </a:pPr>
            <a:r>
              <a:rPr lang="es" sz="3400"/>
              <a:t>Número menciones Twitter</a:t>
            </a:r>
            <a:endParaRPr sz="3400"/>
          </a:p>
          <a:p>
            <a:pPr marL="457200" lvl="0" indent="-444500" algn="ctr" rtl="0">
              <a:spcBef>
                <a:spcPts val="0"/>
              </a:spcBef>
              <a:spcAft>
                <a:spcPts val="0"/>
              </a:spcAft>
              <a:buSzPts val="3400"/>
              <a:buChar char="●"/>
            </a:pPr>
            <a:r>
              <a:rPr lang="es" sz="3400"/>
              <a:t>Wikipedia</a:t>
            </a:r>
            <a:endParaRPr sz="3400"/>
          </a:p>
          <a:p>
            <a:pPr marL="0" lvl="0" indent="0" algn="ctr" rtl="0">
              <a:spcBef>
                <a:spcPts val="0"/>
              </a:spcBef>
              <a:spcAft>
                <a:spcPts val="0"/>
              </a:spcAft>
              <a:buNone/>
            </a:pPr>
            <a:endParaRPr sz="3400"/>
          </a:p>
          <a:p>
            <a:pPr marL="0" lvl="0" indent="0" algn="ctr" rtl="0">
              <a:spcBef>
                <a:spcPts val="0"/>
              </a:spcBef>
              <a:spcAft>
                <a:spcPts val="0"/>
              </a:spcAft>
              <a:buNone/>
            </a:pPr>
            <a:r>
              <a:rPr lang="es" sz="3400" b="1">
                <a:solidFill>
                  <a:schemeClr val="dk1"/>
                </a:solidFill>
              </a:rPr>
              <a:t>Cómo usar los datos </a:t>
            </a:r>
            <a:endParaRPr sz="3400" b="1">
              <a:solidFill>
                <a:schemeClr val="dk1"/>
              </a:solidFill>
            </a:endParaRPr>
          </a:p>
          <a:p>
            <a:pPr marL="457200" lvl="0" indent="-444500" algn="ctr" rtl="0">
              <a:spcBef>
                <a:spcPts val="0"/>
              </a:spcBef>
              <a:spcAft>
                <a:spcPts val="0"/>
              </a:spcAft>
              <a:buClr>
                <a:schemeClr val="dk1"/>
              </a:buClr>
              <a:buSzPts val="3400"/>
              <a:buChar char="●"/>
            </a:pPr>
            <a:r>
              <a:rPr lang="es" sz="3400">
                <a:solidFill>
                  <a:schemeClr val="dk1"/>
                </a:solidFill>
              </a:rPr>
              <a:t>baselines</a:t>
            </a:r>
            <a:endParaRPr sz="3400">
              <a:solidFill>
                <a:schemeClr val="dk1"/>
              </a:solidFill>
            </a:endParaRPr>
          </a:p>
          <a:p>
            <a:pPr marL="0" lvl="0" indent="0" algn="ctr" rtl="0">
              <a:spcBef>
                <a:spcPts val="0"/>
              </a:spcBef>
              <a:spcAft>
                <a:spcPts val="0"/>
              </a:spcAft>
              <a:buNone/>
            </a:pPr>
            <a:endParaRPr sz="240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18"/>
          <p:cNvSpPr txBox="1">
            <a:spLocks noGrp="1"/>
          </p:cNvSpPr>
          <p:nvPr>
            <p:ph type="title"/>
          </p:nvPr>
        </p:nvSpPr>
        <p:spPr>
          <a:xfrm>
            <a:off x="323528" y="843558"/>
            <a:ext cx="8520600" cy="733500"/>
          </a:xfrm>
          <a:prstGeom prst="rect">
            <a:avLst/>
          </a:prstGeom>
          <a:solidFill>
            <a:schemeClr val="bg1"/>
          </a:solidFill>
        </p:spPr>
        <p:txBody>
          <a:bodyPr spcFirstLastPara="1" wrap="square" lIns="91425" tIns="91425" rIns="91425" bIns="91425" anchor="b" anchorCtr="0">
            <a:noAutofit/>
          </a:bodyPr>
          <a:lstStyle/>
          <a:p>
            <a:pPr marL="0" lvl="0" indent="0" algn="l" rtl="0">
              <a:spcBef>
                <a:spcPts val="0"/>
              </a:spcBef>
              <a:spcAft>
                <a:spcPts val="0"/>
              </a:spcAft>
              <a:buNone/>
            </a:pPr>
            <a:r>
              <a:rPr lang="es" dirty="0" smtClean="0"/>
              <a:t>Esta presentación incluye materiales de las siguientes presentaciones realizadas en el contexto de la European Summer School for Scientometrics - ESSS: </a:t>
            </a:r>
            <a:endParaRPr dirty="0"/>
          </a:p>
        </p:txBody>
      </p:sp>
      <p:sp>
        <p:nvSpPr>
          <p:cNvPr id="768" name="Google Shape;768;p118"/>
          <p:cNvSpPr txBox="1">
            <a:spLocks noGrp="1"/>
          </p:cNvSpPr>
          <p:nvPr>
            <p:ph type="body" idx="1"/>
          </p:nvPr>
        </p:nvSpPr>
        <p:spPr>
          <a:xfrm>
            <a:off x="323528" y="1635646"/>
            <a:ext cx="8520600" cy="2736304"/>
          </a:xfrm>
          <a:prstGeom prst="rect">
            <a:avLst/>
          </a:prstGeom>
          <a:solidFill>
            <a:schemeClr val="dk1"/>
          </a:solidFill>
        </p:spPr>
        <p:txBody>
          <a:bodyPr spcFirstLastPara="1" wrap="square" lIns="91425" tIns="91425" rIns="91425" bIns="91425" anchor="t" anchorCtr="0">
            <a:noAutofit/>
          </a:bodyPr>
          <a:lstStyle/>
          <a:p>
            <a:pPr marL="0" indent="0">
              <a:spcAft>
                <a:spcPts val="1600"/>
              </a:spcAft>
              <a:buNone/>
            </a:pPr>
            <a:r>
              <a:rPr lang="es" sz="2300" dirty="0" smtClean="0">
                <a:solidFill>
                  <a:schemeClr val="bg1"/>
                </a:solidFill>
              </a:rPr>
              <a:t>-Nicolás </a:t>
            </a:r>
            <a:r>
              <a:rPr lang="es" sz="2300" dirty="0" smtClean="0">
                <a:solidFill>
                  <a:schemeClr val="bg1"/>
                </a:solidFill>
              </a:rPr>
              <a:t>Robinson </a:t>
            </a:r>
            <a:r>
              <a:rPr lang="es" sz="2300" dirty="0" smtClean="0">
                <a:solidFill>
                  <a:schemeClr val="bg1"/>
                </a:solidFill>
              </a:rPr>
              <a:t>García. </a:t>
            </a:r>
            <a:r>
              <a:rPr lang="es-ES" sz="2300" b="1" dirty="0" smtClean="0">
                <a:solidFill>
                  <a:schemeClr val="bg1"/>
                </a:solidFill>
              </a:rPr>
              <a:t>Practical applications of </a:t>
            </a:r>
            <a:r>
              <a:rPr lang="es-ES" sz="2300" b="1" dirty="0" smtClean="0">
                <a:solidFill>
                  <a:schemeClr val="bg1"/>
                </a:solidFill>
              </a:rPr>
              <a:t>altmetrics</a:t>
            </a:r>
            <a:r>
              <a:rPr lang="es-ES" sz="2300" dirty="0" smtClean="0">
                <a:solidFill>
                  <a:schemeClr val="bg1"/>
                </a:solidFill>
              </a:rPr>
              <a:t>. ESSS 2018, Viena</a:t>
            </a:r>
            <a:endParaRPr lang="es" sz="2300" dirty="0" smtClean="0">
              <a:solidFill>
                <a:schemeClr val="bg1"/>
              </a:solidFill>
            </a:endParaRPr>
          </a:p>
          <a:p>
            <a:pPr marL="0" indent="0">
              <a:spcAft>
                <a:spcPts val="1600"/>
              </a:spcAft>
              <a:buNone/>
            </a:pPr>
            <a:r>
              <a:rPr lang="es" sz="2300" dirty="0" smtClean="0">
                <a:solidFill>
                  <a:schemeClr val="bg1"/>
                </a:solidFill>
              </a:rPr>
              <a:t>-Isabella Peters. </a:t>
            </a:r>
            <a:r>
              <a:rPr lang="en-US" sz="2300" dirty="0" smtClean="0">
                <a:solidFill>
                  <a:schemeClr val="bg1"/>
                </a:solidFill>
              </a:rPr>
              <a:t>Altmetrics</a:t>
            </a:r>
            <a:r>
              <a:rPr lang="en-US" sz="2300" dirty="0" smtClean="0">
                <a:solidFill>
                  <a:schemeClr val="bg1"/>
                </a:solidFill>
              </a:rPr>
              <a:t>: </a:t>
            </a:r>
            <a:r>
              <a:rPr lang="en-US" sz="2300" b="1" dirty="0" smtClean="0">
                <a:solidFill>
                  <a:schemeClr val="bg1"/>
                </a:solidFill>
              </a:rPr>
              <a:t>State of the Art and Future </a:t>
            </a:r>
            <a:r>
              <a:rPr lang="en-US" sz="2300" b="1" dirty="0" smtClean="0">
                <a:solidFill>
                  <a:schemeClr val="bg1"/>
                </a:solidFill>
              </a:rPr>
              <a:t>Work</a:t>
            </a:r>
            <a:r>
              <a:rPr lang="en-US" sz="2300" dirty="0" smtClean="0">
                <a:solidFill>
                  <a:schemeClr val="bg1"/>
                </a:solidFill>
              </a:rPr>
              <a:t>. ESSS 2018, Viena </a:t>
            </a:r>
          </a:p>
          <a:p>
            <a:pPr marL="0" indent="0">
              <a:spcAft>
                <a:spcPts val="1600"/>
              </a:spcAft>
              <a:buNone/>
            </a:pPr>
            <a:r>
              <a:rPr lang="en-US" sz="2300" dirty="0" smtClean="0">
                <a:solidFill>
                  <a:schemeClr val="bg1"/>
                </a:solidFill>
              </a:rPr>
              <a:t>-Rodrigo Costas. </a:t>
            </a:r>
            <a:r>
              <a:rPr lang="en-US" sz="2300" b="1" dirty="0" smtClean="0">
                <a:solidFill>
                  <a:schemeClr val="bg1"/>
                </a:solidFill>
              </a:rPr>
              <a:t>Altmetrics</a:t>
            </a:r>
            <a:r>
              <a:rPr lang="en-US" sz="2300" dirty="0" smtClean="0">
                <a:solidFill>
                  <a:schemeClr val="bg1"/>
                </a:solidFill>
              </a:rPr>
              <a:t>. ESSS 2016, Granada</a:t>
            </a:r>
            <a:endParaRPr lang="es" sz="2300" dirty="0" smtClean="0">
              <a:solidFill>
                <a:schemeClr val="bg1"/>
              </a:solidFill>
            </a:endParaRPr>
          </a:p>
        </p:txBody>
      </p:sp>
      <p:sp>
        <p:nvSpPr>
          <p:cNvPr id="4" name="3 CuadroTexto">
            <a:hlinkClick r:id="rId3"/>
          </p:cNvPr>
          <p:cNvSpPr txBox="1"/>
          <p:nvPr/>
        </p:nvSpPr>
        <p:spPr>
          <a:xfrm>
            <a:off x="323528" y="4515966"/>
            <a:ext cx="6624736" cy="307777"/>
          </a:xfrm>
          <a:prstGeom prst="rect">
            <a:avLst/>
          </a:prstGeom>
          <a:noFill/>
        </p:spPr>
        <p:txBody>
          <a:bodyPr wrap="square" rtlCol="0">
            <a:spAutoFit/>
          </a:bodyPr>
          <a:lstStyle/>
          <a:p>
            <a:r>
              <a:rPr lang="es-ES" dirty="0" smtClean="0">
                <a:solidFill>
                  <a:schemeClr val="bg2"/>
                </a:solidFill>
                <a:hlinkClick r:id="rId3"/>
              </a:rPr>
              <a:t>Más información en la guía docente de la asignatura</a:t>
            </a:r>
            <a:endParaRPr lang="es-ES" dirty="0">
              <a:solidFill>
                <a:schemeClr val="bg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Sesión 1</a:t>
            </a:r>
            <a:endParaRPr/>
          </a:p>
        </p:txBody>
      </p:sp>
      <p:sp>
        <p:nvSpPr>
          <p:cNvPr id="182" name="Google Shape;182;p31"/>
          <p:cNvSpPr txBox="1">
            <a:spLocks noGrp="1"/>
          </p:cNvSpPr>
          <p:nvPr>
            <p:ph type="body" idx="1"/>
          </p:nvPr>
        </p:nvSpPr>
        <p:spPr>
          <a:xfrm>
            <a:off x="311700" y="1392625"/>
            <a:ext cx="8520600" cy="30999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1600"/>
              </a:spcAft>
              <a:buNone/>
            </a:pPr>
            <a:r>
              <a:rPr lang="es" sz="6000">
                <a:solidFill>
                  <a:srgbClr val="FFFFFF"/>
                </a:solidFill>
              </a:rPr>
              <a:t>Métricas de uso</a:t>
            </a:r>
            <a:endParaRPr sz="6000">
              <a:solidFill>
                <a:srgbClr val="FFFFFF"/>
              </a:solidFill>
            </a:endParaRPr>
          </a:p>
        </p:txBody>
      </p:sp>
      <p:sp>
        <p:nvSpPr>
          <p:cNvPr id="183" name="Google Shape;183;p31"/>
          <p:cNvSpPr txBox="1"/>
          <p:nvPr/>
        </p:nvSpPr>
        <p:spPr>
          <a:xfrm>
            <a:off x="419850" y="2597725"/>
            <a:ext cx="8304300" cy="1436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dirty="0"/>
              <a:t>Esta sesión es impartida por el profesor Juan Gorraiz. Las clases están pregrabadas y disponibles en el apartado “2. clases virtuales - video” de la Sesión Nº1 - 11 de Marzo 2019, son las siguientes: </a:t>
            </a:r>
            <a:r>
              <a:rPr lang="es" sz="1800" b="1" dirty="0">
                <a:solidFill>
                  <a:srgbClr val="222222"/>
                </a:solidFill>
                <a:highlight>
                  <a:srgbClr val="FFFFFF"/>
                </a:highlight>
              </a:rPr>
              <a:t>El amanecer de una era de las métricas </a:t>
            </a:r>
            <a:r>
              <a:rPr lang="es" sz="1800" dirty="0">
                <a:solidFill>
                  <a:srgbClr val="222222"/>
                </a:solidFill>
                <a:highlight>
                  <a:srgbClr val="FFFFFF"/>
                </a:highlight>
              </a:rPr>
              <a:t>y </a:t>
            </a:r>
            <a:r>
              <a:rPr lang="es" sz="1800" b="1" dirty="0">
                <a:solidFill>
                  <a:srgbClr val="222222"/>
                </a:solidFill>
                <a:highlight>
                  <a:srgbClr val="FFFFFF"/>
                </a:highlight>
              </a:rPr>
              <a:t>Métricas uso y su aplicación a la revistas.</a:t>
            </a:r>
            <a:endParaRPr sz="1800" b="1" dirty="0"/>
          </a:p>
          <a:p>
            <a:pPr marL="0" lvl="0" indent="0" algn="l" rtl="0">
              <a:spcBef>
                <a:spcPts val="0"/>
              </a:spcBef>
              <a:spcAft>
                <a:spcPts val="0"/>
              </a:spcAft>
              <a:buNone/>
            </a:pPr>
            <a:endParaRPr sz="1800" dirty="0"/>
          </a:p>
          <a:p>
            <a:pPr marL="0" lvl="0" indent="0" algn="l" rtl="0">
              <a:spcBef>
                <a:spcPts val="0"/>
              </a:spcBef>
              <a:spcAft>
                <a:spcPts val="0"/>
              </a:spcAft>
              <a:buNone/>
            </a:pPr>
            <a:endParaRPr sz="1800"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360451" name="Picture 3" descr="C:\Users\Usuario\Desktop\PAPELERA ESCRITORIO\apocalypse-now-wallpapers-2.jpg"/>
          <p:cNvPicPr>
            <a:picLocks noChangeAspect="1" noChangeArrowheads="1"/>
          </p:cNvPicPr>
          <p:nvPr/>
        </p:nvPicPr>
        <p:blipFill>
          <a:blip r:embed="rId2"/>
          <a:srcRect/>
          <a:stretch>
            <a:fillRect/>
          </a:stretch>
        </p:blipFill>
        <p:spPr bwMode="auto">
          <a:xfrm>
            <a:off x="0" y="1"/>
            <a:ext cx="9144000" cy="5143500"/>
          </a:xfrm>
          <a:prstGeom prst="rect">
            <a:avLst/>
          </a:prstGeom>
          <a:noFill/>
        </p:spPr>
      </p:pic>
      <p:sp>
        <p:nvSpPr>
          <p:cNvPr id="6" name="5 CuadroTexto"/>
          <p:cNvSpPr txBox="1"/>
          <p:nvPr/>
        </p:nvSpPr>
        <p:spPr>
          <a:xfrm>
            <a:off x="0" y="4856261"/>
            <a:ext cx="9144000" cy="307777"/>
          </a:xfrm>
          <a:prstGeom prst="rect">
            <a:avLst/>
          </a:prstGeom>
          <a:solidFill>
            <a:schemeClr val="bg2"/>
          </a:solidFill>
        </p:spPr>
        <p:txBody>
          <a:bodyPr wrap="square" rtlCol="0">
            <a:spAutoFit/>
          </a:bodyPr>
          <a:lstStyle/>
          <a:p>
            <a:r>
              <a:rPr lang="es-ES" dirty="0" smtClean="0">
                <a:solidFill>
                  <a:schemeClr val="bg1"/>
                </a:solidFill>
              </a:rPr>
              <a:t>bibliometriaobarbarie.com</a:t>
            </a:r>
            <a:endParaRPr lang="es-ES" dirty="0">
              <a:solidFill>
                <a:schemeClr val="bg1"/>
              </a:solidFill>
            </a:endParaRPr>
          </a:p>
        </p:txBody>
      </p:sp>
      <p:sp>
        <p:nvSpPr>
          <p:cNvPr id="7" name="6 CuadroTexto"/>
          <p:cNvSpPr txBox="1"/>
          <p:nvPr/>
        </p:nvSpPr>
        <p:spPr>
          <a:xfrm>
            <a:off x="0" y="0"/>
            <a:ext cx="9144000" cy="307777"/>
          </a:xfrm>
          <a:prstGeom prst="rect">
            <a:avLst/>
          </a:prstGeom>
          <a:solidFill>
            <a:schemeClr val="bg2"/>
          </a:solidFill>
        </p:spPr>
        <p:txBody>
          <a:bodyPr wrap="square" rtlCol="0">
            <a:spAutoFit/>
          </a:bodyPr>
          <a:lstStyle/>
          <a:p>
            <a:pPr algn="r"/>
            <a:r>
              <a:rPr lang="es-ES" dirty="0" smtClean="0">
                <a:solidFill>
                  <a:schemeClr val="bg1"/>
                </a:solidFill>
              </a:rPr>
              <a:t>https://t.me/bibliometriaobarbarie</a:t>
            </a:r>
            <a:endParaRPr lang="es-ES"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Los indicadores y su significado</a:t>
            </a:r>
            <a:endParaRPr/>
          </a:p>
        </p:txBody>
      </p:sp>
      <p:pic>
        <p:nvPicPr>
          <p:cNvPr id="189" name="Google Shape;189;p32"/>
          <p:cNvPicPr preferRelativeResize="0"/>
          <p:nvPr/>
        </p:nvPicPr>
        <p:blipFill>
          <a:blip r:embed="rId3">
            <a:alphaModFix/>
          </a:blip>
          <a:stretch>
            <a:fillRect/>
          </a:stretch>
        </p:blipFill>
        <p:spPr>
          <a:xfrm>
            <a:off x="1447800" y="1258400"/>
            <a:ext cx="5843926" cy="3732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Técnicas avanzadas de mapeos con las descargas</a:t>
            </a:r>
            <a:endParaRPr/>
          </a:p>
        </p:txBody>
      </p:sp>
      <p:pic>
        <p:nvPicPr>
          <p:cNvPr id="195" name="Google Shape;195;p33"/>
          <p:cNvPicPr preferRelativeResize="0"/>
          <p:nvPr/>
        </p:nvPicPr>
        <p:blipFill>
          <a:blip r:embed="rId3">
            <a:alphaModFix/>
          </a:blip>
          <a:stretch>
            <a:fillRect/>
          </a:stretch>
        </p:blipFill>
        <p:spPr>
          <a:xfrm>
            <a:off x="152400" y="1258400"/>
            <a:ext cx="4905375" cy="3638550"/>
          </a:xfrm>
          <a:prstGeom prst="rect">
            <a:avLst/>
          </a:prstGeom>
          <a:noFill/>
          <a:ln>
            <a:noFill/>
          </a:ln>
        </p:spPr>
      </p:pic>
      <p:sp>
        <p:nvSpPr>
          <p:cNvPr id="196" name="Google Shape;196;p33"/>
          <p:cNvSpPr txBox="1"/>
          <p:nvPr/>
        </p:nvSpPr>
        <p:spPr>
          <a:xfrm>
            <a:off x="5510900" y="15776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1500"/>
              <a:t>Torres-Salinas, D. Jiménez-Contreras, E; Robinson-García, N. Trends in science mapping: The co-use of scientific literature as evidence of the interests of researchers. El Profesional de la Información, 2014, julio-agosto, v. 23, n. 4, pp. 359-366.</a:t>
            </a:r>
            <a:endParaRPr sz="15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344066" name="Picture 2" descr="Resultado de imagen de logo ugr"/>
          <p:cNvPicPr>
            <a:picLocks noChangeAspect="1" noChangeArrowheads="1"/>
          </p:cNvPicPr>
          <p:nvPr/>
        </p:nvPicPr>
        <p:blipFill>
          <a:blip r:embed="rId3"/>
          <a:srcRect/>
          <a:stretch>
            <a:fillRect/>
          </a:stretch>
        </p:blipFill>
        <p:spPr bwMode="auto">
          <a:xfrm>
            <a:off x="6388224" y="2499742"/>
            <a:ext cx="2643757" cy="2643758"/>
          </a:xfrm>
          <a:prstGeom prst="rect">
            <a:avLst/>
          </a:prstGeom>
          <a:noFill/>
        </p:spPr>
      </p:pic>
      <p:sp>
        <p:nvSpPr>
          <p:cNvPr id="76" name="Google Shape;76;p15"/>
          <p:cNvSpPr txBox="1">
            <a:spLocks noGrp="1"/>
          </p:cNvSpPr>
          <p:nvPr>
            <p:ph type="title"/>
          </p:nvPr>
        </p:nvSpPr>
        <p:spPr>
          <a:xfrm>
            <a:off x="395536" y="555526"/>
            <a:ext cx="7920880" cy="1237556"/>
          </a:xfrm>
          <a:prstGeom prst="rect">
            <a:avLst/>
          </a:prstGeom>
          <a:solidFill>
            <a:schemeClr val="tx1"/>
          </a:solidFill>
        </p:spPr>
        <p:txBody>
          <a:bodyPr spcFirstLastPara="1" wrap="square" lIns="91425" tIns="91425" rIns="91425" bIns="91425" anchor="b" anchorCtr="0">
            <a:noAutofit/>
          </a:bodyPr>
          <a:lstStyle/>
          <a:p>
            <a:pPr lvl="0"/>
            <a:r>
              <a:rPr lang="es-ES" b="1" dirty="0" smtClean="0">
                <a:solidFill>
                  <a:schemeClr val="bg1"/>
                </a:solidFill>
                <a:latin typeface="Verdana"/>
              </a:rPr>
              <a:t>Máster en Información y Comunicación Científica</a:t>
            </a:r>
            <a:endParaRPr dirty="0">
              <a:solidFill>
                <a:schemeClr val="bg1"/>
              </a:solidFill>
            </a:endParaRPr>
          </a:p>
        </p:txBody>
      </p:sp>
      <p:sp>
        <p:nvSpPr>
          <p:cNvPr id="7" name="6 Rectángulo"/>
          <p:cNvSpPr/>
          <p:nvPr/>
        </p:nvSpPr>
        <p:spPr>
          <a:xfrm>
            <a:off x="395536" y="1851670"/>
            <a:ext cx="6840760" cy="584775"/>
          </a:xfrm>
          <a:prstGeom prst="rect">
            <a:avLst/>
          </a:prstGeom>
          <a:solidFill>
            <a:schemeClr val="tx1">
              <a:lumMod val="50000"/>
            </a:schemeClr>
          </a:solidFill>
        </p:spPr>
        <p:txBody>
          <a:bodyPr wrap="square">
            <a:spAutoFit/>
          </a:bodyPr>
          <a:lstStyle/>
          <a:p>
            <a:r>
              <a:rPr lang="es-ES" sz="3200" dirty="0" smtClean="0">
                <a:solidFill>
                  <a:schemeClr val="bg1"/>
                </a:solidFill>
              </a:rPr>
              <a:t>https://masteres.ugr.es/mic/</a:t>
            </a:r>
            <a:endParaRPr lang="es-ES" sz="3200" dirty="0">
              <a:solidFill>
                <a:schemeClr val="bg1"/>
              </a:solidFill>
            </a:endParaRPr>
          </a:p>
        </p:txBody>
      </p:sp>
      <p:pic>
        <p:nvPicPr>
          <p:cNvPr id="1026" name="Picture 2"/>
          <p:cNvPicPr>
            <a:picLocks noChangeAspect="1" noChangeArrowheads="1"/>
          </p:cNvPicPr>
          <p:nvPr/>
        </p:nvPicPr>
        <p:blipFill>
          <a:blip r:embed="rId4"/>
          <a:srcRect/>
          <a:stretch>
            <a:fillRect/>
          </a:stretch>
        </p:blipFill>
        <p:spPr bwMode="auto">
          <a:xfrm>
            <a:off x="395536" y="297590"/>
            <a:ext cx="4104456" cy="268229"/>
          </a:xfrm>
          <a:prstGeom prst="rect">
            <a:avLst/>
          </a:prstGeom>
          <a:noFill/>
          <a:ln w="9525">
            <a:noFill/>
            <a:miter lim="800000"/>
            <a:headEnd/>
            <a:tailEnd/>
          </a:ln>
        </p:spPr>
      </p:pic>
      <p:sp>
        <p:nvSpPr>
          <p:cNvPr id="9" name="Google Shape;76;p15"/>
          <p:cNvSpPr txBox="1">
            <a:spLocks/>
          </p:cNvSpPr>
          <p:nvPr/>
        </p:nvSpPr>
        <p:spPr>
          <a:xfrm>
            <a:off x="395536" y="2499742"/>
            <a:ext cx="6840760" cy="1152128"/>
          </a:xfrm>
          <a:prstGeom prst="rect">
            <a:avLst/>
          </a:prstGeom>
          <a:solidFill>
            <a:schemeClr val="bg1"/>
          </a:solidFill>
          <a:ln>
            <a:solidFill>
              <a:schemeClr val="bg1"/>
            </a:solid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chemeClr val="dk2"/>
              </a:buClr>
              <a:buSzPts val="3000"/>
              <a:buFont typeface="Oswald"/>
              <a:buNone/>
              <a:tabLst/>
              <a:defRPr/>
            </a:pPr>
            <a:r>
              <a:rPr lang="es-ES" sz="2000" b="1" dirty="0" smtClean="0">
                <a:solidFill>
                  <a:schemeClr val="bg2">
                    <a:lumMod val="50000"/>
                  </a:schemeClr>
                </a:solidFill>
                <a:latin typeface="Verdana"/>
                <a:ea typeface="Oswald"/>
                <a:cs typeface="Oswald"/>
                <a:sym typeface="Oswald"/>
              </a:rPr>
              <a:t>ASIGNATURA</a:t>
            </a:r>
            <a:r>
              <a:rPr lang="es-ES" sz="2000" b="1" dirty="0" smtClean="0">
                <a:solidFill>
                  <a:schemeClr val="bg2">
                    <a:lumMod val="50000"/>
                  </a:schemeClr>
                </a:solidFill>
                <a:latin typeface="Verdana"/>
                <a:ea typeface="Oswald"/>
                <a:cs typeface="Oswald"/>
                <a:sym typeface="Oswald"/>
              </a:rPr>
              <a:t>:</a:t>
            </a:r>
            <a:endParaRPr lang="es-ES" sz="2000" b="1" dirty="0" smtClean="0">
              <a:solidFill>
                <a:schemeClr val="bg2">
                  <a:lumMod val="50000"/>
                </a:schemeClr>
              </a:solidFill>
              <a:latin typeface="Verdana"/>
              <a:ea typeface="Oswald"/>
              <a:cs typeface="Oswald"/>
              <a:sym typeface="Oswald"/>
            </a:endParaRPr>
          </a:p>
          <a:p>
            <a:pPr marL="0" marR="0" lvl="0" indent="0" algn="l" defTabSz="914400" rtl="0" eaLnBrk="1" fontAlgn="auto" latinLnBrk="0" hangingPunct="1">
              <a:lnSpc>
                <a:spcPct val="100000"/>
              </a:lnSpc>
              <a:spcBef>
                <a:spcPts val="0"/>
              </a:spcBef>
              <a:spcAft>
                <a:spcPts val="0"/>
              </a:spcAft>
              <a:buClr>
                <a:schemeClr val="dk2"/>
              </a:buClr>
              <a:buSzPts val="3000"/>
              <a:buFont typeface="Oswald"/>
              <a:buNone/>
              <a:tabLst/>
              <a:defRPr/>
            </a:pPr>
            <a:r>
              <a:rPr lang="es-ES" sz="2000" dirty="0" smtClean="0">
                <a:solidFill>
                  <a:schemeClr val="tx1"/>
                </a:solidFill>
                <a:latin typeface="Verdana"/>
                <a:ea typeface="Oswald"/>
                <a:cs typeface="Oswald"/>
                <a:sym typeface="Oswald"/>
              </a:rPr>
              <a:t>“Nuevas métricas para la ciencia en la red”</a:t>
            </a:r>
          </a:p>
          <a:p>
            <a:pPr marL="0" marR="0" lvl="0" indent="0" algn="l" defTabSz="914400" rtl="0" eaLnBrk="1" fontAlgn="auto" latinLnBrk="0" hangingPunct="1">
              <a:lnSpc>
                <a:spcPct val="100000"/>
              </a:lnSpc>
              <a:spcBef>
                <a:spcPts val="0"/>
              </a:spcBef>
              <a:spcAft>
                <a:spcPts val="0"/>
              </a:spcAft>
              <a:buClr>
                <a:schemeClr val="dk2"/>
              </a:buClr>
              <a:buSzPts val="3000"/>
              <a:buFont typeface="Oswald"/>
              <a:buNone/>
              <a:tabLst/>
              <a:defRPr/>
            </a:pPr>
            <a:r>
              <a:rPr kumimoji="0" lang="es-ES" sz="2000" i="0" u="none" strike="noStrike" kern="0" cap="none" spc="0" normalizeH="0" baseline="0" noProof="0" dirty="0" smtClean="0">
                <a:ln>
                  <a:noFill/>
                </a:ln>
                <a:solidFill>
                  <a:schemeClr val="bg2">
                    <a:lumMod val="50000"/>
                  </a:schemeClr>
                </a:solidFill>
                <a:effectLst/>
                <a:uLnTx/>
                <a:uFillTx/>
                <a:latin typeface="Verdana"/>
                <a:ea typeface="Oswald"/>
                <a:cs typeface="Oswald"/>
                <a:sym typeface="Oswald"/>
              </a:rPr>
              <a:t>Cursos</a:t>
            </a:r>
            <a:r>
              <a:rPr kumimoji="0" lang="es-ES" sz="2000" i="0" u="none" strike="noStrike" kern="0" cap="none" spc="0" normalizeH="0" noProof="0" dirty="0" smtClean="0">
                <a:ln>
                  <a:noFill/>
                </a:ln>
                <a:solidFill>
                  <a:schemeClr val="bg2">
                    <a:lumMod val="50000"/>
                  </a:schemeClr>
                </a:solidFill>
                <a:effectLst/>
                <a:uLnTx/>
                <a:uFillTx/>
                <a:latin typeface="Verdana"/>
                <a:ea typeface="Oswald"/>
                <a:cs typeface="Oswald"/>
                <a:sym typeface="Oswald"/>
              </a:rPr>
              <a:t> 2017-2018 y 2018-2019</a:t>
            </a:r>
            <a:endParaRPr kumimoji="0" lang="es-ES" sz="2000" i="0" u="none" strike="noStrike" kern="0" cap="none" spc="0" normalizeH="0" baseline="0" noProof="0" dirty="0">
              <a:ln>
                <a:noFill/>
              </a:ln>
              <a:solidFill>
                <a:schemeClr val="bg2">
                  <a:lumMod val="50000"/>
                </a:schemeClr>
              </a:solidFill>
              <a:effectLst/>
              <a:uLnTx/>
              <a:uFillTx/>
              <a:latin typeface="Oswald"/>
              <a:ea typeface="Oswald"/>
              <a:cs typeface="Oswald"/>
              <a:sym typeface="Oswald"/>
            </a:endParaRPr>
          </a:p>
        </p:txBody>
      </p:sp>
      <p:sp>
        <p:nvSpPr>
          <p:cNvPr id="10" name="Google Shape;76;p15"/>
          <p:cNvSpPr txBox="1">
            <a:spLocks/>
          </p:cNvSpPr>
          <p:nvPr/>
        </p:nvSpPr>
        <p:spPr>
          <a:xfrm>
            <a:off x="395536" y="3651870"/>
            <a:ext cx="6192688" cy="1008112"/>
          </a:xfrm>
          <a:prstGeom prst="rect">
            <a:avLst/>
          </a:prstGeom>
          <a:solidFill>
            <a:schemeClr val="bg1"/>
          </a:solidFill>
          <a:ln>
            <a:solidFill>
              <a:schemeClr val="bg1"/>
            </a:solidFill>
          </a:ln>
        </p:spPr>
        <p:txBody>
          <a:bodyPr spcFirstLastPara="1" wrap="square" lIns="91425" tIns="91425" rIns="91425" bIns="91425" anchor="b" anchorCtr="0">
            <a:noAutofit/>
          </a:bodyPr>
          <a:lstStyle/>
          <a:p>
            <a:pPr marL="0" marR="0" lvl="0" indent="0" defTabSz="914400" rtl="0" eaLnBrk="1" fontAlgn="auto" latinLnBrk="0" hangingPunct="1">
              <a:lnSpc>
                <a:spcPct val="100000"/>
              </a:lnSpc>
              <a:spcBef>
                <a:spcPts val="0"/>
              </a:spcBef>
              <a:spcAft>
                <a:spcPts val="0"/>
              </a:spcAft>
              <a:buClr>
                <a:schemeClr val="dk2"/>
              </a:buClr>
              <a:buSzPts val="3000"/>
              <a:buFont typeface="Oswald"/>
              <a:buNone/>
              <a:tabLst/>
              <a:defRPr/>
            </a:pPr>
            <a:endParaRPr lang="es-ES" sz="2000" b="1" noProof="0" dirty="0" smtClean="0">
              <a:solidFill>
                <a:schemeClr val="bg2">
                  <a:lumMod val="50000"/>
                </a:schemeClr>
              </a:solidFill>
              <a:latin typeface="Verdana"/>
              <a:ea typeface="Oswald"/>
              <a:cs typeface="Oswald"/>
              <a:sym typeface="Oswald"/>
            </a:endParaRPr>
          </a:p>
          <a:p>
            <a:pPr marL="0" marR="0" lvl="0" indent="0" defTabSz="914400" rtl="0" eaLnBrk="1" fontAlgn="auto" latinLnBrk="0" hangingPunct="1">
              <a:lnSpc>
                <a:spcPct val="100000"/>
              </a:lnSpc>
              <a:spcBef>
                <a:spcPts val="0"/>
              </a:spcBef>
              <a:spcAft>
                <a:spcPts val="0"/>
              </a:spcAft>
              <a:buClr>
                <a:schemeClr val="dk2"/>
              </a:buClr>
              <a:buSzPts val="3000"/>
              <a:buFont typeface="Oswald"/>
              <a:buNone/>
              <a:tabLst/>
              <a:defRPr/>
            </a:pPr>
            <a:endParaRPr lang="es-ES" sz="2000" b="1" dirty="0" smtClean="0">
              <a:solidFill>
                <a:schemeClr val="bg2">
                  <a:lumMod val="50000"/>
                </a:schemeClr>
              </a:solidFill>
              <a:latin typeface="Verdana"/>
              <a:ea typeface="Oswald"/>
              <a:cs typeface="Oswald"/>
              <a:sym typeface="Oswald"/>
            </a:endParaRPr>
          </a:p>
          <a:p>
            <a:pPr>
              <a:buClr>
                <a:schemeClr val="dk2"/>
              </a:buClr>
              <a:buSzPts val="3000"/>
              <a:defRPr/>
            </a:pPr>
            <a:endParaRPr lang="es-ES" sz="2000" b="1" noProof="0" dirty="0" smtClean="0">
              <a:solidFill>
                <a:schemeClr val="bg2">
                  <a:lumMod val="50000"/>
                </a:schemeClr>
              </a:solidFill>
              <a:latin typeface="Verdana"/>
              <a:ea typeface="Oswald"/>
              <a:cs typeface="Oswald"/>
              <a:sym typeface="Oswald"/>
            </a:endParaRPr>
          </a:p>
          <a:p>
            <a:pPr marL="0" marR="0" lvl="0" indent="0" defTabSz="914400" rtl="0" eaLnBrk="1" fontAlgn="auto" latinLnBrk="0" hangingPunct="1">
              <a:lnSpc>
                <a:spcPct val="100000"/>
              </a:lnSpc>
              <a:spcBef>
                <a:spcPts val="0"/>
              </a:spcBef>
              <a:spcAft>
                <a:spcPts val="0"/>
              </a:spcAft>
              <a:buClr>
                <a:schemeClr val="dk2"/>
              </a:buClr>
              <a:buSzPts val="3000"/>
              <a:tabLst/>
              <a:defRPr/>
            </a:pPr>
            <a:r>
              <a:rPr lang="es-ES" sz="2000" noProof="0" dirty="0" smtClean="0">
                <a:solidFill>
                  <a:schemeClr val="bg2">
                    <a:lumMod val="50000"/>
                  </a:schemeClr>
                </a:solidFill>
                <a:latin typeface="Verdana"/>
                <a:ea typeface="Oswald"/>
                <a:cs typeface="Oswald"/>
                <a:sym typeface="Oswald"/>
              </a:rPr>
              <a:t>-Daniel Torres-Salinas </a:t>
            </a:r>
            <a:r>
              <a:rPr lang="es-ES" sz="1600" noProof="0" dirty="0" smtClean="0">
                <a:solidFill>
                  <a:schemeClr val="bg2">
                    <a:lumMod val="50000"/>
                  </a:schemeClr>
                </a:solidFill>
                <a:latin typeface="Verdana"/>
                <a:ea typeface="Oswald"/>
                <a:cs typeface="Oswald"/>
                <a:sym typeface="Oswald"/>
              </a:rPr>
              <a:t>(Universidad de Granada)</a:t>
            </a:r>
          </a:p>
          <a:p>
            <a:pPr marL="0" marR="0" lvl="0" indent="0" defTabSz="914400" rtl="0" eaLnBrk="1" fontAlgn="auto" latinLnBrk="0" hangingPunct="1">
              <a:lnSpc>
                <a:spcPct val="100000"/>
              </a:lnSpc>
              <a:spcBef>
                <a:spcPts val="0"/>
              </a:spcBef>
              <a:spcAft>
                <a:spcPts val="0"/>
              </a:spcAft>
              <a:buClr>
                <a:schemeClr val="dk2"/>
              </a:buClr>
              <a:buSzPts val="3000"/>
              <a:tabLst/>
              <a:defRPr/>
            </a:pPr>
            <a:r>
              <a:rPr lang="es-ES" sz="2000" dirty="0" smtClean="0">
                <a:solidFill>
                  <a:schemeClr val="bg2">
                    <a:lumMod val="50000"/>
                  </a:schemeClr>
                </a:solidFill>
                <a:latin typeface="Verdana"/>
                <a:ea typeface="Oswald"/>
                <a:cs typeface="Oswald"/>
                <a:sym typeface="Oswald"/>
              </a:rPr>
              <a:t>-Juan Gorraiz </a:t>
            </a:r>
            <a:r>
              <a:rPr lang="es-ES" sz="1600" dirty="0" smtClean="0">
                <a:solidFill>
                  <a:schemeClr val="bg2">
                    <a:lumMod val="50000"/>
                  </a:schemeClr>
                </a:solidFill>
                <a:latin typeface="Verdana"/>
                <a:ea typeface="Oswald"/>
                <a:cs typeface="Oswald"/>
                <a:sym typeface="Oswald"/>
              </a:rPr>
              <a:t>(Universidad de Viena)</a:t>
            </a:r>
            <a:endParaRPr kumimoji="0" lang="es-ES" sz="1600" i="0" u="none" strike="noStrike" kern="0" cap="none" spc="0" normalizeH="0" baseline="0" noProof="0" dirty="0">
              <a:ln>
                <a:noFill/>
              </a:ln>
              <a:solidFill>
                <a:schemeClr val="bg2">
                  <a:lumMod val="50000"/>
                </a:schemeClr>
              </a:solidFill>
              <a:effectLst/>
              <a:uLnTx/>
              <a:uFillTx/>
              <a:latin typeface="Oswald"/>
              <a:ea typeface="Oswald"/>
              <a:cs typeface="Oswald"/>
              <a:sym typeface="Oswald"/>
            </a:endParaRPr>
          </a:p>
        </p:txBody>
      </p:sp>
      <p:sp>
        <p:nvSpPr>
          <p:cNvPr id="8" name="7 CuadroTexto">
            <a:hlinkClick r:id="rId5"/>
          </p:cNvPr>
          <p:cNvSpPr txBox="1"/>
          <p:nvPr/>
        </p:nvSpPr>
        <p:spPr>
          <a:xfrm>
            <a:off x="467544" y="4659982"/>
            <a:ext cx="6624736" cy="307777"/>
          </a:xfrm>
          <a:prstGeom prst="rect">
            <a:avLst/>
          </a:prstGeom>
          <a:noFill/>
        </p:spPr>
        <p:txBody>
          <a:bodyPr wrap="square" rtlCol="0">
            <a:spAutoFit/>
          </a:bodyPr>
          <a:lstStyle/>
          <a:p>
            <a:r>
              <a:rPr lang="es-ES" dirty="0" smtClean="0">
                <a:solidFill>
                  <a:schemeClr val="bg2"/>
                </a:solidFill>
                <a:hlinkClick r:id="rId5"/>
              </a:rPr>
              <a:t>Más información en la guía docente de la asignatura</a:t>
            </a:r>
            <a:endParaRPr lang="es-ES" dirty="0">
              <a:solidFill>
                <a:schemeClr val="bg2"/>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Técnicas avanzadas de mapeos con las descargas</a:t>
            </a:r>
            <a:endParaRPr/>
          </a:p>
        </p:txBody>
      </p:sp>
      <p:pic>
        <p:nvPicPr>
          <p:cNvPr id="202" name="Google Shape;202;p34"/>
          <p:cNvPicPr preferRelativeResize="0"/>
          <p:nvPr/>
        </p:nvPicPr>
        <p:blipFill>
          <a:blip r:embed="rId3">
            <a:alphaModFix/>
          </a:blip>
          <a:stretch>
            <a:fillRect/>
          </a:stretch>
        </p:blipFill>
        <p:spPr>
          <a:xfrm>
            <a:off x="1219200" y="1258400"/>
            <a:ext cx="6357692" cy="3732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Técnicas avanzadas de mapeos con las descargas</a:t>
            </a:r>
            <a:endParaRPr/>
          </a:p>
        </p:txBody>
      </p:sp>
      <p:pic>
        <p:nvPicPr>
          <p:cNvPr id="208" name="Google Shape;208;p35"/>
          <p:cNvPicPr preferRelativeResize="0"/>
          <p:nvPr/>
        </p:nvPicPr>
        <p:blipFill>
          <a:blip r:embed="rId3">
            <a:alphaModFix/>
          </a:blip>
          <a:stretch>
            <a:fillRect/>
          </a:stretch>
        </p:blipFill>
        <p:spPr>
          <a:xfrm>
            <a:off x="1387838" y="1205900"/>
            <a:ext cx="6095384" cy="3937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Sesión 1</a:t>
            </a:r>
            <a:endParaRPr/>
          </a:p>
        </p:txBody>
      </p:sp>
      <p:sp>
        <p:nvSpPr>
          <p:cNvPr id="214" name="Google Shape;214;p36"/>
          <p:cNvSpPr txBox="1">
            <a:spLocks noGrp="1"/>
          </p:cNvSpPr>
          <p:nvPr>
            <p:ph type="body" idx="1"/>
          </p:nvPr>
        </p:nvSpPr>
        <p:spPr>
          <a:xfrm>
            <a:off x="311700" y="1468825"/>
            <a:ext cx="8520600" cy="30999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1600"/>
              </a:spcAft>
              <a:buNone/>
            </a:pPr>
            <a:r>
              <a:rPr lang="es" sz="4700">
                <a:solidFill>
                  <a:srgbClr val="FFFFFF"/>
                </a:solidFill>
              </a:rPr>
              <a:t>Las altmétricas: conceptos básicos y aplicaciones</a:t>
            </a:r>
            <a:endParaRPr sz="470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Uso de la web por parte de los investigadores</a:t>
            </a:r>
            <a:endParaRPr/>
          </a:p>
        </p:txBody>
      </p:sp>
      <p:sp>
        <p:nvSpPr>
          <p:cNvPr id="220" name="Google Shape;220;p37"/>
          <p:cNvSpPr txBox="1">
            <a:spLocks noGrp="1"/>
          </p:cNvSpPr>
          <p:nvPr>
            <p:ph type="body" idx="1"/>
          </p:nvPr>
        </p:nvSpPr>
        <p:spPr>
          <a:xfrm>
            <a:off x="4828600" y="1426850"/>
            <a:ext cx="3411600" cy="356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400" b="1"/>
              <a:t>Evaluación</a:t>
            </a:r>
            <a:endParaRPr sz="2400" b="1"/>
          </a:p>
          <a:p>
            <a:pPr marL="0" lvl="0" indent="0" algn="l" rtl="0">
              <a:spcBef>
                <a:spcPts val="1600"/>
              </a:spcBef>
              <a:spcAft>
                <a:spcPts val="0"/>
              </a:spcAft>
              <a:buNone/>
            </a:pPr>
            <a:r>
              <a:rPr lang="es" sz="2400" b="1"/>
              <a:t>Descubrimiento</a:t>
            </a:r>
            <a:endParaRPr sz="2400" b="1"/>
          </a:p>
          <a:p>
            <a:pPr marL="0" lvl="0" indent="0" algn="l" rtl="0">
              <a:spcBef>
                <a:spcPts val="1600"/>
              </a:spcBef>
              <a:spcAft>
                <a:spcPts val="0"/>
              </a:spcAft>
              <a:buNone/>
            </a:pPr>
            <a:r>
              <a:rPr lang="es" sz="2400" b="1"/>
              <a:t>Análisis</a:t>
            </a:r>
            <a:endParaRPr sz="2400" b="1"/>
          </a:p>
          <a:p>
            <a:pPr marL="0" lvl="0" indent="0" algn="l" rtl="0">
              <a:spcBef>
                <a:spcPts val="1600"/>
              </a:spcBef>
              <a:spcAft>
                <a:spcPts val="0"/>
              </a:spcAft>
              <a:buNone/>
            </a:pPr>
            <a:r>
              <a:rPr lang="es" sz="2400" b="1"/>
              <a:t>Escritura</a:t>
            </a:r>
            <a:endParaRPr sz="2400" b="1"/>
          </a:p>
          <a:p>
            <a:pPr marL="0" lvl="0" indent="0" algn="l" rtl="0">
              <a:spcBef>
                <a:spcPts val="1600"/>
              </a:spcBef>
              <a:spcAft>
                <a:spcPts val="0"/>
              </a:spcAft>
              <a:buNone/>
            </a:pPr>
            <a:r>
              <a:rPr lang="es" sz="2400" b="1"/>
              <a:t>Publicación </a:t>
            </a:r>
            <a:endParaRPr sz="2400" b="1"/>
          </a:p>
          <a:p>
            <a:pPr marL="0" lvl="0" indent="0" algn="l" rtl="0">
              <a:spcBef>
                <a:spcPts val="1600"/>
              </a:spcBef>
              <a:spcAft>
                <a:spcPts val="1600"/>
              </a:spcAft>
              <a:buNone/>
            </a:pPr>
            <a:r>
              <a:rPr lang="es" sz="2400" b="1"/>
              <a:t>Difusión</a:t>
            </a:r>
            <a:endParaRPr sz="2400" b="1"/>
          </a:p>
        </p:txBody>
      </p:sp>
      <p:pic>
        <p:nvPicPr>
          <p:cNvPr id="221" name="Google Shape;221;p37"/>
          <p:cNvPicPr preferRelativeResize="0"/>
          <p:nvPr/>
        </p:nvPicPr>
        <p:blipFill>
          <a:blip r:embed="rId3">
            <a:alphaModFix/>
          </a:blip>
          <a:stretch>
            <a:fillRect/>
          </a:stretch>
        </p:blipFill>
        <p:spPr>
          <a:xfrm>
            <a:off x="884700" y="1332375"/>
            <a:ext cx="3839341" cy="38111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Definición de altmétricas</a:t>
            </a:r>
            <a:endParaRPr/>
          </a:p>
        </p:txBody>
      </p:sp>
      <p:sp>
        <p:nvSpPr>
          <p:cNvPr id="227" name="Google Shape;227;p38"/>
          <p:cNvSpPr txBox="1">
            <a:spLocks noGrp="1"/>
          </p:cNvSpPr>
          <p:nvPr>
            <p:ph type="body" idx="1"/>
          </p:nvPr>
        </p:nvSpPr>
        <p:spPr>
          <a:xfrm>
            <a:off x="311700" y="1390500"/>
            <a:ext cx="8520600" cy="3526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t>Las altmétricas son consideradas una forma alternativa de</a:t>
            </a:r>
            <a:br>
              <a:rPr lang="es"/>
            </a:br>
            <a:r>
              <a:rPr lang="es" b="1">
                <a:solidFill>
                  <a:srgbClr val="0000FF"/>
                </a:solidFill>
              </a:rPr>
              <a:t>medir el impacto de los resultados académicos de la investigación a través de la red social</a:t>
            </a:r>
            <a:r>
              <a:rPr lang="es"/>
              <a:t> y están destinadas a mejorar y complementar las formas más tradicionales de evaluación mediante citas (Priem et al., 2010). Tienen en cuenta la difusión y visibilidad de la investigación en plataformas sociales, desde la búsqueda social de bibliografía a través de Facebook, a la discusión de resultados vía Twitter e incluyendo cualquier impacto que una publicación o autor pueda tener en la web social (Bar-Ilan et al., 2012).</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Potencialidades de las métricas</a:t>
            </a:r>
            <a:endParaRPr/>
          </a:p>
        </p:txBody>
      </p:sp>
      <p:pic>
        <p:nvPicPr>
          <p:cNvPr id="233" name="Google Shape;233;p39"/>
          <p:cNvPicPr preferRelativeResize="0"/>
          <p:nvPr/>
        </p:nvPicPr>
        <p:blipFill>
          <a:blip r:embed="rId3">
            <a:alphaModFix/>
          </a:blip>
          <a:stretch>
            <a:fillRect/>
          </a:stretch>
        </p:blipFill>
        <p:spPr>
          <a:xfrm>
            <a:off x="1040100" y="1468825"/>
            <a:ext cx="6816550" cy="35616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Ventajas de las altmétricas</a:t>
            </a:r>
            <a:endParaRPr/>
          </a:p>
        </p:txBody>
      </p:sp>
      <p:sp>
        <p:nvSpPr>
          <p:cNvPr id="239" name="Google Shape;239;p40"/>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Dos son sus principales características:</a:t>
            </a:r>
            <a:endParaRPr/>
          </a:p>
          <a:p>
            <a:pPr marL="0" lvl="0" indent="0" algn="l" rtl="0">
              <a:spcBef>
                <a:spcPts val="1600"/>
              </a:spcBef>
              <a:spcAft>
                <a:spcPts val="0"/>
              </a:spcAft>
              <a:buNone/>
            </a:pPr>
            <a:r>
              <a:rPr lang="es"/>
              <a:t>– por un lado miden la repercusión individual</a:t>
            </a:r>
            <a:br>
              <a:rPr lang="es"/>
            </a:br>
            <a:r>
              <a:rPr lang="es"/>
              <a:t>de una aportación y no la de su contenedor (no</a:t>
            </a:r>
            <a:br>
              <a:rPr lang="es"/>
            </a:br>
            <a:r>
              <a:rPr lang="es"/>
              <a:t>como el impact factor, que mide el impacto de</a:t>
            </a:r>
            <a:br>
              <a:rPr lang="es"/>
            </a:br>
            <a:r>
              <a:rPr lang="es"/>
              <a:t>la revista pero no es representativo del impacto</a:t>
            </a:r>
            <a:br>
              <a:rPr lang="es"/>
            </a:br>
            <a:r>
              <a:rPr lang="es"/>
              <a:t>individual de cada artículo) y,</a:t>
            </a:r>
            <a:endParaRPr/>
          </a:p>
          <a:p>
            <a:pPr marL="0" lvl="0" indent="0" algn="l" rtl="0">
              <a:spcBef>
                <a:spcPts val="1600"/>
              </a:spcBef>
              <a:spcAft>
                <a:spcPts val="1600"/>
              </a:spcAft>
              <a:buNone/>
            </a:pPr>
            <a:r>
              <a:rPr lang="es"/>
              <a:t/>
            </a:r>
            <a:br>
              <a:rPr lang="es"/>
            </a:br>
            <a:r>
              <a:rPr lang="es"/>
              <a:t>– se generan y muestran resultados con una</a:t>
            </a:r>
            <a:br>
              <a:rPr lang="es"/>
            </a:br>
            <a:r>
              <a:rPr lang="es"/>
              <a:t>rapidez mucho mayor que los indicadores bibliométricos.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Ventajas de las altmétricas: al más que los artículos</a:t>
            </a:r>
            <a:endParaRPr/>
          </a:p>
        </p:txBody>
      </p:sp>
      <p:sp>
        <p:nvSpPr>
          <p:cNvPr id="245" name="Google Shape;245;p41"/>
          <p:cNvSpPr txBox="1">
            <a:spLocks noGrp="1"/>
          </p:cNvSpPr>
          <p:nvPr>
            <p:ph type="body" idx="1"/>
          </p:nvPr>
        </p:nvSpPr>
        <p:spPr>
          <a:xfrm>
            <a:off x="311700" y="1468825"/>
            <a:ext cx="8064900" cy="345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Publicación tradiciones: artículos y libros</a:t>
            </a:r>
            <a:endParaRPr/>
          </a:p>
          <a:p>
            <a:pPr marL="0" lvl="0" indent="0" algn="l" rtl="0">
              <a:spcBef>
                <a:spcPts val="1600"/>
              </a:spcBef>
              <a:spcAft>
                <a:spcPts val="0"/>
              </a:spcAft>
              <a:buNone/>
            </a:pPr>
            <a:r>
              <a:rPr lang="es"/>
              <a:t>Objetos en los trabajos: figuras, gráficos, etc…</a:t>
            </a:r>
            <a:endParaRPr/>
          </a:p>
          <a:p>
            <a:pPr marL="0" lvl="0" indent="0" algn="l" rtl="0">
              <a:spcBef>
                <a:spcPts val="1600"/>
              </a:spcBef>
              <a:spcAft>
                <a:spcPts val="0"/>
              </a:spcAft>
              <a:buNone/>
            </a:pPr>
            <a:r>
              <a:rPr lang="es"/>
              <a:t>Software tools: Github</a:t>
            </a:r>
            <a:endParaRPr/>
          </a:p>
          <a:p>
            <a:pPr marL="0" lvl="0" indent="0" algn="l" rtl="0">
              <a:spcBef>
                <a:spcPts val="1600"/>
              </a:spcBef>
              <a:spcAft>
                <a:spcPts val="0"/>
              </a:spcAft>
              <a:buNone/>
            </a:pPr>
            <a:r>
              <a:rPr lang="es"/>
              <a:t>Dataset y datos</a:t>
            </a:r>
            <a:endParaRPr/>
          </a:p>
          <a:p>
            <a:pPr marL="0" lvl="0" indent="0" algn="l" rtl="0">
              <a:spcBef>
                <a:spcPts val="1600"/>
              </a:spcBef>
              <a:spcAft>
                <a:spcPts val="0"/>
              </a:spcAft>
              <a:buNone/>
            </a:pPr>
            <a:r>
              <a:rPr lang="es" b="1"/>
              <a:t>y muchos más...</a:t>
            </a:r>
            <a:endParaRPr b="1"/>
          </a:p>
          <a:p>
            <a:pPr marL="0" lvl="0" indent="0" algn="l" rtl="0">
              <a:spcBef>
                <a:spcPts val="1600"/>
              </a:spcBef>
              <a:spcAft>
                <a:spcPts val="1600"/>
              </a:spcAft>
              <a:buNone/>
            </a:pPr>
            <a:r>
              <a:rPr lang="es"/>
              <a:t>Presentaciones, Convocatorias, proyectos, patentes, literatura gris de todos tipo, etc...</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algo más que los artículos… conferencias</a:t>
            </a:r>
            <a:endParaRPr/>
          </a:p>
        </p:txBody>
      </p:sp>
      <p:pic>
        <p:nvPicPr>
          <p:cNvPr id="251" name="Google Shape;251;p42"/>
          <p:cNvPicPr preferRelativeResize="0"/>
          <p:nvPr/>
        </p:nvPicPr>
        <p:blipFill>
          <a:blip r:embed="rId3">
            <a:alphaModFix/>
          </a:blip>
          <a:stretch>
            <a:fillRect/>
          </a:stretch>
        </p:blipFill>
        <p:spPr>
          <a:xfrm>
            <a:off x="635250" y="1307350"/>
            <a:ext cx="8014224" cy="38361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algo más que los artículos… software (github)</a:t>
            </a:r>
            <a:endParaRPr/>
          </a:p>
        </p:txBody>
      </p:sp>
      <p:pic>
        <p:nvPicPr>
          <p:cNvPr id="257" name="Google Shape;257;p43"/>
          <p:cNvPicPr preferRelativeResize="0"/>
          <p:nvPr/>
        </p:nvPicPr>
        <p:blipFill>
          <a:blip r:embed="rId3">
            <a:alphaModFix/>
          </a:blip>
          <a:stretch>
            <a:fillRect/>
          </a:stretch>
        </p:blipFill>
        <p:spPr>
          <a:xfrm>
            <a:off x="152400" y="1629950"/>
            <a:ext cx="8839199" cy="27216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Sesión </a:t>
            </a:r>
            <a:r>
              <a:rPr lang="es" dirty="0" smtClean="0"/>
              <a:t>1</a:t>
            </a:r>
            <a:endParaRPr dirty="0"/>
          </a:p>
        </p:txBody>
      </p:sp>
      <p:sp>
        <p:nvSpPr>
          <p:cNvPr id="92" name="Google Shape;92;p17"/>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a:t>INTRODUCCIÓN GENERAL AL CURSO</a:t>
            </a:r>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algo más que los artículos… Datasets figshare</a:t>
            </a:r>
            <a:endParaRPr/>
          </a:p>
        </p:txBody>
      </p:sp>
      <p:pic>
        <p:nvPicPr>
          <p:cNvPr id="263" name="Google Shape;263;p44"/>
          <p:cNvPicPr preferRelativeResize="0"/>
          <p:nvPr/>
        </p:nvPicPr>
        <p:blipFill>
          <a:blip r:embed="rId3">
            <a:alphaModFix/>
          </a:blip>
          <a:stretch>
            <a:fillRect/>
          </a:stretch>
        </p:blipFill>
        <p:spPr>
          <a:xfrm>
            <a:off x="152400" y="1447325"/>
            <a:ext cx="8839199" cy="338463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Plataformas, acciones e intenciones</a:t>
            </a:r>
            <a:endParaRPr/>
          </a:p>
        </p:txBody>
      </p:sp>
      <p:pic>
        <p:nvPicPr>
          <p:cNvPr id="269" name="Google Shape;269;p45"/>
          <p:cNvPicPr preferRelativeResize="0"/>
          <p:nvPr/>
        </p:nvPicPr>
        <p:blipFill>
          <a:blip r:embed="rId3">
            <a:alphaModFix/>
          </a:blip>
          <a:stretch>
            <a:fillRect/>
          </a:stretch>
        </p:blipFill>
        <p:spPr>
          <a:xfrm>
            <a:off x="159300" y="1694300"/>
            <a:ext cx="8832299" cy="2353891"/>
          </a:xfrm>
          <a:prstGeom prst="rect">
            <a:avLst/>
          </a:prstGeom>
          <a:noFill/>
          <a:ln>
            <a:noFill/>
          </a:ln>
        </p:spPr>
      </p:pic>
      <p:sp>
        <p:nvSpPr>
          <p:cNvPr id="270" name="Google Shape;270;p45"/>
          <p:cNvSpPr txBox="1"/>
          <p:nvPr/>
        </p:nvSpPr>
        <p:spPr>
          <a:xfrm>
            <a:off x="159300" y="4410000"/>
            <a:ext cx="8832300" cy="733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s" sz="1600">
                <a:solidFill>
                  <a:srgbClr val="222222"/>
                </a:solidFill>
                <a:highlight>
                  <a:srgbClr val="FFFFFF"/>
                </a:highlight>
              </a:rPr>
              <a:t>Fuente: Isabella Peters (en ESSS-2017-Viena)</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Marco de las acciones en relación a los productos</a:t>
            </a:r>
            <a:endParaRPr/>
          </a:p>
        </p:txBody>
      </p:sp>
      <p:sp>
        <p:nvSpPr>
          <p:cNvPr id="276" name="Google Shape;276;p46"/>
          <p:cNvSpPr txBox="1">
            <a:spLocks noGrp="1"/>
          </p:cNvSpPr>
          <p:nvPr>
            <p:ph type="body" idx="1"/>
          </p:nvPr>
        </p:nvSpPr>
        <p:spPr>
          <a:xfrm>
            <a:off x="5280500" y="1468825"/>
            <a:ext cx="35517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sz="1600">
                <a:solidFill>
                  <a:srgbClr val="222222"/>
                </a:solidFill>
                <a:highlight>
                  <a:srgbClr val="FFFFFF"/>
                </a:highlight>
                <a:latin typeface="Arial"/>
                <a:ea typeface="Arial"/>
                <a:cs typeface="Arial"/>
                <a:sym typeface="Arial"/>
              </a:rPr>
              <a:t>Haustein, S., Bowman, T. D., &amp; Costas, R. (2015). Interpreting" altmetrics": viewing acts on social media through the lens of citation and social theories. </a:t>
            </a:r>
            <a:r>
              <a:rPr lang="es" sz="1600" i="1">
                <a:solidFill>
                  <a:srgbClr val="222222"/>
                </a:solidFill>
                <a:highlight>
                  <a:srgbClr val="FFFFFF"/>
                </a:highlight>
                <a:latin typeface="Arial"/>
                <a:ea typeface="Arial"/>
                <a:cs typeface="Arial"/>
                <a:sym typeface="Arial"/>
              </a:rPr>
              <a:t>arXiv preprint arXiv:1502.05701</a:t>
            </a:r>
            <a:r>
              <a:rPr lang="es" sz="1600">
                <a:solidFill>
                  <a:srgbClr val="222222"/>
                </a:solidFill>
                <a:highlight>
                  <a:srgbClr val="FFFFFF"/>
                </a:highlight>
                <a:latin typeface="Arial"/>
                <a:ea typeface="Arial"/>
                <a:cs typeface="Arial"/>
                <a:sym typeface="Arial"/>
              </a:rPr>
              <a:t>.</a:t>
            </a:r>
            <a:endParaRPr sz="1600"/>
          </a:p>
        </p:txBody>
      </p:sp>
      <p:pic>
        <p:nvPicPr>
          <p:cNvPr id="277" name="Google Shape;277;p46"/>
          <p:cNvPicPr preferRelativeResize="0"/>
          <p:nvPr/>
        </p:nvPicPr>
        <p:blipFill>
          <a:blip r:embed="rId3">
            <a:alphaModFix/>
          </a:blip>
          <a:stretch>
            <a:fillRect/>
          </a:stretch>
        </p:blipFill>
        <p:spPr>
          <a:xfrm>
            <a:off x="235500" y="1394100"/>
            <a:ext cx="5066750" cy="3583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Clasificación del tipo de acciones</a:t>
            </a:r>
            <a:endParaRPr/>
          </a:p>
        </p:txBody>
      </p:sp>
      <p:pic>
        <p:nvPicPr>
          <p:cNvPr id="283" name="Google Shape;283;p47"/>
          <p:cNvPicPr preferRelativeResize="0"/>
          <p:nvPr/>
        </p:nvPicPr>
        <p:blipFill>
          <a:blip r:embed="rId3">
            <a:alphaModFix/>
          </a:blip>
          <a:stretch>
            <a:fillRect/>
          </a:stretch>
        </p:blipFill>
        <p:spPr>
          <a:xfrm>
            <a:off x="152400" y="1258400"/>
            <a:ext cx="5656350" cy="3732700"/>
          </a:xfrm>
          <a:prstGeom prst="rect">
            <a:avLst/>
          </a:prstGeom>
          <a:noFill/>
          <a:ln>
            <a:noFill/>
          </a:ln>
        </p:spPr>
      </p:pic>
      <p:sp>
        <p:nvSpPr>
          <p:cNvPr id="284" name="Google Shape;284;p47"/>
          <p:cNvSpPr txBox="1">
            <a:spLocks noGrp="1"/>
          </p:cNvSpPr>
          <p:nvPr>
            <p:ph type="body" idx="1"/>
          </p:nvPr>
        </p:nvSpPr>
        <p:spPr>
          <a:xfrm>
            <a:off x="5890750" y="1468825"/>
            <a:ext cx="2941500" cy="360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600">
                <a:solidFill>
                  <a:srgbClr val="222222"/>
                </a:solidFill>
                <a:highlight>
                  <a:srgbClr val="FFFFFF"/>
                </a:highlight>
                <a:latin typeface="Arial"/>
                <a:ea typeface="Arial"/>
                <a:cs typeface="Arial"/>
                <a:sym typeface="Arial"/>
              </a:rPr>
              <a:t>CONCEPTOS BÁSICOS:</a:t>
            </a:r>
            <a:endParaRPr sz="1600">
              <a:solidFill>
                <a:srgbClr val="222222"/>
              </a:solidFill>
              <a:highlight>
                <a:srgbClr val="FFFFFF"/>
              </a:highlight>
              <a:latin typeface="Arial"/>
              <a:ea typeface="Arial"/>
              <a:cs typeface="Arial"/>
              <a:sym typeface="Arial"/>
            </a:endParaRPr>
          </a:p>
          <a:p>
            <a:pPr marL="457200" lvl="0" indent="-330200" algn="l" rtl="0">
              <a:spcBef>
                <a:spcPts val="1600"/>
              </a:spcBef>
              <a:spcAft>
                <a:spcPts val="0"/>
              </a:spcAft>
              <a:buClr>
                <a:srgbClr val="222222"/>
              </a:buClr>
              <a:buSzPts val="1600"/>
              <a:buFont typeface="Arial"/>
              <a:buChar char="●"/>
            </a:pPr>
            <a:r>
              <a:rPr lang="es" sz="1600">
                <a:solidFill>
                  <a:srgbClr val="222222"/>
                </a:solidFill>
                <a:highlight>
                  <a:srgbClr val="FFFFFF"/>
                </a:highlight>
                <a:latin typeface="Arial"/>
                <a:ea typeface="Arial"/>
                <a:cs typeface="Arial"/>
                <a:sym typeface="Arial"/>
              </a:rPr>
              <a:t>Reach</a:t>
            </a:r>
            <a:endParaRPr sz="1600">
              <a:solidFill>
                <a:srgbClr val="222222"/>
              </a:solidFill>
              <a:highlight>
                <a:srgbClr val="FFFFFF"/>
              </a:highlight>
              <a:latin typeface="Arial"/>
              <a:ea typeface="Arial"/>
              <a:cs typeface="Arial"/>
              <a:sym typeface="Arial"/>
            </a:endParaRPr>
          </a:p>
          <a:p>
            <a:pPr marL="457200" lvl="0" indent="-330200" algn="l" rtl="0">
              <a:spcBef>
                <a:spcPts val="0"/>
              </a:spcBef>
              <a:spcAft>
                <a:spcPts val="0"/>
              </a:spcAft>
              <a:buClr>
                <a:srgbClr val="222222"/>
              </a:buClr>
              <a:buSzPts val="1600"/>
              <a:buFont typeface="Arial"/>
              <a:buChar char="●"/>
            </a:pPr>
            <a:r>
              <a:rPr lang="es" sz="1600">
                <a:solidFill>
                  <a:srgbClr val="222222"/>
                </a:solidFill>
                <a:highlight>
                  <a:srgbClr val="FFFFFF"/>
                </a:highlight>
                <a:latin typeface="Arial"/>
                <a:ea typeface="Arial"/>
                <a:cs typeface="Arial"/>
                <a:sym typeface="Arial"/>
              </a:rPr>
              <a:t>Engagement</a:t>
            </a:r>
            <a:endParaRPr sz="1600">
              <a:solidFill>
                <a:srgbClr val="222222"/>
              </a:solidFill>
              <a:highlight>
                <a:srgbClr val="FFFFFF"/>
              </a:highlight>
              <a:latin typeface="Arial"/>
              <a:ea typeface="Arial"/>
              <a:cs typeface="Arial"/>
              <a:sym typeface="Arial"/>
            </a:endParaRPr>
          </a:p>
          <a:p>
            <a:pPr marL="457200" lvl="0" indent="-330200" algn="l" rtl="0">
              <a:spcBef>
                <a:spcPts val="0"/>
              </a:spcBef>
              <a:spcAft>
                <a:spcPts val="0"/>
              </a:spcAft>
              <a:buClr>
                <a:srgbClr val="222222"/>
              </a:buClr>
              <a:buSzPts val="1600"/>
              <a:buFont typeface="Arial"/>
              <a:buChar char="●"/>
            </a:pPr>
            <a:r>
              <a:rPr lang="es" sz="1600">
                <a:solidFill>
                  <a:srgbClr val="222222"/>
                </a:solidFill>
                <a:highlight>
                  <a:srgbClr val="FFFFFF"/>
                </a:highlight>
                <a:latin typeface="Arial"/>
                <a:ea typeface="Arial"/>
                <a:cs typeface="Arial"/>
                <a:sym typeface="Arial"/>
              </a:rPr>
              <a:t>Virality </a:t>
            </a:r>
            <a:endParaRPr sz="1600">
              <a:solidFill>
                <a:srgbClr val="222222"/>
              </a:solidFill>
              <a:highlight>
                <a:srgbClr val="FFFFFF"/>
              </a:highlight>
              <a:latin typeface="Arial"/>
              <a:ea typeface="Arial"/>
              <a:cs typeface="Arial"/>
              <a:sym typeface="Arial"/>
            </a:endParaRPr>
          </a:p>
          <a:p>
            <a:pPr marL="457200" lvl="0" indent="-330200" algn="l" rtl="0">
              <a:spcBef>
                <a:spcPts val="0"/>
              </a:spcBef>
              <a:spcAft>
                <a:spcPts val="0"/>
              </a:spcAft>
              <a:buClr>
                <a:srgbClr val="222222"/>
              </a:buClr>
              <a:buSzPts val="1600"/>
              <a:buFont typeface="Arial"/>
              <a:buChar char="●"/>
            </a:pPr>
            <a:r>
              <a:rPr lang="es" sz="1600">
                <a:solidFill>
                  <a:srgbClr val="222222"/>
                </a:solidFill>
                <a:highlight>
                  <a:srgbClr val="FFFFFF"/>
                </a:highlight>
                <a:latin typeface="Arial"/>
                <a:ea typeface="Arial"/>
                <a:cs typeface="Arial"/>
                <a:sym typeface="Arial"/>
              </a:rPr>
              <a:t>Dissemination</a:t>
            </a:r>
            <a:endParaRPr sz="1600">
              <a:solidFill>
                <a:srgbClr val="222222"/>
              </a:solidFill>
              <a:highlight>
                <a:srgbClr val="FFFFFF"/>
              </a:highlight>
              <a:latin typeface="Arial"/>
              <a:ea typeface="Arial"/>
              <a:cs typeface="Arial"/>
              <a:sym typeface="Arial"/>
            </a:endParaRPr>
          </a:p>
          <a:p>
            <a:pPr marL="457200" lvl="0" indent="-330200" algn="l" rtl="0">
              <a:spcBef>
                <a:spcPts val="0"/>
              </a:spcBef>
              <a:spcAft>
                <a:spcPts val="0"/>
              </a:spcAft>
              <a:buClr>
                <a:srgbClr val="222222"/>
              </a:buClr>
              <a:buSzPts val="1600"/>
              <a:buFont typeface="Arial"/>
              <a:buChar char="●"/>
            </a:pPr>
            <a:r>
              <a:rPr lang="es" sz="1600">
                <a:solidFill>
                  <a:srgbClr val="222222"/>
                </a:solidFill>
                <a:highlight>
                  <a:srgbClr val="FFFFFF"/>
                </a:highlight>
                <a:latin typeface="Arial"/>
                <a:ea typeface="Arial"/>
                <a:cs typeface="Arial"/>
                <a:sym typeface="Arial"/>
              </a:rPr>
              <a:t>Impact </a:t>
            </a:r>
            <a:endParaRPr sz="1600">
              <a:solidFill>
                <a:srgbClr val="222222"/>
              </a:solidFill>
              <a:highlight>
                <a:srgbClr val="FFFFFF"/>
              </a:highlight>
              <a:latin typeface="Arial"/>
              <a:ea typeface="Arial"/>
              <a:cs typeface="Arial"/>
              <a:sym typeface="Arial"/>
            </a:endParaRPr>
          </a:p>
          <a:p>
            <a:pPr marL="457200" lvl="0" indent="-330200" algn="l" rtl="0">
              <a:spcBef>
                <a:spcPts val="0"/>
              </a:spcBef>
              <a:spcAft>
                <a:spcPts val="0"/>
              </a:spcAft>
              <a:buClr>
                <a:srgbClr val="222222"/>
              </a:buClr>
              <a:buSzPts val="1600"/>
              <a:buFont typeface="Arial"/>
              <a:buChar char="●"/>
            </a:pPr>
            <a:r>
              <a:rPr lang="es" sz="1600">
                <a:solidFill>
                  <a:srgbClr val="222222"/>
                </a:solidFill>
                <a:highlight>
                  <a:srgbClr val="FFFFFF"/>
                </a:highlight>
                <a:latin typeface="Arial"/>
                <a:ea typeface="Arial"/>
                <a:cs typeface="Arial"/>
                <a:sym typeface="Arial"/>
              </a:rPr>
              <a:t>Citation</a:t>
            </a:r>
            <a:endParaRPr sz="1600">
              <a:solidFill>
                <a:srgbClr val="222222"/>
              </a:solidFill>
              <a:highlight>
                <a:srgbClr val="FFFFFF"/>
              </a:highlight>
              <a:latin typeface="Arial"/>
              <a:ea typeface="Arial"/>
              <a:cs typeface="Arial"/>
              <a:sym typeface="Arial"/>
            </a:endParaRPr>
          </a:p>
          <a:p>
            <a:pPr marL="0" lvl="0" indent="0" algn="l" rtl="0">
              <a:spcBef>
                <a:spcPts val="1600"/>
              </a:spcBef>
              <a:spcAft>
                <a:spcPts val="1600"/>
              </a:spcAft>
              <a:buNone/>
            </a:pPr>
            <a:r>
              <a:rPr lang="es" sz="1600">
                <a:solidFill>
                  <a:srgbClr val="222222"/>
                </a:solidFill>
                <a:highlight>
                  <a:srgbClr val="FFFFFF"/>
                </a:highlight>
                <a:latin typeface="Arial"/>
                <a:ea typeface="Arial"/>
                <a:cs typeface="Arial"/>
                <a:sym typeface="Arial"/>
              </a:rPr>
              <a:t>Fuente: Isabella Peters (en ESSS-2017-Viena)</a:t>
            </a:r>
            <a:endParaRPr sz="1600">
              <a:solidFill>
                <a:srgbClr val="222222"/>
              </a:solidFill>
              <a:highlight>
                <a:srgbClr val="FFFFFF"/>
              </a:highlight>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Aplicadas al estudio de una colección (bibliotecas)</a:t>
            </a:r>
            <a:endParaRPr/>
          </a:p>
        </p:txBody>
      </p:sp>
      <p:pic>
        <p:nvPicPr>
          <p:cNvPr id="290" name="Google Shape;290;p48"/>
          <p:cNvPicPr preferRelativeResize="0"/>
          <p:nvPr/>
        </p:nvPicPr>
        <p:blipFill>
          <a:blip r:embed="rId3">
            <a:alphaModFix/>
          </a:blip>
          <a:stretch>
            <a:fillRect/>
          </a:stretch>
        </p:blipFill>
        <p:spPr>
          <a:xfrm>
            <a:off x="152400" y="1258400"/>
            <a:ext cx="5624250" cy="3732699"/>
          </a:xfrm>
          <a:prstGeom prst="rect">
            <a:avLst/>
          </a:prstGeom>
          <a:noFill/>
          <a:ln>
            <a:noFill/>
          </a:ln>
        </p:spPr>
      </p:pic>
      <p:sp>
        <p:nvSpPr>
          <p:cNvPr id="291" name="Google Shape;291;p48"/>
          <p:cNvSpPr txBox="1"/>
          <p:nvPr/>
        </p:nvSpPr>
        <p:spPr>
          <a:xfrm>
            <a:off x="5832300" y="1258400"/>
            <a:ext cx="3000000" cy="141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a:t>Best metrics for collection development, at a glance The darker the shade of the intersecting cell, the more appropriate that metric type is for the specified use case.</a:t>
            </a:r>
            <a:endParaRPr/>
          </a:p>
        </p:txBody>
      </p:sp>
      <p:pic>
        <p:nvPicPr>
          <p:cNvPr id="292" name="Google Shape;292;p48"/>
          <p:cNvPicPr preferRelativeResize="0"/>
          <p:nvPr/>
        </p:nvPicPr>
        <p:blipFill>
          <a:blip r:embed="rId4">
            <a:alphaModFix/>
          </a:blip>
          <a:stretch>
            <a:fillRect/>
          </a:stretch>
        </p:blipFill>
        <p:spPr>
          <a:xfrm>
            <a:off x="5896514" y="2883175"/>
            <a:ext cx="2871576" cy="16234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Aplicadas a un tema de actualidad y su difusión</a:t>
            </a:r>
            <a:endParaRPr/>
          </a:p>
        </p:txBody>
      </p:sp>
      <p:pic>
        <p:nvPicPr>
          <p:cNvPr id="298" name="Google Shape;298;p49"/>
          <p:cNvPicPr preferRelativeResize="0"/>
          <p:nvPr/>
        </p:nvPicPr>
        <p:blipFill>
          <a:blip r:embed="rId3">
            <a:alphaModFix/>
          </a:blip>
          <a:stretch>
            <a:fillRect/>
          </a:stretch>
        </p:blipFill>
        <p:spPr>
          <a:xfrm>
            <a:off x="1200541" y="1468825"/>
            <a:ext cx="6742910" cy="36746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Aplicadas a identificar investigación con interés social</a:t>
            </a:r>
            <a:endParaRPr/>
          </a:p>
        </p:txBody>
      </p:sp>
      <p:pic>
        <p:nvPicPr>
          <p:cNvPr id="304" name="Google Shape;304;p50"/>
          <p:cNvPicPr preferRelativeResize="0"/>
          <p:nvPr/>
        </p:nvPicPr>
        <p:blipFill>
          <a:blip r:embed="rId3">
            <a:alphaModFix/>
          </a:blip>
          <a:stretch>
            <a:fillRect/>
          </a:stretch>
        </p:blipFill>
        <p:spPr>
          <a:xfrm>
            <a:off x="523350" y="1038600"/>
            <a:ext cx="8097295" cy="3732700"/>
          </a:xfrm>
          <a:prstGeom prst="rect">
            <a:avLst/>
          </a:prstGeom>
          <a:noFill/>
          <a:ln>
            <a:noFill/>
          </a:ln>
        </p:spPr>
      </p:pic>
      <p:sp>
        <p:nvSpPr>
          <p:cNvPr id="305" name="Google Shape;305;p50"/>
          <p:cNvSpPr txBox="1"/>
          <p:nvPr/>
        </p:nvSpPr>
        <p:spPr>
          <a:xfrm>
            <a:off x="709975" y="4771300"/>
            <a:ext cx="8044800" cy="37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t>https://www.altmetric.com/top100/2017/#</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Aplicadas a analizar la influencia “política”</a:t>
            </a:r>
            <a:endParaRPr/>
          </a:p>
        </p:txBody>
      </p:sp>
      <p:pic>
        <p:nvPicPr>
          <p:cNvPr id="311" name="Google Shape;311;p51"/>
          <p:cNvPicPr preferRelativeResize="0"/>
          <p:nvPr/>
        </p:nvPicPr>
        <p:blipFill>
          <a:blip r:embed="rId3">
            <a:alphaModFix/>
          </a:blip>
          <a:stretch>
            <a:fillRect/>
          </a:stretch>
        </p:blipFill>
        <p:spPr>
          <a:xfrm>
            <a:off x="152400" y="1478200"/>
            <a:ext cx="8839199" cy="341721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Aplicadas a analizar la difusión en prensa</a:t>
            </a:r>
            <a:endParaRPr/>
          </a:p>
        </p:txBody>
      </p:sp>
      <p:pic>
        <p:nvPicPr>
          <p:cNvPr id="317" name="Google Shape;317;p52"/>
          <p:cNvPicPr preferRelativeResize="0"/>
          <p:nvPr/>
        </p:nvPicPr>
        <p:blipFill>
          <a:blip r:embed="rId3">
            <a:alphaModFix/>
          </a:blip>
          <a:stretch>
            <a:fillRect/>
          </a:stretch>
        </p:blipFill>
        <p:spPr>
          <a:xfrm>
            <a:off x="559025" y="1649675"/>
            <a:ext cx="5372100" cy="2886075"/>
          </a:xfrm>
          <a:prstGeom prst="rect">
            <a:avLst/>
          </a:prstGeom>
          <a:noFill/>
          <a:ln>
            <a:noFill/>
          </a:ln>
        </p:spPr>
      </p:pic>
      <p:pic>
        <p:nvPicPr>
          <p:cNvPr id="318" name="Google Shape;318;p52"/>
          <p:cNvPicPr preferRelativeResize="0"/>
          <p:nvPr/>
        </p:nvPicPr>
        <p:blipFill>
          <a:blip r:embed="rId4">
            <a:alphaModFix/>
          </a:blip>
          <a:stretch>
            <a:fillRect/>
          </a:stretch>
        </p:blipFill>
        <p:spPr>
          <a:xfrm>
            <a:off x="6094525" y="1060550"/>
            <a:ext cx="2486336" cy="3732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Aplicadas a identificar científicos “influencers” </a:t>
            </a:r>
            <a:endParaRPr/>
          </a:p>
        </p:txBody>
      </p:sp>
      <p:pic>
        <p:nvPicPr>
          <p:cNvPr id="324" name="Google Shape;324;p53"/>
          <p:cNvPicPr preferRelativeResize="0"/>
          <p:nvPr/>
        </p:nvPicPr>
        <p:blipFill>
          <a:blip r:embed="rId3">
            <a:alphaModFix/>
          </a:blip>
          <a:stretch>
            <a:fillRect/>
          </a:stretch>
        </p:blipFill>
        <p:spPr>
          <a:xfrm>
            <a:off x="1035097" y="1341775"/>
            <a:ext cx="3899601" cy="3472000"/>
          </a:xfrm>
          <a:prstGeom prst="rect">
            <a:avLst/>
          </a:prstGeom>
          <a:noFill/>
          <a:ln>
            <a:noFill/>
          </a:ln>
        </p:spPr>
      </p:pic>
      <p:pic>
        <p:nvPicPr>
          <p:cNvPr id="325" name="Google Shape;325;p53"/>
          <p:cNvPicPr preferRelativeResize="0"/>
          <p:nvPr/>
        </p:nvPicPr>
        <p:blipFill>
          <a:blip r:embed="rId4">
            <a:alphaModFix/>
          </a:blip>
          <a:stretch>
            <a:fillRect/>
          </a:stretch>
        </p:blipFill>
        <p:spPr>
          <a:xfrm>
            <a:off x="5133251" y="1477475"/>
            <a:ext cx="3782151" cy="33315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Sesión 1</a:t>
            </a:r>
            <a:endParaRPr/>
          </a:p>
        </p:txBody>
      </p:sp>
      <p:sp>
        <p:nvSpPr>
          <p:cNvPr id="98" name="Google Shape;98;p18"/>
          <p:cNvSpPr txBox="1">
            <a:spLocks noGrp="1"/>
          </p:cNvSpPr>
          <p:nvPr>
            <p:ph type="body" idx="1"/>
          </p:nvPr>
        </p:nvSpPr>
        <p:spPr>
          <a:xfrm>
            <a:off x="311700" y="1468825"/>
            <a:ext cx="8520600" cy="30999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1600"/>
              </a:spcAft>
              <a:buNone/>
            </a:pPr>
            <a:r>
              <a:rPr lang="es" sz="6000">
                <a:solidFill>
                  <a:srgbClr val="FFFFFF"/>
                </a:solidFill>
              </a:rPr>
              <a:t>Introducción general a las nuevas métricas</a:t>
            </a:r>
            <a:endParaRPr sz="6000">
              <a:solidFill>
                <a:srgbClr val="FFFF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Sesión 1</a:t>
            </a:r>
            <a:endParaRPr/>
          </a:p>
        </p:txBody>
      </p:sp>
      <p:sp>
        <p:nvSpPr>
          <p:cNvPr id="331" name="Google Shape;331;p54"/>
          <p:cNvSpPr txBox="1">
            <a:spLocks noGrp="1"/>
          </p:cNvSpPr>
          <p:nvPr>
            <p:ph type="body" idx="1"/>
          </p:nvPr>
        </p:nvSpPr>
        <p:spPr>
          <a:xfrm>
            <a:off x="311700" y="1468825"/>
            <a:ext cx="8520600" cy="30999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1600"/>
              </a:spcAft>
              <a:buNone/>
            </a:pPr>
            <a:r>
              <a:rPr lang="es" sz="4700">
                <a:solidFill>
                  <a:srgbClr val="FFFFFF"/>
                </a:solidFill>
              </a:rPr>
              <a:t>Las altmétricas: indicadores y taxonomía</a:t>
            </a:r>
            <a:endParaRPr sz="4700">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Taxonomía de los indicadores: propuesta torres-salinas</a:t>
            </a:r>
            <a:endParaRPr/>
          </a:p>
        </p:txBody>
      </p:sp>
      <p:pic>
        <p:nvPicPr>
          <p:cNvPr id="337" name="Google Shape;337;p55"/>
          <p:cNvPicPr preferRelativeResize="0"/>
          <p:nvPr/>
        </p:nvPicPr>
        <p:blipFill>
          <a:blip r:embed="rId3">
            <a:alphaModFix/>
          </a:blip>
          <a:stretch>
            <a:fillRect/>
          </a:stretch>
        </p:blipFill>
        <p:spPr>
          <a:xfrm>
            <a:off x="1403925" y="1257075"/>
            <a:ext cx="4526272" cy="3748675"/>
          </a:xfrm>
          <a:prstGeom prst="rect">
            <a:avLst/>
          </a:prstGeom>
          <a:noFill/>
          <a:ln>
            <a:noFill/>
          </a:ln>
          <a:effectLst>
            <a:outerShdw blurRad="57150" dist="19050" dir="5400000" algn="bl" rotWithShape="0">
              <a:srgbClr val="4A86E8">
                <a:alpha val="50000"/>
              </a:srgbClr>
            </a:outerShdw>
          </a:effectLst>
        </p:spPr>
      </p:pic>
      <p:sp>
        <p:nvSpPr>
          <p:cNvPr id="338" name="Google Shape;338;p55">
            <a:hlinkClick r:id="rId4"/>
          </p:cNvPr>
          <p:cNvSpPr txBox="1"/>
          <p:nvPr/>
        </p:nvSpPr>
        <p:spPr>
          <a:xfrm>
            <a:off x="6031300" y="2231475"/>
            <a:ext cx="2742300" cy="842400"/>
          </a:xfrm>
          <a:prstGeom prst="rect">
            <a:avLst/>
          </a:prstGeom>
          <a:solidFill>
            <a:srgbClr val="0000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800" b="1" u="sng">
                <a:solidFill>
                  <a:srgbClr val="FFFFFF"/>
                </a:solidFill>
                <a:hlinkClick r:id="rId4"/>
              </a:rPr>
              <a:t>Pincha aquí para ver el cuadro completo</a:t>
            </a:r>
            <a:endParaRPr sz="1800" b="1">
              <a:solidFill>
                <a:srgbClr val="FFFFFF"/>
              </a:solidFill>
            </a:endParaRPr>
          </a:p>
        </p:txBody>
      </p:sp>
      <p:sp>
        <p:nvSpPr>
          <p:cNvPr id="339" name="Google Shape;339;p55"/>
          <p:cNvSpPr txBox="1"/>
          <p:nvPr/>
        </p:nvSpPr>
        <p:spPr>
          <a:xfrm>
            <a:off x="6031300" y="3073875"/>
            <a:ext cx="2742300" cy="44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a:solidFill>
                  <a:srgbClr val="444444"/>
                </a:solidFill>
                <a:latin typeface="Roboto"/>
                <a:ea typeface="Roboto"/>
                <a:cs typeface="Roboto"/>
                <a:sym typeface="Roboto"/>
              </a:rPr>
              <a:t>https://goo.gl/VpHL8a</a:t>
            </a:r>
            <a:endParaRPr sz="1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Taxonomia de los indicadores: propuesta Plumx</a:t>
            </a:r>
            <a:endParaRPr/>
          </a:p>
        </p:txBody>
      </p:sp>
      <p:pic>
        <p:nvPicPr>
          <p:cNvPr id="345" name="Google Shape;345;p56"/>
          <p:cNvPicPr preferRelativeResize="0"/>
          <p:nvPr/>
        </p:nvPicPr>
        <p:blipFill>
          <a:blip r:embed="rId3">
            <a:alphaModFix/>
          </a:blip>
          <a:stretch>
            <a:fillRect/>
          </a:stretch>
        </p:blipFill>
        <p:spPr>
          <a:xfrm>
            <a:off x="304800" y="1258400"/>
            <a:ext cx="8360930" cy="3732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Taxonomía de los indicadores: PloS One</a:t>
            </a:r>
            <a:endParaRPr/>
          </a:p>
        </p:txBody>
      </p:sp>
      <p:pic>
        <p:nvPicPr>
          <p:cNvPr id="351" name="Google Shape;351;p57"/>
          <p:cNvPicPr preferRelativeResize="0"/>
          <p:nvPr/>
        </p:nvPicPr>
        <p:blipFill>
          <a:blip r:embed="rId3">
            <a:alphaModFix/>
          </a:blip>
          <a:stretch>
            <a:fillRect/>
          </a:stretch>
        </p:blipFill>
        <p:spPr>
          <a:xfrm>
            <a:off x="455775" y="1527850"/>
            <a:ext cx="8114350" cy="31628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Ejemplo indicadores menciones: links en Wikipedia</a:t>
            </a:r>
            <a:endParaRPr/>
          </a:p>
        </p:txBody>
      </p:sp>
      <p:pic>
        <p:nvPicPr>
          <p:cNvPr id="357" name="Google Shape;357;p58"/>
          <p:cNvPicPr preferRelativeResize="0"/>
          <p:nvPr/>
        </p:nvPicPr>
        <p:blipFill>
          <a:blip r:embed="rId3">
            <a:alphaModFix/>
          </a:blip>
          <a:stretch>
            <a:fillRect/>
          </a:stretch>
        </p:blipFill>
        <p:spPr>
          <a:xfrm>
            <a:off x="975200" y="1327672"/>
            <a:ext cx="6771550" cy="1800525"/>
          </a:xfrm>
          <a:prstGeom prst="rect">
            <a:avLst/>
          </a:prstGeom>
          <a:noFill/>
          <a:ln>
            <a:noFill/>
          </a:ln>
        </p:spPr>
      </p:pic>
      <p:pic>
        <p:nvPicPr>
          <p:cNvPr id="358" name="Google Shape;358;p58"/>
          <p:cNvPicPr preferRelativeResize="0"/>
          <p:nvPr/>
        </p:nvPicPr>
        <p:blipFill>
          <a:blip r:embed="rId4">
            <a:alphaModFix/>
          </a:blip>
          <a:stretch>
            <a:fillRect/>
          </a:stretch>
        </p:blipFill>
        <p:spPr>
          <a:xfrm>
            <a:off x="1051400" y="3198925"/>
            <a:ext cx="6771550" cy="1417517"/>
          </a:xfrm>
          <a:prstGeom prst="rect">
            <a:avLst/>
          </a:prstGeom>
          <a:noFill/>
          <a:ln>
            <a:noFill/>
          </a:ln>
        </p:spPr>
      </p:pic>
      <p:sp>
        <p:nvSpPr>
          <p:cNvPr id="359" name="Google Shape;359;p58">
            <a:hlinkClick r:id="rId5"/>
          </p:cNvPr>
          <p:cNvSpPr txBox="1"/>
          <p:nvPr/>
        </p:nvSpPr>
        <p:spPr>
          <a:xfrm>
            <a:off x="0" y="4770225"/>
            <a:ext cx="9144000" cy="375300"/>
          </a:xfrm>
          <a:prstGeom prst="rect">
            <a:avLst/>
          </a:prstGeom>
          <a:solidFill>
            <a:srgbClr val="F3F3F3"/>
          </a:solidFill>
          <a:ln w="9525" cap="flat" cmpd="sng">
            <a:solidFill>
              <a:srgbClr val="FFF2CC"/>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u="sng">
                <a:solidFill>
                  <a:schemeClr val="hlink"/>
                </a:solidFill>
                <a:latin typeface="Roboto"/>
                <a:ea typeface="Roboto"/>
                <a:cs typeface="Roboto"/>
                <a:sym typeface="Roboto"/>
                <a:hlinkClick r:id="rId5"/>
              </a:rPr>
              <a:t>Enlace al ejemplo: https://goo.gl/mRAKjQ</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Ejemplo indicadores menciones: reviews en Amazon</a:t>
            </a:r>
            <a:endParaRPr/>
          </a:p>
        </p:txBody>
      </p:sp>
      <p:pic>
        <p:nvPicPr>
          <p:cNvPr id="365" name="Google Shape;365;p59"/>
          <p:cNvPicPr preferRelativeResize="0"/>
          <p:nvPr/>
        </p:nvPicPr>
        <p:blipFill>
          <a:blip r:embed="rId3">
            <a:alphaModFix/>
          </a:blip>
          <a:stretch>
            <a:fillRect/>
          </a:stretch>
        </p:blipFill>
        <p:spPr>
          <a:xfrm>
            <a:off x="1528625" y="1330400"/>
            <a:ext cx="5823649" cy="1459200"/>
          </a:xfrm>
          <a:prstGeom prst="rect">
            <a:avLst/>
          </a:prstGeom>
          <a:noFill/>
          <a:ln>
            <a:noFill/>
          </a:ln>
        </p:spPr>
      </p:pic>
      <p:pic>
        <p:nvPicPr>
          <p:cNvPr id="366" name="Google Shape;366;p59"/>
          <p:cNvPicPr preferRelativeResize="0"/>
          <p:nvPr/>
        </p:nvPicPr>
        <p:blipFill>
          <a:blip r:embed="rId4">
            <a:alphaModFix/>
          </a:blip>
          <a:stretch>
            <a:fillRect/>
          </a:stretch>
        </p:blipFill>
        <p:spPr>
          <a:xfrm>
            <a:off x="311700" y="2789600"/>
            <a:ext cx="8623724" cy="2018476"/>
          </a:xfrm>
          <a:prstGeom prst="rect">
            <a:avLst/>
          </a:prstGeom>
          <a:noFill/>
          <a:ln>
            <a:noFill/>
          </a:ln>
        </p:spPr>
      </p:pic>
      <p:pic>
        <p:nvPicPr>
          <p:cNvPr id="367" name="Google Shape;367;p59"/>
          <p:cNvPicPr preferRelativeResize="0"/>
          <p:nvPr/>
        </p:nvPicPr>
        <p:blipFill>
          <a:blip r:embed="rId5">
            <a:alphaModFix/>
          </a:blip>
          <a:stretch>
            <a:fillRect/>
          </a:stretch>
        </p:blipFill>
        <p:spPr>
          <a:xfrm>
            <a:off x="311700" y="1686925"/>
            <a:ext cx="1429800" cy="3861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6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Ejemplo indicadores menciones: reviews en F1000</a:t>
            </a:r>
            <a:endParaRPr/>
          </a:p>
        </p:txBody>
      </p:sp>
      <p:pic>
        <p:nvPicPr>
          <p:cNvPr id="373" name="Google Shape;373;p60"/>
          <p:cNvPicPr preferRelativeResize="0"/>
          <p:nvPr/>
        </p:nvPicPr>
        <p:blipFill>
          <a:blip r:embed="rId3">
            <a:alphaModFix/>
          </a:blip>
          <a:stretch>
            <a:fillRect/>
          </a:stretch>
        </p:blipFill>
        <p:spPr>
          <a:xfrm>
            <a:off x="1436175" y="1509550"/>
            <a:ext cx="6271650" cy="3121550"/>
          </a:xfrm>
          <a:prstGeom prst="rect">
            <a:avLst/>
          </a:prstGeom>
          <a:noFill/>
          <a:ln>
            <a:noFill/>
          </a:ln>
        </p:spPr>
      </p:pic>
      <p:sp>
        <p:nvSpPr>
          <p:cNvPr id="374" name="Google Shape;374;p60">
            <a:hlinkClick r:id="rId4"/>
          </p:cNvPr>
          <p:cNvSpPr txBox="1"/>
          <p:nvPr/>
        </p:nvSpPr>
        <p:spPr>
          <a:xfrm>
            <a:off x="0" y="4770225"/>
            <a:ext cx="9144000" cy="375300"/>
          </a:xfrm>
          <a:prstGeom prst="rect">
            <a:avLst/>
          </a:prstGeom>
          <a:solidFill>
            <a:srgbClr val="F3F3F3"/>
          </a:solidFill>
          <a:ln w="9525" cap="flat" cmpd="sng">
            <a:solidFill>
              <a:srgbClr val="FFF2CC"/>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u="sng">
                <a:solidFill>
                  <a:schemeClr val="hlink"/>
                </a:solidFill>
                <a:latin typeface="Roboto"/>
                <a:ea typeface="Roboto"/>
                <a:cs typeface="Roboto"/>
                <a:sym typeface="Roboto"/>
                <a:hlinkClick r:id="rId4"/>
              </a:rPr>
              <a:t>Enlace al ejemplo: https://goo.gl/LoSfrB</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Ejemplo indicadores menciones: Twitter</a:t>
            </a:r>
            <a:endParaRPr/>
          </a:p>
        </p:txBody>
      </p:sp>
      <p:pic>
        <p:nvPicPr>
          <p:cNvPr id="381" name="Google Shape;381;p61"/>
          <p:cNvPicPr preferRelativeResize="0"/>
          <p:nvPr/>
        </p:nvPicPr>
        <p:blipFill>
          <a:blip r:embed="rId3">
            <a:alphaModFix/>
          </a:blip>
          <a:stretch>
            <a:fillRect/>
          </a:stretch>
        </p:blipFill>
        <p:spPr>
          <a:xfrm>
            <a:off x="377075" y="1258400"/>
            <a:ext cx="4126675" cy="3359425"/>
          </a:xfrm>
          <a:prstGeom prst="rect">
            <a:avLst/>
          </a:prstGeom>
          <a:noFill/>
          <a:ln>
            <a:noFill/>
          </a:ln>
        </p:spPr>
      </p:pic>
      <p:pic>
        <p:nvPicPr>
          <p:cNvPr id="382" name="Google Shape;382;p61"/>
          <p:cNvPicPr preferRelativeResize="0"/>
          <p:nvPr/>
        </p:nvPicPr>
        <p:blipFill>
          <a:blip r:embed="rId4">
            <a:alphaModFix/>
          </a:blip>
          <a:stretch>
            <a:fillRect/>
          </a:stretch>
        </p:blipFill>
        <p:spPr>
          <a:xfrm>
            <a:off x="4656150" y="1871900"/>
            <a:ext cx="4335451" cy="213242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Ejemplo indicadores capturas: Mendeley</a:t>
            </a:r>
            <a:endParaRPr/>
          </a:p>
        </p:txBody>
      </p:sp>
      <p:pic>
        <p:nvPicPr>
          <p:cNvPr id="389" name="Google Shape;389;p62"/>
          <p:cNvPicPr preferRelativeResize="0"/>
          <p:nvPr/>
        </p:nvPicPr>
        <p:blipFill>
          <a:blip r:embed="rId3">
            <a:alphaModFix/>
          </a:blip>
          <a:stretch>
            <a:fillRect/>
          </a:stretch>
        </p:blipFill>
        <p:spPr>
          <a:xfrm>
            <a:off x="105100" y="1743200"/>
            <a:ext cx="8839198" cy="264734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Sesión 1</a:t>
            </a:r>
            <a:endParaRPr/>
          </a:p>
        </p:txBody>
      </p:sp>
      <p:sp>
        <p:nvSpPr>
          <p:cNvPr id="395" name="Google Shape;395;p63"/>
          <p:cNvSpPr txBox="1">
            <a:spLocks noGrp="1"/>
          </p:cNvSpPr>
          <p:nvPr>
            <p:ph type="body" idx="1"/>
          </p:nvPr>
        </p:nvSpPr>
        <p:spPr>
          <a:xfrm>
            <a:off x="311700" y="1468825"/>
            <a:ext cx="8520600" cy="30999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1600"/>
              </a:spcAft>
              <a:buNone/>
            </a:pPr>
            <a:r>
              <a:rPr lang="es" sz="4000">
                <a:solidFill>
                  <a:srgbClr val="FFFFFF"/>
                </a:solidFill>
              </a:rPr>
              <a:t>Características y relación con los indicadores tradicionales</a:t>
            </a:r>
            <a:endParaRPr sz="40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La evaluación de la actividad científica</a:t>
            </a:r>
            <a:endParaRPr/>
          </a:p>
        </p:txBody>
      </p:sp>
      <p:sp>
        <p:nvSpPr>
          <p:cNvPr id="104" name="Google Shape;104;p19"/>
          <p:cNvSpPr txBox="1"/>
          <p:nvPr/>
        </p:nvSpPr>
        <p:spPr>
          <a:xfrm>
            <a:off x="387900" y="1676850"/>
            <a:ext cx="8294100" cy="3000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2000"/>
              <a:t>- Desde los años ‘60 ‘70 basada en citación</a:t>
            </a:r>
            <a:endParaRPr sz="2000"/>
          </a:p>
          <a:p>
            <a:pPr marL="0" lvl="0" indent="0" algn="l" rtl="0">
              <a:lnSpc>
                <a:spcPct val="115000"/>
              </a:lnSpc>
              <a:spcBef>
                <a:spcPts val="0"/>
              </a:spcBef>
              <a:spcAft>
                <a:spcPts val="0"/>
              </a:spcAft>
              <a:buNone/>
            </a:pPr>
            <a:r>
              <a:rPr lang="es" sz="2000"/>
              <a:t>- Citación como reconocimiento (Merton)</a:t>
            </a:r>
            <a:endParaRPr sz="2000"/>
          </a:p>
          <a:p>
            <a:pPr marL="0" lvl="0" indent="0" algn="l" rtl="0">
              <a:lnSpc>
                <a:spcPct val="115000"/>
              </a:lnSpc>
              <a:spcBef>
                <a:spcPts val="0"/>
              </a:spcBef>
              <a:spcAft>
                <a:spcPts val="0"/>
              </a:spcAft>
              <a:buNone/>
            </a:pPr>
            <a:r>
              <a:rPr lang="es" sz="2000"/>
              <a:t>- Nacimiento índices de citas - SCI, SSCI y A&amp;HCI</a:t>
            </a:r>
            <a:endParaRPr sz="2000"/>
          </a:p>
          <a:p>
            <a:pPr marL="0" lvl="0" indent="0" algn="l" rtl="0">
              <a:lnSpc>
                <a:spcPct val="115000"/>
              </a:lnSpc>
              <a:spcBef>
                <a:spcPts val="0"/>
              </a:spcBef>
              <a:spcAft>
                <a:spcPts val="0"/>
              </a:spcAft>
              <a:buNone/>
            </a:pPr>
            <a:r>
              <a:rPr lang="es" sz="2000"/>
              <a:t>- Popularización del Factor de Impacto (IF)</a:t>
            </a:r>
            <a:endParaRPr sz="2000"/>
          </a:p>
          <a:p>
            <a:pPr marL="0" lvl="0" indent="0" algn="l" rtl="0">
              <a:lnSpc>
                <a:spcPct val="115000"/>
              </a:lnSpc>
              <a:spcBef>
                <a:spcPts val="0"/>
              </a:spcBef>
              <a:spcAft>
                <a:spcPts val="0"/>
              </a:spcAft>
              <a:buNone/>
            </a:pPr>
            <a:r>
              <a:rPr lang="es" sz="2000"/>
              <a:t>- Herramienta esencial en políticas científicas (CNEAI / ANECA)</a:t>
            </a:r>
            <a:endParaRPr sz="2000"/>
          </a:p>
          <a:p>
            <a:pPr marL="0" lvl="0" indent="0" algn="l" rtl="0">
              <a:lnSpc>
                <a:spcPct val="115000"/>
              </a:lnSpc>
              <a:spcBef>
                <a:spcPts val="0"/>
              </a:spcBef>
              <a:spcAft>
                <a:spcPts val="0"/>
              </a:spcAft>
              <a:buNone/>
            </a:pPr>
            <a:r>
              <a:rPr lang="es" sz="2000"/>
              <a:t>- Existencia área críticas de evaluación: Humanidades</a:t>
            </a:r>
            <a:endParaRPr sz="2000"/>
          </a:p>
          <a:p>
            <a:pPr marL="0" lvl="0" indent="0" algn="l" rtl="0">
              <a:lnSpc>
                <a:spcPct val="115000"/>
              </a:lnSpc>
              <a:spcBef>
                <a:spcPts val="0"/>
              </a:spcBef>
              <a:spcAft>
                <a:spcPts val="0"/>
              </a:spcAft>
              <a:buNone/>
            </a:pPr>
            <a:r>
              <a:rPr lang="es" sz="2000"/>
              <a:t>- Última década gran cantidad de recursos: Scopus, IN-RECS..</a:t>
            </a:r>
            <a:endParaRPr sz="2000"/>
          </a:p>
          <a:p>
            <a:pPr marL="0" lvl="0" indent="0" algn="l" rtl="0">
              <a:lnSpc>
                <a:spcPct val="115000"/>
              </a:lnSpc>
              <a:spcBef>
                <a:spcPts val="0"/>
              </a:spcBef>
              <a:spcAft>
                <a:spcPts val="0"/>
              </a:spcAft>
              <a:buNone/>
            </a:pPr>
            <a:r>
              <a:rPr lang="es" sz="2000"/>
              <a:t>- En la actualidad consolidación en Humanidades</a:t>
            </a:r>
            <a:endParaRPr sz="20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Grandes diferencias estadísticas de los indicadores</a:t>
            </a:r>
            <a:endParaRPr/>
          </a:p>
        </p:txBody>
      </p:sp>
      <p:pic>
        <p:nvPicPr>
          <p:cNvPr id="401" name="Google Shape;401;p64"/>
          <p:cNvPicPr preferRelativeResize="0"/>
          <p:nvPr/>
        </p:nvPicPr>
        <p:blipFill>
          <a:blip r:embed="rId3">
            <a:alphaModFix/>
          </a:blip>
          <a:stretch>
            <a:fillRect/>
          </a:stretch>
        </p:blipFill>
        <p:spPr>
          <a:xfrm>
            <a:off x="152400" y="1258400"/>
            <a:ext cx="8783726" cy="37327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5"/>
          <p:cNvSpPr txBox="1">
            <a:spLocks noGrp="1"/>
          </p:cNvSpPr>
          <p:nvPr>
            <p:ph type="title"/>
          </p:nvPr>
        </p:nvSpPr>
        <p:spPr>
          <a:xfrm>
            <a:off x="159300" y="-8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Mayor asimetría que los indicadores tradicionales</a:t>
            </a:r>
            <a:endParaRPr/>
          </a:p>
        </p:txBody>
      </p:sp>
      <p:pic>
        <p:nvPicPr>
          <p:cNvPr id="407" name="Google Shape;407;p65"/>
          <p:cNvPicPr preferRelativeResize="0"/>
          <p:nvPr/>
        </p:nvPicPr>
        <p:blipFill rotWithShape="1">
          <a:blip r:embed="rId3">
            <a:alphaModFix/>
          </a:blip>
          <a:srcRect t="-8860" b="8860"/>
          <a:stretch/>
        </p:blipFill>
        <p:spPr>
          <a:xfrm>
            <a:off x="6900" y="926150"/>
            <a:ext cx="7157500" cy="4032725"/>
          </a:xfrm>
          <a:prstGeom prst="rect">
            <a:avLst/>
          </a:prstGeom>
          <a:noFill/>
          <a:ln>
            <a:noFill/>
          </a:ln>
        </p:spPr>
      </p:pic>
      <p:sp>
        <p:nvSpPr>
          <p:cNvPr id="408" name="Google Shape;408;p65"/>
          <p:cNvSpPr/>
          <p:nvPr/>
        </p:nvSpPr>
        <p:spPr>
          <a:xfrm>
            <a:off x="4841175" y="1120075"/>
            <a:ext cx="2316600" cy="4032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5"/>
          <p:cNvSpPr txBox="1"/>
          <p:nvPr/>
        </p:nvSpPr>
        <p:spPr>
          <a:xfrm>
            <a:off x="7157925" y="1120075"/>
            <a:ext cx="1986300" cy="3976500"/>
          </a:xfrm>
          <a:prstGeom prst="rect">
            <a:avLst/>
          </a:prstGeom>
          <a:solidFill>
            <a:srgbClr val="FF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600">
                <a:solidFill>
                  <a:srgbClr val="FFFFFF"/>
                </a:solidFill>
              </a:rPr>
              <a:t>Aportación al total de las altmetricas de las 523  Altmetric beauties</a:t>
            </a:r>
            <a:endParaRPr sz="1600">
              <a:solidFill>
                <a:srgbClr val="FFFFFF"/>
              </a:solidFill>
            </a:endParaRPr>
          </a:p>
          <a:p>
            <a:pPr marL="0" lvl="0" indent="0" algn="ctr" rtl="0">
              <a:spcBef>
                <a:spcPts val="0"/>
              </a:spcBef>
              <a:spcAft>
                <a:spcPts val="0"/>
              </a:spcAft>
              <a:buNone/>
            </a:pPr>
            <a:endParaRPr sz="1600">
              <a:solidFill>
                <a:srgbClr val="FFFFFF"/>
              </a:solidFill>
            </a:endParaRPr>
          </a:p>
          <a:p>
            <a:pPr marL="0" lvl="0" indent="0" algn="ctr" rtl="0">
              <a:spcBef>
                <a:spcPts val="0"/>
              </a:spcBef>
              <a:spcAft>
                <a:spcPts val="0"/>
              </a:spcAft>
              <a:buNone/>
            </a:pPr>
            <a:r>
              <a:rPr lang="es" sz="1600">
                <a:solidFill>
                  <a:srgbClr val="FFFFFF"/>
                </a:solidFill>
              </a:rPr>
              <a:t>Tan sólo 523 trabajos (1% de la muestra de 52023 trabajos) acumulan un porcentaje muy significativo de las altmetricas, para algunas plataformas superior al 50%</a:t>
            </a:r>
            <a:endParaRPr sz="1600">
              <a:solidFill>
                <a:srgbClr val="FFFFFF"/>
              </a:solidFill>
            </a:endParaRPr>
          </a:p>
          <a:p>
            <a:pPr marL="0" lvl="0" indent="0" algn="ctr" rtl="0">
              <a:spcBef>
                <a:spcPts val="0"/>
              </a:spcBef>
              <a:spcAft>
                <a:spcPts val="0"/>
              </a:spcAft>
              <a:buNone/>
            </a:pPr>
            <a:endParaRPr sz="1600">
              <a:solidFill>
                <a:srgbClr val="FFFFFF"/>
              </a:solidFill>
            </a:endParaRPr>
          </a:p>
          <a:p>
            <a:pPr marL="0" lvl="0" indent="0" algn="ctr" rtl="0">
              <a:spcBef>
                <a:spcPts val="0"/>
              </a:spcBef>
              <a:spcAft>
                <a:spcPts val="0"/>
              </a:spcAft>
              <a:buNone/>
            </a:pPr>
            <a:endParaRPr sz="1600">
              <a:solidFill>
                <a:srgbClr val="FFFFFF"/>
              </a:solidFill>
            </a:endParaRPr>
          </a:p>
        </p:txBody>
      </p:sp>
      <p:sp>
        <p:nvSpPr>
          <p:cNvPr id="410" name="Google Shape;410;p65"/>
          <p:cNvSpPr txBox="1"/>
          <p:nvPr/>
        </p:nvSpPr>
        <p:spPr>
          <a:xfrm>
            <a:off x="6825" y="688625"/>
            <a:ext cx="4834200" cy="426300"/>
          </a:xfrm>
          <a:prstGeom prst="rect">
            <a:avLst/>
          </a:prstGeom>
          <a:solidFill>
            <a:srgbClr val="0000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600">
                <a:solidFill>
                  <a:srgbClr val="FFFFFF"/>
                </a:solidFill>
              </a:rPr>
              <a:t>Métricas de los 52023 trabajos</a:t>
            </a:r>
            <a:endParaRPr sz="1600">
              <a:solidFill>
                <a:srgbClr val="FFFFFF"/>
              </a:solidFill>
            </a:endParaRPr>
          </a:p>
          <a:p>
            <a:pPr marL="0" lvl="0" indent="0" algn="ctr" rtl="0">
              <a:spcBef>
                <a:spcPts val="0"/>
              </a:spcBef>
              <a:spcAft>
                <a:spcPts val="0"/>
              </a:spcAft>
              <a:buNone/>
            </a:pPr>
            <a:r>
              <a:rPr lang="es" sz="1600">
                <a:solidFill>
                  <a:srgbClr val="FFFFFF"/>
                </a:solidFill>
              </a:rPr>
              <a:t>1</a:t>
            </a:r>
            <a:endParaRPr sz="1600">
              <a:solidFill>
                <a:srgbClr val="FFFFFF"/>
              </a:solidFill>
            </a:endParaRPr>
          </a:p>
        </p:txBody>
      </p:sp>
      <p:sp>
        <p:nvSpPr>
          <p:cNvPr id="411" name="Google Shape;411;p65"/>
          <p:cNvSpPr txBox="1"/>
          <p:nvPr/>
        </p:nvSpPr>
        <p:spPr>
          <a:xfrm>
            <a:off x="4841175" y="688625"/>
            <a:ext cx="4309800" cy="426300"/>
          </a:xfrm>
          <a:prstGeom prst="rect">
            <a:avLst/>
          </a:prstGeom>
          <a:solidFill>
            <a:srgbClr val="FF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500">
                <a:solidFill>
                  <a:srgbClr val="FFFFFF"/>
                </a:solidFill>
              </a:rPr>
              <a:t>Métricas de las Altmetric beauties 523 trabajos</a:t>
            </a:r>
            <a:endParaRPr sz="1600">
              <a:solidFill>
                <a:srgbClr val="FFFFF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Velocidad en la propagación</a:t>
            </a:r>
            <a:endParaRPr/>
          </a:p>
        </p:txBody>
      </p:sp>
      <p:sp>
        <p:nvSpPr>
          <p:cNvPr id="417" name="Google Shape;417;p66"/>
          <p:cNvSpPr txBox="1">
            <a:spLocks noGrp="1"/>
          </p:cNvSpPr>
          <p:nvPr>
            <p:ph type="body" idx="1"/>
          </p:nvPr>
        </p:nvSpPr>
        <p:spPr>
          <a:xfrm>
            <a:off x="311700" y="1468825"/>
            <a:ext cx="8520600" cy="107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15% of Twitter citations occurred on the same day an article was published, 39% in the same week, and 56% in the same month (Priem &amp; Costello, 2010)</a:t>
            </a:r>
            <a:endParaRPr/>
          </a:p>
          <a:p>
            <a:pPr marL="0" lvl="0" indent="0" algn="l" rtl="0">
              <a:spcBef>
                <a:spcPts val="1600"/>
              </a:spcBef>
              <a:spcAft>
                <a:spcPts val="1600"/>
              </a:spcAft>
              <a:buNone/>
            </a:pPr>
            <a:endParaRPr/>
          </a:p>
        </p:txBody>
      </p:sp>
      <p:sp>
        <p:nvSpPr>
          <p:cNvPr id="418" name="Google Shape;418;p66"/>
          <p:cNvSpPr txBox="1"/>
          <p:nvPr/>
        </p:nvSpPr>
        <p:spPr>
          <a:xfrm>
            <a:off x="369275" y="3371850"/>
            <a:ext cx="8520600" cy="129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2400" i="1"/>
              <a:t>[Tyrone]   If  I  find  an  interesting  reference  in  the  literature, people will only know about it after one year, maybe, after I have actually published it. However if I tweet it people will know about it immediately, as soon as possible.</a:t>
            </a:r>
            <a:endParaRPr sz="2400" i="1"/>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Relación de las altmétricas con la colaboración</a:t>
            </a:r>
            <a:endParaRPr/>
          </a:p>
        </p:txBody>
      </p:sp>
      <p:pic>
        <p:nvPicPr>
          <p:cNvPr id="424" name="Google Shape;424;p67"/>
          <p:cNvPicPr preferRelativeResize="0"/>
          <p:nvPr/>
        </p:nvPicPr>
        <p:blipFill>
          <a:blip r:embed="rId3">
            <a:alphaModFix/>
          </a:blip>
          <a:stretch>
            <a:fillRect/>
          </a:stretch>
        </p:blipFill>
        <p:spPr>
          <a:xfrm>
            <a:off x="1675688" y="1410800"/>
            <a:ext cx="5792615" cy="3732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Relación con las publicaciones recientes</a:t>
            </a:r>
            <a:endParaRPr/>
          </a:p>
          <a:p>
            <a:pPr marL="0" lvl="0" indent="0" algn="l" rtl="0">
              <a:spcBef>
                <a:spcPts val="0"/>
              </a:spcBef>
              <a:spcAft>
                <a:spcPts val="0"/>
              </a:spcAft>
              <a:buNone/>
            </a:pPr>
            <a:endParaRPr/>
          </a:p>
        </p:txBody>
      </p:sp>
      <p:pic>
        <p:nvPicPr>
          <p:cNvPr id="430" name="Google Shape;430;p68"/>
          <p:cNvPicPr preferRelativeResize="0"/>
          <p:nvPr/>
        </p:nvPicPr>
        <p:blipFill>
          <a:blip r:embed="rId3">
            <a:alphaModFix/>
          </a:blip>
          <a:stretch>
            <a:fillRect/>
          </a:stretch>
        </p:blipFill>
        <p:spPr>
          <a:xfrm>
            <a:off x="1071550" y="1256838"/>
            <a:ext cx="7000875" cy="38004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Efecto sobre las descargas</a:t>
            </a:r>
            <a:endParaRPr/>
          </a:p>
        </p:txBody>
      </p:sp>
      <p:pic>
        <p:nvPicPr>
          <p:cNvPr id="436" name="Google Shape;436;p69"/>
          <p:cNvPicPr preferRelativeResize="0"/>
          <p:nvPr/>
        </p:nvPicPr>
        <p:blipFill>
          <a:blip r:embed="rId3">
            <a:alphaModFix/>
          </a:blip>
          <a:stretch>
            <a:fillRect/>
          </a:stretch>
        </p:blipFill>
        <p:spPr>
          <a:xfrm>
            <a:off x="852498" y="1118923"/>
            <a:ext cx="6826550" cy="401982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7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Depende de la disciplina científica</a:t>
            </a:r>
            <a:endParaRPr/>
          </a:p>
        </p:txBody>
      </p:sp>
      <p:pic>
        <p:nvPicPr>
          <p:cNvPr id="442" name="Google Shape;442;p70"/>
          <p:cNvPicPr preferRelativeResize="0"/>
          <p:nvPr/>
        </p:nvPicPr>
        <p:blipFill>
          <a:blip r:embed="rId3">
            <a:alphaModFix/>
          </a:blip>
          <a:stretch>
            <a:fillRect/>
          </a:stretch>
        </p:blipFill>
        <p:spPr>
          <a:xfrm>
            <a:off x="0" y="1866900"/>
            <a:ext cx="9144000" cy="22698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y muchas veces también dependen de la revista</a:t>
            </a:r>
            <a:endParaRPr/>
          </a:p>
        </p:txBody>
      </p:sp>
      <p:pic>
        <p:nvPicPr>
          <p:cNvPr id="448" name="Google Shape;448;p71"/>
          <p:cNvPicPr preferRelativeResize="0"/>
          <p:nvPr/>
        </p:nvPicPr>
        <p:blipFill>
          <a:blip r:embed="rId3">
            <a:alphaModFix/>
          </a:blip>
          <a:stretch>
            <a:fillRect/>
          </a:stretch>
        </p:blipFill>
        <p:spPr>
          <a:xfrm>
            <a:off x="0" y="1571550"/>
            <a:ext cx="8839199" cy="309726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7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Correlación entre los indicadores</a:t>
            </a:r>
            <a:endParaRPr/>
          </a:p>
        </p:txBody>
      </p:sp>
      <p:pic>
        <p:nvPicPr>
          <p:cNvPr id="454" name="Google Shape;454;p72"/>
          <p:cNvPicPr preferRelativeResize="0"/>
          <p:nvPr/>
        </p:nvPicPr>
        <p:blipFill>
          <a:blip r:embed="rId3">
            <a:alphaModFix/>
          </a:blip>
          <a:stretch>
            <a:fillRect/>
          </a:stretch>
        </p:blipFill>
        <p:spPr>
          <a:xfrm>
            <a:off x="65950" y="1489325"/>
            <a:ext cx="8925651" cy="29880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7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Cobertura de las fuentes desigual</a:t>
            </a:r>
            <a:endParaRPr/>
          </a:p>
        </p:txBody>
      </p:sp>
      <p:sp>
        <p:nvSpPr>
          <p:cNvPr id="460" name="Google Shape;460;p73"/>
          <p:cNvSpPr txBox="1">
            <a:spLocks noGrp="1"/>
          </p:cNvSpPr>
          <p:nvPr>
            <p:ph type="body" idx="1"/>
          </p:nvPr>
        </p:nvSpPr>
        <p:spPr>
          <a:xfrm>
            <a:off x="311700" y="4233600"/>
            <a:ext cx="85206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000" b="1">
                <a:solidFill>
                  <a:srgbClr val="333333"/>
                </a:solidFill>
                <a:latin typeface="Arial"/>
                <a:ea typeface="Arial"/>
                <a:cs typeface="Arial"/>
                <a:sym typeface="Arial"/>
              </a:rPr>
              <a:t>Figure 4. Article-level metrics for </a:t>
            </a:r>
            <a:r>
              <a:rPr lang="es" sz="1000" b="1" i="1">
                <a:solidFill>
                  <a:srgbClr val="333333"/>
                </a:solidFill>
                <a:latin typeface="Arial"/>
                <a:ea typeface="Arial"/>
                <a:cs typeface="Arial"/>
                <a:sym typeface="Arial"/>
              </a:rPr>
              <a:t>PLOS Biology</a:t>
            </a:r>
            <a:r>
              <a:rPr lang="es" sz="1000" b="1">
                <a:solidFill>
                  <a:srgbClr val="333333"/>
                </a:solidFill>
                <a:latin typeface="Arial"/>
                <a:ea typeface="Arial"/>
                <a:cs typeface="Arial"/>
                <a:sym typeface="Arial"/>
              </a:rPr>
              <a:t>.</a:t>
            </a:r>
            <a:endParaRPr sz="1000" b="1">
              <a:solidFill>
                <a:srgbClr val="333333"/>
              </a:solidFill>
              <a:latin typeface="Arial"/>
              <a:ea typeface="Arial"/>
              <a:cs typeface="Arial"/>
              <a:sym typeface="Arial"/>
            </a:endParaRPr>
          </a:p>
          <a:p>
            <a:pPr marL="0" lvl="0" indent="0" algn="l" rtl="0">
              <a:spcBef>
                <a:spcPts val="0"/>
              </a:spcBef>
              <a:spcAft>
                <a:spcPts val="0"/>
              </a:spcAft>
              <a:buNone/>
            </a:pPr>
            <a:r>
              <a:rPr lang="es" sz="1100">
                <a:solidFill>
                  <a:srgbClr val="333333"/>
                </a:solidFill>
                <a:latin typeface="Arial"/>
                <a:ea typeface="Arial"/>
                <a:cs typeface="Arial"/>
                <a:sym typeface="Arial"/>
              </a:rPr>
              <a:t>Proportion of all 1,706 </a:t>
            </a:r>
            <a:r>
              <a:rPr lang="es" sz="1100" i="1">
                <a:solidFill>
                  <a:srgbClr val="333333"/>
                </a:solidFill>
                <a:latin typeface="Arial"/>
                <a:ea typeface="Arial"/>
                <a:cs typeface="Arial"/>
                <a:sym typeface="Arial"/>
              </a:rPr>
              <a:t>PLOS Biology</a:t>
            </a:r>
            <a:r>
              <a:rPr lang="es" sz="1100">
                <a:solidFill>
                  <a:srgbClr val="333333"/>
                </a:solidFill>
                <a:latin typeface="Arial"/>
                <a:ea typeface="Arial"/>
                <a:cs typeface="Arial"/>
                <a:sym typeface="Arial"/>
              </a:rPr>
              <a:t> research articles published up to May 20, 2013 mentioned by particular article-level metrics source. Colors indicate categories (Viewed, Cited, Saved, Discussed, Recommended), as used on the PLOS website.</a:t>
            </a:r>
            <a:endParaRPr sz="1100">
              <a:solidFill>
                <a:srgbClr val="333333"/>
              </a:solidFill>
              <a:latin typeface="Arial"/>
              <a:ea typeface="Arial"/>
              <a:cs typeface="Arial"/>
              <a:sym typeface="Arial"/>
            </a:endParaRPr>
          </a:p>
          <a:p>
            <a:pPr marL="0" lvl="0" indent="0" algn="l" rtl="0">
              <a:spcBef>
                <a:spcPts val="0"/>
              </a:spcBef>
              <a:spcAft>
                <a:spcPts val="1600"/>
              </a:spcAft>
              <a:buNone/>
            </a:pPr>
            <a:endParaRPr/>
          </a:p>
        </p:txBody>
      </p:sp>
      <p:pic>
        <p:nvPicPr>
          <p:cNvPr id="461" name="Google Shape;461;p73"/>
          <p:cNvPicPr preferRelativeResize="0"/>
          <p:nvPr/>
        </p:nvPicPr>
        <p:blipFill>
          <a:blip r:embed="rId3">
            <a:alphaModFix/>
          </a:blip>
          <a:stretch>
            <a:fillRect/>
          </a:stretch>
        </p:blipFill>
        <p:spPr>
          <a:xfrm>
            <a:off x="1642675" y="1639500"/>
            <a:ext cx="5360873" cy="2594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Nuevo contexto tecnológico</a:t>
            </a:r>
            <a:endParaRPr/>
          </a:p>
        </p:txBody>
      </p:sp>
      <p:sp>
        <p:nvSpPr>
          <p:cNvPr id="110" name="Google Shape;110;p20"/>
          <p:cNvSpPr txBox="1">
            <a:spLocks noGrp="1"/>
          </p:cNvSpPr>
          <p:nvPr>
            <p:ph type="body" idx="1"/>
          </p:nvPr>
        </p:nvSpPr>
        <p:spPr>
          <a:xfrm>
            <a:off x="387900" y="1392625"/>
            <a:ext cx="8382600" cy="367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solidFill>
                  <a:srgbClr val="000000"/>
                </a:solidFill>
                <a:latin typeface="Arial"/>
                <a:ea typeface="Arial"/>
                <a:cs typeface="Arial"/>
                <a:sym typeface="Arial"/>
              </a:rPr>
              <a:t>Al mismo tiempo el contexto tecnológico e internet han evolucionado enormemente en los últimos años.  Han surgido cientos de plataformas que permiten compartir libremente todo tipo de información y conectarnos a través de redes (web 2.0)</a:t>
            </a:r>
            <a:endParaRPr sz="2200">
              <a:solidFill>
                <a:srgbClr val="000000"/>
              </a:solidFill>
              <a:latin typeface="Arial"/>
              <a:ea typeface="Arial"/>
              <a:cs typeface="Arial"/>
              <a:sym typeface="Arial"/>
            </a:endParaRPr>
          </a:p>
          <a:p>
            <a:pPr marL="0" lvl="0" indent="0" algn="l" rtl="0">
              <a:spcBef>
                <a:spcPts val="0"/>
              </a:spcBef>
              <a:spcAft>
                <a:spcPts val="0"/>
              </a:spcAft>
              <a:buNone/>
            </a:pPr>
            <a:endParaRPr sz="2200">
              <a:solidFill>
                <a:srgbClr val="000000"/>
              </a:solidFill>
              <a:latin typeface="Arial"/>
              <a:ea typeface="Arial"/>
              <a:cs typeface="Arial"/>
              <a:sym typeface="Arial"/>
            </a:endParaRPr>
          </a:p>
          <a:p>
            <a:pPr marL="0" lvl="0" indent="0" algn="l" rtl="0">
              <a:spcBef>
                <a:spcPts val="0"/>
              </a:spcBef>
              <a:spcAft>
                <a:spcPts val="0"/>
              </a:spcAft>
              <a:buNone/>
            </a:pPr>
            <a:r>
              <a:rPr lang="es" sz="2200">
                <a:solidFill>
                  <a:srgbClr val="000000"/>
                </a:solidFill>
                <a:latin typeface="Arial"/>
                <a:ea typeface="Arial"/>
                <a:cs typeface="Arial"/>
                <a:sym typeface="Arial"/>
              </a:rPr>
              <a:t>También se ha visto reflejado en la actividad académica y científica: •</a:t>
            </a:r>
            <a:r>
              <a:rPr lang="es" sz="2200">
                <a:solidFill>
                  <a:srgbClr val="595959"/>
                </a:solidFill>
                <a:latin typeface="Arial"/>
                <a:ea typeface="Arial"/>
                <a:cs typeface="Arial"/>
                <a:sym typeface="Arial"/>
              </a:rPr>
              <a:t> Redes sociales académicas, </a:t>
            </a:r>
            <a:r>
              <a:rPr lang="es" sz="2200">
                <a:solidFill>
                  <a:srgbClr val="000000"/>
                </a:solidFill>
                <a:latin typeface="Arial"/>
                <a:ea typeface="Arial"/>
                <a:cs typeface="Arial"/>
                <a:sym typeface="Arial"/>
              </a:rPr>
              <a:t>•</a:t>
            </a:r>
            <a:r>
              <a:rPr lang="es" sz="2200">
                <a:solidFill>
                  <a:srgbClr val="595959"/>
                </a:solidFill>
                <a:latin typeface="Arial"/>
                <a:ea typeface="Arial"/>
                <a:cs typeface="Arial"/>
                <a:sym typeface="Arial"/>
              </a:rPr>
              <a:t> Repositorios de acceso abierto </a:t>
            </a:r>
            <a:r>
              <a:rPr lang="es" sz="2200">
                <a:solidFill>
                  <a:srgbClr val="000000"/>
                </a:solidFill>
                <a:latin typeface="Arial"/>
                <a:ea typeface="Arial"/>
                <a:cs typeface="Arial"/>
                <a:sym typeface="Arial"/>
              </a:rPr>
              <a:t>•</a:t>
            </a:r>
            <a:r>
              <a:rPr lang="es" sz="2200">
                <a:solidFill>
                  <a:srgbClr val="595959"/>
                </a:solidFill>
                <a:latin typeface="Arial"/>
                <a:ea typeface="Arial"/>
                <a:cs typeface="Arial"/>
                <a:sym typeface="Arial"/>
              </a:rPr>
              <a:t> Gestores de referencias on-line </a:t>
            </a:r>
            <a:r>
              <a:rPr lang="es" sz="2200">
                <a:solidFill>
                  <a:srgbClr val="000000"/>
                </a:solidFill>
                <a:latin typeface="Arial"/>
                <a:ea typeface="Arial"/>
                <a:cs typeface="Arial"/>
                <a:sym typeface="Arial"/>
              </a:rPr>
              <a:t>•</a:t>
            </a:r>
            <a:r>
              <a:rPr lang="es" sz="2200">
                <a:solidFill>
                  <a:srgbClr val="595959"/>
                </a:solidFill>
                <a:latin typeface="Arial"/>
                <a:ea typeface="Arial"/>
                <a:cs typeface="Arial"/>
                <a:sym typeface="Arial"/>
              </a:rPr>
              <a:t> Data Sharing </a:t>
            </a:r>
            <a:r>
              <a:rPr lang="es" sz="2200">
                <a:solidFill>
                  <a:srgbClr val="000000"/>
                </a:solidFill>
                <a:latin typeface="Arial"/>
                <a:ea typeface="Arial"/>
                <a:cs typeface="Arial"/>
                <a:sym typeface="Arial"/>
              </a:rPr>
              <a:t>•</a:t>
            </a:r>
            <a:r>
              <a:rPr lang="es" sz="2200">
                <a:solidFill>
                  <a:srgbClr val="595959"/>
                </a:solidFill>
                <a:latin typeface="Arial"/>
                <a:ea typeface="Arial"/>
                <a:cs typeface="Arial"/>
                <a:sym typeface="Arial"/>
              </a:rPr>
              <a:t> Índices de Citas abiertos (GS)</a:t>
            </a:r>
            <a:endParaRPr sz="2200">
              <a:solidFill>
                <a:srgbClr val="595959"/>
              </a:solidFill>
              <a:latin typeface="Arial"/>
              <a:ea typeface="Arial"/>
              <a:cs typeface="Arial"/>
              <a:sym typeface="Arial"/>
            </a:endParaRPr>
          </a:p>
          <a:p>
            <a:pPr marL="0" lvl="0" indent="0" algn="l" rtl="0">
              <a:spcBef>
                <a:spcPts val="0"/>
              </a:spcBef>
              <a:spcAft>
                <a:spcPts val="0"/>
              </a:spcAft>
              <a:buNone/>
            </a:pPr>
            <a:endParaRPr sz="2400">
              <a:solidFill>
                <a:srgbClr val="000000"/>
              </a:solidFill>
              <a:latin typeface="Arial"/>
              <a:ea typeface="Arial"/>
              <a:cs typeface="Arial"/>
              <a:sym typeface="Arial"/>
            </a:endParaRPr>
          </a:p>
          <a:p>
            <a:pPr marL="0" lvl="0" indent="0" algn="l" rtl="0">
              <a:spcBef>
                <a:spcPts val="0"/>
              </a:spcBef>
              <a:spcAft>
                <a:spcPts val="1600"/>
              </a:spcAft>
              <a:buNone/>
            </a:pPr>
            <a:endParaRPr>
              <a:solidFill>
                <a:srgbClr val="0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7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Sesión 1</a:t>
            </a:r>
            <a:endParaRPr/>
          </a:p>
        </p:txBody>
      </p:sp>
      <p:sp>
        <p:nvSpPr>
          <p:cNvPr id="467" name="Google Shape;467;p74"/>
          <p:cNvSpPr txBox="1">
            <a:spLocks noGrp="1"/>
          </p:cNvSpPr>
          <p:nvPr>
            <p:ph type="body" idx="1"/>
          </p:nvPr>
        </p:nvSpPr>
        <p:spPr>
          <a:xfrm>
            <a:off x="311700" y="1468825"/>
            <a:ext cx="8520600" cy="30999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1600"/>
              </a:spcAft>
              <a:buNone/>
            </a:pPr>
            <a:r>
              <a:rPr lang="es" sz="4700">
                <a:solidFill>
                  <a:srgbClr val="FFFFFF"/>
                </a:solidFill>
              </a:rPr>
              <a:t>Las altmétricas: el significado</a:t>
            </a:r>
            <a:endParaRPr sz="4700">
              <a:solidFill>
                <a:srgbClr val="FFFFFF"/>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¿Qué estamos mezclando bajo la etiqueta de Altmetrics?</a:t>
            </a:r>
            <a:endParaRPr/>
          </a:p>
        </p:txBody>
      </p:sp>
      <p:sp>
        <p:nvSpPr>
          <p:cNvPr id="473" name="Google Shape;473;p75"/>
          <p:cNvSpPr txBox="1">
            <a:spLocks noGrp="1"/>
          </p:cNvSpPr>
          <p:nvPr>
            <p:ph type="body" idx="1"/>
          </p:nvPr>
        </p:nvSpPr>
        <p:spPr>
          <a:xfrm>
            <a:off x="311700" y="1468825"/>
            <a:ext cx="8520600" cy="3550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s" sz="2400"/>
              <a:t>Fuentes de información y plataformas con objetivos, comunidades de usuarios y utilidades que pueden ser muy diferentes.</a:t>
            </a:r>
            <a:endParaRPr sz="2400"/>
          </a:p>
          <a:p>
            <a:pPr marL="457200" lvl="0" indent="-381000" algn="l" rtl="0">
              <a:spcBef>
                <a:spcPts val="0"/>
              </a:spcBef>
              <a:spcAft>
                <a:spcPts val="0"/>
              </a:spcAft>
              <a:buSzPts val="2400"/>
              <a:buChar char="●"/>
            </a:pPr>
            <a:r>
              <a:rPr lang="es" sz="2400"/>
              <a:t>Indicadores que tienen un diverso origen, naturaleza e interpretación. </a:t>
            </a:r>
            <a:endParaRPr sz="2400"/>
          </a:p>
          <a:p>
            <a:pPr marL="457200" lvl="0" indent="-342900" algn="l" rtl="0">
              <a:spcBef>
                <a:spcPts val="0"/>
              </a:spcBef>
              <a:spcAft>
                <a:spcPts val="0"/>
              </a:spcAft>
              <a:buSzPts val="1800"/>
              <a:buChar char="●"/>
            </a:pPr>
            <a:r>
              <a:rPr lang="es" sz="2400"/>
              <a:t>Difíciles de equiparar y jerarquizar entre sí mismos. (un Retweet o un comentario en Facebook ? un delicious o un connotea?)</a:t>
            </a:r>
            <a:r>
              <a:rPr lang="es"/>
              <a:t/>
            </a:r>
            <a:br>
              <a:rPr lang="es"/>
            </a:b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Significado de las altmétricas: Impacto Social</a:t>
            </a:r>
            <a:endParaRPr/>
          </a:p>
        </p:txBody>
      </p:sp>
      <p:sp>
        <p:nvSpPr>
          <p:cNvPr id="479" name="Google Shape;479;p76"/>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Como hemos visto podrían complementar las evaluaciones tradicionales con otros indicios de calidad también objetivos y cuantitativos. Sin embargo no sabemos todavía el significado exacto de estas métricas o su valor real:</a:t>
            </a:r>
            <a:endParaRPr/>
          </a:p>
          <a:p>
            <a:pPr marL="0" lvl="0" indent="0" algn="l" rtl="0">
              <a:spcBef>
                <a:spcPts val="1600"/>
              </a:spcBef>
              <a:spcAft>
                <a:spcPts val="1600"/>
              </a:spcAft>
              <a:buNone/>
            </a:pPr>
            <a:r>
              <a:rPr lang="es" sz="2400" i="1"/>
              <a:t>The properties and validity of these data, however, are still unclear, and call for additional research. What is its scholarly value? (Priem et al.)</a:t>
            </a:r>
            <a:r>
              <a:rPr lang="es"/>
              <a:t/>
            </a:r>
            <a:br>
              <a:rPr lang="es"/>
            </a:br>
            <a:r>
              <a:rPr lang="es"/>
              <a:t/>
            </a:r>
            <a:br>
              <a:rPr lang="es"/>
            </a:b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7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Significado de las altmétricas: impacto social</a:t>
            </a:r>
            <a:endParaRPr/>
          </a:p>
        </p:txBody>
      </p:sp>
      <p:sp>
        <p:nvSpPr>
          <p:cNvPr id="485" name="Google Shape;485;p77"/>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a:t>… intuimos que las altmetrics se relacionan directamente con la utilidad y el interés que despiertan nuestros materiales científicos </a:t>
            </a:r>
            <a:br>
              <a:rPr lang="es"/>
            </a:br>
            <a:r>
              <a:rPr lang="es"/>
              <a:t/>
            </a:r>
            <a:br>
              <a:rPr lang="es"/>
            </a:br>
            <a:r>
              <a:rPr lang="es" sz="3000" b="1">
                <a:solidFill>
                  <a:srgbClr val="0000FF"/>
                </a:solidFill>
              </a:rPr>
              <a:t>¿Hablamos de Impacto Social?</a:t>
            </a:r>
            <a:r>
              <a:rPr lang="es"/>
              <a:t/>
            </a:r>
            <a:br>
              <a:rPr lang="es"/>
            </a:br>
            <a:r>
              <a:rPr lang="es"/>
              <a:t>Cuando nos citan desde una revista sabemos que nuestro impacto es 100% científico. Las estadísticas Altmetrics son de medios abiertos y es muy difícil determinar con tanta clara como ocurre en las revistas en que tipo de comunidad ‘impactamos’ (profesional, científica, familiar)</a:t>
            </a:r>
            <a:br>
              <a:rPr lang="es"/>
            </a:b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7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Significado de las altmétricas: contextos de utilidad</a:t>
            </a:r>
            <a:endParaRPr/>
          </a:p>
        </p:txBody>
      </p:sp>
      <p:sp>
        <p:nvSpPr>
          <p:cNvPr id="491" name="Google Shape;491;p78"/>
          <p:cNvSpPr txBox="1">
            <a:spLocks noGrp="1"/>
          </p:cNvSpPr>
          <p:nvPr>
            <p:ph type="body" idx="1"/>
          </p:nvPr>
        </p:nvSpPr>
        <p:spPr>
          <a:xfrm>
            <a:off x="311700" y="1468825"/>
            <a:ext cx="8520600" cy="3388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t>Hay que tener claro que pueden ser útiles en:</a:t>
            </a:r>
            <a:br>
              <a:rPr lang="es"/>
            </a:br>
            <a:r>
              <a:rPr lang="es"/>
              <a:t/>
            </a:r>
            <a:br>
              <a:rPr lang="es"/>
            </a:br>
            <a:r>
              <a:rPr lang="es"/>
              <a:t>• Contextos evaluativos menos rígidos y proyectos con una intención de transmitir su mensaje a la sociedad</a:t>
            </a:r>
            <a:br>
              <a:rPr lang="es"/>
            </a:br>
            <a:r>
              <a:rPr lang="es"/>
              <a:t/>
            </a:r>
            <a:br>
              <a:rPr lang="es"/>
            </a:br>
            <a:r>
              <a:rPr lang="es"/>
              <a:t>• Disciplinas (Ingeniería) apegadas a una profesión donde contribuciones pueden interesar profesionalmente</a:t>
            </a:r>
            <a:br>
              <a:rPr lang="es"/>
            </a:br>
            <a:r>
              <a:rPr lang="es"/>
              <a:t/>
            </a:r>
            <a:br>
              <a:rPr lang="es"/>
            </a:br>
            <a:r>
              <a:rPr lang="es"/>
              <a:t>• Disciplinas (Humanidades) donde la bibliometría no puede ofrecer tantos ni tan buenos indicadores </a:t>
            </a:r>
            <a:br>
              <a:rPr lang="es"/>
            </a:b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Sesión 1</a:t>
            </a:r>
            <a:endParaRPr/>
          </a:p>
        </p:txBody>
      </p:sp>
      <p:sp>
        <p:nvSpPr>
          <p:cNvPr id="497" name="Google Shape;497;p79"/>
          <p:cNvSpPr txBox="1">
            <a:spLocks noGrp="1"/>
          </p:cNvSpPr>
          <p:nvPr>
            <p:ph type="body" idx="1"/>
          </p:nvPr>
        </p:nvSpPr>
        <p:spPr>
          <a:xfrm>
            <a:off x="311700" y="1468825"/>
            <a:ext cx="8520600" cy="30999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1600"/>
              </a:spcAft>
              <a:buNone/>
            </a:pPr>
            <a:r>
              <a:rPr lang="es" sz="6000">
                <a:solidFill>
                  <a:srgbClr val="FFFFFF"/>
                </a:solidFill>
              </a:rPr>
              <a:t>Limitaciones de las altmétricas</a:t>
            </a:r>
            <a:endParaRPr sz="6000">
              <a:solidFill>
                <a:srgbClr val="FFFFFF"/>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8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Visión general de las limitaciones</a:t>
            </a:r>
            <a:endParaRPr/>
          </a:p>
        </p:txBody>
      </p:sp>
      <p:pic>
        <p:nvPicPr>
          <p:cNvPr id="503" name="Google Shape;503;p80"/>
          <p:cNvPicPr preferRelativeResize="0"/>
          <p:nvPr/>
        </p:nvPicPr>
        <p:blipFill>
          <a:blip r:embed="rId3">
            <a:alphaModFix/>
          </a:blip>
          <a:stretch>
            <a:fillRect/>
          </a:stretch>
        </p:blipFill>
        <p:spPr>
          <a:xfrm>
            <a:off x="728925" y="1235800"/>
            <a:ext cx="7887711" cy="373269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Limitaciones: evanescencia</a:t>
            </a:r>
            <a:endParaRPr/>
          </a:p>
        </p:txBody>
      </p:sp>
      <p:sp>
        <p:nvSpPr>
          <p:cNvPr id="509" name="Google Shape;509;p81"/>
          <p:cNvSpPr txBox="1">
            <a:spLocks noGrp="1"/>
          </p:cNvSpPr>
          <p:nvPr>
            <p:ph type="body" idx="1"/>
          </p:nvPr>
        </p:nvSpPr>
        <p:spPr>
          <a:xfrm>
            <a:off x="311700" y="1468825"/>
            <a:ext cx="8520600" cy="3587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s"/>
              <a:t>El tipo de fuentes de las cuales se obtienen los datos e indicadores tienen una tasa de natalidad y mortalidad bastante elevada. Asimismo el estatus de las fuentes y validez puede ir cambiando.Por tanto el panorama de Altmetrics tanto en las fuentes de información como en los indicadores que se emplean puede ser muy variable</a:t>
            </a:r>
            <a:endParaRPr/>
          </a:p>
          <a:p>
            <a:pPr marL="457200" lvl="0" indent="-342900" algn="l" rtl="0">
              <a:spcBef>
                <a:spcPts val="0"/>
              </a:spcBef>
              <a:spcAft>
                <a:spcPts val="0"/>
              </a:spcAft>
              <a:buSzPts val="1800"/>
              <a:buChar char="●"/>
            </a:pPr>
            <a:r>
              <a:rPr lang="es"/>
              <a:t>Inhabilitación de los comandos de consulta de enlaces de Yahoo Search. Desaparición del servicio Yahoo Site Explorer.Necesidad de plantear nuevos rumbos y horizontes metodológicos dentro de la disciplina de la cibermetría</a:t>
            </a:r>
            <a:br>
              <a:rPr lang="es"/>
            </a:br>
            <a:r>
              <a:rPr lang="es"/>
              <a:t/>
            </a:r>
            <a:br>
              <a:rPr lang="es"/>
            </a:br>
            <a:r>
              <a:rPr lang="es"/>
              <a:t/>
            </a:r>
            <a:br>
              <a:rPr lang="es"/>
            </a:b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8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Limitaciones: evanescencia</a:t>
            </a:r>
            <a:endParaRPr/>
          </a:p>
        </p:txBody>
      </p:sp>
      <p:sp>
        <p:nvSpPr>
          <p:cNvPr id="515" name="Google Shape;515;p82"/>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t>Otro ejemplo del problema de las fuentes es el de Connotea un gestor de referencias que ha cerrado recientemente</a:t>
            </a:r>
            <a:br>
              <a:rPr lang="es"/>
            </a:br>
            <a:endParaRPr/>
          </a:p>
        </p:txBody>
      </p:sp>
      <p:pic>
        <p:nvPicPr>
          <p:cNvPr id="516" name="Google Shape;516;p82"/>
          <p:cNvPicPr preferRelativeResize="0"/>
          <p:nvPr/>
        </p:nvPicPr>
        <p:blipFill>
          <a:blip r:embed="rId3">
            <a:alphaModFix/>
          </a:blip>
          <a:stretch>
            <a:fillRect/>
          </a:stretch>
        </p:blipFill>
        <p:spPr>
          <a:xfrm>
            <a:off x="457200" y="2475625"/>
            <a:ext cx="8229600" cy="22098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8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Limitaciones: evanescencia</a:t>
            </a:r>
            <a:endParaRPr/>
          </a:p>
        </p:txBody>
      </p:sp>
      <p:sp>
        <p:nvSpPr>
          <p:cNvPr id="522" name="Google Shape;522;p83"/>
          <p:cNvSpPr txBox="1">
            <a:spLocks noGrp="1"/>
          </p:cNvSpPr>
          <p:nvPr>
            <p:ph type="body" idx="1"/>
          </p:nvPr>
        </p:nvSpPr>
        <p:spPr>
          <a:xfrm>
            <a:off x="311700" y="1468825"/>
            <a:ext cx="8520600" cy="264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t>● Muchos de los indicadores que se generan tienen una vida muy corta es decir han de ser captados poco tiempo después de producida la interacción. Pasado un tiempo muchos sistemas no permiten la recuperación (ejm. Twitter) o por ejemplo puede ocurrir que las cuentas de usuarios hayan desaparecido, etc. Se genera un problema de trabajar con información muy efímera y a veces los resultados no son reproducibles científicamente</a:t>
            </a:r>
            <a:br>
              <a:rPr lang="es"/>
            </a:br>
            <a:r>
              <a:rPr lang="es"/>
              <a:t/>
            </a:r>
            <a:br>
              <a:rPr lang="es"/>
            </a:br>
            <a:endParaRPr/>
          </a:p>
        </p:txBody>
      </p:sp>
      <p:pic>
        <p:nvPicPr>
          <p:cNvPr id="523" name="Google Shape;523;p83"/>
          <p:cNvPicPr preferRelativeResize="0"/>
          <p:nvPr/>
        </p:nvPicPr>
        <p:blipFill>
          <a:blip r:embed="rId3">
            <a:alphaModFix/>
          </a:blip>
          <a:stretch>
            <a:fillRect/>
          </a:stretch>
        </p:blipFill>
        <p:spPr>
          <a:xfrm>
            <a:off x="1884625" y="4226321"/>
            <a:ext cx="5374750" cy="917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Diversificación de la comunicación científica</a:t>
            </a:r>
            <a:endParaRPr/>
          </a:p>
        </p:txBody>
      </p:sp>
      <p:pic>
        <p:nvPicPr>
          <p:cNvPr id="116" name="Google Shape;116;p21"/>
          <p:cNvPicPr preferRelativeResize="0"/>
          <p:nvPr/>
        </p:nvPicPr>
        <p:blipFill>
          <a:blip r:embed="rId3">
            <a:alphaModFix/>
          </a:blip>
          <a:stretch>
            <a:fillRect/>
          </a:stretch>
        </p:blipFill>
        <p:spPr>
          <a:xfrm>
            <a:off x="2012060" y="1106000"/>
            <a:ext cx="5287762" cy="40375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8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Limitaciones: solo aplicable a literatura contemporánea</a:t>
            </a:r>
            <a:endParaRPr/>
          </a:p>
        </p:txBody>
      </p:sp>
      <p:pic>
        <p:nvPicPr>
          <p:cNvPr id="529" name="Google Shape;529;p84"/>
          <p:cNvPicPr preferRelativeResize="0"/>
          <p:nvPr/>
        </p:nvPicPr>
        <p:blipFill>
          <a:blip r:embed="rId3">
            <a:alphaModFix/>
          </a:blip>
          <a:stretch>
            <a:fillRect/>
          </a:stretch>
        </p:blipFill>
        <p:spPr>
          <a:xfrm>
            <a:off x="899776" y="1326626"/>
            <a:ext cx="6567636" cy="37406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8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Limitaciones: dificultades en la recuperación</a:t>
            </a:r>
            <a:endParaRPr/>
          </a:p>
        </p:txBody>
      </p:sp>
      <p:sp>
        <p:nvSpPr>
          <p:cNvPr id="535" name="Google Shape;535;p85"/>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t>Desde el punto de vista de la recuperación de la información el problema de la normalización en las referencias se agrava enormemente. Esto provoca por ejemplo que recuperar las altmetrics completas sobre un ítem concreto pueda ser una labor ardua. Por ejemplo un artículo en Twitter puede estar referenciado solo por parte del título, por el título completo, por un número normalizado (PUBMEID, DOI,…) </a:t>
            </a:r>
            <a:br>
              <a:rPr lang="es"/>
            </a:br>
            <a:r>
              <a:rPr lang="es"/>
              <a:t/>
            </a:r>
            <a:br>
              <a:rPr lang="es"/>
            </a:br>
            <a:endParaRPr/>
          </a:p>
        </p:txBody>
      </p:sp>
      <p:pic>
        <p:nvPicPr>
          <p:cNvPr id="536" name="Google Shape;536;p85"/>
          <p:cNvPicPr preferRelativeResize="0"/>
          <p:nvPr/>
        </p:nvPicPr>
        <p:blipFill>
          <a:blip r:embed="rId3">
            <a:alphaModFix/>
          </a:blip>
          <a:stretch>
            <a:fillRect/>
          </a:stretch>
        </p:blipFill>
        <p:spPr>
          <a:xfrm>
            <a:off x="1594672" y="3837422"/>
            <a:ext cx="5192750" cy="10593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8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Datos discrepantes según proveedor</a:t>
            </a:r>
            <a:endParaRPr/>
          </a:p>
        </p:txBody>
      </p:sp>
      <p:pic>
        <p:nvPicPr>
          <p:cNvPr id="542" name="Google Shape;542;p86"/>
          <p:cNvPicPr preferRelativeResize="0"/>
          <p:nvPr/>
        </p:nvPicPr>
        <p:blipFill>
          <a:blip r:embed="rId3">
            <a:alphaModFix/>
          </a:blip>
          <a:stretch>
            <a:fillRect/>
          </a:stretch>
        </p:blipFill>
        <p:spPr>
          <a:xfrm>
            <a:off x="152400" y="1258400"/>
            <a:ext cx="8839201" cy="3037059"/>
          </a:xfrm>
          <a:prstGeom prst="rect">
            <a:avLst/>
          </a:prstGeom>
          <a:noFill/>
          <a:ln>
            <a:noFill/>
          </a:ln>
        </p:spPr>
      </p:pic>
      <p:sp>
        <p:nvSpPr>
          <p:cNvPr id="543" name="Google Shape;543;p86"/>
          <p:cNvSpPr txBox="1"/>
          <p:nvPr/>
        </p:nvSpPr>
        <p:spPr>
          <a:xfrm>
            <a:off x="214675" y="4257600"/>
            <a:ext cx="8839200" cy="73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1600">
                <a:solidFill>
                  <a:srgbClr val="222222"/>
                </a:solidFill>
                <a:highlight>
                  <a:srgbClr val="FFFFFF"/>
                </a:highlight>
              </a:rPr>
              <a:t>Zahedi, Z., Fenner, M., &amp; Costas, R. (2014, June). How consistent are altmetrics providers? Study of 1000 PLOS ONE publications using the PLOS ALM, Mendeley and Altmetric. com APIs. In </a:t>
            </a:r>
            <a:r>
              <a:rPr lang="es" sz="1600" i="1">
                <a:solidFill>
                  <a:srgbClr val="222222"/>
                </a:solidFill>
                <a:highlight>
                  <a:srgbClr val="FFFFFF"/>
                </a:highlight>
              </a:rPr>
              <a:t>altmetrics 14. Workshop at the Web Science Conference, Bloomington, USA</a:t>
            </a:r>
            <a:r>
              <a:rPr lang="es" sz="1600">
                <a:solidFill>
                  <a:srgbClr val="222222"/>
                </a:solidFill>
                <a:highlight>
                  <a:srgbClr val="FFFFFF"/>
                </a:highlight>
              </a:rPr>
              <a:t>.</a:t>
            </a:r>
            <a:endParaRPr sz="16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8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No siempre reflejan el impacto científico: virales</a:t>
            </a:r>
            <a:endParaRPr/>
          </a:p>
        </p:txBody>
      </p:sp>
      <p:pic>
        <p:nvPicPr>
          <p:cNvPr id="549" name="Google Shape;549;p87"/>
          <p:cNvPicPr preferRelativeResize="0"/>
          <p:nvPr/>
        </p:nvPicPr>
        <p:blipFill>
          <a:blip r:embed="rId3">
            <a:alphaModFix/>
          </a:blip>
          <a:stretch>
            <a:fillRect/>
          </a:stretch>
        </p:blipFill>
        <p:spPr>
          <a:xfrm>
            <a:off x="177300" y="1731100"/>
            <a:ext cx="4214750" cy="2381975"/>
          </a:xfrm>
          <a:prstGeom prst="rect">
            <a:avLst/>
          </a:prstGeom>
          <a:noFill/>
          <a:ln>
            <a:noFill/>
          </a:ln>
        </p:spPr>
      </p:pic>
      <p:pic>
        <p:nvPicPr>
          <p:cNvPr id="550" name="Google Shape;550;p87"/>
          <p:cNvPicPr preferRelativeResize="0"/>
          <p:nvPr/>
        </p:nvPicPr>
        <p:blipFill>
          <a:blip r:embed="rId4">
            <a:alphaModFix/>
          </a:blip>
          <a:stretch>
            <a:fillRect/>
          </a:stretch>
        </p:blipFill>
        <p:spPr>
          <a:xfrm>
            <a:off x="4679775" y="1731100"/>
            <a:ext cx="3743551" cy="2652700"/>
          </a:xfrm>
          <a:prstGeom prst="rect">
            <a:avLst/>
          </a:prstGeom>
          <a:noFill/>
          <a:ln>
            <a:noFill/>
          </a:ln>
        </p:spPr>
      </p:pic>
      <p:sp>
        <p:nvSpPr>
          <p:cNvPr id="551" name="Google Shape;551;p87"/>
          <p:cNvSpPr txBox="1"/>
          <p:nvPr/>
        </p:nvSpPr>
        <p:spPr>
          <a:xfrm>
            <a:off x="859325" y="4620425"/>
            <a:ext cx="70614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t>Fuente: Rodrigo Costas (presentación ESS 2017-Granada)</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8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Difusión a través de cuentas falsas</a:t>
            </a:r>
            <a:endParaRPr/>
          </a:p>
        </p:txBody>
      </p:sp>
      <p:pic>
        <p:nvPicPr>
          <p:cNvPr id="557" name="Google Shape;557;p88"/>
          <p:cNvPicPr preferRelativeResize="0"/>
          <p:nvPr/>
        </p:nvPicPr>
        <p:blipFill>
          <a:blip r:embed="rId3">
            <a:alphaModFix/>
          </a:blip>
          <a:stretch>
            <a:fillRect/>
          </a:stretch>
        </p:blipFill>
        <p:spPr>
          <a:xfrm>
            <a:off x="1059873" y="1243550"/>
            <a:ext cx="6719449" cy="2779375"/>
          </a:xfrm>
          <a:prstGeom prst="rect">
            <a:avLst/>
          </a:prstGeom>
          <a:noFill/>
          <a:ln>
            <a:noFill/>
          </a:ln>
        </p:spPr>
      </p:pic>
      <p:sp>
        <p:nvSpPr>
          <p:cNvPr id="558" name="Google Shape;558;p88"/>
          <p:cNvSpPr txBox="1"/>
          <p:nvPr/>
        </p:nvSpPr>
        <p:spPr>
          <a:xfrm>
            <a:off x="0" y="4175325"/>
            <a:ext cx="9144000" cy="96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1600">
                <a:solidFill>
                  <a:srgbClr val="222222"/>
                </a:solidFill>
                <a:highlight>
                  <a:srgbClr val="FFFFFF"/>
                </a:highlight>
              </a:rPr>
              <a:t>Haustein, S., Bowman, T. D., Holmberg, K., Tsou, A., Sugimoto, C. R., &amp; Larivière, V. (2016). Tweets as impact indicators: Examining the implications of automated “bot” accounts on Twitter. </a:t>
            </a:r>
            <a:r>
              <a:rPr lang="es" sz="1600" i="1">
                <a:solidFill>
                  <a:srgbClr val="222222"/>
                </a:solidFill>
                <a:highlight>
                  <a:srgbClr val="FFFFFF"/>
                </a:highlight>
              </a:rPr>
              <a:t>Journal of the Association for Information Science and Technology</a:t>
            </a:r>
            <a:r>
              <a:rPr lang="es" sz="1600">
                <a:solidFill>
                  <a:srgbClr val="222222"/>
                </a:solidFill>
                <a:highlight>
                  <a:srgbClr val="FFFFFF"/>
                </a:highlight>
              </a:rPr>
              <a:t>, </a:t>
            </a:r>
            <a:r>
              <a:rPr lang="es" sz="1600" i="1">
                <a:solidFill>
                  <a:srgbClr val="222222"/>
                </a:solidFill>
                <a:highlight>
                  <a:srgbClr val="FFFFFF"/>
                </a:highlight>
              </a:rPr>
              <a:t>67</a:t>
            </a:r>
            <a:r>
              <a:rPr lang="es" sz="1600">
                <a:solidFill>
                  <a:srgbClr val="222222"/>
                </a:solidFill>
                <a:highlight>
                  <a:srgbClr val="FFFFFF"/>
                </a:highlight>
              </a:rPr>
              <a:t>(1), 232-238.</a:t>
            </a:r>
            <a:endParaRPr sz="16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Sesión </a:t>
            </a:r>
            <a:r>
              <a:rPr lang="es" dirty="0" smtClean="0"/>
              <a:t>2</a:t>
            </a:r>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Temario</a:t>
            </a:r>
            <a:endParaRPr/>
          </a:p>
        </p:txBody>
      </p:sp>
      <p:sp>
        <p:nvSpPr>
          <p:cNvPr id="74" name="Google Shape;74;p15"/>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s"/>
              <a:t>Niveles análisis: artículo y autor</a:t>
            </a:r>
            <a:endParaRPr/>
          </a:p>
          <a:p>
            <a:pPr marL="457200" lvl="0" indent="-342900" algn="l" rtl="0">
              <a:spcBef>
                <a:spcPts val="0"/>
              </a:spcBef>
              <a:spcAft>
                <a:spcPts val="0"/>
              </a:spcAft>
              <a:buSzPts val="1800"/>
              <a:buChar char="●"/>
            </a:pPr>
            <a:r>
              <a:rPr lang="es"/>
              <a:t>Fuentes primarias de las altmétricas</a:t>
            </a:r>
            <a:endParaRPr/>
          </a:p>
          <a:p>
            <a:pPr marL="457200" lvl="0" indent="-342900" algn="l" rtl="0">
              <a:spcBef>
                <a:spcPts val="0"/>
              </a:spcBef>
              <a:spcAft>
                <a:spcPts val="0"/>
              </a:spcAft>
              <a:buSzPts val="1800"/>
              <a:buChar char="●"/>
            </a:pPr>
            <a:r>
              <a:rPr lang="es"/>
              <a:t>Plataformas altmétricas agregadas</a:t>
            </a:r>
            <a:endParaRPr/>
          </a:p>
          <a:p>
            <a:pPr marL="457200" lvl="0" indent="-342900" algn="l" rtl="0">
              <a:spcBef>
                <a:spcPts val="0"/>
              </a:spcBef>
              <a:spcAft>
                <a:spcPts val="0"/>
              </a:spcAft>
              <a:buSzPts val="1800"/>
              <a:buChar char="●"/>
            </a:pPr>
            <a:r>
              <a:rPr lang="es"/>
              <a:t>Los perfiles en redes sociales y plataformas científicas</a:t>
            </a:r>
            <a:endParaRPr/>
          </a:p>
          <a:p>
            <a:pPr marL="457200" lvl="0" indent="-342900" algn="l" rtl="0">
              <a:spcBef>
                <a:spcPts val="0"/>
              </a:spcBef>
              <a:spcAft>
                <a:spcPts val="0"/>
              </a:spcAft>
              <a:buSzPts val="1800"/>
              <a:buChar char="●"/>
            </a:pPr>
            <a:r>
              <a:rPr lang="es"/>
              <a:t>Estudios a cargo de Juan Gorraiz: </a:t>
            </a:r>
            <a:endParaRPr/>
          </a:p>
          <a:p>
            <a:pPr marL="457200" lvl="0" indent="0" algn="l" rtl="0">
              <a:spcBef>
                <a:spcPts val="1600"/>
              </a:spcBef>
              <a:spcAft>
                <a:spcPts val="0"/>
              </a:spcAft>
              <a:buNone/>
            </a:pPr>
            <a:r>
              <a:rPr lang="es"/>
              <a:t>a) uso de las altmetrics en las prácticas de evaluación científica</a:t>
            </a:r>
            <a:endParaRPr/>
          </a:p>
          <a:p>
            <a:pPr marL="457200" lvl="0" indent="0" algn="l" rtl="0">
              <a:spcBef>
                <a:spcPts val="1600"/>
              </a:spcBef>
              <a:spcAft>
                <a:spcPts val="0"/>
              </a:spcAft>
              <a:buNone/>
            </a:pPr>
            <a:r>
              <a:rPr lang="es"/>
              <a:t>b) el Altmetric Attention Score</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Sesión 2. Epígrafe 1</a:t>
            </a:r>
            <a:endParaRPr/>
          </a:p>
        </p:txBody>
      </p:sp>
      <p:sp>
        <p:nvSpPr>
          <p:cNvPr id="80" name="Google Shape;80;p16"/>
          <p:cNvSpPr txBox="1">
            <a:spLocks noGrp="1"/>
          </p:cNvSpPr>
          <p:nvPr>
            <p:ph type="body" idx="1"/>
          </p:nvPr>
        </p:nvSpPr>
        <p:spPr>
          <a:xfrm>
            <a:off x="311700" y="1468825"/>
            <a:ext cx="8520600" cy="30999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1600"/>
              </a:spcAft>
              <a:buNone/>
            </a:pPr>
            <a:r>
              <a:rPr lang="es" sz="4700">
                <a:solidFill>
                  <a:srgbClr val="FFFFFF"/>
                </a:solidFill>
              </a:rPr>
              <a:t>Niveles análisis: artículo y autor</a:t>
            </a:r>
            <a:endParaRPr sz="4700">
              <a:solidFill>
                <a:srgbClr val="FFFFFF"/>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441063" y="439225"/>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Tipos de análisis: nivel artículo y nivel de autor</a:t>
            </a:r>
            <a:endParaRPr/>
          </a:p>
        </p:txBody>
      </p:sp>
      <p:grpSp>
        <p:nvGrpSpPr>
          <p:cNvPr id="2" name="Google Shape;86;p17"/>
          <p:cNvGrpSpPr/>
          <p:nvPr/>
        </p:nvGrpSpPr>
        <p:grpSpPr>
          <a:xfrm>
            <a:off x="629627" y="2878902"/>
            <a:ext cx="8103541" cy="1122200"/>
            <a:chOff x="1593000" y="2322568"/>
            <a:chExt cx="5958048" cy="643500"/>
          </a:xfrm>
        </p:grpSpPr>
        <p:sp>
          <p:nvSpPr>
            <p:cNvPr id="87" name="Google Shape;87;p17"/>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7"/>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2400">
                  <a:solidFill>
                    <a:srgbClr val="FFFFFF"/>
                  </a:solidFill>
                  <a:latin typeface="Roboto Medium"/>
                  <a:ea typeface="Roboto Medium"/>
                  <a:cs typeface="Roboto Medium"/>
                  <a:sym typeface="Roboto Medium"/>
                </a:rPr>
                <a:t>Análisis a nivel de autor </a:t>
              </a:r>
              <a:endParaRPr sz="2400">
                <a:solidFill>
                  <a:srgbClr val="FFFFFF"/>
                </a:solidFill>
                <a:latin typeface="Roboto"/>
                <a:ea typeface="Roboto"/>
                <a:cs typeface="Roboto"/>
                <a:sym typeface="Roboto"/>
              </a:endParaRPr>
            </a:p>
          </p:txBody>
        </p:sp>
        <p:sp>
          <p:nvSpPr>
            <p:cNvPr id="91" name="Google Shape;91;p17"/>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7"/>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a:solidFill>
                    <a:srgbClr val="FFFFFF"/>
                  </a:solidFill>
                  <a:latin typeface="Roboto Thin"/>
                  <a:ea typeface="Roboto Thin"/>
                  <a:cs typeface="Roboto Thin"/>
                  <a:sym typeface="Roboto Thin"/>
                </a:rPr>
                <a:t>02</a:t>
              </a:r>
              <a:endParaRPr sz="2400">
                <a:solidFill>
                  <a:srgbClr val="FFFFFF"/>
                </a:solidFill>
                <a:latin typeface="Roboto Thin"/>
                <a:ea typeface="Roboto Thin"/>
                <a:cs typeface="Roboto Thin"/>
                <a:sym typeface="Roboto Thin"/>
              </a:endParaRPr>
            </a:p>
          </p:txBody>
        </p:sp>
        <p:sp>
          <p:nvSpPr>
            <p:cNvPr id="93" name="Google Shape;93;p17"/>
            <p:cNvSpPr/>
            <p:nvPr/>
          </p:nvSpPr>
          <p:spPr>
            <a:xfrm>
              <a:off x="4387848" y="2323757"/>
              <a:ext cx="3163200" cy="642300"/>
            </a:xfrm>
            <a:prstGeom prst="rect">
              <a:avLst/>
            </a:prstGeom>
            <a:noFill/>
            <a:ln>
              <a:noFill/>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Clr>
                  <a:srgbClr val="A72A1E"/>
                </a:buClr>
                <a:buSzPts val="1400"/>
                <a:buFont typeface="Roboto"/>
                <a:buChar char="●"/>
              </a:pPr>
              <a:r>
                <a:rPr lang="es">
                  <a:solidFill>
                    <a:srgbClr val="A72A1E"/>
                  </a:solidFill>
                  <a:latin typeface="Roboto"/>
                  <a:ea typeface="Roboto"/>
                  <a:cs typeface="Roboto"/>
                  <a:sym typeface="Roboto"/>
                </a:rPr>
                <a:t>Complemento del número de citas</a:t>
              </a:r>
              <a:endParaRPr>
                <a:solidFill>
                  <a:srgbClr val="A72A1E"/>
                </a:solidFill>
                <a:latin typeface="Roboto"/>
                <a:ea typeface="Roboto"/>
                <a:cs typeface="Roboto"/>
                <a:sym typeface="Roboto"/>
              </a:endParaRPr>
            </a:p>
            <a:p>
              <a:pPr marL="457200" lvl="0" indent="-317500" algn="l" rtl="0">
                <a:lnSpc>
                  <a:spcPct val="115000"/>
                </a:lnSpc>
                <a:spcBef>
                  <a:spcPts val="0"/>
                </a:spcBef>
                <a:spcAft>
                  <a:spcPts val="0"/>
                </a:spcAft>
                <a:buClr>
                  <a:srgbClr val="A72A1E"/>
                </a:buClr>
                <a:buSzPts val="1400"/>
                <a:buFont typeface="Roboto"/>
                <a:buChar char="●"/>
              </a:pPr>
              <a:r>
                <a:rPr lang="es">
                  <a:solidFill>
                    <a:srgbClr val="A72A1E"/>
                  </a:solidFill>
                  <a:latin typeface="Roboto"/>
                  <a:ea typeface="Roboto"/>
                  <a:cs typeface="Roboto"/>
                  <a:sym typeface="Roboto"/>
                </a:rPr>
                <a:t>Autocalculadas a través de perfiles</a:t>
              </a:r>
              <a:endParaRPr>
                <a:solidFill>
                  <a:srgbClr val="A72A1E"/>
                </a:solidFill>
                <a:latin typeface="Roboto"/>
                <a:ea typeface="Roboto"/>
                <a:cs typeface="Roboto"/>
                <a:sym typeface="Roboto"/>
              </a:endParaRPr>
            </a:p>
            <a:p>
              <a:pPr marL="457200" lvl="0" indent="-317500" algn="l" rtl="0">
                <a:lnSpc>
                  <a:spcPct val="115000"/>
                </a:lnSpc>
                <a:spcBef>
                  <a:spcPts val="0"/>
                </a:spcBef>
                <a:spcAft>
                  <a:spcPts val="0"/>
                </a:spcAft>
                <a:buClr>
                  <a:srgbClr val="A72A1E"/>
                </a:buClr>
                <a:buSzPts val="1400"/>
                <a:buFont typeface="Roboto"/>
                <a:buChar char="●"/>
              </a:pPr>
              <a:r>
                <a:rPr lang="es">
                  <a:solidFill>
                    <a:srgbClr val="A72A1E"/>
                  </a:solidFill>
                  <a:latin typeface="Roboto"/>
                  <a:ea typeface="Roboto"/>
                  <a:cs typeface="Roboto"/>
                  <a:sym typeface="Roboto"/>
                </a:rPr>
                <a:t>Falta de fiabilidad y ausencia de publicaciones</a:t>
              </a:r>
              <a:endParaRPr>
                <a:solidFill>
                  <a:srgbClr val="A72A1E"/>
                </a:solidFill>
                <a:latin typeface="Roboto"/>
                <a:ea typeface="Roboto"/>
                <a:cs typeface="Roboto"/>
                <a:sym typeface="Roboto"/>
              </a:endParaRPr>
            </a:p>
            <a:p>
              <a:pPr marL="457200" lvl="0" indent="-317500" algn="l" rtl="0">
                <a:lnSpc>
                  <a:spcPct val="115000"/>
                </a:lnSpc>
                <a:spcBef>
                  <a:spcPts val="0"/>
                </a:spcBef>
                <a:spcAft>
                  <a:spcPts val="0"/>
                </a:spcAft>
                <a:buClr>
                  <a:srgbClr val="A72A1E"/>
                </a:buClr>
                <a:buSzPts val="1400"/>
                <a:buFont typeface="Roboto"/>
                <a:buChar char="●"/>
              </a:pPr>
              <a:r>
                <a:rPr lang="es">
                  <a:solidFill>
                    <a:srgbClr val="A72A1E"/>
                  </a:solidFill>
                  <a:latin typeface="Roboto"/>
                  <a:ea typeface="Roboto"/>
                  <a:cs typeface="Roboto"/>
                  <a:sym typeface="Roboto"/>
                </a:rPr>
                <a:t>Gran nivel de popularidad entre investigadores</a:t>
              </a:r>
              <a:endParaRPr>
                <a:solidFill>
                  <a:srgbClr val="A72A1E"/>
                </a:solidFill>
                <a:latin typeface="Roboto"/>
                <a:ea typeface="Roboto"/>
                <a:cs typeface="Roboto"/>
                <a:sym typeface="Roboto"/>
              </a:endParaRPr>
            </a:p>
          </p:txBody>
        </p:sp>
      </p:grpSp>
      <p:grpSp>
        <p:nvGrpSpPr>
          <p:cNvPr id="3" name="Google Shape;94;p17"/>
          <p:cNvGrpSpPr/>
          <p:nvPr/>
        </p:nvGrpSpPr>
        <p:grpSpPr>
          <a:xfrm>
            <a:off x="629627" y="1736437"/>
            <a:ext cx="8103541" cy="1122200"/>
            <a:chOff x="1593000" y="2322568"/>
            <a:chExt cx="5958048" cy="643500"/>
          </a:xfrm>
        </p:grpSpPr>
        <p:sp>
          <p:nvSpPr>
            <p:cNvPr id="95" name="Google Shape;95;p17"/>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7"/>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7"/>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7"/>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2400">
                  <a:solidFill>
                    <a:srgbClr val="FFFFFF"/>
                  </a:solidFill>
                  <a:latin typeface="Roboto Medium"/>
                  <a:ea typeface="Roboto Medium"/>
                  <a:cs typeface="Roboto Medium"/>
                  <a:sym typeface="Roboto Medium"/>
                </a:rPr>
                <a:t>Análisis a nivel de artículo</a:t>
              </a:r>
              <a:endParaRPr sz="2400">
                <a:solidFill>
                  <a:srgbClr val="FFFFFF"/>
                </a:solidFill>
                <a:latin typeface="Roboto"/>
                <a:ea typeface="Roboto"/>
                <a:cs typeface="Roboto"/>
                <a:sym typeface="Roboto"/>
              </a:endParaRPr>
            </a:p>
          </p:txBody>
        </p:sp>
        <p:sp>
          <p:nvSpPr>
            <p:cNvPr id="99" name="Google Shape;99;p17"/>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7"/>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a:solidFill>
                    <a:srgbClr val="FFFFFF"/>
                  </a:solidFill>
                  <a:latin typeface="Roboto Thin"/>
                  <a:ea typeface="Roboto Thin"/>
                  <a:cs typeface="Roboto Thin"/>
                  <a:sym typeface="Roboto Thin"/>
                </a:rPr>
                <a:t>01</a:t>
              </a:r>
              <a:endParaRPr sz="2400">
                <a:solidFill>
                  <a:srgbClr val="FFFFFF"/>
                </a:solidFill>
                <a:latin typeface="Roboto Thin"/>
                <a:ea typeface="Roboto Thin"/>
                <a:cs typeface="Roboto Thin"/>
                <a:sym typeface="Roboto Thin"/>
              </a:endParaRPr>
            </a:p>
          </p:txBody>
        </p:sp>
        <p:sp>
          <p:nvSpPr>
            <p:cNvPr id="101" name="Google Shape;101;p17"/>
            <p:cNvSpPr/>
            <p:nvPr/>
          </p:nvSpPr>
          <p:spPr>
            <a:xfrm>
              <a:off x="4387848" y="2323751"/>
              <a:ext cx="3163200" cy="642300"/>
            </a:xfrm>
            <a:prstGeom prst="rect">
              <a:avLst/>
            </a:prstGeom>
            <a:noFill/>
            <a:ln>
              <a:noFill/>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Clr>
                  <a:srgbClr val="A72A1E"/>
                </a:buClr>
                <a:buSzPts val="1400"/>
                <a:buFont typeface="Roboto"/>
                <a:buChar char="●"/>
              </a:pPr>
              <a:r>
                <a:rPr lang="es">
                  <a:solidFill>
                    <a:srgbClr val="A72A1E"/>
                  </a:solidFill>
                  <a:latin typeface="Roboto"/>
                  <a:ea typeface="Roboto"/>
                  <a:cs typeface="Roboto"/>
                  <a:sym typeface="Roboto"/>
                </a:rPr>
                <a:t>Complemento/sustituto del Factor Impacto</a:t>
              </a:r>
              <a:endParaRPr>
                <a:solidFill>
                  <a:srgbClr val="A72A1E"/>
                </a:solidFill>
                <a:latin typeface="Roboto"/>
                <a:ea typeface="Roboto"/>
                <a:cs typeface="Roboto"/>
                <a:sym typeface="Roboto"/>
              </a:endParaRPr>
            </a:p>
            <a:p>
              <a:pPr marL="457200" lvl="0" indent="-317500" algn="l" rtl="0">
                <a:lnSpc>
                  <a:spcPct val="115000"/>
                </a:lnSpc>
                <a:spcBef>
                  <a:spcPts val="0"/>
                </a:spcBef>
                <a:spcAft>
                  <a:spcPts val="0"/>
                </a:spcAft>
                <a:buClr>
                  <a:srgbClr val="A72A1E"/>
                </a:buClr>
                <a:buSzPts val="1400"/>
                <a:buFont typeface="Roboto"/>
                <a:buChar char="●"/>
              </a:pPr>
              <a:r>
                <a:rPr lang="es">
                  <a:solidFill>
                    <a:srgbClr val="A72A1E"/>
                  </a:solidFill>
                  <a:latin typeface="Roboto"/>
                  <a:ea typeface="Roboto"/>
                  <a:cs typeface="Roboto"/>
                  <a:sym typeface="Roboto"/>
                </a:rPr>
                <a:t>Gran implantación en revistas y repositorios</a:t>
              </a:r>
              <a:endParaRPr>
                <a:solidFill>
                  <a:srgbClr val="A72A1E"/>
                </a:solidFill>
                <a:latin typeface="Roboto"/>
                <a:ea typeface="Roboto"/>
                <a:cs typeface="Roboto"/>
                <a:sym typeface="Roboto"/>
              </a:endParaRPr>
            </a:p>
            <a:p>
              <a:pPr marL="457200" lvl="0" indent="-317500" algn="l" rtl="0">
                <a:lnSpc>
                  <a:spcPct val="115000"/>
                </a:lnSpc>
                <a:spcBef>
                  <a:spcPts val="0"/>
                </a:spcBef>
                <a:spcAft>
                  <a:spcPts val="0"/>
                </a:spcAft>
                <a:buClr>
                  <a:srgbClr val="A72A1E"/>
                </a:buClr>
                <a:buSzPts val="1400"/>
                <a:buFont typeface="Roboto"/>
                <a:buChar char="●"/>
              </a:pPr>
              <a:r>
                <a:rPr lang="es">
                  <a:solidFill>
                    <a:srgbClr val="A72A1E"/>
                  </a:solidFill>
                  <a:latin typeface="Roboto"/>
                  <a:ea typeface="Roboto"/>
                  <a:cs typeface="Roboto"/>
                  <a:sym typeface="Roboto"/>
                </a:rPr>
                <a:t>Enorme cantidad de métricas diferentes</a:t>
              </a:r>
              <a:endParaRPr>
                <a:solidFill>
                  <a:srgbClr val="A72A1E"/>
                </a:solidFill>
                <a:latin typeface="Roboto"/>
                <a:ea typeface="Roboto"/>
                <a:cs typeface="Roboto"/>
                <a:sym typeface="Roboto"/>
              </a:endParaRPr>
            </a:p>
            <a:p>
              <a:pPr marL="457200" lvl="0" indent="-317500" algn="l" rtl="0">
                <a:lnSpc>
                  <a:spcPct val="115000"/>
                </a:lnSpc>
                <a:spcBef>
                  <a:spcPts val="0"/>
                </a:spcBef>
                <a:spcAft>
                  <a:spcPts val="0"/>
                </a:spcAft>
                <a:buClr>
                  <a:srgbClr val="A72A1E"/>
                </a:buClr>
                <a:buSzPts val="1400"/>
                <a:buFont typeface="Roboto"/>
                <a:buChar char="●"/>
              </a:pPr>
              <a:r>
                <a:rPr lang="es">
                  <a:solidFill>
                    <a:srgbClr val="A72A1E"/>
                  </a:solidFill>
                  <a:latin typeface="Roboto"/>
                  <a:ea typeface="Roboto"/>
                  <a:cs typeface="Roboto"/>
                  <a:sym typeface="Roboto"/>
                </a:rPr>
                <a:t>En ocasiones dependientes del DOI</a:t>
              </a:r>
              <a:endParaRPr>
                <a:solidFill>
                  <a:srgbClr val="A72A1E"/>
                </a:solidFill>
                <a:latin typeface="Roboto"/>
                <a:ea typeface="Roboto"/>
                <a:cs typeface="Roboto"/>
                <a:sym typeface="Roboto"/>
              </a:endParaRP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Tipos de análisis: nivel artículo y nivel de autor</a:t>
            </a:r>
            <a:endParaRPr/>
          </a:p>
        </p:txBody>
      </p:sp>
      <p:pic>
        <p:nvPicPr>
          <p:cNvPr id="107" name="Google Shape;107;p18"/>
          <p:cNvPicPr preferRelativeResize="0"/>
          <p:nvPr/>
        </p:nvPicPr>
        <p:blipFill>
          <a:blip r:embed="rId3">
            <a:alphaModFix/>
          </a:blip>
          <a:stretch>
            <a:fillRect/>
          </a:stretch>
        </p:blipFill>
        <p:spPr>
          <a:xfrm>
            <a:off x="311700" y="1185100"/>
            <a:ext cx="4588650" cy="1883350"/>
          </a:xfrm>
          <a:prstGeom prst="rect">
            <a:avLst/>
          </a:prstGeom>
          <a:noFill/>
          <a:ln>
            <a:noFill/>
          </a:ln>
        </p:spPr>
      </p:pic>
      <p:pic>
        <p:nvPicPr>
          <p:cNvPr id="108" name="Google Shape;108;p18"/>
          <p:cNvPicPr preferRelativeResize="0"/>
          <p:nvPr/>
        </p:nvPicPr>
        <p:blipFill>
          <a:blip r:embed="rId4">
            <a:alphaModFix/>
          </a:blip>
          <a:stretch>
            <a:fillRect/>
          </a:stretch>
        </p:blipFill>
        <p:spPr>
          <a:xfrm>
            <a:off x="1106350" y="3234775"/>
            <a:ext cx="4036551" cy="1729800"/>
          </a:xfrm>
          <a:prstGeom prst="rect">
            <a:avLst/>
          </a:prstGeom>
          <a:noFill/>
          <a:ln>
            <a:noFill/>
          </a:ln>
        </p:spPr>
      </p:pic>
      <p:pic>
        <p:nvPicPr>
          <p:cNvPr id="109" name="Google Shape;109;p18"/>
          <p:cNvPicPr preferRelativeResize="0"/>
          <p:nvPr/>
        </p:nvPicPr>
        <p:blipFill>
          <a:blip r:embed="rId5">
            <a:alphaModFix/>
          </a:blip>
          <a:stretch>
            <a:fillRect/>
          </a:stretch>
        </p:blipFill>
        <p:spPr>
          <a:xfrm>
            <a:off x="180475" y="3299225"/>
            <a:ext cx="948275" cy="1665349"/>
          </a:xfrm>
          <a:prstGeom prst="rect">
            <a:avLst/>
          </a:prstGeom>
          <a:noFill/>
          <a:ln>
            <a:noFill/>
          </a:ln>
        </p:spPr>
      </p:pic>
      <p:sp>
        <p:nvSpPr>
          <p:cNvPr id="110" name="Google Shape;110;p18"/>
          <p:cNvSpPr txBox="1"/>
          <p:nvPr/>
        </p:nvSpPr>
        <p:spPr>
          <a:xfrm>
            <a:off x="5336875" y="1222650"/>
            <a:ext cx="3454800" cy="18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a:latin typeface="Source Sans Pro"/>
                <a:ea typeface="Source Sans Pro"/>
                <a:cs typeface="Source Sans Pro"/>
                <a:sym typeface="Source Sans Pro"/>
              </a:rPr>
              <a:t>Ejemplo de métricas a nivel de artículo científico en una revista científica utilizando el badge de almetric.com </a:t>
            </a:r>
            <a:endParaRPr sz="2400">
              <a:latin typeface="Source Sans Pro"/>
              <a:ea typeface="Source Sans Pro"/>
              <a:cs typeface="Source Sans Pro"/>
              <a:sym typeface="Source Sans Pro"/>
            </a:endParaRPr>
          </a:p>
        </p:txBody>
      </p:sp>
      <p:cxnSp>
        <p:nvCxnSpPr>
          <p:cNvPr id="111" name="Google Shape;111;p18"/>
          <p:cNvCxnSpPr/>
          <p:nvPr/>
        </p:nvCxnSpPr>
        <p:spPr>
          <a:xfrm>
            <a:off x="64450" y="3233625"/>
            <a:ext cx="9101100" cy="12900"/>
          </a:xfrm>
          <a:prstGeom prst="straightConnector1">
            <a:avLst/>
          </a:prstGeom>
          <a:noFill/>
          <a:ln w="9525" cap="flat" cmpd="sng">
            <a:solidFill>
              <a:schemeClr val="dk2"/>
            </a:solidFill>
            <a:prstDash val="solid"/>
            <a:round/>
            <a:headEnd type="none" w="med" len="med"/>
            <a:tailEnd type="none" w="med" len="med"/>
          </a:ln>
        </p:spPr>
      </p:cxnSp>
      <p:sp>
        <p:nvSpPr>
          <p:cNvPr id="112" name="Google Shape;112;p18"/>
          <p:cNvSpPr txBox="1"/>
          <p:nvPr/>
        </p:nvSpPr>
        <p:spPr>
          <a:xfrm>
            <a:off x="5336875" y="3177925"/>
            <a:ext cx="3454800" cy="18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a:latin typeface="Source Sans Pro"/>
                <a:ea typeface="Source Sans Pro"/>
                <a:cs typeface="Source Sans Pro"/>
                <a:sym typeface="Source Sans Pro"/>
              </a:rPr>
              <a:t>Ejemplo de métricas a nivel de autor para un perfil en la red social de revisores Publons</a:t>
            </a:r>
            <a:endParaRPr sz="2400">
              <a:latin typeface="Source Sans Pro"/>
              <a:ea typeface="Source Sans Pro"/>
              <a:cs typeface="Source Sans Pro"/>
              <a:sym typeface="Source Sans Pro"/>
            </a:endParaRPr>
          </a:p>
        </p:txBody>
      </p:sp>
      <p:sp>
        <p:nvSpPr>
          <p:cNvPr id="113" name="Google Shape;113;p18"/>
          <p:cNvSpPr/>
          <p:nvPr/>
        </p:nvSpPr>
        <p:spPr>
          <a:xfrm>
            <a:off x="928150" y="3321575"/>
            <a:ext cx="178200" cy="1806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Nuevos medios de comunicación científica...</a:t>
            </a:r>
            <a:endParaRPr/>
          </a:p>
        </p:txBody>
      </p:sp>
      <p:pic>
        <p:nvPicPr>
          <p:cNvPr id="122" name="Google Shape;122;p22"/>
          <p:cNvPicPr preferRelativeResize="0"/>
          <p:nvPr/>
        </p:nvPicPr>
        <p:blipFill>
          <a:blip r:embed="rId3">
            <a:alphaModFix/>
          </a:blip>
          <a:stretch>
            <a:fillRect/>
          </a:stretch>
        </p:blipFill>
        <p:spPr>
          <a:xfrm>
            <a:off x="1520775" y="1381625"/>
            <a:ext cx="6300325" cy="366515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pSp>
        <p:nvGrpSpPr>
          <p:cNvPr id="2" name="Google Shape;118;p19"/>
          <p:cNvGrpSpPr/>
          <p:nvPr/>
        </p:nvGrpSpPr>
        <p:grpSpPr>
          <a:xfrm>
            <a:off x="4193013" y="1686901"/>
            <a:ext cx="3679200" cy="3188049"/>
            <a:chOff x="4192863" y="1002150"/>
            <a:chExt cx="3679200" cy="3191879"/>
          </a:xfrm>
        </p:grpSpPr>
        <p:sp>
          <p:nvSpPr>
            <p:cNvPr id="119" name="Google Shape;119;p19"/>
            <p:cNvSpPr/>
            <p:nvPr/>
          </p:nvSpPr>
          <p:spPr>
            <a:xfrm>
              <a:off x="4192863" y="1002150"/>
              <a:ext cx="3679200" cy="3139200"/>
            </a:xfrm>
            <a:prstGeom prst="round2DiagRect">
              <a:avLst>
                <a:gd name="adj1" fmla="val 0"/>
                <a:gd name="adj2" fmla="val 17764"/>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
          <p:nvSpPr>
            <p:cNvPr id="120" name="Google Shape;120;p19"/>
            <p:cNvSpPr txBox="1"/>
            <p:nvPr/>
          </p:nvSpPr>
          <p:spPr>
            <a:xfrm>
              <a:off x="5560025" y="1720229"/>
              <a:ext cx="2021400" cy="247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b="1">
                  <a:solidFill>
                    <a:srgbClr val="FFFFFF"/>
                  </a:solidFill>
                  <a:latin typeface="Roboto"/>
                  <a:ea typeface="Roboto"/>
                  <a:cs typeface="Roboto"/>
                  <a:sym typeface="Roboto"/>
                </a:rPr>
                <a:t>Lo análisis a nivel de artículo fueron introducido por la revista PloS One uno de los referentes en el mundo de las altmetrics</a:t>
              </a:r>
              <a:endParaRPr sz="1800">
                <a:solidFill>
                  <a:srgbClr val="FFFFFF"/>
                </a:solidFill>
                <a:latin typeface="Roboto"/>
                <a:ea typeface="Roboto"/>
                <a:cs typeface="Roboto"/>
                <a:sym typeface="Roboto"/>
              </a:endParaRPr>
            </a:p>
          </p:txBody>
        </p:sp>
      </p:grpSp>
      <p:grpSp>
        <p:nvGrpSpPr>
          <p:cNvPr id="3" name="Google Shape;121;p19"/>
          <p:cNvGrpSpPr/>
          <p:nvPr/>
        </p:nvGrpSpPr>
        <p:grpSpPr>
          <a:xfrm>
            <a:off x="3216519" y="1686759"/>
            <a:ext cx="1944600" cy="1569600"/>
            <a:chOff x="3216519" y="1002150"/>
            <a:chExt cx="1944600" cy="1569600"/>
          </a:xfrm>
        </p:grpSpPr>
        <p:sp>
          <p:nvSpPr>
            <p:cNvPr id="122" name="Google Shape;122;p19"/>
            <p:cNvSpPr/>
            <p:nvPr/>
          </p:nvSpPr>
          <p:spPr>
            <a:xfrm flipH="1">
              <a:off x="3216519" y="1002150"/>
              <a:ext cx="1944600" cy="1569600"/>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19"/>
            <p:cNvSpPr txBox="1"/>
            <p:nvPr/>
          </p:nvSpPr>
          <p:spPr>
            <a:xfrm>
              <a:off x="3461177" y="1016066"/>
              <a:ext cx="16437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b="1">
                  <a:solidFill>
                    <a:srgbClr val="FFFFFF"/>
                  </a:solidFill>
                  <a:latin typeface="Roboto"/>
                  <a:ea typeface="Roboto"/>
                  <a:cs typeface="Roboto"/>
                  <a:sym typeface="Roboto"/>
                </a:rPr>
                <a:t>siempre incorporan datos de citas y métricas sociales</a:t>
              </a:r>
              <a:endParaRPr sz="1800">
                <a:solidFill>
                  <a:srgbClr val="FFFFFF"/>
                </a:solidFill>
                <a:latin typeface="Roboto"/>
                <a:ea typeface="Roboto"/>
                <a:cs typeface="Roboto"/>
                <a:sym typeface="Roboto"/>
              </a:endParaRPr>
            </a:p>
          </p:txBody>
        </p:sp>
      </p:grpSp>
      <p:grpSp>
        <p:nvGrpSpPr>
          <p:cNvPr id="4" name="Google Shape;124;p19"/>
          <p:cNvGrpSpPr/>
          <p:nvPr/>
        </p:nvGrpSpPr>
        <p:grpSpPr>
          <a:xfrm>
            <a:off x="1276688" y="1686759"/>
            <a:ext cx="1944600" cy="1569600"/>
            <a:chOff x="1271925" y="1002150"/>
            <a:chExt cx="1944600" cy="1569600"/>
          </a:xfrm>
        </p:grpSpPr>
        <p:sp>
          <p:nvSpPr>
            <p:cNvPr id="125" name="Google Shape;125;p19"/>
            <p:cNvSpPr/>
            <p:nvPr/>
          </p:nvSpPr>
          <p:spPr>
            <a:xfrm rot="10800000">
              <a:off x="1271925" y="1002150"/>
              <a:ext cx="1944600" cy="1569600"/>
            </a:xfrm>
            <a:prstGeom prst="round2DiagRect">
              <a:avLst>
                <a:gd name="adj1" fmla="val 0"/>
                <a:gd name="adj2" fmla="val 17764"/>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19"/>
            <p:cNvSpPr txBox="1"/>
            <p:nvPr/>
          </p:nvSpPr>
          <p:spPr>
            <a:xfrm>
              <a:off x="1496688" y="1016060"/>
              <a:ext cx="14517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b="1">
                  <a:solidFill>
                    <a:srgbClr val="FFFFFF"/>
                  </a:solidFill>
                  <a:latin typeface="Roboto"/>
                  <a:ea typeface="Roboto"/>
                  <a:cs typeface="Roboto"/>
                  <a:sym typeface="Roboto"/>
                </a:rPr>
                <a:t>Permite comprobar el impacto antes de las citas</a:t>
              </a:r>
              <a:endParaRPr sz="1800">
                <a:solidFill>
                  <a:srgbClr val="FFFFFF"/>
                </a:solidFill>
                <a:latin typeface="Roboto"/>
                <a:ea typeface="Roboto"/>
                <a:cs typeface="Roboto"/>
                <a:sym typeface="Roboto"/>
              </a:endParaRPr>
            </a:p>
          </p:txBody>
        </p:sp>
      </p:grpSp>
      <p:grpSp>
        <p:nvGrpSpPr>
          <p:cNvPr id="5" name="Google Shape;127;p19"/>
          <p:cNvGrpSpPr/>
          <p:nvPr/>
        </p:nvGrpSpPr>
        <p:grpSpPr>
          <a:xfrm>
            <a:off x="1276688" y="3252788"/>
            <a:ext cx="1944600" cy="1569600"/>
            <a:chOff x="1271925" y="2571750"/>
            <a:chExt cx="1944600" cy="1569600"/>
          </a:xfrm>
        </p:grpSpPr>
        <p:sp>
          <p:nvSpPr>
            <p:cNvPr id="128" name="Google Shape;128;p19"/>
            <p:cNvSpPr/>
            <p:nvPr/>
          </p:nvSpPr>
          <p:spPr>
            <a:xfrm flipH="1">
              <a:off x="1271925" y="2571750"/>
              <a:ext cx="1944600" cy="1569600"/>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19"/>
            <p:cNvSpPr txBox="1"/>
            <p:nvPr/>
          </p:nvSpPr>
          <p:spPr>
            <a:xfrm>
              <a:off x="1496688" y="2590113"/>
              <a:ext cx="1451700" cy="6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b="1">
                  <a:solidFill>
                    <a:srgbClr val="FFFFFF"/>
                  </a:solidFill>
                  <a:latin typeface="Roboto"/>
                  <a:ea typeface="Roboto"/>
                  <a:cs typeface="Roboto"/>
                  <a:sym typeface="Roboto"/>
                </a:rPr>
                <a:t>Reflejan bien la influencia a través del tiempo</a:t>
              </a:r>
              <a:endParaRPr sz="1800">
                <a:solidFill>
                  <a:srgbClr val="FFFFFF"/>
                </a:solidFill>
                <a:latin typeface="Roboto"/>
                <a:ea typeface="Roboto"/>
                <a:cs typeface="Roboto"/>
                <a:sym typeface="Roboto"/>
              </a:endParaRPr>
            </a:p>
          </p:txBody>
        </p:sp>
      </p:grpSp>
      <p:grpSp>
        <p:nvGrpSpPr>
          <p:cNvPr id="6" name="Google Shape;130;p19"/>
          <p:cNvGrpSpPr/>
          <p:nvPr/>
        </p:nvGrpSpPr>
        <p:grpSpPr>
          <a:xfrm>
            <a:off x="3216519" y="3252788"/>
            <a:ext cx="1944600" cy="1569600"/>
            <a:chOff x="3216519" y="2571750"/>
            <a:chExt cx="1944600" cy="1569600"/>
          </a:xfrm>
        </p:grpSpPr>
        <p:sp>
          <p:nvSpPr>
            <p:cNvPr id="131" name="Google Shape;131;p19"/>
            <p:cNvSpPr/>
            <p:nvPr/>
          </p:nvSpPr>
          <p:spPr>
            <a:xfrm rot="10800000">
              <a:off x="3216519" y="2571750"/>
              <a:ext cx="1944600" cy="1569600"/>
            </a:xfrm>
            <a:prstGeom prst="round2DiagRect">
              <a:avLst>
                <a:gd name="adj1" fmla="val 0"/>
                <a:gd name="adj2" fmla="val 17764"/>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19"/>
            <p:cNvSpPr txBox="1"/>
            <p:nvPr/>
          </p:nvSpPr>
          <p:spPr>
            <a:xfrm>
              <a:off x="3461163" y="2814260"/>
              <a:ext cx="14517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b="1">
                  <a:solidFill>
                    <a:srgbClr val="FFFFFF"/>
                  </a:solidFill>
                  <a:latin typeface="Roboto"/>
                  <a:ea typeface="Roboto"/>
                  <a:cs typeface="Roboto"/>
                  <a:sym typeface="Roboto"/>
                </a:rPr>
                <a:t>Ayudan a detectar temas de gran interés</a:t>
              </a:r>
              <a:endParaRPr sz="1800">
                <a:solidFill>
                  <a:srgbClr val="FFFFFF"/>
                </a:solidFill>
                <a:latin typeface="Roboto"/>
                <a:ea typeface="Roboto"/>
                <a:cs typeface="Roboto"/>
                <a:sym typeface="Roboto"/>
              </a:endParaRPr>
            </a:p>
          </p:txBody>
        </p:sp>
      </p:grpSp>
      <p:grpSp>
        <p:nvGrpSpPr>
          <p:cNvPr id="7" name="Google Shape;133;p19"/>
          <p:cNvGrpSpPr/>
          <p:nvPr/>
        </p:nvGrpSpPr>
        <p:grpSpPr>
          <a:xfrm>
            <a:off x="3053468" y="3091496"/>
            <a:ext cx="334125" cy="334078"/>
            <a:chOff x="3157188" y="909150"/>
            <a:chExt cx="470400" cy="470400"/>
          </a:xfrm>
        </p:grpSpPr>
        <p:sp>
          <p:nvSpPr>
            <p:cNvPr id="134" name="Google Shape;134;p19"/>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19"/>
            <p:cNvSpPr/>
            <p:nvPr/>
          </p:nvSpPr>
          <p:spPr>
            <a:xfrm>
              <a:off x="3243138" y="995100"/>
              <a:ext cx="298500" cy="298500"/>
            </a:xfrm>
            <a:prstGeom prst="mathPlus">
              <a:avLst>
                <a:gd name="adj1" fmla="val 990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6" name="Google Shape;136;p1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Análisis a nivel de artículo: la visión de PloS </a:t>
            </a:r>
            <a:endParaRPr/>
          </a:p>
        </p:txBody>
      </p:sp>
      <p:pic>
        <p:nvPicPr>
          <p:cNvPr id="137" name="Google Shape;137;p19"/>
          <p:cNvPicPr preferRelativeResize="0"/>
          <p:nvPr/>
        </p:nvPicPr>
        <p:blipFill>
          <a:blip r:embed="rId3">
            <a:alphaModFix/>
          </a:blip>
          <a:stretch>
            <a:fillRect/>
          </a:stretch>
        </p:blipFill>
        <p:spPr>
          <a:xfrm>
            <a:off x="5620475" y="1933071"/>
            <a:ext cx="1820239" cy="452850"/>
          </a:xfrm>
          <a:prstGeom prst="rect">
            <a:avLst/>
          </a:prstGeom>
          <a:noFill/>
          <a:ln>
            <a:noFill/>
          </a:ln>
        </p:spPr>
      </p:pic>
      <p:sp>
        <p:nvSpPr>
          <p:cNvPr id="138" name="Google Shape;138;p19"/>
          <p:cNvSpPr/>
          <p:nvPr/>
        </p:nvSpPr>
        <p:spPr>
          <a:xfrm>
            <a:off x="8619300" y="4665300"/>
            <a:ext cx="524700" cy="4782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Análisis a nivel de artículo: el caso de PloS y reports </a:t>
            </a:r>
            <a:endParaRPr/>
          </a:p>
        </p:txBody>
      </p:sp>
      <p:pic>
        <p:nvPicPr>
          <p:cNvPr id="144" name="Google Shape;144;p20"/>
          <p:cNvPicPr preferRelativeResize="0"/>
          <p:nvPr/>
        </p:nvPicPr>
        <p:blipFill>
          <a:blip r:embed="rId3">
            <a:alphaModFix/>
          </a:blip>
          <a:stretch>
            <a:fillRect/>
          </a:stretch>
        </p:blipFill>
        <p:spPr>
          <a:xfrm>
            <a:off x="247250" y="1413050"/>
            <a:ext cx="8839203" cy="2784001"/>
          </a:xfrm>
          <a:prstGeom prst="rect">
            <a:avLst/>
          </a:prstGeom>
          <a:noFill/>
          <a:ln>
            <a:noFill/>
          </a:ln>
        </p:spPr>
      </p:pic>
      <p:sp>
        <p:nvSpPr>
          <p:cNvPr id="145" name="Google Shape;145;p20"/>
          <p:cNvSpPr txBox="1"/>
          <p:nvPr/>
        </p:nvSpPr>
        <p:spPr>
          <a:xfrm>
            <a:off x="0" y="4410000"/>
            <a:ext cx="9144000" cy="73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4800"/>
              <a:t>http://almreports.plos.org</a:t>
            </a:r>
            <a:endParaRPr sz="48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1"/>
          <p:cNvPicPr preferRelativeResize="0"/>
          <p:nvPr/>
        </p:nvPicPr>
        <p:blipFill>
          <a:blip r:embed="rId3">
            <a:alphaModFix/>
          </a:blip>
          <a:stretch>
            <a:fillRect/>
          </a:stretch>
        </p:blipFill>
        <p:spPr>
          <a:xfrm>
            <a:off x="311700" y="1432650"/>
            <a:ext cx="5200051" cy="3556175"/>
          </a:xfrm>
          <a:prstGeom prst="rect">
            <a:avLst/>
          </a:prstGeom>
          <a:noFill/>
          <a:ln>
            <a:noFill/>
          </a:ln>
        </p:spPr>
      </p:pic>
      <p:sp>
        <p:nvSpPr>
          <p:cNvPr id="151" name="Google Shape;151;p21"/>
          <p:cNvSpPr txBox="1">
            <a:spLocks noGrp="1"/>
          </p:cNvSpPr>
          <p:nvPr>
            <p:ph type="title"/>
          </p:nvPr>
        </p:nvSpPr>
        <p:spPr>
          <a:xfrm>
            <a:off x="221475" y="322075"/>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Análisis a nivel de artículo: el caso de PloS y sus reports</a:t>
            </a:r>
            <a:endParaRPr/>
          </a:p>
        </p:txBody>
      </p:sp>
      <p:pic>
        <p:nvPicPr>
          <p:cNvPr id="152" name="Google Shape;152;p21"/>
          <p:cNvPicPr preferRelativeResize="0"/>
          <p:nvPr/>
        </p:nvPicPr>
        <p:blipFill>
          <a:blip r:embed="rId4">
            <a:alphaModFix/>
          </a:blip>
          <a:stretch>
            <a:fillRect/>
          </a:stretch>
        </p:blipFill>
        <p:spPr>
          <a:xfrm>
            <a:off x="5612576" y="2054500"/>
            <a:ext cx="3327449" cy="1962937"/>
          </a:xfrm>
          <a:prstGeom prst="rect">
            <a:avLst/>
          </a:prstGeom>
          <a:noFill/>
          <a:ln>
            <a:noFill/>
          </a:ln>
        </p:spPr>
      </p:pic>
      <p:sp>
        <p:nvSpPr>
          <p:cNvPr id="153" name="Google Shape;153;p21"/>
          <p:cNvSpPr/>
          <p:nvPr/>
        </p:nvSpPr>
        <p:spPr>
          <a:xfrm>
            <a:off x="8619300" y="4665300"/>
            <a:ext cx="524700" cy="4782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title"/>
          </p:nvPr>
        </p:nvSpPr>
        <p:spPr>
          <a:xfrm>
            <a:off x="311713" y="315725"/>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Análisis a nivel de artículo: su aplicabilidad a otros ítems</a:t>
            </a:r>
            <a:endParaRPr/>
          </a:p>
        </p:txBody>
      </p:sp>
      <p:grpSp>
        <p:nvGrpSpPr>
          <p:cNvPr id="2" name="Google Shape;159;p22"/>
          <p:cNvGrpSpPr/>
          <p:nvPr/>
        </p:nvGrpSpPr>
        <p:grpSpPr>
          <a:xfrm>
            <a:off x="152404" y="3782136"/>
            <a:ext cx="8832102" cy="1102509"/>
            <a:chOff x="1593000" y="2322568"/>
            <a:chExt cx="5957975" cy="643500"/>
          </a:xfrm>
        </p:grpSpPr>
        <p:sp>
          <p:nvSpPr>
            <p:cNvPr id="160" name="Google Shape;160;p22"/>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2"/>
            <p:cNvSpPr/>
            <p:nvPr/>
          </p:nvSpPr>
          <p:spPr>
            <a:xfrm flipH="1">
              <a:off x="2283025" y="2322575"/>
              <a:ext cx="1844400" cy="642600"/>
            </a:xfrm>
            <a:prstGeom prst="rect">
              <a:avLst/>
            </a:pr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2"/>
            <p:cNvSpPr/>
            <p:nvPr/>
          </p:nvSpPr>
          <p:spPr>
            <a:xfrm rot="-5400000">
              <a:off x="3501574" y="1934671"/>
              <a:ext cx="643356" cy="1419149"/>
            </a:xfrm>
            <a:prstGeom prst="flowChartOffpageConnector">
              <a:avLst/>
            </a:pr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2"/>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1800">
                  <a:solidFill>
                    <a:srgbClr val="FFFFFF"/>
                  </a:solidFill>
                  <a:latin typeface="Roboto Medium"/>
                  <a:ea typeface="Roboto Medium"/>
                  <a:cs typeface="Roboto Medium"/>
                  <a:sym typeface="Roboto Medium"/>
                </a:rPr>
                <a:t>CRIS -  Portales de producción científica</a:t>
              </a:r>
              <a:endParaRPr sz="1800">
                <a:solidFill>
                  <a:srgbClr val="FFFFFF"/>
                </a:solidFill>
                <a:latin typeface="Roboto"/>
                <a:ea typeface="Roboto"/>
                <a:cs typeface="Roboto"/>
                <a:sym typeface="Roboto"/>
              </a:endParaRPr>
            </a:p>
          </p:txBody>
        </p:sp>
        <p:sp>
          <p:nvSpPr>
            <p:cNvPr id="164" name="Google Shape;164;p22"/>
            <p:cNvSpPr/>
            <p:nvPr/>
          </p:nvSpPr>
          <p:spPr>
            <a:xfrm>
              <a:off x="1593000" y="2322568"/>
              <a:ext cx="690000" cy="642300"/>
            </a:xfrm>
            <a:prstGeom prst="rect">
              <a:avLst/>
            </a:prstGeom>
            <a:solidFill>
              <a:srgbClr val="41414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2"/>
            <p:cNvSpPr/>
            <p:nvPr/>
          </p:nvSpPr>
          <p:spPr>
            <a:xfrm>
              <a:off x="1593000" y="2322575"/>
              <a:ext cx="690000" cy="642600"/>
            </a:xfrm>
            <a:prstGeom prst="rect">
              <a:avLst/>
            </a:prstGeom>
            <a:solidFill>
              <a:srgbClr val="4646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4800">
                  <a:solidFill>
                    <a:srgbClr val="FFFFFF"/>
                  </a:solidFill>
                  <a:latin typeface="Roboto Thin"/>
                  <a:ea typeface="Roboto Thin"/>
                  <a:cs typeface="Roboto Thin"/>
                  <a:sym typeface="Roboto Thin"/>
                </a:rPr>
                <a:t>03</a:t>
              </a:r>
              <a:endParaRPr sz="4800">
                <a:solidFill>
                  <a:srgbClr val="FFFFFF"/>
                </a:solidFill>
                <a:latin typeface="Roboto Thin"/>
                <a:ea typeface="Roboto Thin"/>
                <a:cs typeface="Roboto Thin"/>
                <a:sym typeface="Roboto Thin"/>
              </a:endParaRPr>
            </a:p>
          </p:txBody>
        </p:sp>
        <p:sp>
          <p:nvSpPr>
            <p:cNvPr id="166" name="Google Shape;166;p22"/>
            <p:cNvSpPr/>
            <p:nvPr/>
          </p:nvSpPr>
          <p:spPr>
            <a:xfrm>
              <a:off x="4794680" y="2323743"/>
              <a:ext cx="2564400" cy="642300"/>
            </a:xfrm>
            <a:prstGeom prst="rect">
              <a:avLst/>
            </a:prstGeom>
            <a:noFill/>
            <a:ln>
              <a:noFill/>
            </a:ln>
          </p:spPr>
          <p:txBody>
            <a:bodyPr spcFirstLastPara="1" wrap="square" lIns="91425" tIns="91425" rIns="91425" bIns="91425" anchor="ctr" anchorCtr="0">
              <a:noAutofit/>
            </a:bodyPr>
            <a:lstStyle/>
            <a:p>
              <a:pPr marL="457200" lvl="0" indent="-457200" algn="l" rtl="0">
                <a:lnSpc>
                  <a:spcPct val="115000"/>
                </a:lnSpc>
                <a:spcBef>
                  <a:spcPts val="0"/>
                </a:spcBef>
                <a:spcAft>
                  <a:spcPts val="0"/>
                </a:spcAft>
                <a:buClr>
                  <a:srgbClr val="3D3D3D"/>
                </a:buClr>
                <a:buSzPts val="3600"/>
                <a:buFont typeface="Roboto"/>
                <a:buChar char="●"/>
              </a:pPr>
              <a:r>
                <a:rPr lang="es" sz="3600">
                  <a:solidFill>
                    <a:srgbClr val="3D3D3D"/>
                  </a:solidFill>
                  <a:latin typeface="Roboto"/>
                  <a:ea typeface="Roboto"/>
                  <a:cs typeface="Roboto"/>
                  <a:sym typeface="Roboto"/>
                </a:rPr>
                <a:t>FUTUR-UPC</a:t>
              </a:r>
              <a:endParaRPr sz="3600">
                <a:solidFill>
                  <a:srgbClr val="3D3D3D"/>
                </a:solidFill>
                <a:latin typeface="Roboto"/>
                <a:ea typeface="Roboto"/>
                <a:cs typeface="Roboto"/>
                <a:sym typeface="Roboto"/>
              </a:endParaRPr>
            </a:p>
          </p:txBody>
        </p:sp>
      </p:grpSp>
      <p:grpSp>
        <p:nvGrpSpPr>
          <p:cNvPr id="3" name="Google Shape;167;p22"/>
          <p:cNvGrpSpPr/>
          <p:nvPr/>
        </p:nvGrpSpPr>
        <p:grpSpPr>
          <a:xfrm>
            <a:off x="152404" y="2659771"/>
            <a:ext cx="8832102" cy="1102509"/>
            <a:chOff x="1593000" y="2322568"/>
            <a:chExt cx="5957975" cy="643500"/>
          </a:xfrm>
        </p:grpSpPr>
        <p:sp>
          <p:nvSpPr>
            <p:cNvPr id="168" name="Google Shape;168;p22"/>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2"/>
            <p:cNvSpPr/>
            <p:nvPr/>
          </p:nvSpPr>
          <p:spPr>
            <a:xfrm flipH="1">
              <a:off x="2283025" y="2322575"/>
              <a:ext cx="1844400" cy="642600"/>
            </a:xfrm>
            <a:prstGeom prst="rect">
              <a:avLst/>
            </a:pr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2"/>
            <p:cNvSpPr/>
            <p:nvPr/>
          </p:nvSpPr>
          <p:spPr>
            <a:xfrm rot="-5400000">
              <a:off x="3501574" y="1934671"/>
              <a:ext cx="643356" cy="1419149"/>
            </a:xfrm>
            <a:prstGeom prst="flowChartOffpageConnector">
              <a:avLst/>
            </a:pr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2"/>
            <p:cNvSpPr/>
            <p:nvPr/>
          </p:nvSpPr>
          <p:spPr>
            <a:xfrm>
              <a:off x="2342626" y="2399950"/>
              <a:ext cx="20508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1800">
                  <a:solidFill>
                    <a:srgbClr val="FFFFFF"/>
                  </a:solidFill>
                  <a:latin typeface="Roboto Medium"/>
                  <a:ea typeface="Roboto Medium"/>
                  <a:cs typeface="Roboto Medium"/>
                  <a:sym typeface="Roboto Medium"/>
                </a:rPr>
                <a:t>PRESENTACIONES </a:t>
              </a:r>
              <a:endParaRPr sz="1800">
                <a:solidFill>
                  <a:srgbClr val="FFFFFF"/>
                </a:solidFill>
                <a:latin typeface="Roboto"/>
                <a:ea typeface="Roboto"/>
                <a:cs typeface="Roboto"/>
                <a:sym typeface="Roboto"/>
              </a:endParaRPr>
            </a:p>
          </p:txBody>
        </p:sp>
        <p:sp>
          <p:nvSpPr>
            <p:cNvPr id="172" name="Google Shape;172;p22"/>
            <p:cNvSpPr/>
            <p:nvPr/>
          </p:nvSpPr>
          <p:spPr>
            <a:xfrm>
              <a:off x="1593000" y="2322568"/>
              <a:ext cx="690000" cy="642300"/>
            </a:xfrm>
            <a:prstGeom prst="rect">
              <a:avLst/>
            </a:prstGeom>
            <a:solidFill>
              <a:srgbClr val="41414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2"/>
            <p:cNvSpPr/>
            <p:nvPr/>
          </p:nvSpPr>
          <p:spPr>
            <a:xfrm>
              <a:off x="1593000" y="2322575"/>
              <a:ext cx="690000" cy="642600"/>
            </a:xfrm>
            <a:prstGeom prst="rect">
              <a:avLst/>
            </a:prstGeom>
            <a:solidFill>
              <a:srgbClr val="4646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4800">
                  <a:solidFill>
                    <a:srgbClr val="FFFFFF"/>
                  </a:solidFill>
                  <a:latin typeface="Roboto Thin"/>
                  <a:ea typeface="Roboto Thin"/>
                  <a:cs typeface="Roboto Thin"/>
                  <a:sym typeface="Roboto Thin"/>
                </a:rPr>
                <a:t>02</a:t>
              </a:r>
              <a:endParaRPr sz="4800">
                <a:solidFill>
                  <a:srgbClr val="FFFFFF"/>
                </a:solidFill>
                <a:latin typeface="Roboto Thin"/>
                <a:ea typeface="Roboto Thin"/>
                <a:cs typeface="Roboto Thin"/>
                <a:sym typeface="Roboto Thin"/>
              </a:endParaRPr>
            </a:p>
          </p:txBody>
        </p:sp>
        <p:sp>
          <p:nvSpPr>
            <p:cNvPr id="174" name="Google Shape;174;p22"/>
            <p:cNvSpPr/>
            <p:nvPr/>
          </p:nvSpPr>
          <p:spPr>
            <a:xfrm>
              <a:off x="4763211" y="2323752"/>
              <a:ext cx="2595900" cy="642300"/>
            </a:xfrm>
            <a:prstGeom prst="rect">
              <a:avLst/>
            </a:prstGeom>
            <a:noFill/>
            <a:ln>
              <a:noFill/>
            </a:ln>
          </p:spPr>
          <p:txBody>
            <a:bodyPr spcFirstLastPara="1" wrap="square" lIns="91425" tIns="91425" rIns="91425" bIns="91425" anchor="ctr" anchorCtr="0">
              <a:noAutofit/>
            </a:bodyPr>
            <a:lstStyle/>
            <a:p>
              <a:pPr marL="457200" lvl="0" indent="-457200" algn="l" rtl="0">
                <a:lnSpc>
                  <a:spcPct val="115000"/>
                </a:lnSpc>
                <a:spcBef>
                  <a:spcPts val="0"/>
                </a:spcBef>
                <a:spcAft>
                  <a:spcPts val="0"/>
                </a:spcAft>
                <a:buClr>
                  <a:srgbClr val="3D3D3D"/>
                </a:buClr>
                <a:buSzPts val="3600"/>
                <a:buFont typeface="Roboto"/>
                <a:buChar char="●"/>
              </a:pPr>
              <a:r>
                <a:rPr lang="es" sz="3600">
                  <a:solidFill>
                    <a:srgbClr val="3D3D3D"/>
                  </a:solidFill>
                  <a:latin typeface="Roboto"/>
                  <a:ea typeface="Roboto"/>
                  <a:cs typeface="Roboto"/>
                  <a:sym typeface="Roboto"/>
                </a:rPr>
                <a:t>Slideshare</a:t>
              </a:r>
              <a:endParaRPr sz="3600">
                <a:solidFill>
                  <a:srgbClr val="3D3D3D"/>
                </a:solidFill>
                <a:latin typeface="Roboto"/>
                <a:ea typeface="Roboto"/>
                <a:cs typeface="Roboto"/>
                <a:sym typeface="Roboto"/>
              </a:endParaRPr>
            </a:p>
          </p:txBody>
        </p:sp>
      </p:grpSp>
      <p:grpSp>
        <p:nvGrpSpPr>
          <p:cNvPr id="4" name="Google Shape;175;p22"/>
          <p:cNvGrpSpPr/>
          <p:nvPr/>
        </p:nvGrpSpPr>
        <p:grpSpPr>
          <a:xfrm>
            <a:off x="152404" y="1537390"/>
            <a:ext cx="8832102" cy="1102509"/>
            <a:chOff x="1593000" y="2322568"/>
            <a:chExt cx="5957975" cy="643500"/>
          </a:xfrm>
        </p:grpSpPr>
        <p:sp>
          <p:nvSpPr>
            <p:cNvPr id="176" name="Google Shape;176;p22"/>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2"/>
            <p:cNvSpPr/>
            <p:nvPr/>
          </p:nvSpPr>
          <p:spPr>
            <a:xfrm flipH="1">
              <a:off x="2283025" y="2322575"/>
              <a:ext cx="1844400" cy="642600"/>
            </a:xfrm>
            <a:prstGeom prst="rect">
              <a:avLst/>
            </a:pr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2"/>
            <p:cNvSpPr/>
            <p:nvPr/>
          </p:nvSpPr>
          <p:spPr>
            <a:xfrm rot="-5400000">
              <a:off x="3501574" y="1934671"/>
              <a:ext cx="643356" cy="1419149"/>
            </a:xfrm>
            <a:prstGeom prst="flowChartOffpageConnector">
              <a:avLst/>
            </a:pr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2"/>
            <p:cNvSpPr/>
            <p:nvPr/>
          </p:nvSpPr>
          <p:spPr>
            <a:xfrm>
              <a:off x="2342626" y="2399953"/>
              <a:ext cx="20271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1800">
                  <a:solidFill>
                    <a:srgbClr val="FFFFFF"/>
                  </a:solidFill>
                  <a:latin typeface="Roboto Medium"/>
                  <a:ea typeface="Roboto Medium"/>
                  <a:cs typeface="Roboto Medium"/>
                  <a:sym typeface="Roboto Medium"/>
                </a:rPr>
                <a:t>REPOSITORIOS tradicionales  - Con todas las tipologías que implican</a:t>
              </a:r>
              <a:endParaRPr sz="1800">
                <a:solidFill>
                  <a:srgbClr val="FFFFFF"/>
                </a:solidFill>
                <a:latin typeface="Roboto"/>
                <a:ea typeface="Roboto"/>
                <a:cs typeface="Roboto"/>
                <a:sym typeface="Roboto"/>
              </a:endParaRPr>
            </a:p>
          </p:txBody>
        </p:sp>
        <p:sp>
          <p:nvSpPr>
            <p:cNvPr id="180" name="Google Shape;180;p22"/>
            <p:cNvSpPr/>
            <p:nvPr/>
          </p:nvSpPr>
          <p:spPr>
            <a:xfrm>
              <a:off x="1593000" y="2322568"/>
              <a:ext cx="690000" cy="642300"/>
            </a:xfrm>
            <a:prstGeom prst="rect">
              <a:avLst/>
            </a:prstGeom>
            <a:solidFill>
              <a:srgbClr val="41414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2"/>
            <p:cNvSpPr/>
            <p:nvPr/>
          </p:nvSpPr>
          <p:spPr>
            <a:xfrm>
              <a:off x="1593000" y="2322575"/>
              <a:ext cx="690000" cy="642600"/>
            </a:xfrm>
            <a:prstGeom prst="rect">
              <a:avLst/>
            </a:prstGeom>
            <a:solidFill>
              <a:srgbClr val="4646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4800">
                  <a:solidFill>
                    <a:srgbClr val="FFFFFF"/>
                  </a:solidFill>
                  <a:latin typeface="Roboto Thin"/>
                  <a:ea typeface="Roboto Thin"/>
                  <a:cs typeface="Roboto Thin"/>
                  <a:sym typeface="Roboto Thin"/>
                </a:rPr>
                <a:t>01</a:t>
              </a:r>
              <a:endParaRPr sz="4800">
                <a:solidFill>
                  <a:srgbClr val="FFFFFF"/>
                </a:solidFill>
                <a:latin typeface="Roboto Thin"/>
                <a:ea typeface="Roboto Thin"/>
                <a:cs typeface="Roboto Thin"/>
                <a:sym typeface="Roboto Thin"/>
              </a:endParaRPr>
            </a:p>
          </p:txBody>
        </p:sp>
        <p:sp>
          <p:nvSpPr>
            <p:cNvPr id="182" name="Google Shape;182;p22"/>
            <p:cNvSpPr/>
            <p:nvPr/>
          </p:nvSpPr>
          <p:spPr>
            <a:xfrm>
              <a:off x="4708131" y="2323755"/>
              <a:ext cx="2650800" cy="642300"/>
            </a:xfrm>
            <a:prstGeom prst="rect">
              <a:avLst/>
            </a:prstGeom>
            <a:noFill/>
            <a:ln>
              <a:noFill/>
            </a:ln>
          </p:spPr>
          <p:txBody>
            <a:bodyPr spcFirstLastPara="1" wrap="square" lIns="91425" tIns="91425" rIns="91425" bIns="91425" anchor="ctr" anchorCtr="0">
              <a:noAutofit/>
            </a:bodyPr>
            <a:lstStyle/>
            <a:p>
              <a:pPr marL="457200" lvl="0" indent="-457200" algn="l" rtl="0">
                <a:lnSpc>
                  <a:spcPct val="115000"/>
                </a:lnSpc>
                <a:spcBef>
                  <a:spcPts val="0"/>
                </a:spcBef>
                <a:spcAft>
                  <a:spcPts val="0"/>
                </a:spcAft>
                <a:buClr>
                  <a:srgbClr val="3D3D3D"/>
                </a:buClr>
                <a:buSzPts val="3600"/>
                <a:buFont typeface="Roboto"/>
                <a:buChar char="●"/>
              </a:pPr>
              <a:r>
                <a:rPr lang="es" sz="3600">
                  <a:solidFill>
                    <a:srgbClr val="3D3D3D"/>
                  </a:solidFill>
                  <a:latin typeface="Roboto"/>
                  <a:ea typeface="Roboto"/>
                  <a:cs typeface="Roboto"/>
                  <a:sym typeface="Roboto"/>
                </a:rPr>
                <a:t>Zenodo</a:t>
              </a:r>
              <a:endParaRPr sz="3600">
                <a:solidFill>
                  <a:srgbClr val="3D3D3D"/>
                </a:solidFill>
                <a:latin typeface="Roboto"/>
                <a:ea typeface="Roboto"/>
                <a:cs typeface="Roboto"/>
                <a:sym typeface="Roboto"/>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Análisis a nivel de autor: </a:t>
            </a:r>
            <a:endParaRPr/>
          </a:p>
        </p:txBody>
      </p:sp>
      <p:grpSp>
        <p:nvGrpSpPr>
          <p:cNvPr id="2" name="Google Shape;188;p23"/>
          <p:cNvGrpSpPr/>
          <p:nvPr/>
        </p:nvGrpSpPr>
        <p:grpSpPr>
          <a:xfrm>
            <a:off x="4193013" y="1686901"/>
            <a:ext cx="3679200" cy="3135433"/>
            <a:chOff x="4192863" y="1002150"/>
            <a:chExt cx="3679200" cy="3139200"/>
          </a:xfrm>
        </p:grpSpPr>
        <p:sp>
          <p:nvSpPr>
            <p:cNvPr id="189" name="Google Shape;189;p23"/>
            <p:cNvSpPr/>
            <p:nvPr/>
          </p:nvSpPr>
          <p:spPr>
            <a:xfrm>
              <a:off x="4192863" y="1002150"/>
              <a:ext cx="3679200" cy="3139200"/>
            </a:xfrm>
            <a:prstGeom prst="round2DiagRect">
              <a:avLst>
                <a:gd name="adj1" fmla="val 0"/>
                <a:gd name="adj2" fmla="val 17764"/>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
          <p:nvSpPr>
            <p:cNvPr id="190" name="Google Shape;190;p23"/>
            <p:cNvSpPr txBox="1"/>
            <p:nvPr/>
          </p:nvSpPr>
          <p:spPr>
            <a:xfrm>
              <a:off x="5560025" y="1415063"/>
              <a:ext cx="2021400" cy="247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b="1">
                  <a:solidFill>
                    <a:srgbClr val="FFFFFF"/>
                  </a:solidFill>
                  <a:latin typeface="Roboto"/>
                  <a:ea typeface="Roboto"/>
                  <a:cs typeface="Roboto"/>
                  <a:sym typeface="Roboto"/>
                </a:rPr>
                <a:t>Lo análisis a nivel de autor se han popularizado con las redes sociales y sobre tras la aparición de G Scholar y ResearchGate</a:t>
              </a:r>
              <a:endParaRPr sz="1800">
                <a:solidFill>
                  <a:srgbClr val="FFFFFF"/>
                </a:solidFill>
                <a:latin typeface="Roboto"/>
                <a:ea typeface="Roboto"/>
                <a:cs typeface="Roboto"/>
                <a:sym typeface="Roboto"/>
              </a:endParaRPr>
            </a:p>
          </p:txBody>
        </p:sp>
      </p:grpSp>
      <p:grpSp>
        <p:nvGrpSpPr>
          <p:cNvPr id="3" name="Google Shape;191;p23"/>
          <p:cNvGrpSpPr/>
          <p:nvPr/>
        </p:nvGrpSpPr>
        <p:grpSpPr>
          <a:xfrm>
            <a:off x="3216519" y="1686759"/>
            <a:ext cx="1944600" cy="1569600"/>
            <a:chOff x="3216519" y="1002150"/>
            <a:chExt cx="1944600" cy="1569600"/>
          </a:xfrm>
        </p:grpSpPr>
        <p:sp>
          <p:nvSpPr>
            <p:cNvPr id="192" name="Google Shape;192;p23"/>
            <p:cNvSpPr/>
            <p:nvPr/>
          </p:nvSpPr>
          <p:spPr>
            <a:xfrm flipH="1">
              <a:off x="3216519" y="1002150"/>
              <a:ext cx="1944600" cy="1569600"/>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23"/>
            <p:cNvSpPr txBox="1"/>
            <p:nvPr/>
          </p:nvSpPr>
          <p:spPr>
            <a:xfrm>
              <a:off x="3461177" y="1016066"/>
              <a:ext cx="16437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b="1">
                  <a:solidFill>
                    <a:srgbClr val="FFFFFF"/>
                  </a:solidFill>
                  <a:latin typeface="Roboto"/>
                  <a:ea typeface="Roboto"/>
                  <a:cs typeface="Roboto"/>
                  <a:sym typeface="Roboto"/>
                </a:rPr>
                <a:t>Permiten la realización de análisis Quick and dirty</a:t>
              </a:r>
              <a:endParaRPr sz="1800">
                <a:solidFill>
                  <a:srgbClr val="FFFFFF"/>
                </a:solidFill>
                <a:latin typeface="Roboto"/>
                <a:ea typeface="Roboto"/>
                <a:cs typeface="Roboto"/>
                <a:sym typeface="Roboto"/>
              </a:endParaRPr>
            </a:p>
          </p:txBody>
        </p:sp>
      </p:grpSp>
      <p:grpSp>
        <p:nvGrpSpPr>
          <p:cNvPr id="4" name="Google Shape;194;p23"/>
          <p:cNvGrpSpPr/>
          <p:nvPr/>
        </p:nvGrpSpPr>
        <p:grpSpPr>
          <a:xfrm>
            <a:off x="1276688" y="1686759"/>
            <a:ext cx="1944600" cy="1569600"/>
            <a:chOff x="1271925" y="1002150"/>
            <a:chExt cx="1944600" cy="1569600"/>
          </a:xfrm>
        </p:grpSpPr>
        <p:sp>
          <p:nvSpPr>
            <p:cNvPr id="195" name="Google Shape;195;p23"/>
            <p:cNvSpPr/>
            <p:nvPr/>
          </p:nvSpPr>
          <p:spPr>
            <a:xfrm rot="10800000">
              <a:off x="1271925" y="1002150"/>
              <a:ext cx="1944600" cy="1569600"/>
            </a:xfrm>
            <a:prstGeom prst="round2DiagRect">
              <a:avLst>
                <a:gd name="adj1" fmla="val 0"/>
                <a:gd name="adj2" fmla="val 17764"/>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23"/>
            <p:cNvSpPr txBox="1"/>
            <p:nvPr/>
          </p:nvSpPr>
          <p:spPr>
            <a:xfrm>
              <a:off x="1496688" y="1016060"/>
              <a:ext cx="14517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b="1">
                  <a:solidFill>
                    <a:srgbClr val="FFFFFF"/>
                  </a:solidFill>
                  <a:latin typeface="Roboto"/>
                  <a:ea typeface="Roboto"/>
                  <a:cs typeface="Roboto"/>
                  <a:sym typeface="Roboto"/>
                </a:rPr>
                <a:t>Existen perfiles en redes generales y académicas</a:t>
              </a:r>
              <a:endParaRPr sz="1800">
                <a:solidFill>
                  <a:srgbClr val="FFFFFF"/>
                </a:solidFill>
                <a:latin typeface="Roboto"/>
                <a:ea typeface="Roboto"/>
                <a:cs typeface="Roboto"/>
                <a:sym typeface="Roboto"/>
              </a:endParaRPr>
            </a:p>
          </p:txBody>
        </p:sp>
      </p:grpSp>
      <p:grpSp>
        <p:nvGrpSpPr>
          <p:cNvPr id="5" name="Google Shape;197;p23"/>
          <p:cNvGrpSpPr/>
          <p:nvPr/>
        </p:nvGrpSpPr>
        <p:grpSpPr>
          <a:xfrm>
            <a:off x="1276688" y="3252788"/>
            <a:ext cx="1944600" cy="1569600"/>
            <a:chOff x="1271925" y="2571750"/>
            <a:chExt cx="1944600" cy="1569600"/>
          </a:xfrm>
        </p:grpSpPr>
        <p:sp>
          <p:nvSpPr>
            <p:cNvPr id="198" name="Google Shape;198;p23"/>
            <p:cNvSpPr/>
            <p:nvPr/>
          </p:nvSpPr>
          <p:spPr>
            <a:xfrm flipH="1">
              <a:off x="1271925" y="2571750"/>
              <a:ext cx="1944600" cy="1569600"/>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23"/>
            <p:cNvSpPr txBox="1"/>
            <p:nvPr/>
          </p:nvSpPr>
          <p:spPr>
            <a:xfrm>
              <a:off x="1496688" y="2590113"/>
              <a:ext cx="1451700" cy="6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b="1">
                  <a:solidFill>
                    <a:srgbClr val="FFFFFF"/>
                  </a:solidFill>
                  <a:latin typeface="Roboto"/>
                  <a:ea typeface="Roboto"/>
                  <a:cs typeface="Roboto"/>
                  <a:sym typeface="Roboto"/>
                </a:rPr>
                <a:t>Requieren trabajo de depuración por parte del autor</a:t>
              </a:r>
              <a:endParaRPr sz="1800">
                <a:solidFill>
                  <a:srgbClr val="FFFFFF"/>
                </a:solidFill>
                <a:latin typeface="Roboto"/>
                <a:ea typeface="Roboto"/>
                <a:cs typeface="Roboto"/>
                <a:sym typeface="Roboto"/>
              </a:endParaRPr>
            </a:p>
          </p:txBody>
        </p:sp>
      </p:grpSp>
      <p:grpSp>
        <p:nvGrpSpPr>
          <p:cNvPr id="6" name="Google Shape;200;p23"/>
          <p:cNvGrpSpPr/>
          <p:nvPr/>
        </p:nvGrpSpPr>
        <p:grpSpPr>
          <a:xfrm>
            <a:off x="3216519" y="3252788"/>
            <a:ext cx="1944600" cy="1569600"/>
            <a:chOff x="3216519" y="2571750"/>
            <a:chExt cx="1944600" cy="1569600"/>
          </a:xfrm>
        </p:grpSpPr>
        <p:sp>
          <p:nvSpPr>
            <p:cNvPr id="201" name="Google Shape;201;p23"/>
            <p:cNvSpPr/>
            <p:nvPr/>
          </p:nvSpPr>
          <p:spPr>
            <a:xfrm rot="10800000">
              <a:off x="3216519" y="2571750"/>
              <a:ext cx="1944600" cy="1569600"/>
            </a:xfrm>
            <a:prstGeom prst="round2DiagRect">
              <a:avLst>
                <a:gd name="adj1" fmla="val 0"/>
                <a:gd name="adj2" fmla="val 17764"/>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23"/>
            <p:cNvSpPr txBox="1"/>
            <p:nvPr/>
          </p:nvSpPr>
          <p:spPr>
            <a:xfrm>
              <a:off x="3461177" y="2814263"/>
              <a:ext cx="16998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b="1">
                  <a:solidFill>
                    <a:srgbClr val="FFFFFF"/>
                  </a:solidFill>
                  <a:latin typeface="Roboto"/>
                  <a:ea typeface="Roboto"/>
                  <a:cs typeface="Roboto"/>
                  <a:sym typeface="Roboto"/>
                </a:rPr>
                <a:t>A veces datos erróneos, necesidad de otras fuentes</a:t>
              </a:r>
              <a:endParaRPr sz="1800">
                <a:solidFill>
                  <a:srgbClr val="FFFFFF"/>
                </a:solidFill>
                <a:latin typeface="Roboto"/>
                <a:ea typeface="Roboto"/>
                <a:cs typeface="Roboto"/>
                <a:sym typeface="Roboto"/>
              </a:endParaRPr>
            </a:p>
          </p:txBody>
        </p:sp>
      </p:grpSp>
      <p:grpSp>
        <p:nvGrpSpPr>
          <p:cNvPr id="7" name="Google Shape;203;p23"/>
          <p:cNvGrpSpPr/>
          <p:nvPr/>
        </p:nvGrpSpPr>
        <p:grpSpPr>
          <a:xfrm>
            <a:off x="3053468" y="3091496"/>
            <a:ext cx="334125" cy="334078"/>
            <a:chOff x="3157188" y="909150"/>
            <a:chExt cx="470400" cy="470400"/>
          </a:xfrm>
        </p:grpSpPr>
        <p:sp>
          <p:nvSpPr>
            <p:cNvPr id="204" name="Google Shape;204;p23"/>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23"/>
            <p:cNvSpPr/>
            <p:nvPr/>
          </p:nvSpPr>
          <p:spPr>
            <a:xfrm>
              <a:off x="3243138" y="995100"/>
              <a:ext cx="298500" cy="298500"/>
            </a:xfrm>
            <a:prstGeom prst="mathPlus">
              <a:avLst>
                <a:gd name="adj1" fmla="val 990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4"/>
          <p:cNvPicPr preferRelativeResize="0"/>
          <p:nvPr/>
        </p:nvPicPr>
        <p:blipFill>
          <a:blip r:embed="rId3">
            <a:alphaModFix/>
          </a:blip>
          <a:stretch>
            <a:fillRect/>
          </a:stretch>
        </p:blipFill>
        <p:spPr>
          <a:xfrm>
            <a:off x="152400" y="1029800"/>
            <a:ext cx="8839199" cy="3727938"/>
          </a:xfrm>
          <a:prstGeom prst="rect">
            <a:avLst/>
          </a:prstGeom>
          <a:noFill/>
          <a:ln>
            <a:noFill/>
          </a:ln>
        </p:spPr>
      </p:pic>
      <p:sp>
        <p:nvSpPr>
          <p:cNvPr id="211" name="Google Shape;211;p24"/>
          <p:cNvSpPr txBox="1">
            <a:spLocks noGrp="1"/>
          </p:cNvSpPr>
          <p:nvPr>
            <p:ph type="title"/>
          </p:nvPr>
        </p:nvSpPr>
        <p:spPr>
          <a:xfrm>
            <a:off x="159300" y="677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Análisis a nivel de autor: ejemplo de estudio </a:t>
            </a:r>
            <a:endParaRPr/>
          </a:p>
        </p:txBody>
      </p:sp>
      <p:sp>
        <p:nvSpPr>
          <p:cNvPr id="212" name="Google Shape;212;p24"/>
          <p:cNvSpPr txBox="1"/>
          <p:nvPr/>
        </p:nvSpPr>
        <p:spPr>
          <a:xfrm>
            <a:off x="0" y="4688025"/>
            <a:ext cx="9144000" cy="45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1150">
                <a:solidFill>
                  <a:srgbClr val="212121"/>
                </a:solidFill>
              </a:rPr>
              <a:t>Torres-Salinas, D.; Milanés-Guisado, Yusnelkis. </a:t>
            </a:r>
            <a:r>
              <a:rPr lang="es" sz="1150" b="1">
                <a:solidFill>
                  <a:srgbClr val="212121"/>
                </a:solidFill>
              </a:rPr>
              <a:t>Presencia en redes sociales y altmétricas de los principales autores de la revista...</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Análisis a nivel de autor: ecosistemas diversos</a:t>
            </a:r>
            <a:endParaRPr/>
          </a:p>
        </p:txBody>
      </p:sp>
      <p:pic>
        <p:nvPicPr>
          <p:cNvPr id="218" name="Google Shape;218;p25"/>
          <p:cNvPicPr preferRelativeResize="0"/>
          <p:nvPr/>
        </p:nvPicPr>
        <p:blipFill>
          <a:blip r:embed="rId3">
            <a:alphaModFix/>
          </a:blip>
          <a:stretch>
            <a:fillRect/>
          </a:stretch>
        </p:blipFill>
        <p:spPr>
          <a:xfrm>
            <a:off x="152400" y="1258400"/>
            <a:ext cx="4543636" cy="3732699"/>
          </a:xfrm>
          <a:prstGeom prst="rect">
            <a:avLst/>
          </a:prstGeom>
          <a:noFill/>
          <a:ln>
            <a:noFill/>
          </a:ln>
        </p:spPr>
      </p:pic>
      <p:sp>
        <p:nvSpPr>
          <p:cNvPr id="219" name="Google Shape;219;p25"/>
          <p:cNvSpPr txBox="1"/>
          <p:nvPr/>
        </p:nvSpPr>
        <p:spPr>
          <a:xfrm>
            <a:off x="5091925" y="1487650"/>
            <a:ext cx="3660900" cy="32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000">
                <a:latin typeface="Source Sans Pro"/>
                <a:ea typeface="Source Sans Pro"/>
                <a:cs typeface="Source Sans Pro"/>
                <a:sym typeface="Source Sans Pro"/>
              </a:rPr>
              <a:t>Cada red es un ecosistema en sí mismo. Cada red tiene un número de usuarios distintos, están dirigidas a una comunidad diferente, tienen un objetivo diferente lo que genera que sean ecosistemas diversos. Antes de cualquier análisis hay que considerar estos factores.</a:t>
            </a:r>
            <a:endParaRPr sz="2000">
              <a:latin typeface="Source Sans Pro"/>
              <a:ea typeface="Source Sans Pro"/>
              <a:cs typeface="Source Sans Pro"/>
              <a:sym typeface="Source Sans Pro"/>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26"/>
          <p:cNvPicPr preferRelativeResize="0"/>
          <p:nvPr/>
        </p:nvPicPr>
        <p:blipFill>
          <a:blip r:embed="rId3">
            <a:alphaModFix/>
          </a:blip>
          <a:stretch>
            <a:fillRect/>
          </a:stretch>
        </p:blipFill>
        <p:spPr>
          <a:xfrm>
            <a:off x="90250" y="2122725"/>
            <a:ext cx="8662723" cy="3020775"/>
          </a:xfrm>
          <a:prstGeom prst="rect">
            <a:avLst/>
          </a:prstGeom>
          <a:noFill/>
          <a:ln>
            <a:noFill/>
          </a:ln>
        </p:spPr>
      </p:pic>
      <p:sp>
        <p:nvSpPr>
          <p:cNvPr id="225" name="Google Shape;225;p2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Análisis a nivel de autor: la cobertura</a:t>
            </a:r>
            <a:endParaRPr/>
          </a:p>
        </p:txBody>
      </p:sp>
      <p:sp>
        <p:nvSpPr>
          <p:cNvPr id="226" name="Google Shape;226;p26"/>
          <p:cNvSpPr txBox="1"/>
          <p:nvPr/>
        </p:nvSpPr>
        <p:spPr>
          <a:xfrm>
            <a:off x="167575" y="1362150"/>
            <a:ext cx="8976600" cy="9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000">
                <a:latin typeface="Source Sans Pro"/>
                <a:ea typeface="Source Sans Pro"/>
                <a:cs typeface="Source Sans Pro"/>
                <a:sym typeface="Source Sans Pro"/>
              </a:rPr>
              <a:t>Porcentaje de profesores de la Universidad de Granada que cuentan con perfil en alguna de las siguiente redes: researchgate, publons, academia.edu y mendeley</a:t>
            </a:r>
            <a:endParaRPr sz="2000">
              <a:latin typeface="Source Sans Pro"/>
              <a:ea typeface="Source Sans Pro"/>
              <a:cs typeface="Source Sans Pro"/>
              <a:sym typeface="Source Sans Pro"/>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Análisis a nivel autor: ejemplo de ranking en la UGR</a:t>
            </a:r>
            <a:endParaRPr/>
          </a:p>
        </p:txBody>
      </p:sp>
      <p:pic>
        <p:nvPicPr>
          <p:cNvPr id="232" name="Google Shape;232;p27"/>
          <p:cNvPicPr preferRelativeResize="0"/>
          <p:nvPr/>
        </p:nvPicPr>
        <p:blipFill>
          <a:blip r:embed="rId3">
            <a:alphaModFix/>
          </a:blip>
          <a:stretch>
            <a:fillRect/>
          </a:stretch>
        </p:blipFill>
        <p:spPr>
          <a:xfrm>
            <a:off x="90250" y="1181025"/>
            <a:ext cx="6574376" cy="3299525"/>
          </a:xfrm>
          <a:prstGeom prst="rect">
            <a:avLst/>
          </a:prstGeom>
          <a:noFill/>
          <a:ln>
            <a:noFill/>
          </a:ln>
        </p:spPr>
      </p:pic>
      <p:sp>
        <p:nvSpPr>
          <p:cNvPr id="233" name="Google Shape;233;p27"/>
          <p:cNvSpPr txBox="1"/>
          <p:nvPr/>
        </p:nvSpPr>
        <p:spPr>
          <a:xfrm>
            <a:off x="90250" y="4555575"/>
            <a:ext cx="6574500" cy="4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a:t>http://investigacion.ugr.es/ugrinvestiga/static/BuscadorRankingRrss/*/buscar</a:t>
            </a:r>
            <a:endParaRPr/>
          </a:p>
        </p:txBody>
      </p:sp>
      <p:pic>
        <p:nvPicPr>
          <p:cNvPr id="234" name="Google Shape;234;p27"/>
          <p:cNvPicPr preferRelativeResize="0"/>
          <p:nvPr/>
        </p:nvPicPr>
        <p:blipFill>
          <a:blip r:embed="rId4">
            <a:alphaModFix/>
          </a:blip>
          <a:stretch>
            <a:fillRect/>
          </a:stretch>
        </p:blipFill>
        <p:spPr>
          <a:xfrm>
            <a:off x="6726775" y="1181025"/>
            <a:ext cx="2174575" cy="329952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Análisis a nivel de autor: audiencias no académicas</a:t>
            </a:r>
            <a:endParaRPr/>
          </a:p>
        </p:txBody>
      </p:sp>
      <p:pic>
        <p:nvPicPr>
          <p:cNvPr id="240" name="Google Shape;240;p28"/>
          <p:cNvPicPr preferRelativeResize="0"/>
          <p:nvPr/>
        </p:nvPicPr>
        <p:blipFill>
          <a:blip r:embed="rId3">
            <a:alphaModFix/>
          </a:blip>
          <a:stretch>
            <a:fillRect/>
          </a:stretch>
        </p:blipFill>
        <p:spPr>
          <a:xfrm>
            <a:off x="152400" y="1374425"/>
            <a:ext cx="8839200" cy="3302725"/>
          </a:xfrm>
          <a:prstGeom prst="rect">
            <a:avLst/>
          </a:prstGeom>
          <a:noFill/>
          <a:ln>
            <a:noFill/>
          </a:ln>
        </p:spPr>
      </p:pic>
      <p:sp>
        <p:nvSpPr>
          <p:cNvPr id="241" name="Google Shape;241;p28"/>
          <p:cNvSpPr txBox="1"/>
          <p:nvPr/>
        </p:nvSpPr>
        <p:spPr>
          <a:xfrm>
            <a:off x="2887600" y="4768800"/>
            <a:ext cx="4009200" cy="37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a:t>Anup Kumar Das, Sanjaya Mishra, 2014</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 que generan nuevas estadísticas</a:t>
            </a:r>
            <a:endParaRPr/>
          </a:p>
        </p:txBody>
      </p:sp>
      <p:pic>
        <p:nvPicPr>
          <p:cNvPr id="128" name="Google Shape;128;p23"/>
          <p:cNvPicPr preferRelativeResize="0"/>
          <p:nvPr/>
        </p:nvPicPr>
        <p:blipFill>
          <a:blip r:embed="rId3">
            <a:alphaModFix/>
          </a:blip>
          <a:stretch>
            <a:fillRect/>
          </a:stretch>
        </p:blipFill>
        <p:spPr>
          <a:xfrm>
            <a:off x="1188200" y="1289200"/>
            <a:ext cx="6230418" cy="37327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Otras fuentes: Metrics Toolkit</a:t>
            </a:r>
            <a:endParaRPr/>
          </a:p>
        </p:txBody>
      </p:sp>
      <p:pic>
        <p:nvPicPr>
          <p:cNvPr id="247" name="Google Shape;247;p29"/>
          <p:cNvPicPr preferRelativeResize="0"/>
          <p:nvPr/>
        </p:nvPicPr>
        <p:blipFill>
          <a:blip r:embed="rId3">
            <a:alphaModFix/>
          </a:blip>
          <a:stretch>
            <a:fillRect/>
          </a:stretch>
        </p:blipFill>
        <p:spPr>
          <a:xfrm>
            <a:off x="200275" y="1553350"/>
            <a:ext cx="6354500" cy="3216926"/>
          </a:xfrm>
          <a:prstGeom prst="rect">
            <a:avLst/>
          </a:prstGeom>
          <a:noFill/>
          <a:ln>
            <a:noFill/>
          </a:ln>
        </p:spPr>
      </p:pic>
      <p:pic>
        <p:nvPicPr>
          <p:cNvPr id="248" name="Google Shape;248;p29"/>
          <p:cNvPicPr preferRelativeResize="0"/>
          <p:nvPr/>
        </p:nvPicPr>
        <p:blipFill>
          <a:blip r:embed="rId4">
            <a:alphaModFix/>
          </a:blip>
          <a:stretch>
            <a:fillRect/>
          </a:stretch>
        </p:blipFill>
        <p:spPr>
          <a:xfrm>
            <a:off x="6554775" y="1553350"/>
            <a:ext cx="2284425" cy="2932018"/>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0"/>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t>Además de ser una fuente magnífica para conocer indicadores y su significado, uso, limitaciones para cada métrica nos indica a través de qué fuentes podemos calcularla</a:t>
            </a:r>
            <a:endParaRPr/>
          </a:p>
        </p:txBody>
      </p:sp>
      <p:sp>
        <p:nvSpPr>
          <p:cNvPr id="254" name="Google Shape;254;p3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Otras fuentes: Metrics Toolkit</a:t>
            </a:r>
            <a:endParaRPr/>
          </a:p>
        </p:txBody>
      </p:sp>
      <p:pic>
        <p:nvPicPr>
          <p:cNvPr id="255" name="Google Shape;255;p30"/>
          <p:cNvPicPr preferRelativeResize="0"/>
          <p:nvPr/>
        </p:nvPicPr>
        <p:blipFill>
          <a:blip r:embed="rId3">
            <a:alphaModFix/>
          </a:blip>
          <a:stretch>
            <a:fillRect/>
          </a:stretch>
        </p:blipFill>
        <p:spPr>
          <a:xfrm>
            <a:off x="104975" y="2622400"/>
            <a:ext cx="4397049" cy="1398325"/>
          </a:xfrm>
          <a:prstGeom prst="rect">
            <a:avLst/>
          </a:prstGeom>
          <a:noFill/>
          <a:ln>
            <a:noFill/>
          </a:ln>
        </p:spPr>
      </p:pic>
      <p:pic>
        <p:nvPicPr>
          <p:cNvPr id="256" name="Google Shape;256;p30"/>
          <p:cNvPicPr preferRelativeResize="0"/>
          <p:nvPr/>
        </p:nvPicPr>
        <p:blipFill>
          <a:blip r:embed="rId4">
            <a:alphaModFix/>
          </a:blip>
          <a:stretch>
            <a:fillRect/>
          </a:stretch>
        </p:blipFill>
        <p:spPr>
          <a:xfrm>
            <a:off x="2970903" y="3508297"/>
            <a:ext cx="6173100" cy="153022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Sesión 2. Epígrafe 2</a:t>
            </a:r>
            <a:endParaRPr/>
          </a:p>
        </p:txBody>
      </p:sp>
      <p:sp>
        <p:nvSpPr>
          <p:cNvPr id="262" name="Google Shape;262;p31"/>
          <p:cNvSpPr txBox="1">
            <a:spLocks noGrp="1"/>
          </p:cNvSpPr>
          <p:nvPr>
            <p:ph type="body" idx="1"/>
          </p:nvPr>
        </p:nvSpPr>
        <p:spPr>
          <a:xfrm>
            <a:off x="311700" y="1468825"/>
            <a:ext cx="8520600" cy="30999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1600"/>
              </a:spcAft>
              <a:buNone/>
            </a:pPr>
            <a:r>
              <a:rPr lang="es" sz="4700">
                <a:solidFill>
                  <a:srgbClr val="FFFFFF"/>
                </a:solidFill>
              </a:rPr>
              <a:t>Fuentes primarias de las altmétricas</a:t>
            </a:r>
            <a:endParaRPr sz="4700">
              <a:solidFill>
                <a:srgbClr val="FFFFFF"/>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2"/>
          <p:cNvSpPr txBox="1">
            <a:spLocks noGrp="1"/>
          </p:cNvSpPr>
          <p:nvPr>
            <p:ph type="title"/>
          </p:nvPr>
        </p:nvSpPr>
        <p:spPr>
          <a:xfrm>
            <a:off x="311700" y="2484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Un universo de fuentes de información</a:t>
            </a:r>
            <a:endParaRPr/>
          </a:p>
        </p:txBody>
      </p:sp>
      <p:grpSp>
        <p:nvGrpSpPr>
          <p:cNvPr id="2" name="Google Shape;268;p32"/>
          <p:cNvGrpSpPr/>
          <p:nvPr/>
        </p:nvGrpSpPr>
        <p:grpSpPr>
          <a:xfrm>
            <a:off x="656367" y="981903"/>
            <a:ext cx="4036590" cy="3941676"/>
            <a:chOff x="2256567" y="677103"/>
            <a:chExt cx="4036590" cy="3941676"/>
          </a:xfrm>
        </p:grpSpPr>
        <p:sp>
          <p:nvSpPr>
            <p:cNvPr id="269" name="Google Shape;269;p32"/>
            <p:cNvSpPr/>
            <p:nvPr/>
          </p:nvSpPr>
          <p:spPr>
            <a:xfrm rot="-6597333">
              <a:off x="4296826" y="3950027"/>
              <a:ext cx="586303" cy="586303"/>
            </a:xfrm>
            <a:prstGeom prst="ellipse">
              <a:avLst/>
            </a:prstGeom>
            <a:solidFill>
              <a:srgbClr val="65F0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2"/>
            <p:cNvSpPr/>
            <p:nvPr/>
          </p:nvSpPr>
          <p:spPr>
            <a:xfrm rot="-6599386">
              <a:off x="2318596" y="1407533"/>
              <a:ext cx="440541" cy="440541"/>
            </a:xfrm>
            <a:prstGeom prst="ellipse">
              <a:avLst/>
            </a:prstGeom>
            <a:solidFill>
              <a:srgbClr val="65F0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2"/>
            <p:cNvSpPr/>
            <p:nvPr/>
          </p:nvSpPr>
          <p:spPr>
            <a:xfrm rot="-6598839">
              <a:off x="2887641" y="2346984"/>
              <a:ext cx="1199287" cy="1199287"/>
            </a:xfrm>
            <a:prstGeom prst="ellipse">
              <a:avLst/>
            </a:prstGeom>
            <a:solidFill>
              <a:srgbClr val="65F0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2"/>
            <p:cNvSpPr/>
            <p:nvPr/>
          </p:nvSpPr>
          <p:spPr>
            <a:xfrm rot="-6598620">
              <a:off x="4374916" y="913763"/>
              <a:ext cx="1681581" cy="1681581"/>
            </a:xfrm>
            <a:prstGeom prst="ellipse">
              <a:avLst/>
            </a:prstGeom>
            <a:solidFill>
              <a:srgbClr val="65F0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2"/>
            <p:cNvSpPr/>
            <p:nvPr/>
          </p:nvSpPr>
          <p:spPr>
            <a:xfrm rot="-6597866">
              <a:off x="2661829" y="2208216"/>
              <a:ext cx="629106" cy="629106"/>
            </a:xfrm>
            <a:prstGeom prst="ellipse">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2"/>
            <p:cNvSpPr/>
            <p:nvPr/>
          </p:nvSpPr>
          <p:spPr>
            <a:xfrm rot="-6597701">
              <a:off x="3267625" y="1113818"/>
              <a:ext cx="274172" cy="274172"/>
            </a:xfrm>
            <a:prstGeom prst="ellipse">
              <a:avLst/>
            </a:prstGeom>
            <a:solidFill>
              <a:srgbClr val="65F0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275;p32"/>
          <p:cNvGrpSpPr/>
          <p:nvPr/>
        </p:nvGrpSpPr>
        <p:grpSpPr>
          <a:xfrm>
            <a:off x="2846994" y="2120566"/>
            <a:ext cx="2440200" cy="2440200"/>
            <a:chOff x="4447194" y="1815766"/>
            <a:chExt cx="2440200" cy="2440200"/>
          </a:xfrm>
        </p:grpSpPr>
        <p:sp>
          <p:nvSpPr>
            <p:cNvPr id="276" name="Google Shape;276;p32"/>
            <p:cNvSpPr/>
            <p:nvPr/>
          </p:nvSpPr>
          <p:spPr>
            <a:xfrm>
              <a:off x="4447194" y="1815766"/>
              <a:ext cx="2440200" cy="2440200"/>
            </a:xfrm>
            <a:prstGeom prst="ellipse">
              <a:avLst/>
            </a:prstGeom>
            <a:solidFill>
              <a:srgbClr val="085631"/>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2"/>
            <p:cNvSpPr txBox="1"/>
            <p:nvPr/>
          </p:nvSpPr>
          <p:spPr>
            <a:xfrm>
              <a:off x="4735950" y="2504275"/>
              <a:ext cx="1862700" cy="116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a:solidFill>
                    <a:srgbClr val="FFFFFF"/>
                  </a:solidFill>
                  <a:latin typeface="Roboto"/>
                  <a:ea typeface="Roboto"/>
                  <a:cs typeface="Roboto"/>
                  <a:sym typeface="Roboto"/>
                </a:rPr>
                <a:t>MENDELEY</a:t>
              </a:r>
              <a:endParaRPr sz="2400">
                <a:solidFill>
                  <a:srgbClr val="FFFFFF"/>
                </a:solidFill>
                <a:latin typeface="Roboto"/>
                <a:ea typeface="Roboto"/>
                <a:cs typeface="Roboto"/>
                <a:sym typeface="Roboto"/>
              </a:endParaRPr>
            </a:p>
          </p:txBody>
        </p:sp>
      </p:grpSp>
      <p:grpSp>
        <p:nvGrpSpPr>
          <p:cNvPr id="4" name="Google Shape;278;p32"/>
          <p:cNvGrpSpPr/>
          <p:nvPr/>
        </p:nvGrpSpPr>
        <p:grpSpPr>
          <a:xfrm>
            <a:off x="1966737" y="1678853"/>
            <a:ext cx="1423800" cy="1423800"/>
            <a:chOff x="3490737" y="1374053"/>
            <a:chExt cx="1423800" cy="1423800"/>
          </a:xfrm>
        </p:grpSpPr>
        <p:sp>
          <p:nvSpPr>
            <p:cNvPr id="279" name="Google Shape;279;p32"/>
            <p:cNvSpPr/>
            <p:nvPr/>
          </p:nvSpPr>
          <p:spPr>
            <a:xfrm>
              <a:off x="3490737" y="1374053"/>
              <a:ext cx="1423800" cy="1423800"/>
            </a:xfrm>
            <a:prstGeom prst="ellipse">
              <a:avLst/>
            </a:prstGeom>
            <a:solidFill>
              <a:srgbClr val="0B7743"/>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2"/>
            <p:cNvSpPr txBox="1"/>
            <p:nvPr/>
          </p:nvSpPr>
          <p:spPr>
            <a:xfrm>
              <a:off x="3573674" y="1613600"/>
              <a:ext cx="1113000" cy="9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rgbClr val="FFFFFF"/>
                  </a:solidFill>
                  <a:latin typeface="Roboto"/>
                  <a:ea typeface="Roboto"/>
                  <a:cs typeface="Roboto"/>
                  <a:sym typeface="Roboto"/>
                </a:rPr>
                <a:t>WIKIPEDIA</a:t>
              </a:r>
              <a:endParaRPr>
                <a:solidFill>
                  <a:srgbClr val="FFFFFF"/>
                </a:solidFill>
                <a:latin typeface="Roboto"/>
                <a:ea typeface="Roboto"/>
                <a:cs typeface="Roboto"/>
                <a:sym typeface="Roboto"/>
              </a:endParaRPr>
            </a:p>
          </p:txBody>
        </p:sp>
      </p:grpSp>
      <p:grpSp>
        <p:nvGrpSpPr>
          <p:cNvPr id="5" name="Google Shape;281;p32"/>
          <p:cNvGrpSpPr/>
          <p:nvPr/>
        </p:nvGrpSpPr>
        <p:grpSpPr>
          <a:xfrm>
            <a:off x="1625553" y="3243089"/>
            <a:ext cx="1498800" cy="1498800"/>
            <a:chOff x="644203" y="3718814"/>
            <a:chExt cx="1498800" cy="1498800"/>
          </a:xfrm>
        </p:grpSpPr>
        <p:sp>
          <p:nvSpPr>
            <p:cNvPr id="282" name="Google Shape;282;p32"/>
            <p:cNvSpPr/>
            <p:nvPr/>
          </p:nvSpPr>
          <p:spPr>
            <a:xfrm>
              <a:off x="644203" y="3718814"/>
              <a:ext cx="1498800" cy="1498800"/>
            </a:xfrm>
            <a:prstGeom prst="ellipse">
              <a:avLst/>
            </a:prstGeom>
            <a:solidFill>
              <a:srgbClr val="0B7140"/>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2"/>
            <p:cNvSpPr txBox="1"/>
            <p:nvPr/>
          </p:nvSpPr>
          <p:spPr>
            <a:xfrm>
              <a:off x="720250" y="3995875"/>
              <a:ext cx="1210200" cy="9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a:solidFill>
                    <a:srgbClr val="FFFFFF"/>
                  </a:solidFill>
                  <a:latin typeface="Roboto"/>
                  <a:ea typeface="Roboto"/>
                  <a:cs typeface="Roboto"/>
                  <a:sym typeface="Roboto"/>
                </a:rPr>
                <a:t>TWITTER</a:t>
              </a:r>
              <a:endParaRPr sz="1800">
                <a:solidFill>
                  <a:srgbClr val="FFFFFF"/>
                </a:solidFill>
                <a:latin typeface="Roboto"/>
                <a:ea typeface="Roboto"/>
                <a:cs typeface="Roboto"/>
                <a:sym typeface="Roboto"/>
              </a:endParaRPr>
            </a:p>
          </p:txBody>
        </p:sp>
      </p:grpSp>
      <p:grpSp>
        <p:nvGrpSpPr>
          <p:cNvPr id="6" name="Google Shape;284;p32"/>
          <p:cNvGrpSpPr/>
          <p:nvPr/>
        </p:nvGrpSpPr>
        <p:grpSpPr>
          <a:xfrm>
            <a:off x="4287375" y="1495293"/>
            <a:ext cx="1030270" cy="1030262"/>
            <a:chOff x="3490725" y="1374053"/>
            <a:chExt cx="1423812" cy="1423800"/>
          </a:xfrm>
        </p:grpSpPr>
        <p:sp>
          <p:nvSpPr>
            <p:cNvPr id="285" name="Google Shape;285;p32"/>
            <p:cNvSpPr/>
            <p:nvPr/>
          </p:nvSpPr>
          <p:spPr>
            <a:xfrm>
              <a:off x="3490737" y="1374053"/>
              <a:ext cx="1423800" cy="1423800"/>
            </a:xfrm>
            <a:prstGeom prst="ellipse">
              <a:avLst/>
            </a:prstGeom>
            <a:solidFill>
              <a:srgbClr val="0B7743"/>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2"/>
            <p:cNvSpPr txBox="1"/>
            <p:nvPr/>
          </p:nvSpPr>
          <p:spPr>
            <a:xfrm>
              <a:off x="3490725" y="1613595"/>
              <a:ext cx="1423800" cy="9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000">
                  <a:solidFill>
                    <a:srgbClr val="FFFFFF"/>
                  </a:solidFill>
                  <a:latin typeface="Roboto"/>
                  <a:ea typeface="Roboto"/>
                  <a:cs typeface="Roboto"/>
                  <a:sym typeface="Roboto"/>
                </a:rPr>
                <a:t>FACEBOOK</a:t>
              </a:r>
              <a:endParaRPr sz="1000">
                <a:solidFill>
                  <a:srgbClr val="FFFFFF"/>
                </a:solidFill>
                <a:latin typeface="Roboto"/>
                <a:ea typeface="Roboto"/>
                <a:cs typeface="Roboto"/>
                <a:sym typeface="Roboto"/>
              </a:endParaRPr>
            </a:p>
          </p:txBody>
        </p:sp>
      </p:grpSp>
      <p:sp>
        <p:nvSpPr>
          <p:cNvPr id="287" name="Google Shape;287;p32"/>
          <p:cNvSpPr txBox="1"/>
          <p:nvPr/>
        </p:nvSpPr>
        <p:spPr>
          <a:xfrm>
            <a:off x="5738325" y="1352925"/>
            <a:ext cx="3000000" cy="338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600"/>
              </a:spcAft>
              <a:buNone/>
            </a:pPr>
            <a:r>
              <a:rPr lang="es" sz="2200">
                <a:solidFill>
                  <a:schemeClr val="dk2"/>
                </a:solidFill>
                <a:latin typeface="Source Code Pro"/>
                <a:ea typeface="Source Code Pro"/>
                <a:cs typeface="Source Code Pro"/>
                <a:sym typeface="Source Code Pro"/>
              </a:rPr>
              <a:t>Existen tantas indicadores como plataformas e implica a la hora de calcular los indicadores acudir a la fuente original</a:t>
            </a:r>
            <a:endParaRPr sz="22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Fuentes de información primarias: características</a:t>
            </a:r>
            <a:endParaRPr/>
          </a:p>
        </p:txBody>
      </p:sp>
      <p:sp>
        <p:nvSpPr>
          <p:cNvPr id="293" name="Google Shape;293;p33"/>
          <p:cNvSpPr txBox="1">
            <a:spLocks noGrp="1"/>
          </p:cNvSpPr>
          <p:nvPr>
            <p:ph type="body" idx="1"/>
          </p:nvPr>
        </p:nvSpPr>
        <p:spPr>
          <a:xfrm>
            <a:off x="311700" y="2774975"/>
            <a:ext cx="8520600" cy="2064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s"/>
              <a:t>Cada plataforma nos puede ofrecer varios indicadores</a:t>
            </a:r>
            <a:endParaRPr/>
          </a:p>
          <a:p>
            <a:pPr marL="457200" lvl="0" indent="-342900" algn="l" rtl="0">
              <a:spcBef>
                <a:spcPts val="0"/>
              </a:spcBef>
              <a:spcAft>
                <a:spcPts val="0"/>
              </a:spcAft>
              <a:buSzPts val="1800"/>
              <a:buChar char="●"/>
            </a:pPr>
            <a:r>
              <a:rPr lang="es"/>
              <a:t>Hay que distinguir generalistas y académicas</a:t>
            </a:r>
            <a:endParaRPr/>
          </a:p>
          <a:p>
            <a:pPr marL="457200" lvl="0" indent="-342900" algn="l" rtl="0">
              <a:spcBef>
                <a:spcPts val="0"/>
              </a:spcBef>
              <a:spcAft>
                <a:spcPts val="0"/>
              </a:spcAft>
              <a:buSzPts val="1800"/>
              <a:buChar char="●"/>
            </a:pPr>
            <a:r>
              <a:rPr lang="es"/>
              <a:t>Los datos/métricas se recopilan item por item</a:t>
            </a:r>
            <a:endParaRPr/>
          </a:p>
          <a:p>
            <a:pPr marL="457200" lvl="0" indent="-342900" algn="l" rtl="0">
              <a:spcBef>
                <a:spcPts val="0"/>
              </a:spcBef>
              <a:spcAft>
                <a:spcPts val="0"/>
              </a:spcAft>
              <a:buSzPts val="1800"/>
              <a:buChar char="●"/>
            </a:pPr>
            <a:r>
              <a:rPr lang="es"/>
              <a:t>Requieren procesamiento y normalización, coste en tiempo</a:t>
            </a:r>
            <a:endParaRPr/>
          </a:p>
          <a:p>
            <a:pPr marL="457200" lvl="0" indent="-342900" algn="l" rtl="0">
              <a:spcBef>
                <a:spcPts val="0"/>
              </a:spcBef>
              <a:spcAft>
                <a:spcPts val="0"/>
              </a:spcAft>
              <a:buSzPts val="1800"/>
              <a:buChar char="●"/>
            </a:pPr>
            <a:r>
              <a:rPr lang="es"/>
              <a:t>Se gana en precisión en los indicadores</a:t>
            </a:r>
            <a:endParaRPr/>
          </a:p>
          <a:p>
            <a:pPr marL="457200" lvl="0" indent="-342900" algn="l" rtl="0">
              <a:spcBef>
                <a:spcPts val="0"/>
              </a:spcBef>
              <a:spcAft>
                <a:spcPts val="0"/>
              </a:spcAft>
              <a:buSzPts val="1800"/>
              <a:buChar char="●"/>
            </a:pPr>
            <a:r>
              <a:rPr lang="es"/>
              <a:t>Posibilidad de calcular métricas avanzadas (ARS)</a:t>
            </a:r>
            <a:endParaRPr/>
          </a:p>
        </p:txBody>
      </p:sp>
      <p:pic>
        <p:nvPicPr>
          <p:cNvPr id="294" name="Google Shape;294;p33"/>
          <p:cNvPicPr preferRelativeResize="0"/>
          <p:nvPr/>
        </p:nvPicPr>
        <p:blipFill>
          <a:blip r:embed="rId3">
            <a:alphaModFix/>
          </a:blip>
          <a:stretch>
            <a:fillRect/>
          </a:stretch>
        </p:blipFill>
        <p:spPr>
          <a:xfrm>
            <a:off x="2454150" y="1182200"/>
            <a:ext cx="3727376" cy="166897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Los procesos de búsqueda en las fuentes primarias suelen ser complejos, la dificultad dependerá de la fuente, pero al menos habrá que buscar </a:t>
            </a:r>
            <a:endParaRPr/>
          </a:p>
          <a:p>
            <a:pPr marL="457200" lvl="0" indent="-342900" algn="l" rtl="0">
              <a:spcBef>
                <a:spcPts val="1600"/>
              </a:spcBef>
              <a:spcAft>
                <a:spcPts val="0"/>
              </a:spcAft>
              <a:buSzPts val="1800"/>
              <a:buChar char="●"/>
            </a:pPr>
            <a:r>
              <a:rPr lang="es"/>
              <a:t>DOI / página web de la revista</a:t>
            </a:r>
            <a:endParaRPr/>
          </a:p>
          <a:p>
            <a:pPr marL="457200" lvl="0" indent="-342900" algn="l" rtl="0">
              <a:spcBef>
                <a:spcPts val="0"/>
              </a:spcBef>
              <a:spcAft>
                <a:spcPts val="0"/>
              </a:spcAft>
              <a:buSzPts val="1800"/>
              <a:buChar char="●"/>
            </a:pPr>
            <a:r>
              <a:rPr lang="es"/>
              <a:t>Título completo del trabajo</a:t>
            </a:r>
            <a:endParaRPr/>
          </a:p>
          <a:p>
            <a:pPr marL="457200" lvl="0" indent="-342900" algn="l" rtl="0">
              <a:spcBef>
                <a:spcPts val="0"/>
              </a:spcBef>
              <a:spcAft>
                <a:spcPts val="0"/>
              </a:spcAft>
              <a:buSzPts val="1800"/>
              <a:buChar char="●"/>
            </a:pPr>
            <a:r>
              <a:rPr lang="es"/>
              <a:t>Referencias al trabajo desde terceros </a:t>
            </a:r>
            <a:endParaRPr/>
          </a:p>
          <a:p>
            <a:pPr marL="457200" lvl="0" indent="-342900" algn="l" rtl="0">
              <a:spcBef>
                <a:spcPts val="0"/>
              </a:spcBef>
              <a:spcAft>
                <a:spcPts val="0"/>
              </a:spcAft>
              <a:buSzPts val="1800"/>
              <a:buChar char="●"/>
            </a:pPr>
            <a:r>
              <a:rPr lang="es"/>
              <a:t>Diferentes versiones del trabajo (preprint,etc…)</a:t>
            </a:r>
            <a:endParaRPr/>
          </a:p>
          <a:p>
            <a:pPr marL="0" lvl="0" indent="0" algn="l" rtl="0">
              <a:spcBef>
                <a:spcPts val="1600"/>
              </a:spcBef>
              <a:spcAft>
                <a:spcPts val="1600"/>
              </a:spcAft>
              <a:buNone/>
            </a:pPr>
            <a:r>
              <a:rPr lang="es"/>
              <a:t>Con todo, nunca tendremos la certeza de recuperar las métricas relacionadas por ejemplo con artículo</a:t>
            </a:r>
            <a:endParaRPr/>
          </a:p>
        </p:txBody>
      </p:sp>
      <p:sp>
        <p:nvSpPr>
          <p:cNvPr id="300" name="Google Shape;300;p3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Fuentes de información primarias: características</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5"/>
          <p:cNvSpPr txBox="1">
            <a:spLocks noGrp="1"/>
          </p:cNvSpPr>
          <p:nvPr>
            <p:ph type="body" idx="1"/>
          </p:nvPr>
        </p:nvSpPr>
        <p:spPr>
          <a:xfrm>
            <a:off x="159300" y="1468825"/>
            <a:ext cx="2488500" cy="3099900"/>
          </a:xfrm>
          <a:prstGeom prst="rect">
            <a:avLst/>
          </a:prstGeom>
          <a:solidFill>
            <a:srgbClr val="D9D9D9"/>
          </a:solidFill>
        </p:spPr>
        <p:txBody>
          <a:bodyPr spcFirstLastPara="1" wrap="square" lIns="91425" tIns="91425" rIns="91425" bIns="91425" anchor="t" anchorCtr="0">
            <a:noAutofit/>
          </a:bodyPr>
          <a:lstStyle/>
          <a:p>
            <a:pPr marL="0" lvl="0" indent="0" algn="ctr" rtl="0">
              <a:spcBef>
                <a:spcPts val="0"/>
              </a:spcBef>
              <a:spcAft>
                <a:spcPts val="1600"/>
              </a:spcAft>
              <a:buNone/>
            </a:pPr>
            <a:r>
              <a:rPr lang="es"/>
              <a:t>No todas las fuentes sirven para realizar estudios altmétricos ya que algunas tienen poca cobertura</a:t>
            </a:r>
            <a:endParaRPr/>
          </a:p>
        </p:txBody>
      </p:sp>
      <p:pic>
        <p:nvPicPr>
          <p:cNvPr id="306" name="Google Shape;306;p35"/>
          <p:cNvPicPr preferRelativeResize="0"/>
          <p:nvPr/>
        </p:nvPicPr>
        <p:blipFill>
          <a:blip r:embed="rId3">
            <a:alphaModFix/>
          </a:blip>
          <a:stretch>
            <a:fillRect/>
          </a:stretch>
        </p:blipFill>
        <p:spPr>
          <a:xfrm>
            <a:off x="2814609" y="0"/>
            <a:ext cx="6329381" cy="5143499"/>
          </a:xfrm>
          <a:prstGeom prst="rect">
            <a:avLst/>
          </a:prstGeom>
          <a:noFill/>
          <a:ln>
            <a:noFill/>
          </a:ln>
        </p:spPr>
      </p:pic>
      <p:sp>
        <p:nvSpPr>
          <p:cNvPr id="307" name="Google Shape;307;p35"/>
          <p:cNvSpPr txBox="1">
            <a:spLocks noGrp="1"/>
          </p:cNvSpPr>
          <p:nvPr>
            <p:ph type="title"/>
          </p:nvPr>
        </p:nvSpPr>
        <p:spPr>
          <a:xfrm>
            <a:off x="159300" y="-8500"/>
            <a:ext cx="61323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Fuentes de información</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Ejemplo de utilización de una fuente primaria: Twitter</a:t>
            </a:r>
            <a:endParaRPr/>
          </a:p>
        </p:txBody>
      </p:sp>
      <p:pic>
        <p:nvPicPr>
          <p:cNvPr id="313" name="Google Shape;313;p36"/>
          <p:cNvPicPr preferRelativeResize="0"/>
          <p:nvPr/>
        </p:nvPicPr>
        <p:blipFill>
          <a:blip r:embed="rId3">
            <a:alphaModFix/>
          </a:blip>
          <a:stretch>
            <a:fillRect/>
          </a:stretch>
        </p:blipFill>
        <p:spPr>
          <a:xfrm>
            <a:off x="311700" y="1765275"/>
            <a:ext cx="2636076" cy="2452550"/>
          </a:xfrm>
          <a:prstGeom prst="rect">
            <a:avLst/>
          </a:prstGeom>
          <a:noFill/>
          <a:ln w="9525" cap="flat" cmpd="sng">
            <a:solidFill>
              <a:srgbClr val="FF0000"/>
            </a:solidFill>
            <a:prstDash val="solid"/>
            <a:round/>
            <a:headEnd type="none" w="sm" len="sm"/>
            <a:tailEnd type="none" w="sm" len="sm"/>
          </a:ln>
        </p:spPr>
      </p:pic>
      <p:pic>
        <p:nvPicPr>
          <p:cNvPr id="314" name="Google Shape;314;p36"/>
          <p:cNvPicPr preferRelativeResize="0"/>
          <p:nvPr/>
        </p:nvPicPr>
        <p:blipFill>
          <a:blip r:embed="rId4">
            <a:alphaModFix/>
          </a:blip>
          <a:stretch>
            <a:fillRect/>
          </a:stretch>
        </p:blipFill>
        <p:spPr>
          <a:xfrm>
            <a:off x="3074250" y="1211100"/>
            <a:ext cx="2882250" cy="3846476"/>
          </a:xfrm>
          <a:prstGeom prst="rect">
            <a:avLst/>
          </a:prstGeom>
          <a:noFill/>
          <a:ln>
            <a:noFill/>
          </a:ln>
        </p:spPr>
      </p:pic>
      <p:pic>
        <p:nvPicPr>
          <p:cNvPr id="315" name="Google Shape;315;p36"/>
          <p:cNvPicPr preferRelativeResize="0"/>
          <p:nvPr/>
        </p:nvPicPr>
        <p:blipFill>
          <a:blip r:embed="rId5">
            <a:alphaModFix/>
          </a:blip>
          <a:stretch>
            <a:fillRect/>
          </a:stretch>
        </p:blipFill>
        <p:spPr>
          <a:xfrm>
            <a:off x="6022200" y="1216700"/>
            <a:ext cx="2882251" cy="3716449"/>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37"/>
          <p:cNvPicPr preferRelativeResize="0"/>
          <p:nvPr/>
        </p:nvPicPr>
        <p:blipFill>
          <a:blip r:embed="rId3">
            <a:alphaModFix/>
          </a:blip>
          <a:stretch>
            <a:fillRect/>
          </a:stretch>
        </p:blipFill>
        <p:spPr>
          <a:xfrm>
            <a:off x="1054225" y="1542175"/>
            <a:ext cx="6613249" cy="3501775"/>
          </a:xfrm>
          <a:prstGeom prst="rect">
            <a:avLst/>
          </a:prstGeom>
          <a:noFill/>
          <a:ln>
            <a:noFill/>
          </a:ln>
        </p:spPr>
      </p:pic>
      <p:pic>
        <p:nvPicPr>
          <p:cNvPr id="321" name="Google Shape;321;p37"/>
          <p:cNvPicPr preferRelativeResize="0"/>
          <p:nvPr/>
        </p:nvPicPr>
        <p:blipFill>
          <a:blip r:embed="rId4">
            <a:alphaModFix/>
          </a:blip>
          <a:stretch>
            <a:fillRect/>
          </a:stretch>
        </p:blipFill>
        <p:spPr>
          <a:xfrm>
            <a:off x="1090350" y="2014062"/>
            <a:ext cx="3097776" cy="2558000"/>
          </a:xfrm>
          <a:prstGeom prst="rect">
            <a:avLst/>
          </a:prstGeom>
          <a:noFill/>
          <a:ln w="9525" cap="flat" cmpd="sng">
            <a:solidFill>
              <a:srgbClr val="FF0000"/>
            </a:solidFill>
            <a:prstDash val="solid"/>
            <a:round/>
            <a:headEnd type="none" w="sm" len="sm"/>
            <a:tailEnd type="none" w="sm" len="sm"/>
          </a:ln>
        </p:spPr>
      </p:pic>
      <p:sp>
        <p:nvSpPr>
          <p:cNvPr id="322" name="Google Shape;322;p3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Ejemplo de utilización de una fuente primaria: Twitter</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a:blip r:embed="rId3">
            <a:alphaModFix/>
          </a:blip>
          <a:stretch>
            <a:fillRect/>
          </a:stretch>
        </p:blipFill>
        <p:spPr>
          <a:xfrm>
            <a:off x="152400" y="1258400"/>
            <a:ext cx="5374114" cy="3732699"/>
          </a:xfrm>
          <a:prstGeom prst="rect">
            <a:avLst/>
          </a:prstGeom>
          <a:noFill/>
          <a:ln>
            <a:noFill/>
          </a:ln>
        </p:spPr>
      </p:pic>
      <p:sp>
        <p:nvSpPr>
          <p:cNvPr id="328" name="Google Shape;328;p38"/>
          <p:cNvSpPr txBox="1"/>
          <p:nvPr/>
        </p:nvSpPr>
        <p:spPr>
          <a:xfrm>
            <a:off x="5787900" y="1408275"/>
            <a:ext cx="2893800" cy="3386100"/>
          </a:xfrm>
          <a:prstGeom prst="rect">
            <a:avLst/>
          </a:prstGeom>
          <a:solidFill>
            <a:srgbClr val="C9DAF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400"/>
              <a:t>Véase cómo un mismo trabajo se cita con un enlace al PDF en fuentes totalmente diferentes, si trabajos con la url de la revista se perderían</a:t>
            </a:r>
            <a:endParaRPr sz="2400"/>
          </a:p>
        </p:txBody>
      </p:sp>
      <p:sp>
        <p:nvSpPr>
          <p:cNvPr id="329" name="Google Shape;329;p3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Ejemplo de utilización de una fuente primaria: Twitter</a:t>
            </a:r>
            <a:endParaRPr/>
          </a:p>
        </p:txBody>
      </p:sp>
    </p:spTree>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1406</TotalTime>
  <Words>4432</Words>
  <Application>Microsoft Office PowerPoint</Application>
  <PresentationFormat>Presentación en pantalla (16:9)</PresentationFormat>
  <Paragraphs>545</Paragraphs>
  <Slides>170</Slides>
  <Notes>169</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170</vt:i4>
      </vt:variant>
    </vt:vector>
  </HeadingPairs>
  <TitlesOfParts>
    <vt:vector size="184" baseType="lpstr">
      <vt:lpstr>Arial</vt:lpstr>
      <vt:lpstr>Oswald</vt:lpstr>
      <vt:lpstr>Verdana</vt:lpstr>
      <vt:lpstr>Source Code Pro</vt:lpstr>
      <vt:lpstr>Oxygen</vt:lpstr>
      <vt:lpstr>Roboto</vt:lpstr>
      <vt:lpstr>Roboto Medium</vt:lpstr>
      <vt:lpstr>Roboto Thin</vt:lpstr>
      <vt:lpstr>Source Sans Pro</vt:lpstr>
      <vt:lpstr>Yanone Kaffeesatz</vt:lpstr>
      <vt:lpstr>Candara</vt:lpstr>
      <vt:lpstr>Teko</vt:lpstr>
      <vt:lpstr>Calibri</vt:lpstr>
      <vt:lpstr>Modern Writer</vt:lpstr>
      <vt:lpstr>Nuevas métricas para la Ciencia en la Red</vt:lpstr>
      <vt:lpstr>Máster en Información y Comunicación Científica</vt:lpstr>
      <vt:lpstr>Sesión 1</vt:lpstr>
      <vt:lpstr>Sesión 1</vt:lpstr>
      <vt:lpstr>La evaluación de la actividad científica</vt:lpstr>
      <vt:lpstr>Nuevo contexto tecnológico</vt:lpstr>
      <vt:lpstr>Diversificación de la comunicación científica</vt:lpstr>
      <vt:lpstr>Nuevos medios de comunicación científica...</vt:lpstr>
      <vt:lpstr>… que generan nuevas estadísticas</vt:lpstr>
      <vt:lpstr>Relación entre los universos métricos</vt:lpstr>
      <vt:lpstr>Iniciativas que apoyan nuevos métodos: DORA</vt:lpstr>
      <vt:lpstr>Iniciativas que apoyan los nuevos métodos: DORA</vt:lpstr>
      <vt:lpstr>Iniciativas que apoyan nuevas métodos: Altmetrics manifiesto</vt:lpstr>
      <vt:lpstr>Iniciativas que apoyan nuevas métodos: Altmetrics manifiesto</vt:lpstr>
      <vt:lpstr>La matriz de evaluación en la actualidad</vt:lpstr>
      <vt:lpstr>La diversificación de las métricas</vt:lpstr>
      <vt:lpstr>Sesión 1</vt:lpstr>
      <vt:lpstr>Los indicadores y su significado</vt:lpstr>
      <vt:lpstr>Técnicas avanzadas de mapeos con las descargas</vt:lpstr>
      <vt:lpstr>Técnicas avanzadas de mapeos con las descargas</vt:lpstr>
      <vt:lpstr>Técnicas avanzadas de mapeos con las descargas</vt:lpstr>
      <vt:lpstr>Sesión 1</vt:lpstr>
      <vt:lpstr>Uso de la web por parte de los investigadores</vt:lpstr>
      <vt:lpstr>Definición de altmétricas</vt:lpstr>
      <vt:lpstr>Potencialidades de las métricas</vt:lpstr>
      <vt:lpstr>Ventajas de las altmétricas</vt:lpstr>
      <vt:lpstr>Ventajas de las altmétricas: al más que los artículos</vt:lpstr>
      <vt:lpstr>algo más que los artículos… conferencias</vt:lpstr>
      <vt:lpstr>algo más que los artículos… software (github)</vt:lpstr>
      <vt:lpstr>algo más que los artículos… Datasets figshare</vt:lpstr>
      <vt:lpstr>Plataformas, acciones e intenciones</vt:lpstr>
      <vt:lpstr>Marco de las acciones en relación a los productos</vt:lpstr>
      <vt:lpstr>Clasificación del tipo de acciones</vt:lpstr>
      <vt:lpstr>Aplicadas al estudio de una colección (bibliotecas)</vt:lpstr>
      <vt:lpstr>Aplicadas a un tema de actualidad y su difusión</vt:lpstr>
      <vt:lpstr>Aplicadas a identificar investigación con interés social</vt:lpstr>
      <vt:lpstr>Aplicadas a analizar la influencia “política”</vt:lpstr>
      <vt:lpstr>Aplicadas a analizar la difusión en prensa</vt:lpstr>
      <vt:lpstr>Aplicadas a identificar científicos “influencers” </vt:lpstr>
      <vt:lpstr>Sesión 1</vt:lpstr>
      <vt:lpstr>Taxonomía de los indicadores: propuesta torres-salinas</vt:lpstr>
      <vt:lpstr>Taxonomia de los indicadores: propuesta Plumx</vt:lpstr>
      <vt:lpstr>Taxonomía de los indicadores: PloS One</vt:lpstr>
      <vt:lpstr>Ejemplo indicadores menciones: links en Wikipedia</vt:lpstr>
      <vt:lpstr>Ejemplo indicadores menciones: reviews en Amazon</vt:lpstr>
      <vt:lpstr>Ejemplo indicadores menciones: reviews en F1000</vt:lpstr>
      <vt:lpstr>Ejemplo indicadores menciones: Twitter</vt:lpstr>
      <vt:lpstr>Ejemplo indicadores capturas: Mendeley</vt:lpstr>
      <vt:lpstr>Sesión 1</vt:lpstr>
      <vt:lpstr>Grandes diferencias estadísticas de los indicadores</vt:lpstr>
      <vt:lpstr>Mayor asimetría que los indicadores tradicionales</vt:lpstr>
      <vt:lpstr>Velocidad en la propagación</vt:lpstr>
      <vt:lpstr>Relación de las altmétricas con la colaboración</vt:lpstr>
      <vt:lpstr>Relación con las publicaciones recientes </vt:lpstr>
      <vt:lpstr>Efecto sobre las descargas</vt:lpstr>
      <vt:lpstr>Depende de la disciplina científica</vt:lpstr>
      <vt:lpstr>y muchas veces también dependen de la revista</vt:lpstr>
      <vt:lpstr>Correlación entre los indicadores</vt:lpstr>
      <vt:lpstr>Cobertura de las fuentes desigual</vt:lpstr>
      <vt:lpstr>Sesión 1</vt:lpstr>
      <vt:lpstr>¿Qué estamos mezclando bajo la etiqueta de Altmetrics?</vt:lpstr>
      <vt:lpstr>Significado de las altmétricas: Impacto Social</vt:lpstr>
      <vt:lpstr>Significado de las altmétricas: impacto social</vt:lpstr>
      <vt:lpstr>Significado de las altmétricas: contextos de utilidad</vt:lpstr>
      <vt:lpstr>Sesión 1</vt:lpstr>
      <vt:lpstr>Visión general de las limitaciones</vt:lpstr>
      <vt:lpstr>Limitaciones: evanescencia</vt:lpstr>
      <vt:lpstr>Limitaciones: evanescencia</vt:lpstr>
      <vt:lpstr>Limitaciones: evanescencia</vt:lpstr>
      <vt:lpstr>Limitaciones: solo aplicable a literatura contemporánea</vt:lpstr>
      <vt:lpstr>Limitaciones: dificultades en la recuperación</vt:lpstr>
      <vt:lpstr>Datos discrepantes según proveedor</vt:lpstr>
      <vt:lpstr>No siempre reflejan el impacto científico: virales</vt:lpstr>
      <vt:lpstr>Difusión a través de cuentas falsas</vt:lpstr>
      <vt:lpstr>Sesión 2</vt:lpstr>
      <vt:lpstr>Temario</vt:lpstr>
      <vt:lpstr>Sesión 2. Epígrafe 1</vt:lpstr>
      <vt:lpstr>Tipos de análisis: nivel artículo y nivel de autor</vt:lpstr>
      <vt:lpstr>Tipos de análisis: nivel artículo y nivel de autor</vt:lpstr>
      <vt:lpstr>Análisis a nivel de artículo: la visión de PloS </vt:lpstr>
      <vt:lpstr>Análisis a nivel de artículo: el caso de PloS y reports </vt:lpstr>
      <vt:lpstr>Análisis a nivel de artículo: el caso de PloS y sus reports</vt:lpstr>
      <vt:lpstr>Análisis a nivel de artículo: su aplicabilidad a otros ítems</vt:lpstr>
      <vt:lpstr>Análisis a nivel de autor: </vt:lpstr>
      <vt:lpstr>Análisis a nivel de autor: ejemplo de estudio </vt:lpstr>
      <vt:lpstr>Análisis a nivel de autor: ecosistemas diversos</vt:lpstr>
      <vt:lpstr>Análisis a nivel de autor: la cobertura</vt:lpstr>
      <vt:lpstr>Análisis a nivel autor: ejemplo de ranking en la UGR</vt:lpstr>
      <vt:lpstr>Análisis a nivel de autor: audiencias no académicas</vt:lpstr>
      <vt:lpstr>Otras fuentes: Metrics Toolkit</vt:lpstr>
      <vt:lpstr>Otras fuentes: Metrics Toolkit</vt:lpstr>
      <vt:lpstr>Sesión 2. Epígrafe 2</vt:lpstr>
      <vt:lpstr>Un universo de fuentes de información</vt:lpstr>
      <vt:lpstr>Fuentes de información primarias: características</vt:lpstr>
      <vt:lpstr>Fuentes de información primarias: características</vt:lpstr>
      <vt:lpstr>Fuentes de información</vt:lpstr>
      <vt:lpstr>Ejemplo de utilización de una fuente primaria: Twitter</vt:lpstr>
      <vt:lpstr>Ejemplo de utilización de una fuente primaria: Twitter</vt:lpstr>
      <vt:lpstr>Ejemplo de utilización de una fuente primaria: Twitter</vt:lpstr>
      <vt:lpstr>Ejemplo de utilización de una fuente primaria: Twitter</vt:lpstr>
      <vt:lpstr>Ejemplo de utilización de una fuente primaria: Twitter</vt:lpstr>
      <vt:lpstr>El uso de la APIS es fundamental</vt:lpstr>
      <vt:lpstr>El uso de las APIs: ejemplo en SciCombinator</vt:lpstr>
      <vt:lpstr>Sesión 2. Epígrafe 3</vt:lpstr>
      <vt:lpstr>Principales fuentes</vt:lpstr>
      <vt:lpstr>Cómo trabajan esta plataformas</vt:lpstr>
      <vt:lpstr>Inconsistencia entre las fuentes </vt:lpstr>
      <vt:lpstr>Altmetric.com: las fuentes</vt:lpstr>
      <vt:lpstr>Altmetric.com:  Altmetric Attention Score, pesos y colores</vt:lpstr>
      <vt:lpstr>Altmetric.com:  Altmetric Attention Score, significado</vt:lpstr>
      <vt:lpstr>Altmetric.com: volumen actual de la base de datos</vt:lpstr>
      <vt:lpstr>Altmetric.com, principales servicios</vt:lpstr>
      <vt:lpstr>Altmetric.com: ¿cómo funciona el explorer? Pasos</vt:lpstr>
      <vt:lpstr>Altmetric.com: ¿cómo funciona el explorer? Demo</vt:lpstr>
      <vt:lpstr>Altmetric.com: el badge que verás por todos lados</vt:lpstr>
      <vt:lpstr>PlumX: el concepto de artefacto</vt:lpstr>
      <vt:lpstr>PlumX: los indicadores y el badge</vt:lpstr>
      <vt:lpstr>PlumX: la estratégica alianza con Scopus</vt:lpstr>
      <vt:lpstr>PlumX: la estratégica alianza con Scopus, demo</vt:lpstr>
      <vt:lpstr>Impact Story, principales servicios</vt:lpstr>
      <vt:lpstr>Impact Story principales servicios: profiles</vt:lpstr>
      <vt:lpstr>Impact Story principales servicios: depsy</vt:lpstr>
      <vt:lpstr>Sesión 2. </vt:lpstr>
      <vt:lpstr>Precauciones a las hora de utilizar perfiles</vt:lpstr>
      <vt:lpstr>Perfiles métricos: Google Scholar</vt:lpstr>
      <vt:lpstr>Perfiles métricos: Mendeley</vt:lpstr>
      <vt:lpstr>Perfiles métricos: Researchgate</vt:lpstr>
      <vt:lpstr>Sesión 3</vt:lpstr>
      <vt:lpstr>Temario</vt:lpstr>
      <vt:lpstr>Sesión 3</vt:lpstr>
      <vt:lpstr>Ranking Knowmetrics de universidades </vt:lpstr>
      <vt:lpstr>Diapositiva 132</vt:lpstr>
      <vt:lpstr> Introducción </vt:lpstr>
      <vt:lpstr>La fuente: altmetric.com</vt:lpstr>
      <vt:lpstr>El indicador: altmetric attention score</vt:lpstr>
      <vt:lpstr>Altmetrics: gran actividad científica</vt:lpstr>
      <vt:lpstr>La fuente: altmetric.com</vt:lpstr>
      <vt:lpstr>El indicador: altmetric attention score</vt:lpstr>
      <vt:lpstr>Indicadores y menciones recopiladas</vt:lpstr>
      <vt:lpstr> Estudios preliminares</vt:lpstr>
      <vt:lpstr> Estudio 1</vt:lpstr>
      <vt:lpstr>Can we use altmetrics at institucional level? Material &amp; methods: 4 universities</vt:lpstr>
      <vt:lpstr>Can we use altmetrics at institucional level? Material &amp; methods: Web of Science</vt:lpstr>
      <vt:lpstr>Can we use altmetrics at institucional level? Material &amp; methods: Web of Science</vt:lpstr>
      <vt:lpstr>Can we use altmetrics at institucional level? Results: altmetric.com coverage</vt:lpstr>
      <vt:lpstr>Can we use altmetrics at institucional level? Results: altmetric.com coverage</vt:lpstr>
      <vt:lpstr>Can we use altmetrics at institucional level? Results: altmetric.com coverage</vt:lpstr>
      <vt:lpstr>Can we use altmetrics at institucional level? Results: altmetric.com coverage</vt:lpstr>
      <vt:lpstr>Can we use altmetrics at institucional level? Results: Research field profile</vt:lpstr>
      <vt:lpstr>Can we use altmetrics at institucional level? Results: Research field profile</vt:lpstr>
      <vt:lpstr>Can we use altmetrics at institucional level? Results: Research field profile – top10</vt:lpstr>
      <vt:lpstr>Can we use altmetrics at institucional level? Results: Research field profile – top10</vt:lpstr>
      <vt:lpstr> Estudio 2</vt:lpstr>
      <vt:lpstr>Indicadores generales y contextualización</vt:lpstr>
      <vt:lpstr>¿En qué revistas se publican?</vt:lpstr>
      <vt:lpstr>¿En qué revistas se publican?</vt:lpstr>
      <vt:lpstr>¿Qué universidades los producen?</vt:lpstr>
      <vt:lpstr>Altmetric beauties VS Highly cited papers</vt:lpstr>
      <vt:lpstr>Diapositiva 159</vt:lpstr>
      <vt:lpstr>Diapositiva 160</vt:lpstr>
      <vt:lpstr> Parte III El ranking Knowmetrics</vt:lpstr>
      <vt:lpstr>El proyecto Knowmetrics</vt:lpstr>
      <vt:lpstr>El proyecto Knowmetrics</vt:lpstr>
      <vt:lpstr>Estadísticas generales</vt:lpstr>
      <vt:lpstr>Estadísticas por plataforma</vt:lpstr>
      <vt:lpstr>El RK: página web</vt:lpstr>
      <vt:lpstr>Diapositiva 167</vt:lpstr>
      <vt:lpstr>Utilidad y uso</vt:lpstr>
      <vt:lpstr>Esta presentación incluye materiales de las siguientes presentaciones realizadas en el contexto de la European Summer School for Scientometrics - ESSS: </vt:lpstr>
      <vt:lpstr>Diapositiva 170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Nuevas métricas para la Ciencia en la Red</dc:title>
  <dc:creator>Usuario</dc:creator>
  <cp:lastModifiedBy>Usuario de Windows</cp:lastModifiedBy>
  <cp:revision>12</cp:revision>
  <dcterms:modified xsi:type="dcterms:W3CDTF">2019-11-27T16:13:17Z</dcterms:modified>
</cp:coreProperties>
</file>