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2" r:id="rId3"/>
    <p:sldId id="383" r:id="rId4"/>
    <p:sldId id="360" r:id="rId5"/>
    <p:sldId id="392" r:id="rId6"/>
    <p:sldId id="393" r:id="rId7"/>
    <p:sldId id="396" r:id="rId8"/>
    <p:sldId id="397" r:id="rId9"/>
    <p:sldId id="398" r:id="rId10"/>
    <p:sldId id="381" r:id="rId11"/>
    <p:sldId id="387" r:id="rId12"/>
    <p:sldId id="384" r:id="rId13"/>
    <p:sldId id="385" r:id="rId14"/>
    <p:sldId id="390" r:id="rId15"/>
    <p:sldId id="386" r:id="rId16"/>
    <p:sldId id="389" r:id="rId17"/>
    <p:sldId id="399" r:id="rId18"/>
    <p:sldId id="391" r:id="rId19"/>
    <p:sldId id="370" r:id="rId20"/>
  </p:sldIdLst>
  <p:sldSz cx="9144000" cy="6858000" type="screen4x3"/>
  <p:notesSz cx="666908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43EE542-70D3-40CE-8AE7-E415961FA149}">
          <p14:sldIdLst>
            <p14:sldId id="256"/>
            <p14:sldId id="262"/>
            <p14:sldId id="383"/>
            <p14:sldId id="360"/>
            <p14:sldId id="392"/>
            <p14:sldId id="393"/>
            <p14:sldId id="396"/>
            <p14:sldId id="397"/>
            <p14:sldId id="398"/>
            <p14:sldId id="381"/>
            <p14:sldId id="387"/>
            <p14:sldId id="384"/>
            <p14:sldId id="385"/>
            <p14:sldId id="390"/>
            <p14:sldId id="386"/>
            <p14:sldId id="389"/>
          </p14:sldIdLst>
        </p14:section>
        <p14:section name="Sección sin título" id="{7E56DAB3-EE38-429E-BEC2-5C3F18079DD7}">
          <p14:sldIdLst>
            <p14:sldId id="399"/>
            <p14:sldId id="391"/>
            <p14:sldId id="3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867" autoAdjust="0"/>
    <p:restoredTop sz="94662" autoAdjust="0"/>
  </p:normalViewPr>
  <p:slideViewPr>
    <p:cSldViewPr>
      <p:cViewPr>
        <p:scale>
          <a:sx n="77" d="100"/>
          <a:sy n="77" d="100"/>
        </p:scale>
        <p:origin x="-2604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4D0BF-FD71-428D-9E43-AD97F2699458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EF280-58CA-4D42-A752-7757F11D9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671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C00D3-76BC-4451-8499-DB42480718E1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7108D-3AD2-4026-9A39-2E9B42D220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59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7108D-3AD2-4026-9A39-2E9B42D2208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1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151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4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276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9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7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84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2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24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706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832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809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EE71-E3BA-4922-9C1A-1E0DA96E3972}" type="datetimeFigureOut">
              <a:rPr lang="es-ES" smtClean="0"/>
              <a:t>04/09/2018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53E9A-1A12-4060-BC20-6DF48E9A15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8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sede.micinn.gob.es/justificacion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852936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070C0"/>
                </a:solidFill>
              </a:rPr>
              <a:t>Vicerrectorado de Investigación y Transferencia</a:t>
            </a:r>
            <a:endParaRPr lang="es-ES" sz="4000" b="1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4565645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Taller para la Elaboración de los Informes Finales y de Seguimiento Científico-Técnico de los Proyectos del </a:t>
            </a:r>
            <a:r>
              <a:rPr lang="es-ES" b="1" dirty="0" err="1" smtClean="0">
                <a:solidFill>
                  <a:schemeClr val="tx2">
                    <a:lumMod val="75000"/>
                  </a:schemeClr>
                </a:solidFill>
              </a:rPr>
              <a:t>Mineco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2" name="Picture 4" descr="UGR-MARCA-01-color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-18037"/>
            <a:ext cx="2666230" cy="25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3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8676"/>
          </a:xfrm>
        </p:spPr>
        <p:txBody>
          <a:bodyPr>
            <a:normAutofit fontScale="90000"/>
          </a:bodyPr>
          <a:lstStyle/>
          <a:p>
            <a:pPr marL="342900" lvl="1" indent="-342900" algn="ctr"/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  <a:b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31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PRINCIPALES CAUSAS DE REINTEGRO 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(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QUE PODRÍAN SOLUCIONARSE CON UNA JUSTIFICACIÓN ADECUADA EN EL  INFORME CIENTÍFICO </a:t>
            </a:r>
            <a: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)</a:t>
            </a:r>
            <a:br>
              <a:rPr lang="es-ES" sz="3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es-ES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5473" y="1628800"/>
            <a:ext cx="8291264" cy="4885510"/>
          </a:xfrm>
        </p:spPr>
        <p:txBody>
          <a:bodyPr>
            <a:normAutofit fontScale="77500" lnSpcReduction="20000"/>
          </a:bodyPr>
          <a:lstStyle/>
          <a:p>
            <a:pPr marL="342900" lvl="1" indent="-342900" algn="just">
              <a:buFontTx/>
              <a:buChar char="-"/>
            </a:pPr>
            <a:endParaRPr lang="es-ES" altLang="es-ES" sz="1800" dirty="0" smtClean="0"/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LOS GASTOS SE HAN </a:t>
            </a:r>
            <a:r>
              <a:rPr lang="es-ES" altLang="es-ES" sz="2600" b="1" dirty="0" smtClean="0">
                <a:solidFill>
                  <a:schemeClr val="accent6">
                    <a:lumMod val="50000"/>
                  </a:schemeClr>
                </a:solidFill>
              </a:rPr>
              <a:t>ACUMULADO AL FINAL </a:t>
            </a: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de la vida del proyecto.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s-ES" altLang="es-ES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SE HAN REALIZADO </a:t>
            </a:r>
            <a:r>
              <a:rPr lang="es-ES" altLang="es-ES" sz="2600" dirty="0">
                <a:solidFill>
                  <a:schemeClr val="accent6">
                    <a:lumMod val="50000"/>
                  </a:schemeClr>
                </a:solidFill>
              </a:rPr>
              <a:t>GASTOS </a:t>
            </a: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ELEGIBLES </a:t>
            </a:r>
            <a:r>
              <a:rPr lang="es-ES" altLang="es-ES" sz="2600" b="1" dirty="0" smtClean="0">
                <a:solidFill>
                  <a:schemeClr val="accent6">
                    <a:lumMod val="50000"/>
                  </a:schemeClr>
                </a:solidFill>
              </a:rPr>
              <a:t>NO </a:t>
            </a:r>
            <a:r>
              <a:rPr lang="es-ES" altLang="es-ES" sz="2600" b="1" dirty="0">
                <a:solidFill>
                  <a:schemeClr val="accent6">
                    <a:lumMod val="50000"/>
                  </a:schemeClr>
                </a:solidFill>
              </a:rPr>
              <a:t>INCLUIDOS </a:t>
            </a:r>
            <a:r>
              <a:rPr lang="es-ES" altLang="es-ES" sz="2600" dirty="0">
                <a:solidFill>
                  <a:schemeClr val="accent6">
                    <a:lumMod val="50000"/>
                  </a:schemeClr>
                </a:solidFill>
              </a:rPr>
              <a:t>en el presupuesto </a:t>
            </a: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inicial</a:t>
            </a:r>
            <a:r>
              <a:rPr lang="es-ES" altLang="es-ES" sz="26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s-ES" altLang="es-ES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s-ES" altLang="es-ES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SE HAN REALIZADO PAGOS A COLABORADORES EXTERNOS AL PROYECTO  (viajes y dietas) que no hemos justificado en los informes (intermedio o final)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s-ES" altLang="es-ES" sz="26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Hacer gastos que aparecen como no elegibles en las </a:t>
            </a:r>
            <a:r>
              <a:rPr lang="es-ES" altLang="es-ES" sz="2600" b="1" dirty="0" smtClean="0">
                <a:solidFill>
                  <a:schemeClr val="accent6">
                    <a:lumMod val="50000"/>
                  </a:schemeClr>
                </a:solidFill>
              </a:rPr>
              <a:t>Instrucciones de Ejecución y    Justificación </a:t>
            </a: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de la convocatoria correspondiente.</a:t>
            </a: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endParaRPr lang="es-ES" altLang="es-ES" sz="2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lvl="1" indent="-457200" algn="just">
              <a:buFont typeface="Arial" panose="020B0604020202020204" pitchFamily="34" charset="0"/>
              <a:buChar char="•"/>
            </a:pPr>
            <a:r>
              <a:rPr lang="es-ES" altLang="es-ES" sz="2600" b="1" dirty="0" smtClean="0">
                <a:solidFill>
                  <a:schemeClr val="accent6">
                    <a:lumMod val="50000"/>
                  </a:schemeClr>
                </a:solidFill>
              </a:rPr>
              <a:t>PAGOS </a:t>
            </a:r>
            <a:r>
              <a:rPr lang="es-ES" altLang="es-ES" sz="2600" b="1" dirty="0">
                <a:solidFill>
                  <a:schemeClr val="accent6">
                    <a:lumMod val="50000"/>
                  </a:schemeClr>
                </a:solidFill>
              </a:rPr>
              <a:t>A UN MISMO PROVEEDOR </a:t>
            </a:r>
            <a:r>
              <a:rPr lang="es-ES" altLang="es-ES" sz="2600" dirty="0">
                <a:solidFill>
                  <a:schemeClr val="accent6">
                    <a:lumMod val="50000"/>
                  </a:schemeClr>
                </a:solidFill>
              </a:rPr>
              <a:t>por encima de </a:t>
            </a:r>
            <a:r>
              <a:rPr lang="es-ES" altLang="es-ES" sz="2600" dirty="0" smtClean="0">
                <a:solidFill>
                  <a:schemeClr val="accent6">
                    <a:lumMod val="50000"/>
                  </a:schemeClr>
                </a:solidFill>
              </a:rPr>
              <a:t>15.000 </a:t>
            </a:r>
            <a:r>
              <a:rPr lang="es-ES" altLang="es-ES" sz="2600" dirty="0">
                <a:solidFill>
                  <a:schemeClr val="accent6">
                    <a:lumMod val="50000"/>
                  </a:schemeClr>
                </a:solidFill>
              </a:rPr>
              <a:t>euros (Ley de contratos). </a:t>
            </a:r>
          </a:p>
          <a:p>
            <a:pPr marL="0" lvl="1" indent="0" algn="just">
              <a:buNone/>
            </a:pP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948264" y="6237311"/>
            <a:ext cx="167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</a:rPr>
              <a:t>CAUSAS DE REINTEGRO</a:t>
            </a:r>
            <a:endParaRPr lang="es-ES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568676"/>
          </a:xfrm>
        </p:spPr>
        <p:txBody>
          <a:bodyPr>
            <a:normAutofit fontScale="90000"/>
          </a:bodyPr>
          <a:lstStyle/>
          <a:p>
            <a:pPr marL="342900" lvl="1" indent="-342900" algn="l"/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b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27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1-</a:t>
            </a:r>
            <a:r>
              <a:rPr lang="es-ES" altLang="es-ES" sz="2700" b="1" dirty="0" smtClean="0">
                <a:solidFill>
                  <a:schemeClr val="accent6">
                    <a:lumMod val="75000"/>
                  </a:schemeClr>
                </a:solidFill>
              </a:rPr>
              <a:t>GASTOS ACUMULADOS AL FINAL DEL PROYECTO</a:t>
            </a:r>
            <a:r>
              <a:rPr lang="es-ES" altLang="es-ES" sz="3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br>
              <a:rPr lang="es-ES" altLang="es-E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es-ES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68552"/>
          </a:xfrm>
        </p:spPr>
        <p:txBody>
          <a:bodyPr>
            <a:normAutofit fontScale="85000" lnSpcReduction="10000"/>
          </a:bodyPr>
          <a:lstStyle/>
          <a:p>
            <a:pPr marL="342900" lvl="1" indent="-342900" algn="just">
              <a:buFontTx/>
              <a:buChar char="-"/>
            </a:pP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Últimos meses del proyecto : Si se han acumulado un % de gastos muy elevados  en </a:t>
            </a:r>
            <a:r>
              <a:rPr lang="es-ES" sz="2400" dirty="0" err="1" smtClean="0">
                <a:solidFill>
                  <a:schemeClr val="accent6">
                    <a:lumMod val="50000"/>
                  </a:schemeClr>
                </a:solidFill>
              </a:rPr>
              <a:t>inventariable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 y fungible,  análisis, libros, etc.</a:t>
            </a:r>
          </a:p>
          <a:p>
            <a:pPr marL="342900" lvl="1" indent="-342900" algn="just">
              <a:buFontTx/>
              <a:buChar char="-"/>
            </a:pPr>
            <a:endParaRPr lang="es-E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OJO: NO SON ELEGIBLES los gastos de </a:t>
            </a:r>
            <a:r>
              <a:rPr lang="es-ES" sz="2400" dirty="0" err="1" smtClean="0">
                <a:solidFill>
                  <a:schemeClr val="accent6">
                    <a:lumMod val="50000"/>
                  </a:schemeClr>
                </a:solidFill>
              </a:rPr>
              <a:t>inventariable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 en los dos últimos meses del proyecto. Los libros son también </a:t>
            </a:r>
            <a:r>
              <a:rPr lang="es-ES" sz="2400" dirty="0" err="1" smtClean="0">
                <a:solidFill>
                  <a:schemeClr val="accent6">
                    <a:lumMod val="50000"/>
                  </a:schemeClr>
                </a:solidFill>
              </a:rPr>
              <a:t>inventariables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342900" lvl="1" indent="-342900" algn="just">
              <a:buFontTx/>
              <a:buChar char="-"/>
            </a:pPr>
            <a:endParaRPr lang="es-E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AUNQUE ESTUVIERAN PRESUPUESTADOS se hace necesario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MOTIVARLOS Y JUSTIFICARLOS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 BIEN.</a:t>
            </a:r>
          </a:p>
          <a:p>
            <a:pPr marL="342900" lvl="1" indent="-342900" algn="just">
              <a:buFontTx/>
              <a:buChar char="-"/>
            </a:pPr>
            <a:endParaRPr lang="es-E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Debe justificarse por qué ha sido necesaria su adquisición en el final y no antes,  a ser posible relacionando la compra con el cronograma, objetivos, etc.  </a:t>
            </a: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</a:rPr>
              <a:t>DEBE HACER CREIBLE SU USO DURANTE EL PROYECTO</a:t>
            </a: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</a:p>
          <a:p>
            <a:pPr marL="342900" lvl="1" indent="-342900" algn="just">
              <a:buFontTx/>
              <a:buChar char="-"/>
            </a:pPr>
            <a:endParaRPr lang="es-E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</a:rPr>
              <a:t>Ejemplos: necesidad de compras “masivas” de fungible, compra de ordenadores en los últimos meses, libros, programas informáticos, reactivos…</a:t>
            </a:r>
          </a:p>
          <a:p>
            <a:pPr marL="342900" lvl="1" indent="-342900" algn="just">
              <a:buFontTx/>
              <a:buChar char="-"/>
            </a:pPr>
            <a:endParaRPr lang="es-E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endParaRPr lang="es-E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8676"/>
          </a:xfrm>
        </p:spPr>
        <p:txBody>
          <a:bodyPr>
            <a:normAutofit fontScale="90000"/>
          </a:bodyPr>
          <a:lstStyle/>
          <a:p>
            <a:pPr marL="342900" lvl="1" indent="-342900" algn="l"/>
            <a:r>
              <a:rPr lang="es-ES" sz="27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s-ES" sz="27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ES" sz="27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2-</a:t>
            </a:r>
            <a:r>
              <a:rPr lang="es-ES" altLang="es-ES" sz="2800" b="1" dirty="0" smtClean="0">
                <a:solidFill>
                  <a:schemeClr val="accent6">
                    <a:lumMod val="75000"/>
                  </a:schemeClr>
                </a:solidFill>
              </a:rPr>
              <a:t>JUSTIFICACION DE GASTOS NO INCLUIDOS EN EL PRESUPUESTO INICIAL</a:t>
            </a:r>
            <a:br>
              <a:rPr lang="es-ES" altLang="es-ES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s-ES" sz="32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464495"/>
          </a:xfrm>
        </p:spPr>
        <p:txBody>
          <a:bodyPr>
            <a:normAutofit fontScale="85000" lnSpcReduction="10000"/>
          </a:bodyPr>
          <a:lstStyle/>
          <a:p>
            <a:pPr marL="342900" lvl="1" indent="-342900" algn="just">
              <a:buFontTx/>
              <a:buChar char="-"/>
            </a:pPr>
            <a:r>
              <a:rPr lang="es-ES" altLang="es-ES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RECOMENDACIÓN: </a:t>
            </a:r>
            <a:r>
              <a:rPr lang="es-ES" altLang="es-E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ABUSAR DEL APARTADO </a:t>
            </a:r>
            <a:r>
              <a:rPr lang="es-ES" altLang="es-ES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Descripción de gastos no contemplados en la solicitud original</a:t>
            </a:r>
          </a:p>
          <a:p>
            <a:pPr marL="742950" lvl="2" indent="-342900" algn="just">
              <a:buFontTx/>
              <a:buChar char="-"/>
            </a:pPr>
            <a:r>
              <a:rPr lang="es-ES" altLang="es-ES" sz="20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Indicar brevemente su necesidad y uso durante el proyecto.</a:t>
            </a:r>
          </a:p>
          <a:p>
            <a:pPr marL="742950" lvl="2" indent="-342900" algn="just">
              <a:buFontTx/>
              <a:buChar char="-"/>
            </a:pPr>
            <a:endParaRPr lang="es-ES" altLang="es-ES" sz="20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lvl="1" indent="-342900" algn="just">
              <a:buFontTx/>
              <a:buChar char="-"/>
            </a:pPr>
            <a:r>
              <a:rPr lang="es-ES" altLang="es-ES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IMPORTANTE CONTRATOS DE PERSONAL  no incluidos en el presupuesto: Indicar el objetivo y fase en la que han colaborado y por qué se ha hecho necesaria su contratación. NUNCA justificarlos porque el </a:t>
            </a:r>
            <a:r>
              <a:rPr lang="es-ES" altLang="es-ES" sz="24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predoctoral</a:t>
            </a:r>
            <a:r>
              <a:rPr lang="es-ES" altLang="es-ES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 del proyecto acabó su contrato o cuestiones similares</a:t>
            </a:r>
            <a:r>
              <a:rPr lang="es-ES" altLang="es-E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  <a:p>
            <a:pPr marL="342900" lvl="1" indent="-342900" algn="just">
              <a:buFontTx/>
              <a:buChar char="-"/>
            </a:pPr>
            <a:r>
              <a:rPr lang="es-ES" altLang="es-ES" sz="1900" b="1" dirty="0">
                <a:solidFill>
                  <a:srgbClr val="F79646">
                    <a:lumMod val="50000"/>
                  </a:srgbClr>
                </a:solidFill>
              </a:rPr>
              <a:t>Evitar en cualquier </a:t>
            </a:r>
            <a:r>
              <a:rPr lang="es-ES" altLang="es-ES" sz="1900" dirty="0">
                <a:solidFill>
                  <a:srgbClr val="F79646">
                    <a:lumMod val="50000"/>
                  </a:srgbClr>
                </a:solidFill>
              </a:rPr>
              <a:t>caso, utilizar la palabra “</a:t>
            </a:r>
            <a:r>
              <a:rPr lang="es-ES" altLang="es-ES" sz="1900" b="1" dirty="0">
                <a:solidFill>
                  <a:srgbClr val="F79646">
                    <a:lumMod val="50000"/>
                  </a:srgbClr>
                </a:solidFill>
              </a:rPr>
              <a:t>BECARIO</a:t>
            </a:r>
            <a:r>
              <a:rPr lang="es-ES" altLang="es-ES" sz="1900" dirty="0">
                <a:solidFill>
                  <a:srgbClr val="F79646">
                    <a:lumMod val="50000"/>
                  </a:srgbClr>
                </a:solidFill>
              </a:rPr>
              <a:t>” o “</a:t>
            </a:r>
            <a:r>
              <a:rPr lang="es-ES" altLang="es-ES" sz="1900" b="1" dirty="0">
                <a:solidFill>
                  <a:srgbClr val="F79646">
                    <a:lumMod val="50000"/>
                  </a:srgbClr>
                </a:solidFill>
              </a:rPr>
              <a:t>CONTRATO PUENTE</a:t>
            </a:r>
            <a:r>
              <a:rPr lang="es-ES" altLang="es-ES" sz="1900" dirty="0">
                <a:solidFill>
                  <a:srgbClr val="F79646">
                    <a:lumMod val="50000"/>
                  </a:srgbClr>
                </a:solidFill>
              </a:rPr>
              <a:t>”. Siempre hablamos de personal contratado o personal investigador en formación.</a:t>
            </a:r>
          </a:p>
          <a:p>
            <a:pPr marL="342900" lvl="1" indent="-342900" algn="just">
              <a:buFontTx/>
              <a:buChar char="-"/>
            </a:pPr>
            <a:endParaRPr lang="es-ES" altLang="es-ES" sz="2400" dirty="0" smtClean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342900" lvl="1" indent="-342900" algn="just">
              <a:buFontTx/>
              <a:buChar char="-"/>
            </a:pPr>
            <a:r>
              <a:rPr lang="es-ES" sz="24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Incluir si la descripción en el presupuesto inicial era genérica: Material Informático, congresos…</a:t>
            </a:r>
            <a:r>
              <a:rPr lang="es-ES" sz="2400" b="1" dirty="0" err="1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etc</a:t>
            </a:r>
            <a:endParaRPr lang="es-ES" sz="2400" b="1" dirty="0" smtClean="0">
              <a:solidFill>
                <a:schemeClr val="accent6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342900" lvl="1" indent="-342900" algn="just">
              <a:buFontTx/>
              <a:buChar char="-"/>
            </a:pPr>
            <a:r>
              <a:rPr lang="es-ES" sz="24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s-ES" sz="24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(“</a:t>
            </a:r>
            <a:r>
              <a:rPr lang="es-ES" sz="18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Los informes de seguimiento no informan de ningún gasto de Síntesis de oligonucleótidos de escala 0.02 y 0.05 </a:t>
            </a:r>
            <a:r>
              <a:rPr lang="es-ES" sz="1800" i="1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umol</a:t>
            </a:r>
            <a:r>
              <a:rPr lang="es-ES" sz="1800" i="1" dirty="0">
                <a:solidFill>
                  <a:schemeClr val="accent6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 imputable al proyecto. Se deberá acreditar vinculación al proyecto”)</a:t>
            </a:r>
          </a:p>
          <a:p>
            <a:pPr marL="342900" lvl="1" indent="-342900" algn="just">
              <a:buFontTx/>
              <a:buChar char="-"/>
            </a:pPr>
            <a:endParaRPr lang="es-E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8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8676"/>
          </a:xfrm>
        </p:spPr>
        <p:txBody>
          <a:bodyPr>
            <a:noAutofit/>
          </a:bodyPr>
          <a:lstStyle/>
          <a:p>
            <a:pPr marL="342900" lvl="1" indent="-342900" algn="just"/>
            <a:r>
              <a:rPr lang="es-ES" sz="24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s-ES" sz="24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3-</a:t>
            </a:r>
            <a:r>
              <a:rPr lang="es-ES" altLang="es-ES" sz="2400" b="1" dirty="0" smtClean="0">
                <a:solidFill>
                  <a:schemeClr val="accent6">
                    <a:lumMod val="75000"/>
                  </a:schemeClr>
                </a:solidFill>
              </a:rPr>
              <a:t>NO INCLUSIÓN EN LA MEMORIA DE TODO EL PERSONAL QUE HAYA CAUSADO GASTO</a:t>
            </a:r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r>
              <a:rPr lang="es-ES" sz="2400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2400" dirty="0" smtClean="0">
                <a:solidFill>
                  <a:srgbClr val="C00000"/>
                </a:solidFill>
                <a:latin typeface="Arial Black" pitchFamily="34" charset="0"/>
              </a:rPr>
            </a:br>
            <a:endParaRPr lang="es-ES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752528"/>
          </a:xfrm>
        </p:spPr>
        <p:txBody>
          <a:bodyPr>
            <a:normAutofit fontScale="25000" lnSpcReduction="20000"/>
          </a:bodyPr>
          <a:lstStyle/>
          <a:p>
            <a:pPr marL="342900" lvl="1" indent="-342900" algn="just">
              <a:buFontTx/>
              <a:buChar char="-"/>
            </a:pP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En el apartado </a:t>
            </a:r>
            <a:r>
              <a:rPr lang="es-ES" altLang="es-ES" sz="7200" b="1" dirty="0" smtClean="0">
                <a:solidFill>
                  <a:schemeClr val="accent6">
                    <a:lumMod val="50000"/>
                  </a:schemeClr>
                </a:solidFill>
              </a:rPr>
              <a:t>B- Personal Activo </a:t>
            </a: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en el proyecto incluir a todo el personal que haya participado en el proyecto de forma activa como equipo de investigación o de trabajo (SIEMPRE aunque no haya causado gasto).</a:t>
            </a:r>
          </a:p>
          <a:p>
            <a:pPr marL="342900" lvl="1" indent="-342900" algn="just">
              <a:buFontTx/>
              <a:buChar char="-"/>
            </a:pPr>
            <a:endParaRPr lang="es-ES" altLang="es-ES" sz="7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Los colaboradores ocasionales que hayan causado gasto se incluirán en el apartado </a:t>
            </a:r>
            <a:r>
              <a:rPr lang="es-ES" altLang="es-ES" sz="7200" b="1" dirty="0" smtClean="0">
                <a:solidFill>
                  <a:schemeClr val="accent6">
                    <a:lumMod val="50000"/>
                  </a:schemeClr>
                </a:solidFill>
              </a:rPr>
              <a:t>Otros Gastos . En NUEVAS INSTRUCCIONES , no es posible pagar estancias a miembros del equipo de trabajo.</a:t>
            </a:r>
          </a:p>
          <a:p>
            <a:pPr marL="342900" lvl="1" indent="-342900" algn="just">
              <a:buFontTx/>
              <a:buChar char="-"/>
            </a:pPr>
            <a:endParaRPr lang="es-ES" altLang="es-ES" sz="7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altLang="es-ES" sz="7200" b="1" dirty="0" smtClean="0">
                <a:solidFill>
                  <a:schemeClr val="accent6">
                    <a:lumMod val="50000"/>
                  </a:schemeClr>
                </a:solidFill>
              </a:rPr>
              <a:t>Justificar y Motivar especialmente </a:t>
            </a: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las dietas pagadas a los miembros del equipo de trabajo y a los colaboradores no miembros del proyecto (En el apartado </a:t>
            </a:r>
            <a:r>
              <a:rPr lang="es-ES" altLang="es-ES" sz="7200" b="1" dirty="0" smtClean="0">
                <a:solidFill>
                  <a:schemeClr val="accent6">
                    <a:lumMod val="50000"/>
                  </a:schemeClr>
                </a:solidFill>
              </a:rPr>
              <a:t>Gastos no contemplados en la solicitud original</a:t>
            </a: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). No vale una motivación genérica de colaboración con el proyecto  (por ejemplo, indicar en que es experto,  a que objetivo del proyecto puede beneficiar)</a:t>
            </a:r>
          </a:p>
          <a:p>
            <a:pPr marL="342900" lvl="1" indent="-342900" algn="just">
              <a:buFontTx/>
              <a:buChar char="-"/>
            </a:pPr>
            <a:endParaRPr lang="es-ES" altLang="es-ES" sz="7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En el apartado </a:t>
            </a:r>
            <a:r>
              <a:rPr lang="es-ES" altLang="es-ES" sz="7200" b="1" dirty="0" smtClean="0">
                <a:solidFill>
                  <a:schemeClr val="accent6">
                    <a:lumMod val="50000"/>
                  </a:schemeClr>
                </a:solidFill>
              </a:rPr>
              <a:t>Asistencia a Congresos</a:t>
            </a: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s-ES" altLang="es-ES" sz="7200" b="1" dirty="0" smtClean="0">
                <a:solidFill>
                  <a:schemeClr val="accent6">
                    <a:lumMod val="50000"/>
                  </a:schemeClr>
                </a:solidFill>
              </a:rPr>
              <a:t>NO OLVIDAR INCLUIR</a:t>
            </a: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, aquellos congresos o asistencias que hayan generado dietas. (si  no  se  incluyen aquí no se considerarán elegibles)</a:t>
            </a:r>
          </a:p>
          <a:p>
            <a:pPr marL="342900" lvl="1" indent="-342900" algn="just">
              <a:buFontTx/>
              <a:buChar char="-"/>
            </a:pPr>
            <a:r>
              <a:rPr lang="es-ES" altLang="es-ES" sz="7200" dirty="0" smtClean="0">
                <a:solidFill>
                  <a:schemeClr val="accent6">
                    <a:lumMod val="50000"/>
                  </a:schemeClr>
                </a:solidFill>
              </a:rPr>
              <a:t>En Viajes y Dietas de Externos: justificar días de más a la actividad realizada </a:t>
            </a:r>
          </a:p>
          <a:p>
            <a:pPr marL="342900" lvl="1" indent="-342900" algn="just">
              <a:buFontTx/>
              <a:buChar char="-"/>
            </a:pPr>
            <a:endParaRPr lang="es-ES" altLang="es-ES" sz="7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lvl="1" indent="-342900" algn="just">
              <a:buFontTx/>
              <a:buChar char="-"/>
            </a:pPr>
            <a:endParaRPr lang="es-ES" altLang="es-ES" sz="7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lvl="1" indent="0" algn="just">
              <a:buNone/>
            </a:pPr>
            <a:r>
              <a:rPr lang="es-ES" altLang="es-ES" sz="7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0" lvl="1" indent="0" algn="just">
              <a:buNone/>
            </a:pP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4 Botón de acción: Inicio">
            <a:hlinkClick r:id="" action="ppaction://hlinkshowjump?jump=firstslide" highlightClick="1"/>
          </p:cNvPr>
          <p:cNvSpPr/>
          <p:nvPr/>
        </p:nvSpPr>
        <p:spPr>
          <a:xfrm>
            <a:off x="8096446" y="5733256"/>
            <a:ext cx="504056" cy="432048"/>
          </a:xfrm>
          <a:prstGeom prst="actionButtonHom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011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7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27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2700" b="1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s-ES" sz="2700" b="1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es-ES" sz="27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4-</a:t>
            </a:r>
            <a:r>
              <a:rPr lang="es-ES" altLang="es-ES" sz="2700" b="1" dirty="0" smtClean="0">
                <a:solidFill>
                  <a:schemeClr val="accent6">
                    <a:lumMod val="75000"/>
                  </a:schemeClr>
                </a:solidFill>
              </a:rPr>
              <a:t>GAST0S NO CONTEMPLADOS EN LAS INSTRUCCIONES DE EJECUCION Y JUSTIFICACION DE LA CONVOCATORIA</a:t>
            </a:r>
            <a:r>
              <a:rPr lang="es-ES" sz="48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s-ES" sz="4800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</a:br>
            <a:endParaRPr lang="es-E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s-ES" dirty="0" smtClean="0"/>
          </a:p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Revisar Instrucciones de Ejecución y Justificación Colgadas en E-proyecta</a:t>
            </a:r>
          </a:p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Modificar imputación de: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</a:rPr>
              <a:t>toner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, cd, seguros y cualquier otro gasto no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c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ontemplado como elegible en las normas . </a:t>
            </a:r>
            <a:r>
              <a:rPr lang="es-ES" b="1" dirty="0" smtClean="0">
                <a:solidFill>
                  <a:schemeClr val="accent6">
                    <a:lumMod val="50000"/>
                  </a:schemeClr>
                </a:solidFill>
              </a:rPr>
              <a:t>(celeridad)</a:t>
            </a:r>
          </a:p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Nuevas normativas de parking y gasolina</a:t>
            </a:r>
          </a:p>
          <a:p>
            <a:pPr lvl="1"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Estaciones y aeropuertos</a:t>
            </a:r>
          </a:p>
          <a:p>
            <a:pPr lvl="1"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Hoteles. Solicitar autorización</a:t>
            </a:r>
          </a:p>
          <a:p>
            <a:pPr lvl="1"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Alquiler vehículos. Excepcional. Solicitar autorización</a:t>
            </a:r>
          </a:p>
          <a:p>
            <a:pPr lvl="1"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Gasolina en vehículos oficiales. Trabajos de campo</a:t>
            </a:r>
          </a:p>
          <a:p>
            <a:pPr algn="just"/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Nuevas restricciones: </a:t>
            </a:r>
            <a:r>
              <a:rPr lang="es-ES" dirty="0" err="1" smtClean="0">
                <a:solidFill>
                  <a:schemeClr val="accent6">
                    <a:lumMod val="50000"/>
                  </a:schemeClr>
                </a:solidFill>
              </a:rPr>
              <a:t>tablets</a:t>
            </a:r>
            <a:r>
              <a:rPr lang="es-ES" dirty="0" smtClean="0">
                <a:solidFill>
                  <a:schemeClr val="accent6">
                    <a:lumMod val="50000"/>
                  </a:schemeClr>
                </a:solidFill>
              </a:rPr>
              <a:t> y estancias miembros del equipo de trabajo</a:t>
            </a:r>
            <a:endParaRPr lang="es-ES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endParaRPr lang="es-E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endParaRPr lang="es-E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endParaRPr lang="es-ES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28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68676"/>
          </a:xfrm>
        </p:spPr>
        <p:txBody>
          <a:bodyPr>
            <a:normAutofit fontScale="90000"/>
          </a:bodyPr>
          <a:lstStyle/>
          <a:p>
            <a:pPr marL="342900" lvl="1" indent="-342900" algn="l"/>
            <a:r>
              <a:rPr lang="es-ES" sz="2700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s-ES" sz="27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s-ES" sz="27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5-</a:t>
            </a:r>
            <a:r>
              <a:rPr lang="es-ES" altLang="es-ES" sz="2700" b="1" dirty="0" smtClean="0">
                <a:solidFill>
                  <a:schemeClr val="accent6">
                    <a:lumMod val="50000"/>
                  </a:schemeClr>
                </a:solidFill>
              </a:rPr>
              <a:t>PAGOS A UN MISMO PROVEEDOR POR ENCIMA DE 15.000  EUROS</a:t>
            </a:r>
            <a: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es-ES" sz="32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endParaRPr lang="es-ES" sz="32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88431"/>
          </a:xfrm>
        </p:spPr>
        <p:txBody>
          <a:bodyPr>
            <a:normAutofit fontScale="77500" lnSpcReduction="20000"/>
          </a:bodyPr>
          <a:lstStyle/>
          <a:p>
            <a:pPr marL="342900" lvl="1" indent="-342900" algn="just">
              <a:buFontTx/>
              <a:buChar char="-"/>
            </a:pPr>
            <a:endParaRPr lang="es-ES" altLang="es-ES" sz="1800" dirty="0" smtClean="0"/>
          </a:p>
          <a:p>
            <a:pPr marL="571500" lvl="1" indent="-571500" algn="just">
              <a:buFont typeface="Arial" panose="020B0604020202020204" pitchFamily="34" charset="0"/>
              <a:buChar char="•"/>
            </a:pPr>
            <a:r>
              <a:rPr lang="es-ES" altLang="es-ES" sz="4000" dirty="0" smtClean="0">
                <a:solidFill>
                  <a:schemeClr val="accent6">
                    <a:lumMod val="50000"/>
                  </a:schemeClr>
                </a:solidFill>
              </a:rPr>
              <a:t>Respetar </a:t>
            </a:r>
            <a:r>
              <a:rPr lang="es-ES" altLang="es-ES" sz="4000" dirty="0">
                <a:solidFill>
                  <a:schemeClr val="accent6">
                    <a:lumMod val="50000"/>
                  </a:schemeClr>
                </a:solidFill>
              </a:rPr>
              <a:t>el aviso de </a:t>
            </a:r>
            <a:r>
              <a:rPr lang="es-ES" altLang="es-ES" sz="4000" b="1" dirty="0" err="1">
                <a:solidFill>
                  <a:schemeClr val="accent6">
                    <a:lumMod val="50000"/>
                  </a:schemeClr>
                </a:solidFill>
              </a:rPr>
              <a:t>eProyecta</a:t>
            </a:r>
            <a:r>
              <a:rPr lang="es-ES" altLang="es-ES" sz="4000" dirty="0">
                <a:solidFill>
                  <a:schemeClr val="accent6">
                    <a:lumMod val="50000"/>
                  </a:schemeClr>
                </a:solidFill>
              </a:rPr>
              <a:t> sobre gastos acumulados en un mismo proveedor. NO FRACCIONAR FACTURAS para evadir la  realización de un contrato </a:t>
            </a:r>
            <a:r>
              <a:rPr lang="es-ES" altLang="es-ES" sz="4000" dirty="0" smtClean="0">
                <a:solidFill>
                  <a:schemeClr val="accent6">
                    <a:lumMod val="50000"/>
                  </a:schemeClr>
                </a:solidFill>
              </a:rPr>
              <a:t>público:</a:t>
            </a:r>
            <a:r>
              <a:rPr lang="es-ES" altLang="es-ES" sz="40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altLang="es-ES" sz="3800" dirty="0" smtClean="0">
                <a:solidFill>
                  <a:schemeClr val="accent6">
                    <a:lumMod val="50000"/>
                  </a:schemeClr>
                </a:solidFill>
              </a:rPr>
              <a:t>Agencias de Viajes, reactivos químicos…</a:t>
            </a:r>
            <a:r>
              <a:rPr lang="es-ES" altLang="es-ES" sz="3800" dirty="0" err="1" smtClean="0">
                <a:solidFill>
                  <a:schemeClr val="accent6">
                    <a:lumMod val="50000"/>
                  </a:schemeClr>
                </a:solidFill>
              </a:rPr>
              <a:t>etc</a:t>
            </a:r>
            <a:endParaRPr lang="es-ES" altLang="es-ES" sz="3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lvl="1" indent="-571500" algn="just">
              <a:buFont typeface="Arial" panose="020B0604020202020204" pitchFamily="34" charset="0"/>
              <a:buChar char="•"/>
            </a:pPr>
            <a:endParaRPr lang="es-ES" altLang="es-ES" sz="3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571500" lvl="1" indent="-571500" algn="just">
              <a:buFont typeface="Arial" panose="020B0604020202020204" pitchFamily="34" charset="0"/>
              <a:buChar char="•"/>
            </a:pPr>
            <a:r>
              <a:rPr lang="es-ES" altLang="es-ES" sz="3800" dirty="0" smtClean="0">
                <a:solidFill>
                  <a:schemeClr val="accent6">
                    <a:lumMod val="50000"/>
                  </a:schemeClr>
                </a:solidFill>
              </a:rPr>
              <a:t>Aplicación Nueva Ley de Contratos</a:t>
            </a:r>
          </a:p>
          <a:p>
            <a:pPr marL="0" lvl="1" indent="0" algn="just">
              <a:buNone/>
            </a:pPr>
            <a:r>
              <a:rPr lang="es-ES" altLang="es-ES" sz="3800" dirty="0" smtClean="0">
                <a:solidFill>
                  <a:schemeClr val="accent6">
                    <a:lumMod val="50000"/>
                  </a:schemeClr>
                </a:solidFill>
              </a:rPr>
              <a:t>       ( 8 de marzo) </a:t>
            </a:r>
          </a:p>
          <a:p>
            <a:pPr marL="571500" lvl="1" indent="-571500" algn="just">
              <a:buFont typeface="Arial" panose="020B0604020202020204" pitchFamily="34" charset="0"/>
              <a:buChar char="•"/>
            </a:pPr>
            <a:endParaRPr lang="es-ES" altLang="es-ES" sz="3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lvl="1" indent="0" algn="just">
              <a:buNone/>
            </a:pPr>
            <a:endParaRPr lang="es-E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149080"/>
            <a:ext cx="1838325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7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19672" y="76470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RECOMENDACIONES</a:t>
            </a:r>
            <a:endParaRPr lang="es-ES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83568" y="1772816"/>
            <a:ext cx="77048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INFORMES FINALES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es-ES" sz="20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Incluir datos económicos y científicos de todo el proyecto</a:t>
            </a:r>
          </a:p>
          <a:p>
            <a:pPr marL="285750" indent="-285750" algn="just">
              <a:buFontTx/>
              <a:buChar char="-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Revisar la justificación de los viajes de los miembros externos del proyecto y del material </a:t>
            </a:r>
            <a:r>
              <a:rPr lang="es-ES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inventariable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(importes altos). </a:t>
            </a:r>
          </a:p>
          <a:p>
            <a:pPr marL="285750" indent="-285750" algn="just">
              <a:buFontTx/>
              <a:buChar char="-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importa en que apartado, </a:t>
            </a:r>
            <a:r>
              <a:rPr lang="es-ES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 importante es incluirlo. </a:t>
            </a:r>
          </a:p>
          <a:p>
            <a:pPr marL="285750" indent="-285750" algn="just">
              <a:buFontTx/>
              <a:buChar char="-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cuadran los datos económicos de e-Proyecta con </a:t>
            </a:r>
            <a:r>
              <a:rPr lang="es-ES" sz="200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Universitas</a:t>
            </a: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 preocuparse. La justificación económica se presenta aparte y los compañeros que la realizan se encargan de ello</a:t>
            </a:r>
          </a:p>
          <a:p>
            <a:pPr marL="285750" indent="-285750" algn="just">
              <a:buFontTx/>
              <a:buChar char="-"/>
            </a:pPr>
            <a:r>
              <a:rPr lang="es-ES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hora de rellenar al personal del proyecto, poner nombres completos (no MGL)</a:t>
            </a:r>
            <a:endParaRPr lang="es-ES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7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solidFill>
                  <a:schemeClr val="accent4">
                    <a:lumMod val="75000"/>
                  </a:schemeClr>
                </a:solidFill>
              </a:rPr>
              <a:t>e-Proyecta</a:t>
            </a:r>
            <a:endParaRPr lang="es-ES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270" y="1600200"/>
            <a:ext cx="6265459" cy="4525963"/>
          </a:xfrm>
        </p:spPr>
      </p:pic>
    </p:spTree>
    <p:extLst>
      <p:ext uri="{BB962C8B-B14F-4D97-AF65-F5344CB8AC3E}">
        <p14:creationId xmlns:p14="http://schemas.microsoft.com/office/powerpoint/2010/main" val="2782301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ES" sz="2800" dirty="0" smtClean="0">
                <a:solidFill>
                  <a:srgbClr val="C00000"/>
                </a:solidFill>
                <a:latin typeface="Arial Black" pitchFamily="34" charset="0"/>
              </a:rPr>
              <a:t>APLICACIONES PRESUPUESTARIAS E-PROYECTA</a:t>
            </a:r>
            <a:endParaRPr lang="es-ES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s-ES" sz="7200" b="1" dirty="0"/>
              <a:t>Lista de económicas asociadas a "Gastos de Ejecución"</a:t>
            </a:r>
          </a:p>
          <a:p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64000	Investigación científica</a:t>
            </a:r>
          </a:p>
          <a:p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64001	Investigación científica. Personal</a:t>
            </a:r>
          </a:p>
          <a:p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64002	Investigación científica. Costes de </a:t>
            </a:r>
            <a:r>
              <a:rPr lang="es-ES" sz="4200" dirty="0" smtClean="0">
                <a:solidFill>
                  <a:schemeClr val="tx2">
                    <a:lumMod val="75000"/>
                  </a:schemeClr>
                </a:solidFill>
              </a:rPr>
              <a:t>ejecución</a:t>
            </a:r>
          </a:p>
          <a:p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64004	Investigación </a:t>
            </a:r>
            <a:r>
              <a:rPr lang="es-ES" sz="4200" dirty="0" err="1">
                <a:solidFill>
                  <a:schemeClr val="tx2">
                    <a:lumMod val="75000"/>
                  </a:schemeClr>
                </a:solidFill>
              </a:rPr>
              <a:t>Cientifica</a:t>
            </a:r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. Dietas</a:t>
            </a:r>
          </a:p>
          <a:p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64005	Investigación </a:t>
            </a:r>
            <a:r>
              <a:rPr lang="es-ES" sz="4200" dirty="0" err="1">
                <a:solidFill>
                  <a:schemeClr val="tx2">
                    <a:lumMod val="75000"/>
                  </a:schemeClr>
                </a:solidFill>
              </a:rPr>
              <a:t>Cientifica</a:t>
            </a:r>
            <a:r>
              <a:rPr lang="es-ES" sz="4200" dirty="0">
                <a:solidFill>
                  <a:schemeClr val="tx2">
                    <a:lumMod val="75000"/>
                  </a:schemeClr>
                </a:solidFill>
              </a:rPr>
              <a:t>. Otros </a:t>
            </a:r>
            <a:r>
              <a:rPr lang="es-ES" sz="4200" dirty="0" smtClean="0">
                <a:solidFill>
                  <a:schemeClr val="tx2">
                    <a:lumMod val="75000"/>
                  </a:schemeClr>
                </a:solidFill>
              </a:rPr>
              <a:t>gastos</a:t>
            </a:r>
          </a:p>
          <a:p>
            <a:endParaRPr lang="es-ES" sz="4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E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6400201</a:t>
            </a:r>
            <a:r>
              <a:rPr lang="es-E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s-ES" sz="7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Inv.Cient</a:t>
            </a:r>
            <a:r>
              <a:rPr lang="es-E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es-ES" sz="7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Inventariable</a:t>
            </a:r>
            <a:r>
              <a:rPr lang="es-E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Informático inferior a 300 euros</a:t>
            </a:r>
          </a:p>
          <a:p>
            <a:r>
              <a:rPr lang="es-E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6400202	</a:t>
            </a:r>
            <a:r>
              <a:rPr lang="es-ES" sz="7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Invest.Científica</a:t>
            </a:r>
            <a:r>
              <a:rPr lang="es-E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Costes de ejecución. </a:t>
            </a:r>
            <a:r>
              <a:rPr lang="es-ES" sz="7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Inventariable</a:t>
            </a:r>
            <a:endParaRPr lang="es-ES" sz="7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ES" sz="7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6400210	Material </a:t>
            </a:r>
            <a:r>
              <a:rPr lang="es-ES" sz="7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bibliográfico </a:t>
            </a:r>
            <a:r>
              <a:rPr lang="es-ES" sz="72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inventariable</a:t>
            </a:r>
            <a:endParaRPr lang="es-ES" sz="7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s-ES" sz="7200" dirty="0" smtClean="0">
                <a:solidFill>
                  <a:srgbClr val="FF0000"/>
                </a:solidFill>
              </a:rPr>
              <a:t>6400203</a:t>
            </a:r>
            <a:r>
              <a:rPr lang="es-ES" sz="7200" dirty="0">
                <a:solidFill>
                  <a:srgbClr val="FF0000"/>
                </a:solidFill>
              </a:rPr>
              <a:t>	</a:t>
            </a:r>
            <a:r>
              <a:rPr lang="es-ES" sz="7200" dirty="0" err="1">
                <a:solidFill>
                  <a:srgbClr val="FF0000"/>
                </a:solidFill>
              </a:rPr>
              <a:t>Invest.Científica</a:t>
            </a:r>
            <a:r>
              <a:rPr lang="es-ES" sz="7200" dirty="0">
                <a:solidFill>
                  <a:srgbClr val="FF0000"/>
                </a:solidFill>
              </a:rPr>
              <a:t>. Costes de ejecución. Fungible</a:t>
            </a:r>
          </a:p>
          <a:p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6400204	</a:t>
            </a:r>
            <a:r>
              <a:rPr lang="es-ES" sz="7200" dirty="0" err="1">
                <a:solidFill>
                  <a:schemeClr val="accent3">
                    <a:lumMod val="50000"/>
                  </a:schemeClr>
                </a:solidFill>
              </a:rPr>
              <a:t>Invest.Científica</a:t>
            </a:r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. Costes de ejecución. Viajes y dietas</a:t>
            </a:r>
          </a:p>
          <a:p>
            <a:r>
              <a:rPr lang="es-ES" sz="7200" dirty="0" smtClean="0">
                <a:solidFill>
                  <a:schemeClr val="accent3">
                    <a:lumMod val="50000"/>
                  </a:schemeClr>
                </a:solidFill>
              </a:rPr>
              <a:t>6400206</a:t>
            </a:r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s-ES" sz="7200" dirty="0" err="1">
                <a:solidFill>
                  <a:schemeClr val="accent3">
                    <a:lumMod val="50000"/>
                  </a:schemeClr>
                </a:solidFill>
              </a:rPr>
              <a:t>Inv.Cient</a:t>
            </a:r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. Viajes y dietas. Personal UGR no miembro proyecto</a:t>
            </a:r>
          </a:p>
          <a:p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6400207	</a:t>
            </a:r>
            <a:r>
              <a:rPr lang="es-ES" sz="7200" dirty="0" err="1">
                <a:solidFill>
                  <a:schemeClr val="accent3">
                    <a:lumMod val="50000"/>
                  </a:schemeClr>
                </a:solidFill>
              </a:rPr>
              <a:t>Inv.Cient</a:t>
            </a:r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. Viajes y dietas. Personal externo miembro </a:t>
            </a:r>
            <a:r>
              <a:rPr lang="es-ES" sz="7200" dirty="0" smtClean="0">
                <a:solidFill>
                  <a:schemeClr val="accent3">
                    <a:lumMod val="50000"/>
                  </a:schemeClr>
                </a:solidFill>
              </a:rPr>
              <a:t>proyecto</a:t>
            </a:r>
            <a:endParaRPr lang="es-ES" sz="7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6400208	</a:t>
            </a:r>
            <a:r>
              <a:rPr lang="es-ES" sz="7200" dirty="0" err="1">
                <a:solidFill>
                  <a:schemeClr val="accent3">
                    <a:lumMod val="50000"/>
                  </a:schemeClr>
                </a:solidFill>
              </a:rPr>
              <a:t>Inv.Cient</a:t>
            </a:r>
            <a:r>
              <a:rPr lang="es-ES" sz="7200" dirty="0">
                <a:solidFill>
                  <a:schemeClr val="accent3">
                    <a:lumMod val="50000"/>
                  </a:schemeClr>
                </a:solidFill>
              </a:rPr>
              <a:t>. Viajes y dietas. Personal externo no miembro </a:t>
            </a:r>
            <a:r>
              <a:rPr lang="es-ES" sz="7200" dirty="0" smtClean="0">
                <a:solidFill>
                  <a:schemeClr val="accent3">
                    <a:lumMod val="50000"/>
                  </a:schemeClr>
                </a:solidFill>
              </a:rPr>
              <a:t>proyecto</a:t>
            </a:r>
            <a:endParaRPr lang="es-ES" sz="72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ES" sz="7200" dirty="0">
                <a:solidFill>
                  <a:schemeClr val="accent2">
                    <a:lumMod val="75000"/>
                  </a:schemeClr>
                </a:solidFill>
              </a:rPr>
              <a:t>6400205	</a:t>
            </a:r>
            <a:r>
              <a:rPr lang="es-ES" sz="7200" dirty="0" err="1">
                <a:solidFill>
                  <a:schemeClr val="accent2">
                    <a:lumMod val="75000"/>
                  </a:schemeClr>
                </a:solidFill>
              </a:rPr>
              <a:t>Invest.Científica</a:t>
            </a:r>
            <a:r>
              <a:rPr lang="es-ES" sz="7200" dirty="0">
                <a:solidFill>
                  <a:schemeClr val="accent2">
                    <a:lumMod val="75000"/>
                  </a:schemeClr>
                </a:solidFill>
              </a:rPr>
              <a:t>. Costes de ejecución. Otros varios</a:t>
            </a:r>
          </a:p>
          <a:p>
            <a:r>
              <a:rPr lang="es-E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6400209</a:t>
            </a:r>
            <a:r>
              <a:rPr lang="es-E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Otros gastos: traducciones, subcontrataciones, reparaciones, </a:t>
            </a:r>
            <a:r>
              <a:rPr lang="es-ES" sz="7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</a:t>
            </a:r>
            <a:r>
              <a:rPr lang="es-ES" sz="7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consultoria</a:t>
            </a:r>
            <a:r>
              <a:rPr lang="es-ES" sz="7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análisis y similares</a:t>
            </a:r>
          </a:p>
          <a:p>
            <a:r>
              <a:rPr lang="es-ES" sz="7200" dirty="0" smtClean="0">
                <a:solidFill>
                  <a:schemeClr val="tx2">
                    <a:lumMod val="75000"/>
                  </a:schemeClr>
                </a:solidFill>
              </a:rPr>
              <a:t>6400211</a:t>
            </a:r>
            <a:r>
              <a:rPr lang="es-ES" sz="7200" dirty="0">
                <a:solidFill>
                  <a:schemeClr val="tx2">
                    <a:lumMod val="75000"/>
                  </a:schemeClr>
                </a:solidFill>
              </a:rPr>
              <a:t>	Reparación de material </a:t>
            </a:r>
            <a:r>
              <a:rPr lang="es-ES" sz="7200" dirty="0" err="1">
                <a:solidFill>
                  <a:schemeClr val="tx2">
                    <a:lumMod val="75000"/>
                  </a:schemeClr>
                </a:solidFill>
              </a:rPr>
              <a:t>inventariable</a:t>
            </a:r>
            <a:endParaRPr lang="es-ES" sz="7200" dirty="0">
              <a:solidFill>
                <a:schemeClr val="tx2">
                  <a:lumMod val="75000"/>
                </a:scheme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48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C00000"/>
                </a:solidFill>
                <a:latin typeface="Arial Black" pitchFamily="34" charset="0"/>
              </a:rPr>
              <a:t>Proyectos de I+D+I</a:t>
            </a:r>
            <a:endParaRPr lang="es-ES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5400" dirty="0" smtClean="0">
                <a:solidFill>
                  <a:schemeClr val="tx2"/>
                </a:solidFill>
              </a:rPr>
              <a:t>Gracias por su atención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Contacto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Gestores de proyectos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Remedios (41288) rbsantaella@ugr.es 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Jesús (41289) jesusp@ugr.es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Teresa (41288) tmolina@ugr.es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68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CONTENIDOS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28" y="2464474"/>
            <a:ext cx="8229600" cy="31969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ALCANCE Y PLAZOS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IMPORTANCIA DE LOS INFORMES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MODELOS DE INFORMES Y SUBIDA AL JUSTIWEB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PRINCIPALES CAUSAS DE REINTEGRO. SUBSANACION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</a:rPr>
              <a:t>DECLARACIONES RESPONSABLES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000" b="1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e-Proyecta</a:t>
            </a:r>
          </a:p>
          <a:p>
            <a:pPr marL="457200" indent="-457200">
              <a:buFont typeface="+mj-lt"/>
              <a:buAutoNum type="arabicPeriod"/>
            </a:pPr>
            <a:endParaRPr lang="es-ES" sz="2000" b="1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s-ES" sz="2000" b="1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AutoNum type="arabicPeriod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AutoNum type="arabicPeriod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AutoNum type="arabicPeriod"/>
            </a:pPr>
            <a:endParaRPr lang="es-ES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90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00B050"/>
                </a:solidFill>
                <a:latin typeface="Arial Black" pitchFamily="34" charset="0"/>
              </a:rPr>
              <a:t>PLAZOS</a:t>
            </a:r>
            <a:endParaRPr lang="es-ES" sz="3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100" b="1" dirty="0" smtClean="0">
                <a:solidFill>
                  <a:schemeClr val="accent3">
                    <a:lumMod val="75000"/>
                  </a:schemeClr>
                </a:solidFill>
              </a:rPr>
              <a:t>ALCANCE:</a:t>
            </a:r>
          </a:p>
          <a:p>
            <a:pPr marL="0" indent="0" algn="just">
              <a:buNone/>
            </a:pPr>
            <a:r>
              <a:rPr lang="es-ES" sz="2100" b="1" u="sng" dirty="0">
                <a:solidFill>
                  <a:schemeClr val="accent3">
                    <a:lumMod val="75000"/>
                  </a:schemeClr>
                </a:solidFill>
              </a:rPr>
              <a:t>Informes Finales:</a:t>
            </a:r>
          </a:p>
          <a:p>
            <a:pPr algn="just"/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Retos </a:t>
            </a:r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y Excelencia 2013 (proyectos con periodo de ejecución 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4 años </a:t>
            </a:r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prorrogados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Retos y Excelencia 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2014 </a:t>
            </a:r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(proyectos con periodo de ejecución 3 años 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NO prorrogados)</a:t>
            </a:r>
          </a:p>
          <a:p>
            <a:pPr marL="0" indent="0" algn="just">
              <a:buNone/>
            </a:pPr>
            <a:r>
              <a:rPr lang="es-ES" sz="2100" b="1" u="sng" smtClean="0">
                <a:solidFill>
                  <a:schemeClr val="accent3">
                    <a:lumMod val="75000"/>
                  </a:schemeClr>
                </a:solidFill>
              </a:rPr>
              <a:t>Informes </a:t>
            </a:r>
            <a:r>
              <a:rPr lang="es-ES" sz="2100" b="1" u="sng" dirty="0">
                <a:solidFill>
                  <a:schemeClr val="accent3">
                    <a:lumMod val="75000"/>
                  </a:schemeClr>
                </a:solidFill>
              </a:rPr>
              <a:t>de Seguimiento</a:t>
            </a:r>
            <a:r>
              <a:rPr lang="es-ES" sz="21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</a:p>
          <a:p>
            <a:pPr algn="just"/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Retos </a:t>
            </a:r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y Excelencia 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2016 (proyectos </a:t>
            </a:r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con periodo de ejecución 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3 </a:t>
            </a:r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años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es-ES" sz="2100" dirty="0">
                <a:solidFill>
                  <a:schemeClr val="accent3">
                    <a:lumMod val="75000"/>
                  </a:schemeClr>
                </a:solidFill>
              </a:rPr>
              <a:t>Redes Excelencia 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2016</a:t>
            </a:r>
            <a:endParaRPr lang="es-ES" sz="21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s-ES" sz="21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100" b="1" dirty="0" smtClean="0">
                <a:solidFill>
                  <a:schemeClr val="accent3">
                    <a:lumMod val="75000"/>
                  </a:schemeClr>
                </a:solidFill>
              </a:rPr>
              <a:t>PLAZOS</a:t>
            </a: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: Hasta el  de  26 de septiembre</a:t>
            </a:r>
          </a:p>
          <a:p>
            <a:pPr marL="0" indent="0" algn="just">
              <a:buNone/>
            </a:pPr>
            <a:r>
              <a:rPr lang="es-ES" sz="2100" b="1" dirty="0" smtClean="0">
                <a:solidFill>
                  <a:schemeClr val="accent3">
                    <a:lumMod val="75000"/>
                  </a:schemeClr>
                </a:solidFill>
              </a:rPr>
              <a:t>PLAZO INTERNO UGR: 30 de septiembre</a:t>
            </a:r>
          </a:p>
          <a:p>
            <a:pPr marL="0" indent="0" algn="just">
              <a:buNone/>
            </a:pPr>
            <a:r>
              <a:rPr lang="es-ES" sz="2100" dirty="0" smtClean="0">
                <a:solidFill>
                  <a:schemeClr val="accent3">
                    <a:lumMod val="75000"/>
                  </a:schemeClr>
                </a:solidFill>
              </a:rPr>
              <a:t>Se han enviado mails personalizados a cada IP</a:t>
            </a:r>
            <a:endParaRPr lang="es-ES" sz="2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868144" y="626175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00B050"/>
                </a:solidFill>
              </a:rPr>
              <a:t>PLAZOS</a:t>
            </a:r>
            <a:endParaRPr lang="es-ES" sz="1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1" indent="-342900" algn="ctr"/>
            <a:r>
              <a:rPr lang="es-ES" altLang="es-ES" dirty="0" smtClean="0">
                <a:solidFill>
                  <a:srgbClr val="000000"/>
                </a:solidFill>
              </a:rPr>
              <a:t/>
            </a:r>
            <a:br>
              <a:rPr lang="es-ES" altLang="es-ES" dirty="0" smtClean="0">
                <a:solidFill>
                  <a:srgbClr val="000000"/>
                </a:solidFill>
              </a:rPr>
            </a:br>
            <a:r>
              <a:rPr lang="es-ES" sz="3200" dirty="0" smtClean="0">
                <a:solidFill>
                  <a:srgbClr val="00B0F0"/>
                </a:solidFill>
                <a:latin typeface="Arial Black" pitchFamily="34" charset="0"/>
              </a:rPr>
              <a:t>LA IMPORTANCIA DE LOS INFORMES DE SEGUIMIENTO CIENTÍFICO-TECNICO EN PROYECTOS DEL PLAN ESTATAL</a:t>
            </a:r>
            <a:endParaRPr lang="es-ES" sz="3200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392487"/>
          </a:xfrm>
        </p:spPr>
        <p:txBody>
          <a:bodyPr>
            <a:normAutofit/>
          </a:bodyPr>
          <a:lstStyle/>
          <a:p>
            <a:pPr marL="342900" lvl="1" indent="-342900" algn="just"/>
            <a:r>
              <a:rPr lang="es-ES" altLang="es-ES" sz="2000" dirty="0" smtClean="0">
                <a:solidFill>
                  <a:schemeClr val="tx2">
                    <a:lumMod val="75000"/>
                  </a:schemeClr>
                </a:solidFill>
              </a:rPr>
              <a:t>No es necesario ajustarse </a:t>
            </a:r>
            <a:r>
              <a:rPr lang="es-ES" altLang="es-ES" sz="2000" b="1" dirty="0" smtClean="0">
                <a:solidFill>
                  <a:schemeClr val="tx2">
                    <a:lumMod val="75000"/>
                  </a:schemeClr>
                </a:solidFill>
              </a:rPr>
              <a:t>estrictamente </a:t>
            </a:r>
            <a:r>
              <a:rPr lang="es-ES" altLang="es-ES" sz="2000" dirty="0" smtClean="0">
                <a:solidFill>
                  <a:schemeClr val="tx2">
                    <a:lumMod val="75000"/>
                  </a:schemeClr>
                </a:solidFill>
              </a:rPr>
              <a:t>al presupuesto</a:t>
            </a:r>
          </a:p>
          <a:p>
            <a:pPr marL="342900" lvl="1" indent="-342900" algn="just"/>
            <a:r>
              <a:rPr lang="es-ES" altLang="es-ES" sz="2000" dirty="0" smtClean="0">
                <a:solidFill>
                  <a:schemeClr val="tx2">
                    <a:lumMod val="75000"/>
                  </a:schemeClr>
                </a:solidFill>
              </a:rPr>
              <a:t>Se 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aumenta la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flexibilidad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 para la realización de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cambios en el presupuesto de gastos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,  o de realizar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gastos no previstos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, incluido la contratación de personal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sin necesidad de autorización previa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 por el MINECO.</a:t>
            </a:r>
          </a:p>
          <a:p>
            <a:pPr marL="342900" lvl="1" indent="-342900" algn="just"/>
            <a:r>
              <a:rPr lang="es-ES" altLang="es-ES" sz="2000" dirty="0" smtClean="0">
                <a:solidFill>
                  <a:schemeClr val="tx2">
                    <a:lumMod val="75000"/>
                  </a:schemeClr>
                </a:solidFill>
              </a:rPr>
              <a:t>En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contrapartida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, se requiere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justificar y motivar </a:t>
            </a:r>
            <a:r>
              <a:rPr lang="es-ES" altLang="es-ES" sz="2000" dirty="0">
                <a:solidFill>
                  <a:schemeClr val="tx2">
                    <a:lumMod val="75000"/>
                  </a:schemeClr>
                </a:solidFill>
              </a:rPr>
              <a:t>adecuadamente las actividades y los cambios realizados para su convalidación. </a:t>
            </a:r>
            <a:r>
              <a:rPr lang="es-ES" altLang="es-ES" sz="2000" b="1" dirty="0">
                <a:solidFill>
                  <a:schemeClr val="tx2">
                    <a:lumMod val="75000"/>
                  </a:schemeClr>
                </a:solidFill>
              </a:rPr>
              <a:t>Si no se incluyen en los informes los gastos no son elegibles</a:t>
            </a:r>
            <a:r>
              <a:rPr lang="es-ES" altLang="es-ES" sz="2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lvl="1" indent="-342900" algn="just"/>
            <a:r>
              <a:rPr lang="es-ES" altLang="es-ES" sz="2000" b="1" dirty="0" smtClean="0">
                <a:solidFill>
                  <a:schemeClr val="tx2">
                    <a:lumMod val="75000"/>
                  </a:schemeClr>
                </a:solidFill>
              </a:rPr>
              <a:t>Una correcta justificación </a:t>
            </a:r>
            <a:r>
              <a:rPr lang="es-ES" altLang="es-ES" sz="2000" dirty="0" smtClean="0">
                <a:solidFill>
                  <a:schemeClr val="tx2">
                    <a:lumMod val="75000"/>
                  </a:schemeClr>
                </a:solidFill>
              </a:rPr>
              <a:t> nos evitará muchas horas posteriores buscando información para presentar alegaciones .</a:t>
            </a:r>
          </a:p>
          <a:p>
            <a:pPr marL="342900" lvl="1" indent="-342900" algn="just"/>
            <a:r>
              <a:rPr lang="es-ES" altLang="es-ES" sz="2000" b="1" dirty="0" smtClean="0">
                <a:solidFill>
                  <a:schemeClr val="tx2">
                    <a:lumMod val="75000"/>
                  </a:schemeClr>
                </a:solidFill>
              </a:rPr>
              <a:t>Son tan importantes, que en el caso de los INTERMEDIOS pueden paralizar el ingreso de la siguiente anualidad</a:t>
            </a:r>
            <a:endParaRPr lang="es-ES" altLang="es-ES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s-E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21138" y="6447819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b="1" dirty="0" smtClean="0">
                <a:solidFill>
                  <a:srgbClr val="00B0F0"/>
                </a:solidFill>
              </a:rPr>
              <a:t>IMPORTANCIA DE LOS INFORMES</a:t>
            </a:r>
            <a:endParaRPr lang="es-ES" sz="1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140968"/>
            <a:ext cx="8496944" cy="3312368"/>
          </a:xfrm>
        </p:spPr>
      </p:pic>
      <p:pic>
        <p:nvPicPr>
          <p:cNvPr id="9" name="8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76673"/>
            <a:ext cx="3528392" cy="266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1016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MODELOS DE INFORMES</a:t>
            </a:r>
            <a:endParaRPr lang="es-ES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33384" y="1916833"/>
            <a:ext cx="8229600" cy="3024335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s-ES" dirty="0" smtClean="0">
                <a:solidFill>
                  <a:schemeClr val="accent2"/>
                </a:solidFill>
              </a:rPr>
              <a:t>-Modelos de informes</a:t>
            </a:r>
          </a:p>
          <a:p>
            <a:pPr marL="400050" lvl="1" indent="0">
              <a:buNone/>
            </a:pPr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http://www.idi.mineco.gob.es/portal/site/MICINN/menuitem.898bcbf35a940b9b31299810223041a0/?vgnextoid=f3dac2e1a8be0210VgnVCM1000001034e20aRCRD</a:t>
            </a:r>
          </a:p>
          <a:p>
            <a:pPr marL="400050" lvl="1" indent="0">
              <a:buNone/>
            </a:pPr>
            <a:r>
              <a:rPr lang="es-ES" dirty="0" smtClean="0">
                <a:solidFill>
                  <a:srgbClr val="C00000"/>
                </a:solidFill>
              </a:rPr>
              <a:t>-Enviados a los </a:t>
            </a:r>
            <a:r>
              <a:rPr lang="es-ES" dirty="0" err="1" smtClean="0">
                <a:solidFill>
                  <a:srgbClr val="C00000"/>
                </a:solidFill>
              </a:rPr>
              <a:t>Ips</a:t>
            </a:r>
            <a:r>
              <a:rPr lang="es-ES" dirty="0" smtClean="0">
                <a:solidFill>
                  <a:srgbClr val="C00000"/>
                </a:solidFill>
              </a:rPr>
              <a:t>. Logotipo AEI </a:t>
            </a:r>
          </a:p>
          <a:p>
            <a:pPr marL="400050" lvl="1" indent="0">
              <a:buNone/>
            </a:pPr>
            <a:endParaRPr lang="es-E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8184" y="3424237"/>
            <a:ext cx="47632" cy="95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531296" y="6237312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200" dirty="0" smtClean="0">
                <a:solidFill>
                  <a:schemeClr val="tx2"/>
                </a:solidFill>
              </a:rPr>
              <a:t>INFORMES Y JUSTIWEB</a:t>
            </a:r>
            <a:endParaRPr lang="es-ES" sz="1200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873" y="3933056"/>
            <a:ext cx="277177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1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7200800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1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SUBIDA AL JUSTIWEB</a:t>
            </a:r>
            <a:endParaRPr lang="es-ES" sz="32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7041" y="1196752"/>
            <a:ext cx="8229600" cy="4525963"/>
          </a:xfrm>
        </p:spPr>
        <p:txBody>
          <a:bodyPr/>
          <a:lstStyle/>
          <a:p>
            <a:pPr marL="400050" lvl="1" indent="0">
              <a:buNone/>
            </a:pPr>
            <a:r>
              <a:rPr lang="es-ES" sz="2400" dirty="0">
                <a:solidFill>
                  <a:schemeClr val="accent2"/>
                </a:solidFill>
                <a:hlinkClick r:id="rId2"/>
              </a:rPr>
              <a:t>https://sede.micinn.gob.es/justificaciones</a:t>
            </a:r>
            <a:r>
              <a:rPr lang="es-ES" sz="2400" dirty="0" smtClean="0">
                <a:solidFill>
                  <a:schemeClr val="accent2"/>
                </a:solidFill>
                <a:hlinkClick r:id="rId2"/>
              </a:rPr>
              <a:t>/</a:t>
            </a:r>
            <a:endParaRPr lang="es-ES" sz="2400" dirty="0" smtClean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r>
              <a:rPr lang="es-ES" b="1" dirty="0" smtClean="0">
                <a:solidFill>
                  <a:schemeClr val="accent2"/>
                </a:solidFill>
              </a:rPr>
              <a:t>Usuario y Clave iguales que los de Facilita</a:t>
            </a:r>
          </a:p>
          <a:p>
            <a:pPr marL="400050" lvl="1" indent="0">
              <a:buNone/>
            </a:pPr>
            <a:r>
              <a:rPr lang="es-ES" b="1" dirty="0" smtClean="0">
                <a:solidFill>
                  <a:schemeClr val="accent2"/>
                </a:solidFill>
              </a:rPr>
              <a:t>En Documentos y Preguntas-Documentos </a:t>
            </a:r>
            <a:r>
              <a:rPr lang="es-ES" sz="1600" dirty="0" smtClean="0">
                <a:solidFill>
                  <a:schemeClr val="accent2"/>
                </a:solidFill>
              </a:rPr>
              <a:t>( Ojo: no da justificante de la subida del archivo)</a:t>
            </a:r>
          </a:p>
          <a:p>
            <a:pPr marL="400050" lvl="1" indent="0">
              <a:buNone/>
            </a:pPr>
            <a:r>
              <a:rPr lang="es-ES" b="1" dirty="0" smtClean="0">
                <a:solidFill>
                  <a:schemeClr val="accent2"/>
                </a:solidFill>
              </a:rPr>
              <a:t>IMPORTANTE: CONTESTAR LAS PREGUNTAS (</a:t>
            </a:r>
            <a:r>
              <a:rPr lang="es-ES" sz="1600" dirty="0" smtClean="0">
                <a:solidFill>
                  <a:schemeClr val="accent2"/>
                </a:solidFill>
              </a:rPr>
              <a:t>sólo informes finales)</a:t>
            </a:r>
          </a:p>
          <a:p>
            <a:pPr marL="400050" lvl="1" indent="0">
              <a:buNone/>
            </a:pPr>
            <a:endParaRPr lang="es-ES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861048"/>
            <a:ext cx="7848872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4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7128792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Flecha a la derecha con muesca"/>
          <p:cNvSpPr/>
          <p:nvPr/>
        </p:nvSpPr>
        <p:spPr>
          <a:xfrm>
            <a:off x="2711694" y="45038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03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1082</Words>
  <Application>Microsoft Office PowerPoint</Application>
  <PresentationFormat>Presentación en pantalla (4:3)</PresentationFormat>
  <Paragraphs>141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Vicerrectorado de Investigación y Transferencia</vt:lpstr>
      <vt:lpstr>CONTENIDOS</vt:lpstr>
      <vt:lpstr>PLAZOS</vt:lpstr>
      <vt:lpstr> LA IMPORTANCIA DE LOS INFORMES DE SEGUIMIENTO CIENTÍFICO-TECNICO EN PROYECTOS DEL PLAN ESTATAL</vt:lpstr>
      <vt:lpstr>Presentación de PowerPoint</vt:lpstr>
      <vt:lpstr>MODELOS DE INFORMES</vt:lpstr>
      <vt:lpstr>Presentación de PowerPoint</vt:lpstr>
      <vt:lpstr>SUBIDA AL JUSTIWEB</vt:lpstr>
      <vt:lpstr>Presentación de PowerPoint</vt:lpstr>
      <vt:lpstr>    PRINCIPALES CAUSAS DE REINTEGRO  (QUE PODRÍAN SOLUCIONARSE CON UNA JUSTIFICACIÓN ADECUADA EN EL  INFORME CIENTÍFICO )  </vt:lpstr>
      <vt:lpstr>   1-GASTOS ACUMULADOS AL FINAL DEL PROYECTO.  </vt:lpstr>
      <vt:lpstr> 2-JUSTIFICACION DE GASTOS NO INCLUIDOS EN EL PRESUPUESTO INICIAL </vt:lpstr>
      <vt:lpstr> 3-NO INCLUSIÓN EN LA MEMORIA DE TODO EL PERSONAL QUE HAYA CAUSADO GASTO  </vt:lpstr>
      <vt:lpstr>  4-GAST0S NO CONTEMPLADOS EN LAS INSTRUCCIONES DE EJECUCION Y JUSTIFICACION DE LA CONVOCATORIA </vt:lpstr>
      <vt:lpstr> 5-PAGOS A UN MISMO PROVEEDOR POR ENCIMA DE 15.000  EUROS </vt:lpstr>
      <vt:lpstr>Presentación de PowerPoint</vt:lpstr>
      <vt:lpstr>e-Proyecta</vt:lpstr>
      <vt:lpstr>APLICACIONES PRESUPUESTARIAS E-PROYECTA</vt:lpstr>
      <vt:lpstr>Proyectos de I+D+I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PAUTAS</dc:title>
  <dc:creator>Univerisidad de Granada</dc:creator>
  <cp:lastModifiedBy>Univerisidad de Granada</cp:lastModifiedBy>
  <cp:revision>174</cp:revision>
  <cp:lastPrinted>2018-03-05T10:42:55Z</cp:lastPrinted>
  <dcterms:created xsi:type="dcterms:W3CDTF">2015-06-08T07:24:30Z</dcterms:created>
  <dcterms:modified xsi:type="dcterms:W3CDTF">2018-09-04T10:32:38Z</dcterms:modified>
</cp:coreProperties>
</file>