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3" r:id="rId9"/>
    <p:sldId id="264" r:id="rId10"/>
    <p:sldId id="265" r:id="rId11"/>
    <p:sldId id="274" r:id="rId12"/>
    <p:sldId id="275" r:id="rId13"/>
    <p:sldId id="266" r:id="rId14"/>
    <p:sldId id="267" r:id="rId15"/>
    <p:sldId id="268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89F"/>
    <a:srgbClr val="168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digibug.ugr.es/static/resources/LicenciaDigibug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11E59-2CE1-4D15-BECC-13D1CE41446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2C33FD-6ED6-4B0B-990B-A43DF8658668}">
      <dgm:prSet phldrT="[Texto]"/>
      <dgm:spPr>
        <a:solidFill>
          <a:schemeClr val="bg1">
            <a:lumMod val="95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pPr algn="l"/>
          <a:r>
            <a:rPr lang="es-ES" altLang="es-ES" dirty="0" smtClean="0">
              <a:solidFill>
                <a:schemeClr val="tx1"/>
              </a:solidFill>
              <a:latin typeface="Calisto MT" panose="02040603050505030304" pitchFamily="18" charset="0"/>
            </a:rPr>
            <a:t>Una vez registrado/a, tendrá que solicitar permiso para subir su producción científica y/o académica al repositorio.</a:t>
          </a:r>
          <a:endParaRPr lang="es-ES" dirty="0">
            <a:solidFill>
              <a:schemeClr val="tx1"/>
            </a:solidFill>
          </a:endParaRPr>
        </a:p>
      </dgm:t>
    </dgm:pt>
    <dgm:pt modelId="{7D1CCBE9-3551-4CEA-8D75-AB8FE0FA5940}" type="parTrans" cxnId="{8D19DBBA-0EB5-4BE2-A549-B4839F3C776B}">
      <dgm:prSet/>
      <dgm:spPr/>
      <dgm:t>
        <a:bodyPr/>
        <a:lstStyle/>
        <a:p>
          <a:pPr algn="l"/>
          <a:endParaRPr lang="es-ES">
            <a:solidFill>
              <a:schemeClr val="tx1"/>
            </a:solidFill>
          </a:endParaRPr>
        </a:p>
      </dgm:t>
    </dgm:pt>
    <dgm:pt modelId="{5FA16BA5-73E7-4230-A6A7-390F0C70FD23}" type="sibTrans" cxnId="{8D19DBBA-0EB5-4BE2-A549-B4839F3C776B}">
      <dgm:prSet/>
      <dgm:spPr>
        <a:noFill/>
        <a:ln w="28575">
          <a:noFill/>
        </a:ln>
      </dgm:spPr>
      <dgm:t>
        <a:bodyPr/>
        <a:lstStyle/>
        <a:p>
          <a:pPr algn="l"/>
          <a:endParaRPr lang="es-ES">
            <a:solidFill>
              <a:schemeClr val="tx1"/>
            </a:solidFill>
          </a:endParaRPr>
        </a:p>
      </dgm:t>
    </dgm:pt>
    <dgm:pt modelId="{527CC327-C2AD-473E-B82D-9D4F8A838048}">
      <dgm:prSet phldrT="[Texto]"/>
      <dgm:spPr>
        <a:solidFill>
          <a:schemeClr val="bg1">
            <a:lumMod val="95000"/>
          </a:schemeClr>
        </a:solidFill>
        <a:ln w="28575">
          <a:solidFill>
            <a:srgbClr val="7030A0"/>
          </a:solidFill>
        </a:ln>
      </dgm:spPr>
      <dgm:t>
        <a:bodyPr/>
        <a:lstStyle/>
        <a:p>
          <a:pPr algn="l"/>
          <a:r>
            <a:rPr lang="es-ES" altLang="es-ES" dirty="0" smtClean="0">
              <a:solidFill>
                <a:schemeClr val="tx1"/>
              </a:solidFill>
              <a:latin typeface="Calisto MT" panose="02040603050505030304" pitchFamily="18" charset="0"/>
            </a:rPr>
            <a:t>Para ello rellene el siguiente documento, </a:t>
          </a:r>
          <a:r>
            <a:rPr lang="es-ES" altLang="es-ES" dirty="0" smtClean="0">
              <a:solidFill>
                <a:schemeClr val="tx1"/>
              </a:solidFill>
              <a:latin typeface="Calisto MT" panose="02040603050505030304" pitchFamily="18" charset="0"/>
              <a:hlinkClick xmlns:r="http://schemas.openxmlformats.org/officeDocument/2006/relationships" r:id="rId1"/>
            </a:rPr>
            <a:t>Licencia de autoarchivo </a:t>
          </a:r>
          <a:r>
            <a:rPr lang="es-ES" altLang="es-ES" dirty="0" smtClean="0">
              <a:solidFill>
                <a:schemeClr val="tx1"/>
              </a:solidFill>
              <a:latin typeface="Calisto MT" panose="02040603050505030304" pitchFamily="18" charset="0"/>
            </a:rPr>
            <a:t>y envíelo al Servicio de Documentación Científica al Hospital Real, a la atención de Dª Mª Ángeles García Gil.</a:t>
          </a:r>
          <a:endParaRPr lang="es-ES" dirty="0">
            <a:solidFill>
              <a:schemeClr val="tx1"/>
            </a:solidFill>
          </a:endParaRPr>
        </a:p>
      </dgm:t>
    </dgm:pt>
    <dgm:pt modelId="{DC2002A4-6634-47F9-A80A-7695542C69A9}" type="parTrans" cxnId="{AD72A402-2855-4E25-BA23-54FF8274D51A}">
      <dgm:prSet/>
      <dgm:spPr/>
      <dgm:t>
        <a:bodyPr/>
        <a:lstStyle/>
        <a:p>
          <a:pPr algn="l"/>
          <a:endParaRPr lang="es-ES">
            <a:solidFill>
              <a:schemeClr val="tx1"/>
            </a:solidFill>
          </a:endParaRPr>
        </a:p>
      </dgm:t>
    </dgm:pt>
    <dgm:pt modelId="{E1555AD1-B8C5-4E87-913D-15FA3AED006D}" type="sibTrans" cxnId="{AD72A402-2855-4E25-BA23-54FF8274D51A}">
      <dgm:prSet/>
      <dgm:spPr/>
      <dgm:t>
        <a:bodyPr/>
        <a:lstStyle/>
        <a:p>
          <a:pPr algn="l"/>
          <a:endParaRPr lang="es-ES">
            <a:solidFill>
              <a:schemeClr val="tx1"/>
            </a:solidFill>
          </a:endParaRPr>
        </a:p>
      </dgm:t>
    </dgm:pt>
    <dgm:pt modelId="{C1526688-AD7D-4FBB-89E8-906990264EAC}">
      <dgm:prSet phldrT="[Texto]"/>
      <dgm:spPr>
        <a:solidFill>
          <a:schemeClr val="bg1">
            <a:lumMod val="95000"/>
          </a:schemeClr>
        </a:solidFill>
        <a:ln w="28575">
          <a:solidFill>
            <a:schemeClr val="accent6"/>
          </a:solidFill>
        </a:ln>
      </dgm:spPr>
      <dgm:t>
        <a:bodyPr/>
        <a:lstStyle/>
        <a:p>
          <a:pPr algn="l"/>
          <a:r>
            <a:rPr lang="es-ES" altLang="es-ES" dirty="0" smtClean="0">
              <a:solidFill>
                <a:schemeClr val="tx1"/>
              </a:solidFill>
              <a:latin typeface="Calisto MT" panose="02040603050505030304" pitchFamily="18" charset="0"/>
            </a:rPr>
            <a:t>Si son varios los departamentos o grupos de investigación a los que pertenece, en un mismo documento puede incluirlos todos. No hace falta una licencia para cada departamento o grupo.</a:t>
          </a:r>
          <a:endParaRPr lang="es-ES" dirty="0">
            <a:solidFill>
              <a:schemeClr val="tx1"/>
            </a:solidFill>
          </a:endParaRPr>
        </a:p>
      </dgm:t>
    </dgm:pt>
    <dgm:pt modelId="{12EBE2F5-3C28-4D4C-B18D-D575AF4E01EB}" type="parTrans" cxnId="{706FB5C6-9BF8-4DAA-9FFF-BDB8B3A8CAD4}">
      <dgm:prSet/>
      <dgm:spPr/>
      <dgm:t>
        <a:bodyPr/>
        <a:lstStyle/>
        <a:p>
          <a:pPr algn="l"/>
          <a:endParaRPr lang="es-ES">
            <a:solidFill>
              <a:schemeClr val="tx1"/>
            </a:solidFill>
          </a:endParaRPr>
        </a:p>
      </dgm:t>
    </dgm:pt>
    <dgm:pt modelId="{A6FC526C-4C42-4282-9CCE-8121DC44EDFC}" type="sibTrans" cxnId="{706FB5C6-9BF8-4DAA-9FFF-BDB8B3A8CAD4}">
      <dgm:prSet/>
      <dgm:spPr/>
      <dgm:t>
        <a:bodyPr/>
        <a:lstStyle/>
        <a:p>
          <a:pPr algn="l"/>
          <a:endParaRPr lang="es-ES">
            <a:solidFill>
              <a:schemeClr val="tx1"/>
            </a:solidFill>
          </a:endParaRPr>
        </a:p>
      </dgm:t>
    </dgm:pt>
    <dgm:pt modelId="{7204443C-3B15-4CF0-AF90-081FC358A431}">
      <dgm:prSet phldrT="[Texto]"/>
      <dgm:spPr>
        <a:solidFill>
          <a:schemeClr val="bg1">
            <a:lumMod val="95000"/>
          </a:schemeClr>
        </a:solidFill>
        <a:ln w="28575">
          <a:solidFill>
            <a:schemeClr val="accent1"/>
          </a:solidFill>
        </a:ln>
      </dgm:spPr>
      <dgm:t>
        <a:bodyPr/>
        <a:lstStyle/>
        <a:p>
          <a:pPr algn="l"/>
          <a:r>
            <a:rPr lang="es-ES" altLang="es-ES" dirty="0" smtClean="0">
              <a:solidFill>
                <a:schemeClr val="tx1"/>
              </a:solidFill>
              <a:latin typeface="Calisto MT" panose="02040603050505030304" pitchFamily="18" charset="0"/>
            </a:rPr>
            <a:t>Cuando recibamos dicha licencia, se le enviará un correo avisándole que ya tiene los permisos adecuados y que puede empezar a subir la documentación que estime oportuna.</a:t>
          </a:r>
          <a:endParaRPr lang="es-ES" dirty="0">
            <a:solidFill>
              <a:schemeClr val="tx1"/>
            </a:solidFill>
          </a:endParaRPr>
        </a:p>
      </dgm:t>
    </dgm:pt>
    <dgm:pt modelId="{61D1FFBE-7D37-44FC-9342-2D8EE5D5F125}" type="parTrans" cxnId="{A4E33BD1-84A4-415B-8568-FB0744E90F3B}">
      <dgm:prSet/>
      <dgm:spPr/>
      <dgm:t>
        <a:bodyPr/>
        <a:lstStyle/>
        <a:p>
          <a:pPr algn="l"/>
          <a:endParaRPr lang="es-ES">
            <a:solidFill>
              <a:schemeClr val="tx1"/>
            </a:solidFill>
          </a:endParaRPr>
        </a:p>
      </dgm:t>
    </dgm:pt>
    <dgm:pt modelId="{5F170F60-22E2-4A52-9851-E28679F486AD}" type="sibTrans" cxnId="{A4E33BD1-84A4-415B-8568-FB0744E90F3B}">
      <dgm:prSet/>
      <dgm:spPr/>
      <dgm:t>
        <a:bodyPr/>
        <a:lstStyle/>
        <a:p>
          <a:pPr algn="l"/>
          <a:endParaRPr lang="es-ES">
            <a:solidFill>
              <a:schemeClr val="tx1"/>
            </a:solidFill>
          </a:endParaRPr>
        </a:p>
      </dgm:t>
    </dgm:pt>
    <dgm:pt modelId="{C95433FD-D472-4599-ADAF-93959CF817B8}">
      <dgm:prSet phldrT="[Texto]"/>
      <dgm:spPr>
        <a:solidFill>
          <a:schemeClr val="bg1">
            <a:lumMod val="95000"/>
          </a:schemeClr>
        </a:solidFill>
        <a:ln w="28575">
          <a:solidFill>
            <a:srgbClr val="C00000"/>
          </a:solidFill>
        </a:ln>
      </dgm:spPr>
      <dgm:t>
        <a:bodyPr/>
        <a:lstStyle/>
        <a:p>
          <a:pPr algn="l"/>
          <a:r>
            <a:rPr lang="es-ES" altLang="es-ES" dirty="0" smtClean="0">
              <a:solidFill>
                <a:schemeClr val="tx1"/>
              </a:solidFill>
              <a:latin typeface="Calisto MT" panose="02040603050505030304" pitchFamily="18" charset="0"/>
            </a:rPr>
            <a:t>Le recordamos que si sube un documento que quiere que aparezca en varias comunidades, solo debe introducirlo en una de ellas y nosotros lo enlazaremos automáticamente con la otra, siguiendo la información que haya declarado en la licencia.</a:t>
          </a:r>
          <a:endParaRPr lang="es-ES" dirty="0">
            <a:solidFill>
              <a:schemeClr val="tx1"/>
            </a:solidFill>
          </a:endParaRPr>
        </a:p>
      </dgm:t>
    </dgm:pt>
    <dgm:pt modelId="{49849462-A64A-4A85-A22E-A43937BC63EA}" type="parTrans" cxnId="{585D33ED-F45F-4ADC-9F5A-FD3F6A25DEF4}">
      <dgm:prSet/>
      <dgm:spPr/>
      <dgm:t>
        <a:bodyPr/>
        <a:lstStyle/>
        <a:p>
          <a:pPr algn="l"/>
          <a:endParaRPr lang="es-ES">
            <a:solidFill>
              <a:schemeClr val="tx1"/>
            </a:solidFill>
          </a:endParaRPr>
        </a:p>
      </dgm:t>
    </dgm:pt>
    <dgm:pt modelId="{48CD799D-F52E-44A3-B992-0721D133969A}" type="sibTrans" cxnId="{585D33ED-F45F-4ADC-9F5A-FD3F6A25DEF4}">
      <dgm:prSet/>
      <dgm:spPr/>
      <dgm:t>
        <a:bodyPr/>
        <a:lstStyle/>
        <a:p>
          <a:pPr algn="l"/>
          <a:endParaRPr lang="es-ES">
            <a:solidFill>
              <a:schemeClr val="tx1"/>
            </a:solidFill>
          </a:endParaRPr>
        </a:p>
      </dgm:t>
    </dgm:pt>
    <dgm:pt modelId="{BF35FAC0-C22B-4305-B240-0B53B6F3A8A0}" type="pres">
      <dgm:prSet presAssocID="{F2D11E59-2CE1-4D15-BECC-13D1CE4144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AAB66735-8CFC-426F-89B8-6BA94195D3DE}" type="pres">
      <dgm:prSet presAssocID="{F2D11E59-2CE1-4D15-BECC-13D1CE41446E}" presName="Name1" presStyleCnt="0"/>
      <dgm:spPr/>
    </dgm:pt>
    <dgm:pt modelId="{F5219B44-922A-4ED4-B1E2-25E3D3A9C6A1}" type="pres">
      <dgm:prSet presAssocID="{F2D11E59-2CE1-4D15-BECC-13D1CE41446E}" presName="cycle" presStyleCnt="0"/>
      <dgm:spPr/>
    </dgm:pt>
    <dgm:pt modelId="{B94A046D-7477-4EFE-813E-F245085A4A13}" type="pres">
      <dgm:prSet presAssocID="{F2D11E59-2CE1-4D15-BECC-13D1CE41446E}" presName="srcNode" presStyleLbl="node1" presStyleIdx="0" presStyleCnt="5"/>
      <dgm:spPr/>
    </dgm:pt>
    <dgm:pt modelId="{CFBAACE9-92CF-4381-9416-5B3A3814FA6B}" type="pres">
      <dgm:prSet presAssocID="{F2D11E59-2CE1-4D15-BECC-13D1CE41446E}" presName="conn" presStyleLbl="parChTrans1D2" presStyleIdx="0" presStyleCnt="1" custScaleX="85572" custScaleY="125881" custLinFactNeighborX="-28348" custLinFactNeighborY="-439"/>
      <dgm:spPr/>
      <dgm:t>
        <a:bodyPr/>
        <a:lstStyle/>
        <a:p>
          <a:endParaRPr lang="es-ES"/>
        </a:p>
      </dgm:t>
    </dgm:pt>
    <dgm:pt modelId="{3B0B678B-9EB2-4B24-8223-3FDCA7F35733}" type="pres">
      <dgm:prSet presAssocID="{F2D11E59-2CE1-4D15-BECC-13D1CE41446E}" presName="extraNode" presStyleLbl="node1" presStyleIdx="0" presStyleCnt="5"/>
      <dgm:spPr/>
    </dgm:pt>
    <dgm:pt modelId="{263C5479-BAB9-4169-8117-C2E16BD371E3}" type="pres">
      <dgm:prSet presAssocID="{F2D11E59-2CE1-4D15-BECC-13D1CE41446E}" presName="dstNode" presStyleLbl="node1" presStyleIdx="0" presStyleCnt="5"/>
      <dgm:spPr/>
    </dgm:pt>
    <dgm:pt modelId="{CDD750AA-DA3D-4DE0-A565-E23E483C639C}" type="pres">
      <dgm:prSet presAssocID="{D02C33FD-6ED6-4B0B-990B-A43DF865866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5FDE23-57CC-4922-9717-453A75AF3192}" type="pres">
      <dgm:prSet presAssocID="{D02C33FD-6ED6-4B0B-990B-A43DF8658668}" presName="accent_1" presStyleCnt="0"/>
      <dgm:spPr/>
    </dgm:pt>
    <dgm:pt modelId="{0A72429E-D0EA-4299-A6C4-CD601650D333}" type="pres">
      <dgm:prSet presAssocID="{D02C33FD-6ED6-4B0B-990B-A43DF8658668}" presName="accentRepeatNode" presStyleLbl="solidFgAcc1" presStyleIdx="0" presStyleCnt="5"/>
      <dgm:spPr>
        <a:prstGeom prst="flowChartConnector">
          <a:avLst/>
        </a:prstGeom>
        <a:noFill/>
        <a:ln>
          <a:noFill/>
        </a:ln>
      </dgm:spPr>
    </dgm:pt>
    <dgm:pt modelId="{8DE8FBAD-1ECE-49C1-9358-17F9359CCA54}" type="pres">
      <dgm:prSet presAssocID="{527CC327-C2AD-473E-B82D-9D4F8A838048}" presName="text_2" presStyleLbl="node1" presStyleIdx="1" presStyleCnt="5" custScaleX="107191" custLinFactNeighborX="-36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2EFD01-A374-4FB0-9B16-2D0724FF9BB9}" type="pres">
      <dgm:prSet presAssocID="{527CC327-C2AD-473E-B82D-9D4F8A838048}" presName="accent_2" presStyleCnt="0"/>
      <dgm:spPr/>
    </dgm:pt>
    <dgm:pt modelId="{B48EE460-C77D-435B-94A9-136C9F41FA70}" type="pres">
      <dgm:prSet presAssocID="{527CC327-C2AD-473E-B82D-9D4F8A838048}" presName="accentRepeatNode" presStyleLbl="solidFgAcc1" presStyleIdx="1" presStyleCnt="5"/>
      <dgm:spPr>
        <a:noFill/>
        <a:ln>
          <a:noFill/>
        </a:ln>
      </dgm:spPr>
    </dgm:pt>
    <dgm:pt modelId="{3D82AFD4-5EA4-429D-BB8B-FBFDFF4E4C00}" type="pres">
      <dgm:prSet presAssocID="{C1526688-AD7D-4FBB-89E8-906990264EAC}" presName="text_3" presStyleLbl="node1" presStyleIdx="2" presStyleCnt="5" custScaleX="109497" custLinFactNeighborX="-4536" custLinFactNeighborY="35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F38EDC-0753-4BD7-B650-CDE62DDEA57C}" type="pres">
      <dgm:prSet presAssocID="{C1526688-AD7D-4FBB-89E8-906990264EAC}" presName="accent_3" presStyleCnt="0"/>
      <dgm:spPr/>
    </dgm:pt>
    <dgm:pt modelId="{4EAEF5B1-8E15-4C4A-86CD-FAF6AE214ADD}" type="pres">
      <dgm:prSet presAssocID="{C1526688-AD7D-4FBB-89E8-906990264EAC}" presName="accentRepeatNode" presStyleLbl="solidFgAcc1" presStyleIdx="2" presStyleCnt="5"/>
      <dgm:spPr>
        <a:noFill/>
        <a:ln>
          <a:noFill/>
        </a:ln>
      </dgm:spPr>
    </dgm:pt>
    <dgm:pt modelId="{3C16EBD8-4E2E-44B8-AE6D-6F884CECCC2E}" type="pres">
      <dgm:prSet presAssocID="{7204443C-3B15-4CF0-AF90-081FC358A431}" presName="text_4" presStyleLbl="node1" presStyleIdx="3" presStyleCnt="5" custScaleX="107435" custLinFactNeighborX="-2709" custLinFactNeighborY="-11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BA4C2A-85F7-4BB9-8E9C-2D8DF71141F8}" type="pres">
      <dgm:prSet presAssocID="{7204443C-3B15-4CF0-AF90-081FC358A431}" presName="accent_4" presStyleCnt="0"/>
      <dgm:spPr/>
    </dgm:pt>
    <dgm:pt modelId="{478BE8EF-4CB0-44CB-B7F4-DC58F6B58470}" type="pres">
      <dgm:prSet presAssocID="{7204443C-3B15-4CF0-AF90-081FC358A431}" presName="accentRepeatNode" presStyleLbl="solidFgAcc1" presStyleIdx="3" presStyleCnt="5"/>
      <dgm:spPr>
        <a:noFill/>
        <a:ln>
          <a:noFill/>
        </a:ln>
      </dgm:spPr>
    </dgm:pt>
    <dgm:pt modelId="{D0A64235-9187-4BC3-890B-8A9978437847}" type="pres">
      <dgm:prSet presAssocID="{C95433FD-D472-4599-ADAF-93959CF817B8}" presName="text_5" presStyleLbl="node1" presStyleIdx="4" presStyleCnt="5" custLinFactNeighborX="4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4724F6-3A4F-4B7F-B8D6-58F9B88FF9B4}" type="pres">
      <dgm:prSet presAssocID="{C95433FD-D472-4599-ADAF-93959CF817B8}" presName="accent_5" presStyleCnt="0"/>
      <dgm:spPr/>
    </dgm:pt>
    <dgm:pt modelId="{2FA28B1E-BF44-4A0D-86C9-3387353EED2D}" type="pres">
      <dgm:prSet presAssocID="{C95433FD-D472-4599-ADAF-93959CF817B8}" presName="accentRepeatNode" presStyleLbl="solidFgAcc1" presStyleIdx="4" presStyleCnt="5"/>
      <dgm:spPr>
        <a:noFill/>
        <a:ln>
          <a:noFill/>
        </a:ln>
      </dgm:spPr>
    </dgm:pt>
  </dgm:ptLst>
  <dgm:cxnLst>
    <dgm:cxn modelId="{431373DD-B5F2-4A73-AC9B-41C675F8B20D}" type="presOf" srcId="{C1526688-AD7D-4FBB-89E8-906990264EAC}" destId="{3D82AFD4-5EA4-429D-BB8B-FBFDFF4E4C00}" srcOrd="0" destOrd="0" presId="urn:microsoft.com/office/officeart/2008/layout/VerticalCurvedList"/>
    <dgm:cxn modelId="{8D19DBBA-0EB5-4BE2-A549-B4839F3C776B}" srcId="{F2D11E59-2CE1-4D15-BECC-13D1CE41446E}" destId="{D02C33FD-6ED6-4B0B-990B-A43DF8658668}" srcOrd="0" destOrd="0" parTransId="{7D1CCBE9-3551-4CEA-8D75-AB8FE0FA5940}" sibTransId="{5FA16BA5-73E7-4230-A6A7-390F0C70FD23}"/>
    <dgm:cxn modelId="{0D362A9D-74C5-4AFB-B282-B3BF9F657938}" type="presOf" srcId="{5FA16BA5-73E7-4230-A6A7-390F0C70FD23}" destId="{CFBAACE9-92CF-4381-9416-5B3A3814FA6B}" srcOrd="0" destOrd="0" presId="urn:microsoft.com/office/officeart/2008/layout/VerticalCurvedList"/>
    <dgm:cxn modelId="{A619F8C0-9D04-4409-B5E8-DC61F2FF4F1D}" type="presOf" srcId="{527CC327-C2AD-473E-B82D-9D4F8A838048}" destId="{8DE8FBAD-1ECE-49C1-9358-17F9359CCA54}" srcOrd="0" destOrd="0" presId="urn:microsoft.com/office/officeart/2008/layout/VerticalCurvedList"/>
    <dgm:cxn modelId="{585D33ED-F45F-4ADC-9F5A-FD3F6A25DEF4}" srcId="{F2D11E59-2CE1-4D15-BECC-13D1CE41446E}" destId="{C95433FD-D472-4599-ADAF-93959CF817B8}" srcOrd="4" destOrd="0" parTransId="{49849462-A64A-4A85-A22E-A43937BC63EA}" sibTransId="{48CD799D-F52E-44A3-B992-0721D133969A}"/>
    <dgm:cxn modelId="{DFD9882E-051E-4149-8956-2F3FCA94BD4E}" type="presOf" srcId="{7204443C-3B15-4CF0-AF90-081FC358A431}" destId="{3C16EBD8-4E2E-44B8-AE6D-6F884CECCC2E}" srcOrd="0" destOrd="0" presId="urn:microsoft.com/office/officeart/2008/layout/VerticalCurvedList"/>
    <dgm:cxn modelId="{A9ED350E-CB57-4481-B0CE-DDD82AA47F84}" type="presOf" srcId="{F2D11E59-2CE1-4D15-BECC-13D1CE41446E}" destId="{BF35FAC0-C22B-4305-B240-0B53B6F3A8A0}" srcOrd="0" destOrd="0" presId="urn:microsoft.com/office/officeart/2008/layout/VerticalCurvedList"/>
    <dgm:cxn modelId="{338BA829-15F9-48DB-B162-0F0946F75BA0}" type="presOf" srcId="{D02C33FD-6ED6-4B0B-990B-A43DF8658668}" destId="{CDD750AA-DA3D-4DE0-A565-E23E483C639C}" srcOrd="0" destOrd="0" presId="urn:microsoft.com/office/officeart/2008/layout/VerticalCurvedList"/>
    <dgm:cxn modelId="{706FB5C6-9BF8-4DAA-9FFF-BDB8B3A8CAD4}" srcId="{F2D11E59-2CE1-4D15-BECC-13D1CE41446E}" destId="{C1526688-AD7D-4FBB-89E8-906990264EAC}" srcOrd="2" destOrd="0" parTransId="{12EBE2F5-3C28-4D4C-B18D-D575AF4E01EB}" sibTransId="{A6FC526C-4C42-4282-9CCE-8121DC44EDFC}"/>
    <dgm:cxn modelId="{451ECF11-CC21-4557-894E-CEB599437E87}" type="presOf" srcId="{C95433FD-D472-4599-ADAF-93959CF817B8}" destId="{D0A64235-9187-4BC3-890B-8A9978437847}" srcOrd="0" destOrd="0" presId="urn:microsoft.com/office/officeart/2008/layout/VerticalCurvedList"/>
    <dgm:cxn modelId="{A4E33BD1-84A4-415B-8568-FB0744E90F3B}" srcId="{F2D11E59-2CE1-4D15-BECC-13D1CE41446E}" destId="{7204443C-3B15-4CF0-AF90-081FC358A431}" srcOrd="3" destOrd="0" parTransId="{61D1FFBE-7D37-44FC-9342-2D8EE5D5F125}" sibTransId="{5F170F60-22E2-4A52-9851-E28679F486AD}"/>
    <dgm:cxn modelId="{AD72A402-2855-4E25-BA23-54FF8274D51A}" srcId="{F2D11E59-2CE1-4D15-BECC-13D1CE41446E}" destId="{527CC327-C2AD-473E-B82D-9D4F8A838048}" srcOrd="1" destOrd="0" parTransId="{DC2002A4-6634-47F9-A80A-7695542C69A9}" sibTransId="{E1555AD1-B8C5-4E87-913D-15FA3AED006D}"/>
    <dgm:cxn modelId="{22E48631-3720-49D2-BC8C-FD4FEA3E1644}" type="presParOf" srcId="{BF35FAC0-C22B-4305-B240-0B53B6F3A8A0}" destId="{AAB66735-8CFC-426F-89B8-6BA94195D3DE}" srcOrd="0" destOrd="0" presId="urn:microsoft.com/office/officeart/2008/layout/VerticalCurvedList"/>
    <dgm:cxn modelId="{CE7788D4-1C76-412F-8F74-640DF4F2278E}" type="presParOf" srcId="{AAB66735-8CFC-426F-89B8-6BA94195D3DE}" destId="{F5219B44-922A-4ED4-B1E2-25E3D3A9C6A1}" srcOrd="0" destOrd="0" presId="urn:microsoft.com/office/officeart/2008/layout/VerticalCurvedList"/>
    <dgm:cxn modelId="{3A28A67F-B6AC-4BE5-AC0A-0C3790FB2A21}" type="presParOf" srcId="{F5219B44-922A-4ED4-B1E2-25E3D3A9C6A1}" destId="{B94A046D-7477-4EFE-813E-F245085A4A13}" srcOrd="0" destOrd="0" presId="urn:microsoft.com/office/officeart/2008/layout/VerticalCurvedList"/>
    <dgm:cxn modelId="{E9B3F09C-3B06-434D-9EFA-785EC9439513}" type="presParOf" srcId="{F5219B44-922A-4ED4-B1E2-25E3D3A9C6A1}" destId="{CFBAACE9-92CF-4381-9416-5B3A3814FA6B}" srcOrd="1" destOrd="0" presId="urn:microsoft.com/office/officeart/2008/layout/VerticalCurvedList"/>
    <dgm:cxn modelId="{D4A5140D-5BC3-4982-9433-FA929E44D12D}" type="presParOf" srcId="{F5219B44-922A-4ED4-B1E2-25E3D3A9C6A1}" destId="{3B0B678B-9EB2-4B24-8223-3FDCA7F35733}" srcOrd="2" destOrd="0" presId="urn:microsoft.com/office/officeart/2008/layout/VerticalCurvedList"/>
    <dgm:cxn modelId="{8E041887-88A4-4AF0-90A6-5544BFED47C6}" type="presParOf" srcId="{F5219B44-922A-4ED4-B1E2-25E3D3A9C6A1}" destId="{263C5479-BAB9-4169-8117-C2E16BD371E3}" srcOrd="3" destOrd="0" presId="urn:microsoft.com/office/officeart/2008/layout/VerticalCurvedList"/>
    <dgm:cxn modelId="{01881394-DBFE-48C1-938B-C21AD558BFEC}" type="presParOf" srcId="{AAB66735-8CFC-426F-89B8-6BA94195D3DE}" destId="{CDD750AA-DA3D-4DE0-A565-E23E483C639C}" srcOrd="1" destOrd="0" presId="urn:microsoft.com/office/officeart/2008/layout/VerticalCurvedList"/>
    <dgm:cxn modelId="{CD54B379-5EAA-4B6B-A5A3-2CBD728ED0C0}" type="presParOf" srcId="{AAB66735-8CFC-426F-89B8-6BA94195D3DE}" destId="{CF5FDE23-57CC-4922-9717-453A75AF3192}" srcOrd="2" destOrd="0" presId="urn:microsoft.com/office/officeart/2008/layout/VerticalCurvedList"/>
    <dgm:cxn modelId="{FCF873BF-DE9A-44EC-9ACF-A99731812ABE}" type="presParOf" srcId="{CF5FDE23-57CC-4922-9717-453A75AF3192}" destId="{0A72429E-D0EA-4299-A6C4-CD601650D333}" srcOrd="0" destOrd="0" presId="urn:microsoft.com/office/officeart/2008/layout/VerticalCurvedList"/>
    <dgm:cxn modelId="{F441FBD7-1852-47FE-A08F-70F71BB5D76D}" type="presParOf" srcId="{AAB66735-8CFC-426F-89B8-6BA94195D3DE}" destId="{8DE8FBAD-1ECE-49C1-9358-17F9359CCA54}" srcOrd="3" destOrd="0" presId="urn:microsoft.com/office/officeart/2008/layout/VerticalCurvedList"/>
    <dgm:cxn modelId="{04610750-6DDB-4FA5-A69F-4C1A990F954A}" type="presParOf" srcId="{AAB66735-8CFC-426F-89B8-6BA94195D3DE}" destId="{802EFD01-A374-4FB0-9B16-2D0724FF9BB9}" srcOrd="4" destOrd="0" presId="urn:microsoft.com/office/officeart/2008/layout/VerticalCurvedList"/>
    <dgm:cxn modelId="{AC0A9DED-6FD0-474A-BC82-B47C7AA79F95}" type="presParOf" srcId="{802EFD01-A374-4FB0-9B16-2D0724FF9BB9}" destId="{B48EE460-C77D-435B-94A9-136C9F41FA70}" srcOrd="0" destOrd="0" presId="urn:microsoft.com/office/officeart/2008/layout/VerticalCurvedList"/>
    <dgm:cxn modelId="{C2A89DFF-20CA-4236-AFF6-2D2EABE15E1E}" type="presParOf" srcId="{AAB66735-8CFC-426F-89B8-6BA94195D3DE}" destId="{3D82AFD4-5EA4-429D-BB8B-FBFDFF4E4C00}" srcOrd="5" destOrd="0" presId="urn:microsoft.com/office/officeart/2008/layout/VerticalCurvedList"/>
    <dgm:cxn modelId="{ACCC74F3-9069-403C-9F96-634114CB3E24}" type="presParOf" srcId="{AAB66735-8CFC-426F-89B8-6BA94195D3DE}" destId="{95F38EDC-0753-4BD7-B650-CDE62DDEA57C}" srcOrd="6" destOrd="0" presId="urn:microsoft.com/office/officeart/2008/layout/VerticalCurvedList"/>
    <dgm:cxn modelId="{E58FBC70-8A6D-4A32-B275-848F6A0F971A}" type="presParOf" srcId="{95F38EDC-0753-4BD7-B650-CDE62DDEA57C}" destId="{4EAEF5B1-8E15-4C4A-86CD-FAF6AE214ADD}" srcOrd="0" destOrd="0" presId="urn:microsoft.com/office/officeart/2008/layout/VerticalCurvedList"/>
    <dgm:cxn modelId="{851847BC-73CE-45DD-8AD0-ED64DA8D8837}" type="presParOf" srcId="{AAB66735-8CFC-426F-89B8-6BA94195D3DE}" destId="{3C16EBD8-4E2E-44B8-AE6D-6F884CECCC2E}" srcOrd="7" destOrd="0" presId="urn:microsoft.com/office/officeart/2008/layout/VerticalCurvedList"/>
    <dgm:cxn modelId="{3A526862-3C19-4296-AC8E-6F95035B4F7C}" type="presParOf" srcId="{AAB66735-8CFC-426F-89B8-6BA94195D3DE}" destId="{60BA4C2A-85F7-4BB9-8E9C-2D8DF71141F8}" srcOrd="8" destOrd="0" presId="urn:microsoft.com/office/officeart/2008/layout/VerticalCurvedList"/>
    <dgm:cxn modelId="{71A34D9C-59EE-406E-AAB4-AC1CEDA6961A}" type="presParOf" srcId="{60BA4C2A-85F7-4BB9-8E9C-2D8DF71141F8}" destId="{478BE8EF-4CB0-44CB-B7F4-DC58F6B58470}" srcOrd="0" destOrd="0" presId="urn:microsoft.com/office/officeart/2008/layout/VerticalCurvedList"/>
    <dgm:cxn modelId="{B006AE5E-A122-4B8B-B902-0B40B123FA39}" type="presParOf" srcId="{AAB66735-8CFC-426F-89B8-6BA94195D3DE}" destId="{D0A64235-9187-4BC3-890B-8A9978437847}" srcOrd="9" destOrd="0" presId="urn:microsoft.com/office/officeart/2008/layout/VerticalCurvedList"/>
    <dgm:cxn modelId="{2D1A52B7-69E2-4256-9B21-E38E75C10D4C}" type="presParOf" srcId="{AAB66735-8CFC-426F-89B8-6BA94195D3DE}" destId="{2C4724F6-3A4F-4B7F-B8D6-58F9B88FF9B4}" srcOrd="10" destOrd="0" presId="urn:microsoft.com/office/officeart/2008/layout/VerticalCurvedList"/>
    <dgm:cxn modelId="{B091C34E-8220-4EEF-B172-1BBE559A69FB}" type="presParOf" srcId="{2C4724F6-3A4F-4B7F-B8D6-58F9B88FF9B4}" destId="{2FA28B1E-BF44-4A0D-86C9-3387353EED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16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837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84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57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74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66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09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38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75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99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123-3805-4818-B0F0-EB8E4ABCAC7C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132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0123-3805-4818-B0F0-EB8E4ABCAC7C}" type="datetimeFigureOut">
              <a:rPr lang="es-ES" smtClean="0"/>
              <a:t>01/02/2021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BDC9-FFD2-4C24-96B5-CEEAE449D3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35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igibug.ugr.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5366" y="1528525"/>
            <a:ext cx="8093268" cy="386321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rgbClr val="168AA1"/>
                </a:solidFill>
                <a:latin typeface="Arial Rounded MT Bold" panose="020F0704030504030204" pitchFamily="34" charset="0"/>
              </a:rPr>
              <a:t>Repositorio </a:t>
            </a:r>
            <a:r>
              <a:rPr lang="es-ES" sz="2000" dirty="0">
                <a:solidFill>
                  <a:srgbClr val="168AA1"/>
                </a:solidFill>
                <a:latin typeface="Arial Rounded MT Bold" panose="020F0704030504030204" pitchFamily="34" charset="0"/>
              </a:rPr>
              <a:t>Institucional de la Universidad de Granada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29" y="413904"/>
            <a:ext cx="625991" cy="9781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1972736"/>
            <a:ext cx="7229618" cy="43481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380" y="187657"/>
            <a:ext cx="1124122" cy="37113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888061" y="558796"/>
            <a:ext cx="2780441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/>
                <a:solidFill>
                  <a:srgbClr val="168AA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Digibug</a:t>
            </a:r>
            <a:endParaRPr lang="es-ES" sz="5400" b="1" cap="none" spc="0" dirty="0">
              <a:ln w="0"/>
              <a:solidFill>
                <a:srgbClr val="168AA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4047" t="26359" r="19874" b="8647"/>
          <a:stretch/>
        </p:blipFill>
        <p:spPr>
          <a:xfrm>
            <a:off x="104501" y="888274"/>
            <a:ext cx="6838983" cy="5225142"/>
          </a:xfrm>
          <a:prstGeom prst="rect">
            <a:avLst/>
          </a:prstGeom>
        </p:spPr>
      </p:pic>
      <p:sp>
        <p:nvSpPr>
          <p:cNvPr id="8" name="Llamada rectangular 7"/>
          <p:cNvSpPr/>
          <p:nvPr/>
        </p:nvSpPr>
        <p:spPr>
          <a:xfrm>
            <a:off x="7065404" y="1025730"/>
            <a:ext cx="1876122" cy="809474"/>
          </a:xfrm>
          <a:prstGeom prst="wedgeRectCallout">
            <a:avLst>
              <a:gd name="adj1" fmla="val -61887"/>
              <a:gd name="adj2" fmla="val 16492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Indique qué tipo de documento está subiendo.</a:t>
            </a:r>
            <a:endParaRPr lang="es-ES" sz="13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9" name="Llamada rectangular 8"/>
          <p:cNvSpPr/>
          <p:nvPr/>
        </p:nvSpPr>
        <p:spPr>
          <a:xfrm>
            <a:off x="7065404" y="2691370"/>
            <a:ext cx="1876122" cy="966229"/>
          </a:xfrm>
          <a:prstGeom prst="wedgeRectCallout">
            <a:avLst>
              <a:gd name="adj1" fmla="val -60959"/>
              <a:gd name="adj2" fmla="val 407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De forma opcional: Seleccione si es la versión borrador, publicada, aceptada…</a:t>
            </a:r>
            <a:endParaRPr lang="es-ES" sz="13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10" name="Llamada rectangular 9"/>
          <p:cNvSpPr/>
          <p:nvPr/>
        </p:nvSpPr>
        <p:spPr>
          <a:xfrm>
            <a:off x="7065404" y="4109027"/>
            <a:ext cx="1876122" cy="1264161"/>
          </a:xfrm>
          <a:prstGeom prst="wedgeRectCallout">
            <a:avLst>
              <a:gd name="adj1" fmla="val -61887"/>
              <a:gd name="adj2" fmla="val 16492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Señale el idioma de su texto. En caso de disponer de dos, pulse la tecla “CTRL” para seleccionarlos.</a:t>
            </a:r>
            <a:endParaRPr lang="es-ES" sz="13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Conector 10"/>
          <p:cNvSpPr/>
          <p:nvPr/>
        </p:nvSpPr>
        <p:spPr>
          <a:xfrm>
            <a:off x="1045028" y="5695406"/>
            <a:ext cx="609601" cy="418010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9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4218" t="12688" r="20153" b="31891"/>
          <a:stretch/>
        </p:blipFill>
        <p:spPr>
          <a:xfrm>
            <a:off x="182880" y="277682"/>
            <a:ext cx="6844937" cy="4503323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7027817" y="1227411"/>
            <a:ext cx="1876122" cy="2647903"/>
          </a:xfrm>
          <a:prstGeom prst="wedgeRectCallout">
            <a:avLst>
              <a:gd name="adj1" fmla="val -104591"/>
              <a:gd name="adj2" fmla="val 7462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Escriba una a una y pulse en “Búsqueda”.</a:t>
            </a:r>
          </a:p>
          <a:p>
            <a:pPr algn="ctr"/>
            <a:endParaRPr lang="es-ES" sz="1300" dirty="0" smtClean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sz="13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En caso de aparecer, seleccione su palabra clave para reunirla con trabajos de la misma materia.</a:t>
            </a:r>
          </a:p>
          <a:p>
            <a:pPr algn="ctr"/>
            <a:endParaRPr lang="es-ES" sz="1300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sz="13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En caso de no aparecer, pulse “Añadir”.</a:t>
            </a:r>
            <a:endParaRPr lang="es-ES" sz="13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4" name="Llamada rectangular 3"/>
          <p:cNvSpPr/>
          <p:nvPr/>
        </p:nvSpPr>
        <p:spPr>
          <a:xfrm>
            <a:off x="322217" y="4990014"/>
            <a:ext cx="6705600" cy="940524"/>
          </a:xfrm>
          <a:prstGeom prst="wedgeRectCallout">
            <a:avLst>
              <a:gd name="adj1" fmla="val 2312"/>
              <a:gd name="adj2" fmla="val -138234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Copie y pegue aquí el resumen/</a:t>
            </a:r>
            <a:r>
              <a:rPr lang="es-ES" sz="1300" dirty="0" err="1" smtClean="0">
                <a:solidFill>
                  <a:schemeClr val="tx1"/>
                </a:solidFill>
                <a:latin typeface="Calisto MT" panose="02040603050505030304" pitchFamily="18" charset="0"/>
              </a:rPr>
              <a:t>abstract</a:t>
            </a:r>
            <a:r>
              <a:rPr lang="es-ES" sz="13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 de su trabajo y pulse “Añadir”.</a:t>
            </a:r>
          </a:p>
          <a:p>
            <a:pPr algn="ctr"/>
            <a:r>
              <a:rPr lang="es-ES" sz="13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Para sumar el mismo en otro idioma, realice la misma acción.</a:t>
            </a:r>
          </a:p>
          <a:p>
            <a:pPr algn="ctr"/>
            <a:endParaRPr lang="es-ES" sz="1300" dirty="0" smtClean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sz="13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Ojo: Cada idioma irá en apartados diferentes, no escriba todos en el mismo cuadro.</a:t>
            </a:r>
            <a:endParaRPr lang="es-ES" sz="13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689463" y="950412"/>
            <a:ext cx="2717346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C00000"/>
                </a:solidFill>
                <a:latin typeface="Calisto MT" panose="02040603050505030304" pitchFamily="18" charset="0"/>
              </a:rPr>
              <a:t>No todos los campos son </a:t>
            </a:r>
            <a:r>
              <a:rPr lang="es-ES" sz="1200" dirty="0" smtClean="0">
                <a:solidFill>
                  <a:srgbClr val="C00000"/>
                </a:solidFill>
                <a:latin typeface="Calisto MT" panose="02040603050505030304" pitchFamily="18" charset="0"/>
              </a:rPr>
              <a:t>obligatorios.</a:t>
            </a:r>
            <a:endParaRPr lang="es-ES" sz="1200" dirty="0">
              <a:solidFill>
                <a:srgbClr val="C00000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940526" y="1088911"/>
            <a:ext cx="81860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322217" y="2390843"/>
            <a:ext cx="4497977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rgbClr val="C00000"/>
                </a:solidFill>
                <a:latin typeface="Calisto MT" panose="02040603050505030304" pitchFamily="18" charset="0"/>
              </a:rPr>
              <a:t>Escriba la primera letra en Mayúscula. </a:t>
            </a:r>
            <a:r>
              <a:rPr lang="es-ES" sz="1200" dirty="0" err="1" smtClean="0">
                <a:solidFill>
                  <a:srgbClr val="C00000"/>
                </a:solidFill>
                <a:latin typeface="Calisto MT" panose="02040603050505030304" pitchFamily="18" charset="0"/>
              </a:rPr>
              <a:t>Ej</a:t>
            </a:r>
            <a:r>
              <a:rPr lang="es-ES" sz="1200" dirty="0" smtClean="0">
                <a:solidFill>
                  <a:srgbClr val="C00000"/>
                </a:solidFill>
                <a:latin typeface="Calisto MT" panose="02040603050505030304" pitchFamily="18" charset="0"/>
              </a:rPr>
              <a:t>: Libro digital </a:t>
            </a:r>
            <a:endParaRPr lang="es-E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4059" t="12448" r="20222" b="19207"/>
          <a:stretch/>
        </p:blipFill>
        <p:spPr>
          <a:xfrm>
            <a:off x="156753" y="573920"/>
            <a:ext cx="6540138" cy="5295657"/>
          </a:xfrm>
          <a:prstGeom prst="rect">
            <a:avLst/>
          </a:prstGeom>
        </p:spPr>
      </p:pic>
      <p:sp>
        <p:nvSpPr>
          <p:cNvPr id="3" name="Conector 2"/>
          <p:cNvSpPr/>
          <p:nvPr/>
        </p:nvSpPr>
        <p:spPr>
          <a:xfrm>
            <a:off x="1574807" y="5460275"/>
            <a:ext cx="689422" cy="330926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4" name="Llamada rectangular 3"/>
          <p:cNvSpPr/>
          <p:nvPr/>
        </p:nvSpPr>
        <p:spPr>
          <a:xfrm>
            <a:off x="6914606" y="1157743"/>
            <a:ext cx="1876122" cy="1080360"/>
          </a:xfrm>
          <a:prstGeom prst="wedgeRectCallout">
            <a:avLst>
              <a:gd name="adj1" fmla="val -70242"/>
              <a:gd name="adj2" fmla="val -48956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Escriba uno por uno cada patrocinador o fuente de financiación </a:t>
            </a:r>
          </a:p>
          <a:p>
            <a:pPr algn="ctr"/>
            <a:r>
              <a:rPr lang="es-ES" sz="13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y pinche “Añadir”.</a:t>
            </a:r>
          </a:p>
        </p:txBody>
      </p:sp>
    </p:spTree>
    <p:extLst>
      <p:ext uri="{BB962C8B-B14F-4D97-AF65-F5344CB8AC3E}">
        <p14:creationId xmlns:p14="http://schemas.microsoft.com/office/powerpoint/2010/main" val="1997428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33" y="383177"/>
            <a:ext cx="5970927" cy="6023567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5719355" y="679040"/>
            <a:ext cx="2683042" cy="986589"/>
          </a:xfrm>
          <a:prstGeom prst="wedgeRectCallout">
            <a:avLst>
              <a:gd name="adj1" fmla="val -117054"/>
              <a:gd name="adj2" fmla="val 61698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Seleccione su documento y pulse “Siguiente”.</a:t>
            </a:r>
            <a:endParaRPr lang="es-ES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Llamada rectangular 4"/>
          <p:cNvSpPr/>
          <p:nvPr/>
        </p:nvSpPr>
        <p:spPr>
          <a:xfrm>
            <a:off x="4764249" y="5390606"/>
            <a:ext cx="2524825" cy="931817"/>
          </a:xfrm>
          <a:prstGeom prst="wedgeRectCallout">
            <a:avLst>
              <a:gd name="adj1" fmla="val -108407"/>
              <a:gd name="adj2" fmla="val -1258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Puede añadir más ficheros (PDF, Word…) si lo necesita.</a:t>
            </a:r>
            <a:endParaRPr lang="es-ES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6" name="Conector 5"/>
          <p:cNvSpPr/>
          <p:nvPr/>
        </p:nvSpPr>
        <p:spPr>
          <a:xfrm>
            <a:off x="2968178" y="5897949"/>
            <a:ext cx="537927" cy="508795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7" name="Cerrar llave 6"/>
          <p:cNvSpPr/>
          <p:nvPr/>
        </p:nvSpPr>
        <p:spPr>
          <a:xfrm rot="10800000">
            <a:off x="1463038" y="2481943"/>
            <a:ext cx="246993" cy="281286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600891" y="3394960"/>
            <a:ext cx="996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latin typeface="Calisto MT" panose="02040603050505030304" pitchFamily="18" charset="0"/>
              </a:rPr>
              <a:t>No todos los campos son </a:t>
            </a:r>
            <a:r>
              <a:rPr lang="es-ES" sz="1200" dirty="0" smtClean="0">
                <a:latin typeface="Calisto MT" panose="02040603050505030304" pitchFamily="18" charset="0"/>
              </a:rPr>
              <a:t>obligatorios.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7908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0" y="4284"/>
            <a:ext cx="7554379" cy="6849431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4043985" y="1760389"/>
            <a:ext cx="4037569" cy="2341347"/>
          </a:xfrm>
          <a:prstGeom prst="wedgeRectCallout">
            <a:avLst>
              <a:gd name="adj1" fmla="val -87418"/>
              <a:gd name="adj2" fmla="val 5752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Compruebe que la descripción de los campos y el fichero son correctos.</a:t>
            </a:r>
          </a:p>
          <a:p>
            <a:pPr algn="ctr"/>
            <a:endParaRPr lang="es-ES" dirty="0" smtClean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En caso de encontrar algún error, pulse la opción de corregir.</a:t>
            </a:r>
          </a:p>
          <a:p>
            <a:pPr algn="ctr"/>
            <a:endParaRPr lang="es-ES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sz="1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Y pulse “Siguiente”.</a:t>
            </a:r>
            <a:endParaRPr lang="es-ES" sz="14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Conector 4"/>
          <p:cNvSpPr/>
          <p:nvPr/>
        </p:nvSpPr>
        <p:spPr>
          <a:xfrm>
            <a:off x="2349870" y="6272417"/>
            <a:ext cx="689422" cy="508795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5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89" y="351996"/>
            <a:ext cx="7802064" cy="6154009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3772416" y="3739508"/>
            <a:ext cx="4427621" cy="2010396"/>
          </a:xfrm>
          <a:prstGeom prst="wedgeRectCallout">
            <a:avLst>
              <a:gd name="adj1" fmla="val 45352"/>
              <a:gd name="adj2" fmla="val -89074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Escoja la licencia Creative Commons para proteger su obra. </a:t>
            </a:r>
          </a:p>
          <a:p>
            <a:pPr algn="ctr"/>
            <a:endParaRPr lang="es-ES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Lo normal (la usada en general en Digibug) será marcar </a:t>
            </a:r>
            <a:r>
              <a:rPr lang="es-E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no 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en ambas preguntas.</a:t>
            </a:r>
          </a:p>
          <a:p>
            <a:pPr algn="ctr"/>
            <a:endParaRPr lang="es-ES" dirty="0" smtClean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 </a:t>
            </a:r>
            <a:r>
              <a:rPr lang="es-ES" sz="1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A continuación, pulse “Siguiente”.</a:t>
            </a:r>
            <a:endParaRPr lang="es-ES" sz="14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Conector 4"/>
          <p:cNvSpPr/>
          <p:nvPr/>
        </p:nvSpPr>
        <p:spPr>
          <a:xfrm>
            <a:off x="2525485" y="5817325"/>
            <a:ext cx="714103" cy="446385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92" y="168676"/>
            <a:ext cx="7705725" cy="6515100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>
            <a:off x="3982274" y="5389933"/>
            <a:ext cx="4308286" cy="649888"/>
          </a:xfrm>
          <a:prstGeom prst="wedgeRectCallout">
            <a:avLst>
              <a:gd name="adj1" fmla="val -94862"/>
              <a:gd name="adj2" fmla="val 11109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Por último, acepte la licencia de depósito en Digibug y complete el envío.</a:t>
            </a:r>
            <a:endParaRPr lang="es-ES" sz="16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9" name="Conector 8"/>
          <p:cNvSpPr/>
          <p:nvPr/>
        </p:nvSpPr>
        <p:spPr>
          <a:xfrm>
            <a:off x="2453273" y="6042826"/>
            <a:ext cx="991263" cy="571038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8" y="1195329"/>
            <a:ext cx="8107680" cy="4300794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3818708" y="3169920"/>
            <a:ext cx="4620126" cy="1959429"/>
          </a:xfrm>
          <a:prstGeom prst="wedgeRectCallout">
            <a:avLst>
              <a:gd name="adj1" fmla="val -38750"/>
              <a:gd name="adj2" fmla="val -82338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¡Fin del proceso!</a:t>
            </a:r>
          </a:p>
          <a:p>
            <a:pPr algn="ctr"/>
            <a:endParaRPr lang="es-ES" sz="1400" dirty="0" smtClean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altLang="es-ES" sz="1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Su registro no aparecerá </a:t>
            </a:r>
            <a:r>
              <a:rPr lang="es-ES" altLang="es-ES" sz="1400" dirty="0">
                <a:solidFill>
                  <a:schemeClr val="tx1"/>
                </a:solidFill>
                <a:latin typeface="Calisto MT" panose="02040603050505030304" pitchFamily="18" charset="0"/>
              </a:rPr>
              <a:t>en el </a:t>
            </a:r>
            <a:r>
              <a:rPr lang="es-ES" altLang="es-ES" sz="1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repositorio</a:t>
            </a:r>
            <a:r>
              <a:rPr lang="es-ES" altLang="es-ES" sz="1400" dirty="0">
                <a:solidFill>
                  <a:schemeClr val="tx1"/>
                </a:solidFill>
                <a:latin typeface="Calisto MT" panose="02040603050505030304" pitchFamily="18" charset="0"/>
              </a:rPr>
              <a:t> </a:t>
            </a:r>
            <a:r>
              <a:rPr lang="es-ES" altLang="es-ES" sz="1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hasta que </a:t>
            </a:r>
            <a:r>
              <a:rPr lang="es-ES" altLang="es-ES" sz="1400" dirty="0">
                <a:solidFill>
                  <a:schemeClr val="tx1"/>
                </a:solidFill>
                <a:latin typeface="Calisto MT" panose="02040603050505030304" pitchFamily="18" charset="0"/>
              </a:rPr>
              <a:t>e</a:t>
            </a:r>
            <a:r>
              <a:rPr lang="es-ES" altLang="es-ES" sz="1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l </a:t>
            </a:r>
            <a:r>
              <a:rPr lang="es-ES" altLang="es-ES" sz="1400" dirty="0">
                <a:solidFill>
                  <a:schemeClr val="tx1"/>
                </a:solidFill>
                <a:latin typeface="Calisto MT" panose="02040603050505030304" pitchFamily="18" charset="0"/>
              </a:rPr>
              <a:t>equipo de Digibug </a:t>
            </a:r>
            <a:r>
              <a:rPr lang="es-ES" altLang="es-ES" sz="1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revise y acepte los datos introducidos.</a:t>
            </a:r>
          </a:p>
          <a:p>
            <a:pPr algn="ctr"/>
            <a:r>
              <a:rPr lang="es-ES" altLang="es-ES" sz="1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 </a:t>
            </a:r>
            <a:endParaRPr lang="es-ES" altLang="es-ES" sz="1400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altLang="es-ES" sz="1400" dirty="0">
                <a:solidFill>
                  <a:schemeClr val="tx1"/>
                </a:solidFill>
                <a:latin typeface="Calisto MT" panose="02040603050505030304" pitchFamily="18" charset="0"/>
              </a:rPr>
              <a:t>Una vez revisado, </a:t>
            </a:r>
            <a:r>
              <a:rPr lang="es-ES" altLang="es-ES" sz="1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recibirá un </a:t>
            </a:r>
            <a:r>
              <a:rPr lang="es-ES" altLang="es-ES" sz="1400" dirty="0">
                <a:solidFill>
                  <a:schemeClr val="tx1"/>
                </a:solidFill>
                <a:latin typeface="Calisto MT" panose="02040603050505030304" pitchFamily="18" charset="0"/>
              </a:rPr>
              <a:t>correo avisándole </a:t>
            </a:r>
            <a:r>
              <a:rPr lang="es-ES" altLang="es-ES" sz="1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de la subida del </a:t>
            </a:r>
            <a:r>
              <a:rPr lang="es-ES" altLang="es-ES" sz="1400" dirty="0">
                <a:solidFill>
                  <a:schemeClr val="tx1"/>
                </a:solidFill>
                <a:latin typeface="Calisto MT" panose="02040603050505030304" pitchFamily="18" charset="0"/>
              </a:rPr>
              <a:t>documento y</a:t>
            </a:r>
            <a:r>
              <a:rPr lang="es-ES" altLang="es-ES" sz="1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 su enlace web asignado.</a:t>
            </a:r>
            <a:endParaRPr lang="es-ES" altLang="es-ES" sz="14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9847" y="2064939"/>
            <a:ext cx="6617867" cy="402484"/>
          </a:xfrm>
        </p:spPr>
        <p:txBody>
          <a:bodyPr>
            <a:normAutofit/>
          </a:bodyPr>
          <a:lstStyle/>
          <a:p>
            <a:r>
              <a:rPr lang="es-ES" sz="900" dirty="0" smtClean="0">
                <a:solidFill>
                  <a:srgbClr val="50889F"/>
                </a:solidFill>
                <a:latin typeface="Arial Rounded MT Bold" panose="020F0704030504030204" pitchFamily="34" charset="0"/>
              </a:rPr>
              <a:t>(Repositorio </a:t>
            </a:r>
            <a:r>
              <a:rPr lang="es-ES" sz="900" dirty="0">
                <a:solidFill>
                  <a:srgbClr val="50889F"/>
                </a:solidFill>
                <a:latin typeface="Arial Rounded MT Bold" panose="020F0704030504030204" pitchFamily="34" charset="0"/>
              </a:rPr>
              <a:t>Institucional de la Universidad de </a:t>
            </a:r>
            <a:r>
              <a:rPr lang="es-ES" sz="900" dirty="0" smtClean="0">
                <a:solidFill>
                  <a:srgbClr val="50889F"/>
                </a:solidFill>
                <a:latin typeface="Arial Rounded MT Bold" panose="020F0704030504030204" pitchFamily="34" charset="0"/>
              </a:rPr>
              <a:t>Granada)</a:t>
            </a:r>
            <a:endParaRPr lang="es-ES" sz="900" dirty="0">
              <a:solidFill>
                <a:srgbClr val="50889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37" y="1301157"/>
            <a:ext cx="374392" cy="5849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47" y="2316163"/>
            <a:ext cx="6704305" cy="40321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81818" y="6081681"/>
            <a:ext cx="949613" cy="31352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21111" y="556834"/>
            <a:ext cx="6661087" cy="15081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¡</a:t>
            </a:r>
            <a:r>
              <a:rPr lang="es-ES" sz="28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Gracias por contribuir!</a:t>
            </a:r>
          </a:p>
          <a:p>
            <a:pPr algn="ctr"/>
            <a:endParaRPr lang="es-ES" sz="14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s-ES" sz="4800" b="1" cap="none" spc="0" dirty="0" smtClean="0">
                <a:ln w="0"/>
                <a:solidFill>
                  <a:srgbClr val="168AA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Digibug</a:t>
            </a:r>
            <a:endParaRPr lang="es-ES" sz="4800" b="1" cap="none" spc="0" dirty="0">
              <a:ln w="0"/>
              <a:solidFill>
                <a:srgbClr val="168AA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8684" t="10526" r="20877" b="14494"/>
          <a:stretch/>
        </p:blipFill>
        <p:spPr>
          <a:xfrm>
            <a:off x="302561" y="620025"/>
            <a:ext cx="8436877" cy="5669485"/>
          </a:xfrm>
          <a:prstGeom prst="rect">
            <a:avLst/>
          </a:prstGeom>
        </p:spPr>
      </p:pic>
      <p:sp>
        <p:nvSpPr>
          <p:cNvPr id="4" name="Llamada rectangular 3"/>
          <p:cNvSpPr/>
          <p:nvPr/>
        </p:nvSpPr>
        <p:spPr>
          <a:xfrm>
            <a:off x="2394007" y="2795441"/>
            <a:ext cx="4241924" cy="1861106"/>
          </a:xfrm>
          <a:prstGeom prst="wedgeRectCallout">
            <a:avLst>
              <a:gd name="adj1" fmla="val -74785"/>
              <a:gd name="adj2" fmla="val -59315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Accede a Digibug: 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  <a:hlinkClick r:id="rId3"/>
              </a:rPr>
              <a:t>http://digibug.ugr.es</a:t>
            </a:r>
            <a:r>
              <a:rPr lang="es-ES" dirty="0">
                <a:solidFill>
                  <a:schemeClr val="tx1"/>
                </a:solidFill>
                <a:latin typeface="Calisto MT" panose="02040603050505030304" pitchFamily="18" charset="0"/>
              </a:rPr>
              <a:t> </a:t>
            </a:r>
            <a:endParaRPr lang="es-ES" dirty="0" smtClean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En primer lugar, debe registrarse</a:t>
            </a:r>
            <a:r>
              <a:rPr lang="es-E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 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pulsando en </a:t>
            </a:r>
            <a:r>
              <a:rPr lang="es-E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“Registro”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.</a:t>
            </a:r>
            <a:endParaRPr lang="es-ES" b="1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6" r="3142" b="8117"/>
          <a:stretch/>
        </p:blipFill>
        <p:spPr>
          <a:xfrm>
            <a:off x="3285103" y="326950"/>
            <a:ext cx="5250858" cy="19080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Llamada rectangular 2"/>
          <p:cNvSpPr/>
          <p:nvPr/>
        </p:nvSpPr>
        <p:spPr>
          <a:xfrm>
            <a:off x="518405" y="851481"/>
            <a:ext cx="2217879" cy="1063044"/>
          </a:xfrm>
          <a:prstGeom prst="wedgeRectCallout">
            <a:avLst>
              <a:gd name="adj1" fmla="val 65704"/>
              <a:gd name="adj2" fmla="val 2012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Introduzca su correo electrónico y recibirá la solicitud de registro en el mismo.</a:t>
            </a:r>
            <a:endParaRPr lang="es-ES" sz="14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9" y="2396502"/>
            <a:ext cx="4752868" cy="412181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Conector 4"/>
          <p:cNvSpPr/>
          <p:nvPr/>
        </p:nvSpPr>
        <p:spPr>
          <a:xfrm>
            <a:off x="1398744" y="269309"/>
            <a:ext cx="457200" cy="4572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1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11" name="Conector 10"/>
          <p:cNvSpPr/>
          <p:nvPr/>
        </p:nvSpPr>
        <p:spPr>
          <a:xfrm>
            <a:off x="6797600" y="2507922"/>
            <a:ext cx="457200" cy="4572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Llamada rectangular 11"/>
          <p:cNvSpPr/>
          <p:nvPr/>
        </p:nvSpPr>
        <p:spPr>
          <a:xfrm>
            <a:off x="5910532" y="3126652"/>
            <a:ext cx="2231336" cy="883373"/>
          </a:xfrm>
          <a:prstGeom prst="wedgeRectCallout">
            <a:avLst>
              <a:gd name="adj1" fmla="val -73519"/>
              <a:gd name="adj2" fmla="val -27036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El correo le proporcionará un enlace web y unas instrucciones de registro.</a:t>
            </a:r>
            <a:endParaRPr lang="es-ES" sz="14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573555" y="3213151"/>
            <a:ext cx="116272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rgbClr val="C00000"/>
                </a:solidFill>
                <a:latin typeface="Calisto MT" panose="02040603050505030304" pitchFamily="18" charset="0"/>
              </a:rPr>
              <a:t>______@</a:t>
            </a:r>
            <a:r>
              <a:rPr lang="es-ES" sz="1100" b="1" dirty="0">
                <a:solidFill>
                  <a:srgbClr val="C00000"/>
                </a:solidFill>
                <a:latin typeface="Calisto MT" panose="02040603050505030304" pitchFamily="18" charset="0"/>
              </a:rPr>
              <a:t>ugr.es</a:t>
            </a:r>
            <a:endParaRPr lang="es-ES" sz="1100" dirty="0">
              <a:latin typeface="Calisto MT" panose="0204060305050503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610002" y="4272743"/>
            <a:ext cx="283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sto MT" panose="02040603050505030304" pitchFamily="18" charset="0"/>
              </a:rPr>
              <a:t>¡Y ya podrá crear su perfil!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04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18" b="30710"/>
          <a:stretch/>
        </p:blipFill>
        <p:spPr>
          <a:xfrm>
            <a:off x="339498" y="2303829"/>
            <a:ext cx="8604478" cy="3868371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>
            <a:off x="339498" y="742950"/>
            <a:ext cx="4554719" cy="926432"/>
          </a:xfrm>
          <a:prstGeom prst="wedgeRectCallout">
            <a:avLst>
              <a:gd name="adj1" fmla="val -32631"/>
              <a:gd name="adj2" fmla="val 242856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Una vez registrados/as o si ya lo estábamos, pulsamos en </a:t>
            </a:r>
            <a:r>
              <a:rPr lang="es-ES" b="1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“Acceder”</a:t>
            </a:r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.</a:t>
            </a:r>
            <a:endParaRPr lang="es-ES" b="1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06989077"/>
              </p:ext>
            </p:extLst>
          </p:nvPr>
        </p:nvGraphicFramePr>
        <p:xfrm>
          <a:off x="0" y="273049"/>
          <a:ext cx="9010651" cy="644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37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1178280"/>
            <a:ext cx="3067478" cy="44773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95" y="4363785"/>
            <a:ext cx="6054964" cy="1291869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>
            <a:off x="1660358" y="3304230"/>
            <a:ext cx="1260237" cy="1123391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lamada rectangular 6"/>
          <p:cNvSpPr/>
          <p:nvPr/>
        </p:nvSpPr>
        <p:spPr>
          <a:xfrm>
            <a:off x="3503552" y="2983832"/>
            <a:ext cx="3691333" cy="980572"/>
          </a:xfrm>
          <a:prstGeom prst="wedgeRectCallout">
            <a:avLst>
              <a:gd name="adj1" fmla="val -33216"/>
              <a:gd name="adj2" fmla="val 129333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Para comenzar un nuevo envío pinche aquí.</a:t>
            </a:r>
            <a:endParaRPr lang="es-ES" sz="20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27"/>
          <a:stretch/>
        </p:blipFill>
        <p:spPr>
          <a:xfrm>
            <a:off x="1987810" y="5349922"/>
            <a:ext cx="1012565" cy="933580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>
            <a:off x="3810000" y="5641252"/>
            <a:ext cx="3173130" cy="642250"/>
          </a:xfrm>
          <a:prstGeom prst="wedgeRectCallout">
            <a:avLst>
              <a:gd name="adj1" fmla="val -72393"/>
              <a:gd name="adj2" fmla="val -2314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Y pulse “Siguiente”.</a:t>
            </a:r>
            <a:endParaRPr lang="es-ES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/>
          </a:blip>
          <a:srcRect l="18693" t="10025" r="4133" b="11553"/>
          <a:stretch/>
        </p:blipFill>
        <p:spPr>
          <a:xfrm>
            <a:off x="305445" y="647371"/>
            <a:ext cx="8543379" cy="4702551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4340695" y="1356883"/>
            <a:ext cx="4508129" cy="842211"/>
          </a:xfrm>
          <a:prstGeom prst="wedgeRectCallout">
            <a:avLst>
              <a:gd name="adj1" fmla="val -42665"/>
              <a:gd name="adj2" fmla="val 900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Seleccione la colección donde desea subir su documento.</a:t>
            </a:r>
            <a:endParaRPr lang="es-ES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4231" t="10811" r="18468" b="25857"/>
          <a:stretch/>
        </p:blipFill>
        <p:spPr>
          <a:xfrm>
            <a:off x="209005" y="602279"/>
            <a:ext cx="6914606" cy="5014751"/>
          </a:xfrm>
          <a:prstGeom prst="rect">
            <a:avLst/>
          </a:prstGeom>
        </p:spPr>
      </p:pic>
      <p:sp>
        <p:nvSpPr>
          <p:cNvPr id="3" name="Llamada rectangular 2"/>
          <p:cNvSpPr/>
          <p:nvPr/>
        </p:nvSpPr>
        <p:spPr>
          <a:xfrm>
            <a:off x="5212080" y="602279"/>
            <a:ext cx="3278777" cy="1600990"/>
          </a:xfrm>
          <a:prstGeom prst="wedgeRectCallout">
            <a:avLst>
              <a:gd name="adj1" fmla="val 2519"/>
              <a:gd name="adj2" fmla="val 64382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Escriba su nombre y pulse “Búsqueda”. </a:t>
            </a:r>
          </a:p>
          <a:p>
            <a:pPr algn="ctr"/>
            <a:endParaRPr lang="es-ES" sz="1300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sz="13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Si ya aparece, pinche sobre su nombre para reunir su nuevo archivo con los anteriores.</a:t>
            </a:r>
          </a:p>
          <a:p>
            <a:pPr algn="ctr"/>
            <a:endParaRPr lang="es-ES" sz="1300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sz="13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Si no aparece, pulse “Añadir”.</a:t>
            </a:r>
            <a:endParaRPr lang="es-ES" sz="13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4" name="Llamada rectangular 3"/>
          <p:cNvSpPr/>
          <p:nvPr/>
        </p:nvSpPr>
        <p:spPr>
          <a:xfrm>
            <a:off x="7062651" y="2908663"/>
            <a:ext cx="1776550" cy="1706879"/>
          </a:xfrm>
          <a:prstGeom prst="wedgeRectCallout">
            <a:avLst>
              <a:gd name="adj1" fmla="val -60347"/>
              <a:gd name="adj2" fmla="val -15943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Escriba el título principal de su documento. </a:t>
            </a:r>
            <a:endParaRPr lang="es-ES" sz="1300" dirty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endParaRPr lang="es-ES" sz="1300" dirty="0" smtClean="0">
              <a:solidFill>
                <a:schemeClr val="tx1"/>
              </a:solidFill>
              <a:latin typeface="Calisto MT" panose="02040603050505030304" pitchFamily="18" charset="0"/>
            </a:endParaRPr>
          </a:p>
          <a:p>
            <a:pPr algn="ctr"/>
            <a:r>
              <a:rPr lang="es-ES" sz="1300" dirty="0">
                <a:solidFill>
                  <a:schemeClr val="tx1"/>
                </a:solidFill>
                <a:latin typeface="Calisto MT" panose="02040603050505030304" pitchFamily="18" charset="0"/>
              </a:rPr>
              <a:t>E</a:t>
            </a:r>
            <a:r>
              <a:rPr lang="es-ES" sz="13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n caso de tenerlo en más idiomas, escríbalo abajo y pulse “Añadir”.</a:t>
            </a:r>
            <a:endParaRPr lang="es-ES" sz="13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Llamada rectangular 4"/>
          <p:cNvSpPr/>
          <p:nvPr/>
        </p:nvSpPr>
        <p:spPr>
          <a:xfrm>
            <a:off x="352697" y="5873936"/>
            <a:ext cx="6422571" cy="404944"/>
          </a:xfrm>
          <a:prstGeom prst="wedgeRectCallout">
            <a:avLst>
              <a:gd name="adj1" fmla="val 5446"/>
              <a:gd name="adj2" fmla="val -87658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Escriba la fecha de la publicación de su documento.</a:t>
            </a:r>
            <a:endParaRPr lang="es-ES" sz="13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0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3577" t="21147" r="20198" b="27675"/>
          <a:stretch/>
        </p:blipFill>
        <p:spPr>
          <a:xfrm>
            <a:off x="0" y="1051433"/>
            <a:ext cx="7128769" cy="4275170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>
            <a:off x="5890778" y="241959"/>
            <a:ext cx="2475982" cy="809474"/>
          </a:xfrm>
          <a:prstGeom prst="wedgeRectCallout">
            <a:avLst>
              <a:gd name="adj1" fmla="val 368"/>
              <a:gd name="adj2" fmla="val 91800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Busque y escriba el nombre del editor/editorial del documento que va a subir.</a:t>
            </a:r>
            <a:endParaRPr lang="es-ES" sz="13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6" name="Llamada rectangular 5"/>
          <p:cNvSpPr/>
          <p:nvPr/>
        </p:nvSpPr>
        <p:spPr>
          <a:xfrm>
            <a:off x="7128769" y="1745498"/>
            <a:ext cx="1819922" cy="1751533"/>
          </a:xfrm>
          <a:prstGeom prst="wedgeRectCallout">
            <a:avLst>
              <a:gd name="adj1" fmla="val -81955"/>
              <a:gd name="adj2" fmla="val -8282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Para que los lectores puedan citar su obra correctamente en sus trabajos, escriba la referencia completa (Nombre, fecha, título, revista/congreso…, nº de páginas, DOI…).</a:t>
            </a:r>
            <a:endParaRPr lang="es-ES" sz="13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8" name="Llamada rectangular 7"/>
          <p:cNvSpPr/>
          <p:nvPr/>
        </p:nvSpPr>
        <p:spPr>
          <a:xfrm>
            <a:off x="240141" y="5436875"/>
            <a:ext cx="5965350" cy="599941"/>
          </a:xfrm>
          <a:prstGeom prst="wedgeRectCallout">
            <a:avLst>
              <a:gd name="adj1" fmla="val 46301"/>
              <a:gd name="adj2" fmla="val -132802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Añada el DOI de su documento para mejorar su visibilidad científica. </a:t>
            </a:r>
          </a:p>
          <a:p>
            <a:pPr algn="ctr"/>
            <a:r>
              <a:rPr lang="es-ES" sz="1300" dirty="0" smtClean="0">
                <a:solidFill>
                  <a:schemeClr val="tx1"/>
                </a:solidFill>
                <a:latin typeface="Calisto MT" panose="02040603050505030304" pitchFamily="18" charset="0"/>
              </a:rPr>
              <a:t>También puede identificarlo mediante ISSN o ISBN. </a:t>
            </a:r>
            <a:endParaRPr lang="es-ES" sz="13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394857" y="2997845"/>
            <a:ext cx="2717346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C00000"/>
                </a:solidFill>
                <a:latin typeface="Calisto MT" panose="02040603050505030304" pitchFamily="18" charset="0"/>
              </a:rPr>
              <a:t>No todos los campos son </a:t>
            </a:r>
            <a:r>
              <a:rPr lang="es-ES" sz="1200" dirty="0" smtClean="0">
                <a:solidFill>
                  <a:srgbClr val="C00000"/>
                </a:solidFill>
                <a:latin typeface="Calisto MT" panose="02040603050505030304" pitchFamily="18" charset="0"/>
              </a:rPr>
              <a:t>obligatorios.</a:t>
            </a:r>
            <a:endParaRPr lang="es-ES" sz="1200" dirty="0">
              <a:solidFill>
                <a:srgbClr val="C00000"/>
              </a:solidFill>
            </a:endParaRPr>
          </a:p>
        </p:txBody>
      </p:sp>
      <p:cxnSp>
        <p:nvCxnSpPr>
          <p:cNvPr id="11" name="Conector recto de flecha 10"/>
          <p:cNvCxnSpPr>
            <a:stCxn id="9" idx="1"/>
          </p:cNvCxnSpPr>
          <p:nvPr/>
        </p:nvCxnSpPr>
        <p:spPr>
          <a:xfrm flipH="1">
            <a:off x="1097281" y="3136345"/>
            <a:ext cx="1297576" cy="12066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0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1040</TotalTime>
  <Words>722</Words>
  <Application>Microsoft Office PowerPoint</Application>
  <PresentationFormat>Presentación en pantalla (4:3)</PresentationFormat>
  <Paragraphs>75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Calisto MT</vt:lpstr>
      <vt:lpstr>Tema de Office</vt:lpstr>
      <vt:lpstr>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Usuario</dc:creator>
  <cp:lastModifiedBy>Usuario</cp:lastModifiedBy>
  <cp:revision>80</cp:revision>
  <dcterms:created xsi:type="dcterms:W3CDTF">2018-04-03T12:06:11Z</dcterms:created>
  <dcterms:modified xsi:type="dcterms:W3CDTF">2021-02-01T08:50:15Z</dcterms:modified>
</cp:coreProperties>
</file>