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20DFA-B613-4DBC-8BCB-928CF2616E57}" v="8767" dt="2020-12-02T11:55:15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9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4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2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3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8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3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0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5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96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70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Inconsistency between the circulatory and the brain criteria of death in the UDDA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6963" y="2675694"/>
            <a:ext cx="10058400" cy="3120407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cap="none">
                <a:solidFill>
                  <a:schemeClr val="tx1">
                    <a:lumMod val="75000"/>
                    <a:lumOff val="25000"/>
                  </a:schemeClr>
                </a:solidFill>
              </a:rPr>
              <a:t>Alberto Molina Pérez</a:t>
            </a:r>
            <a:br>
              <a:rPr lang="en-US" b="1" cap="none" dirty="0"/>
            </a:br>
            <a:r>
              <a:rPr lang="en-US" sz="1400" cap="none">
                <a:solidFill>
                  <a:schemeClr val="tx1">
                    <a:lumMod val="75000"/>
                    <a:lumOff val="25000"/>
                  </a:schemeClr>
                </a:solidFill>
              </a:rPr>
              <a:t>FiloLab-UGR Scientific Unit of Excellence, University of Granada, Spain</a:t>
            </a:r>
            <a:br>
              <a:rPr lang="en-US" sz="1400" cap="none" dirty="0"/>
            </a:br>
            <a:r>
              <a:rPr lang="en-US" sz="1400" cap="none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Institut</a:t>
            </a:r>
            <a:r>
              <a:rPr lang="en-US" sz="1400" cap="none">
                <a:solidFill>
                  <a:schemeClr val="tx1">
                    <a:lumMod val="75000"/>
                    <a:lumOff val="25000"/>
                  </a:schemeClr>
                </a:solidFill>
              </a:rPr>
              <a:t> des </a:t>
            </a:r>
            <a:r>
              <a:rPr lang="en-US" sz="1400" cap="none" err="1">
                <a:solidFill>
                  <a:schemeClr val="tx1">
                    <a:lumMod val="75000"/>
                    <a:lumOff val="25000"/>
                  </a:schemeClr>
                </a:solidFill>
              </a:rPr>
              <a:t>Humanités</a:t>
            </a:r>
            <a:r>
              <a:rPr lang="en-US" sz="1400" cap="none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en-US" sz="1400" cap="none" err="1">
                <a:solidFill>
                  <a:schemeClr val="tx1">
                    <a:lumMod val="75000"/>
                    <a:lumOff val="25000"/>
                  </a:schemeClr>
                </a:solidFill>
              </a:rPr>
              <a:t>Médecine</a:t>
            </a:r>
            <a:r>
              <a:rPr lang="en-US" sz="14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University of Lausanne, Switzerland</a:t>
            </a:r>
          </a:p>
          <a:p>
            <a:pPr>
              <a:lnSpc>
                <a:spcPct val="90000"/>
              </a:lnSpc>
            </a:pPr>
            <a:endParaRPr lang="en-US" sz="14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Anne Dalle Ave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Ethics Unit, University Hospital of Lausanne, Switzerland</a:t>
            </a:r>
            <a:endParaRPr lang="en-US" cap="none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James L. Bernat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Neurology </a:t>
            </a:r>
            <a:r>
              <a:rPr lang="en-US" sz="1400" cap="none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Deparment</a:t>
            </a:r>
            <a:r>
              <a:rPr lang="en-US" sz="1400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Geisel School of Medicine at Dartmouth, USA</a:t>
            </a:r>
            <a:endParaRPr lang="en-US" sz="14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" name="Imagen 5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5CF9AA0-C635-4A3E-92AC-77145CFC5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130" y="3917790"/>
            <a:ext cx="2584174" cy="639186"/>
          </a:xfrm>
          <a:prstGeom prst="rect">
            <a:avLst/>
          </a:prstGeom>
        </p:spPr>
      </p:pic>
      <p:pic>
        <p:nvPicPr>
          <p:cNvPr id="56" name="Imagen 5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A8096EB9-BE2D-405A-A595-36F8C455D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130" y="2882135"/>
            <a:ext cx="2743200" cy="550390"/>
          </a:xfrm>
          <a:prstGeom prst="rect">
            <a:avLst/>
          </a:prstGeom>
        </p:spPr>
      </p:pic>
      <p:pic>
        <p:nvPicPr>
          <p:cNvPr id="58" name="Imagen 77" descr="Texto&#10;&#10;Descripción generada automáticamente">
            <a:extLst>
              <a:ext uri="{FF2B5EF4-FFF2-40B4-BE49-F238E27FC236}">
                <a16:creationId xmlns:a16="http://schemas.microsoft.com/office/drawing/2014/main" id="{6F988BE5-8E96-4520-BB30-4325E1175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130" y="5043114"/>
            <a:ext cx="1808923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F73BF-D570-4DD6-B4DD-9EC751EC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Is the brain criterion rationale sound?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0091F1-A742-4F5E-8CD7-D2FD3E7A8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>
                <a:ea typeface="+mn-lt"/>
                <a:cs typeface="+mn-lt"/>
              </a:rPr>
              <a:t>Medicine can now prevent the breakdown of the organism by supporting or replacing the function of many failing organism subsystems.</a:t>
            </a:r>
            <a:endParaRPr lang="es-ES" dirty="0"/>
          </a:p>
          <a:p>
            <a:r>
              <a:rPr lang="es-ES"/>
              <a:t>The idea that </a:t>
            </a:r>
            <a:r>
              <a:rPr lang="es-ES" b="1"/>
              <a:t>life requires </a:t>
            </a:r>
            <a:r>
              <a:rPr lang="es-ES" b="1" i="1"/>
              <a:t>spontaneous </a:t>
            </a:r>
            <a:r>
              <a:rPr lang="es-ES" b="1"/>
              <a:t>integration</a:t>
            </a:r>
            <a:r>
              <a:rPr lang="es-ES"/>
              <a:t> may be true in the natural world,</a:t>
            </a:r>
            <a:br>
              <a:rPr lang="es-ES" dirty="0"/>
            </a:br>
            <a:r>
              <a:rPr lang="es-ES"/>
              <a:t>but it is </a:t>
            </a:r>
            <a:r>
              <a:rPr lang="es-ES" b="1"/>
              <a:t>false in the context of contemporary medicine</a:t>
            </a:r>
            <a:r>
              <a:rPr lang="es-ES"/>
              <a:t> where life support technologies can artificially maintain the organism integrated.</a:t>
            </a:r>
          </a:p>
          <a:p>
            <a:endParaRPr lang="es-ES" dirty="0"/>
          </a:p>
          <a:p>
            <a:r>
              <a:rPr lang="es-ES"/>
              <a:t>Thus, the whole-brain rationale for the UDDA’s brain criterion relies on a false premise. </a:t>
            </a:r>
          </a:p>
          <a:p>
            <a:r>
              <a:rPr lang="es-ES"/>
              <a:t>However, the brain criterion itself may be justified on other grounds (different than integration).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7602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DCAE8-74C0-4E1E-ADD4-12EA8724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How to address the law’s inconsistency?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B81801-8562-460B-A565-63293D5A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We identified and explored three ways to address the law’s conceptual inconsistency:</a:t>
            </a:r>
          </a:p>
          <a:p>
            <a:pPr marL="543560" lvl="1" indent="-342900">
              <a:buAutoNum type="arabicPeriod"/>
            </a:pPr>
            <a:r>
              <a:rPr lang="es-ES"/>
              <a:t>Ignoring the issue</a:t>
            </a:r>
          </a:p>
          <a:p>
            <a:pPr marL="543560" lvl="1" indent="-342900">
              <a:buAutoNum type="arabicPeriod"/>
            </a:pPr>
            <a:r>
              <a:rPr lang="es-ES"/>
              <a:t>Amending the statute by using the same interpretation of function for both criteria</a:t>
            </a:r>
          </a:p>
          <a:p>
            <a:pPr marL="543560" lvl="1" indent="-342900">
              <a:buAutoNum type="arabicPeriod"/>
            </a:pPr>
            <a:r>
              <a:rPr lang="es-ES"/>
              <a:t>Amending the statute by using a single criterion of death</a:t>
            </a:r>
          </a:p>
          <a:p>
            <a:pPr marL="0">
              <a:buNone/>
            </a:pPr>
            <a:endParaRPr lang="es-ES" dirty="0"/>
          </a:p>
          <a:p>
            <a:pPr marL="0">
              <a:buNone/>
            </a:pPr>
            <a:r>
              <a:rPr lang="es-ES"/>
              <a:t>We found only two viable solutions:</a:t>
            </a:r>
          </a:p>
          <a:p>
            <a:pPr marL="543560" lvl="1" indent="-342900">
              <a:buAutoNum type="arabicPeriod"/>
            </a:pPr>
            <a:r>
              <a:rPr lang="es-ES"/>
              <a:t>Leaving the UDDA as it is, acknowledging that death is a legal fiction</a:t>
            </a:r>
          </a:p>
          <a:p>
            <a:pPr marL="543560" lvl="1" indent="-342900">
              <a:buAutoNum type="arabicPeriod"/>
            </a:pPr>
            <a:r>
              <a:rPr lang="es-ES"/>
              <a:t>Using only one criterion, </a:t>
            </a:r>
            <a:r>
              <a:rPr lang="es-ES">
                <a:ea typeface="+mn-lt"/>
                <a:cs typeface="+mn-lt"/>
              </a:rPr>
              <a:t>either circulatory-respiratory or neurological </a:t>
            </a:r>
          </a:p>
          <a:p>
            <a:pPr marL="0">
              <a:buClr>
                <a:srgbClr val="1CADE4"/>
              </a:buClr>
              <a:buAutoNum type="arabicPeriod"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27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078BA-EB73-45CC-8C4F-A729CDC7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3D15D-F337-4CD2-83D3-E63EF076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The US law on death determination is conceptually inconsistent in its interpretation of the cessation of functions. This applies also to other countries’ laws with similar criteria.</a:t>
            </a:r>
          </a:p>
          <a:p>
            <a:r>
              <a:rPr lang="es-ES"/>
              <a:t>We found only two solutions: acknowledging that death is a legal fiction, or opting for a single criterion of death. </a:t>
            </a:r>
          </a:p>
          <a:p>
            <a:pPr marL="457200" indent="-457200">
              <a:buAutoNum type="arabicPeriod"/>
            </a:pPr>
            <a:r>
              <a:rPr lang="es-ES"/>
              <a:t>A single circulatory-respiratory criterion would imply that brain death is not really death.</a:t>
            </a:r>
          </a:p>
          <a:p>
            <a:pPr marL="457200" indent="-457200">
              <a:buAutoNum type="arabicPeriod"/>
            </a:pPr>
            <a:r>
              <a:rPr lang="es-ES"/>
              <a:t>A single brain criterion </a:t>
            </a:r>
            <a:r>
              <a:rPr lang="es-ES">
                <a:ea typeface="+mn-lt"/>
                <a:cs typeface="+mn-lt"/>
              </a:rPr>
              <a:t>would not disrupt medical practice, but it would require a new scientific and philosophical justification (different from the whole-brain rationale).</a:t>
            </a:r>
          </a:p>
          <a:p>
            <a:pPr marL="0" indent="0">
              <a:buNone/>
            </a:pPr>
            <a:r>
              <a:rPr lang="es-ES"/>
              <a:t>Any definition or criterion of death should explicit (and justify) it use of the notion of "function".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226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432EF-44CF-4B03-9F20-CC3C58E06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Bioethics of death determination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7E5FA-6CD9-43A7-BCBF-0F616CFD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Death determination, and especially "brain death", is at the center of a heated controversy:</a:t>
            </a:r>
          </a:p>
          <a:p>
            <a:pPr marL="457200" indent="-457200"/>
            <a:r>
              <a:rPr lang="es-ES"/>
              <a:t>— Are "brain dead" individuals actually dead?</a:t>
            </a:r>
            <a:endParaRPr lang="es-ES" dirty="0"/>
          </a:p>
          <a:p>
            <a:pPr marL="457200" indent="-457200"/>
            <a:r>
              <a:rPr lang="es-ES"/>
              <a:t>— Are organ donors being killed by extracting their organs?</a:t>
            </a:r>
          </a:p>
          <a:p>
            <a:pPr marL="457200" indent="-457200"/>
            <a:r>
              <a:rPr lang="es-ES"/>
              <a:t>— Should we abandon the dead donor rule for brain dead donors?</a:t>
            </a:r>
            <a:endParaRPr lang="es-ES" dirty="0"/>
          </a:p>
          <a:p>
            <a:pPr marL="457200" indent="-457200"/>
            <a:r>
              <a:rPr lang="es-ES"/>
              <a:t>— Is death a biological phenomenon only, or also a social, legal, and spiritual one?</a:t>
            </a:r>
            <a:br>
              <a:rPr lang="es-ES" dirty="0"/>
            </a:br>
            <a:r>
              <a:rPr lang="es-ES"/>
              <a:t>   Should the general public have a say regarding the definition of death?</a:t>
            </a:r>
            <a:br>
              <a:rPr lang="es-ES" dirty="0"/>
            </a:br>
            <a:r>
              <a:rPr lang="es-ES"/>
              <a:t>   Should individuals and families be allowed to object brain death determination?</a:t>
            </a:r>
          </a:p>
          <a:p>
            <a:pPr marL="457200" indent="-457200"/>
            <a:r>
              <a:rPr lang="es-ES"/>
              <a:t>—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917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7FEB3-486E-4BA6-97BF-0C0BD750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Uniform</a:t>
            </a:r>
            <a:r>
              <a:rPr lang="es-ES" dirty="0"/>
              <a:t> </a:t>
            </a:r>
            <a:r>
              <a:rPr lang="es-ES" dirty="0" err="1"/>
              <a:t>Death</a:t>
            </a:r>
            <a:r>
              <a:rPr lang="es-ES" dirty="0"/>
              <a:t> </a:t>
            </a:r>
            <a:r>
              <a:rPr lang="es-ES" dirty="0" err="1"/>
              <a:t>Determination</a:t>
            </a:r>
            <a:r>
              <a:rPr lang="es-ES" dirty="0"/>
              <a:t> </a:t>
            </a:r>
            <a:r>
              <a:rPr lang="es-ES" dirty="0" err="1"/>
              <a:t>Act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919FD-8292-404F-BFF1-07EAA89D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s-ES" sz="2400" dirty="0">
                <a:ea typeface="+mn-lt"/>
                <a:cs typeface="+mn-lt"/>
              </a:rPr>
              <a:t>A </a:t>
            </a:r>
            <a:r>
              <a:rPr lang="es-ES" sz="2400" err="1">
                <a:ea typeface="+mn-lt"/>
                <a:cs typeface="+mn-lt"/>
              </a:rPr>
              <a:t>model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err="1">
                <a:ea typeface="+mn-lt"/>
                <a:cs typeface="+mn-lt"/>
              </a:rPr>
              <a:t>statute</a:t>
            </a:r>
            <a:r>
              <a:rPr lang="es-ES" sz="2400" dirty="0">
                <a:ea typeface="+mn-lt"/>
                <a:cs typeface="+mn-lt"/>
              </a:rPr>
              <a:t> (</a:t>
            </a:r>
            <a:r>
              <a:rPr lang="es-ES" sz="2400" err="1">
                <a:ea typeface="+mn-lt"/>
                <a:cs typeface="+mn-lt"/>
              </a:rPr>
              <a:t>law</a:t>
            </a:r>
            <a:r>
              <a:rPr lang="es-ES" sz="2400" dirty="0">
                <a:ea typeface="+mn-lt"/>
                <a:cs typeface="+mn-lt"/>
              </a:rPr>
              <a:t>) </a:t>
            </a:r>
            <a:r>
              <a:rPr lang="es-ES" sz="2400" err="1">
                <a:ea typeface="+mn-lt"/>
                <a:cs typeface="+mn-lt"/>
              </a:rPr>
              <a:t>by</a:t>
            </a:r>
            <a:r>
              <a:rPr lang="es-ES" sz="2400" dirty="0">
                <a:ea typeface="+mn-lt"/>
                <a:cs typeface="+mn-lt"/>
              </a:rPr>
              <a:t> USA </a:t>
            </a:r>
            <a:r>
              <a:rPr lang="es-ES" sz="2400" err="1">
                <a:ea typeface="+mn-lt"/>
                <a:cs typeface="+mn-lt"/>
              </a:rPr>
              <a:t>President’s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err="1">
                <a:ea typeface="+mn-lt"/>
                <a:cs typeface="+mn-lt"/>
              </a:rPr>
              <a:t>Commission</a:t>
            </a:r>
            <a:r>
              <a:rPr lang="es-ES" sz="2400" dirty="0">
                <a:ea typeface="+mn-lt"/>
                <a:cs typeface="+mn-lt"/>
              </a:rPr>
              <a:t> in 1981, </a:t>
            </a:r>
            <a:r>
              <a:rPr lang="es-ES" sz="2400" err="1">
                <a:ea typeface="+mn-lt"/>
                <a:cs typeface="+mn-lt"/>
              </a:rPr>
              <a:t>implemented</a:t>
            </a:r>
            <a:r>
              <a:rPr lang="es-ES" sz="2400" dirty="0">
                <a:ea typeface="+mn-lt"/>
                <a:cs typeface="+mn-lt"/>
              </a:rPr>
              <a:t> in 44 </a:t>
            </a:r>
            <a:r>
              <a:rPr lang="es-ES" sz="2400" err="1">
                <a:ea typeface="+mn-lt"/>
                <a:cs typeface="+mn-lt"/>
              </a:rPr>
              <a:t>states</a:t>
            </a:r>
            <a:r>
              <a:rPr lang="es-ES" sz="2400" dirty="0">
                <a:ea typeface="+mn-lt"/>
                <a:cs typeface="+mn-lt"/>
              </a:rPr>
              <a:t>, </a:t>
            </a:r>
            <a:r>
              <a:rPr lang="es-ES" sz="2400" err="1">
                <a:ea typeface="+mn-lt"/>
                <a:cs typeface="+mn-lt"/>
              </a:rPr>
              <a:t>that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err="1">
                <a:ea typeface="+mn-lt"/>
                <a:cs typeface="+mn-lt"/>
              </a:rPr>
              <a:t>served</a:t>
            </a:r>
            <a:r>
              <a:rPr lang="es-ES" sz="2400" dirty="0">
                <a:ea typeface="+mn-lt"/>
                <a:cs typeface="+mn-lt"/>
              </a:rPr>
              <a:t> as a </a:t>
            </a:r>
            <a:r>
              <a:rPr lang="es-ES" sz="2400" err="1">
                <a:ea typeface="+mn-lt"/>
                <a:cs typeface="+mn-lt"/>
              </a:rPr>
              <a:t>model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err="1">
                <a:ea typeface="+mn-lt"/>
                <a:cs typeface="+mn-lt"/>
              </a:rPr>
              <a:t>for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err="1">
                <a:ea typeface="+mn-lt"/>
                <a:cs typeface="+mn-lt"/>
              </a:rPr>
              <a:t>other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>
                <a:ea typeface="+mn-lt"/>
                <a:cs typeface="+mn-lt"/>
              </a:rPr>
              <a:t>countries’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err="1">
                <a:ea typeface="+mn-lt"/>
                <a:cs typeface="+mn-lt"/>
              </a:rPr>
              <a:t>laws</a:t>
            </a:r>
            <a:r>
              <a:rPr lang="es-ES" sz="2400" dirty="0">
                <a:ea typeface="+mn-lt"/>
                <a:cs typeface="+mn-lt"/>
              </a:rPr>
              <a:t>:</a:t>
            </a:r>
            <a:br>
              <a:rPr lang="es-ES" sz="2400" dirty="0">
                <a:ea typeface="+mn-lt"/>
                <a:cs typeface="+mn-lt"/>
              </a:rPr>
            </a:br>
            <a:endParaRPr lang="es-ES" sz="2400" dirty="0">
              <a:ea typeface="+mn-lt"/>
              <a:cs typeface="+mn-lt"/>
            </a:endParaRPr>
          </a:p>
          <a:p>
            <a:pPr marL="0">
              <a:buNone/>
            </a:pPr>
            <a:r>
              <a:rPr lang="es-ES" sz="2200" dirty="0">
                <a:ea typeface="+mn-lt"/>
                <a:cs typeface="+mn-lt"/>
              </a:rPr>
              <a:t>« </a:t>
            </a:r>
            <a:r>
              <a:rPr lang="es-ES" sz="2200" i="1" dirty="0" err="1">
                <a:ea typeface="+mn-lt"/>
                <a:cs typeface="+mn-lt"/>
              </a:rPr>
              <a:t>An</a:t>
            </a:r>
            <a:r>
              <a:rPr lang="es-ES" sz="2200" i="1" dirty="0">
                <a:ea typeface="+mn-lt"/>
                <a:cs typeface="+mn-lt"/>
              </a:rPr>
              <a:t> individual </a:t>
            </a:r>
            <a:r>
              <a:rPr lang="es-ES" sz="2200" i="1" dirty="0" err="1">
                <a:ea typeface="+mn-lt"/>
                <a:cs typeface="+mn-lt"/>
              </a:rPr>
              <a:t>who</a:t>
            </a:r>
            <a:r>
              <a:rPr lang="es-ES" sz="2200" i="1" dirty="0">
                <a:ea typeface="+mn-lt"/>
                <a:cs typeface="+mn-lt"/>
              </a:rPr>
              <a:t> has </a:t>
            </a:r>
            <a:r>
              <a:rPr lang="es-ES" sz="2200" i="1" dirty="0" err="1">
                <a:ea typeface="+mn-lt"/>
                <a:cs typeface="+mn-lt"/>
              </a:rPr>
              <a:t>sustained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either</a:t>
            </a:r>
            <a:br>
              <a:rPr lang="es-ES" sz="2200" i="1" dirty="0">
                <a:ea typeface="+mn-lt"/>
                <a:cs typeface="+mn-lt"/>
              </a:rPr>
            </a:br>
            <a:r>
              <a:rPr lang="es-ES" sz="2200" i="1" dirty="0">
                <a:ea typeface="+mn-lt"/>
                <a:cs typeface="+mn-lt"/>
              </a:rPr>
              <a:t>1) irreversible </a:t>
            </a:r>
            <a:r>
              <a:rPr lang="es-ES" sz="2200" i="1" dirty="0" err="1">
                <a:ea typeface="+mn-lt"/>
                <a:cs typeface="+mn-lt"/>
              </a:rPr>
              <a:t>cessation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of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circulatory</a:t>
            </a:r>
            <a:r>
              <a:rPr lang="es-ES" sz="2200" b="1" i="1" dirty="0">
                <a:ea typeface="+mn-lt"/>
                <a:cs typeface="+mn-lt"/>
              </a:rPr>
              <a:t> and </a:t>
            </a:r>
            <a:r>
              <a:rPr lang="es-ES" sz="2200" b="1" i="1" dirty="0" err="1">
                <a:ea typeface="+mn-lt"/>
                <a:cs typeface="+mn-lt"/>
              </a:rPr>
              <a:t>respiratory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functions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or</a:t>
            </a:r>
            <a:br>
              <a:rPr lang="es-ES" sz="2200" i="1" dirty="0">
                <a:ea typeface="+mn-lt"/>
                <a:cs typeface="+mn-lt"/>
              </a:rPr>
            </a:br>
            <a:r>
              <a:rPr lang="es-ES" sz="2200" i="1" dirty="0">
                <a:ea typeface="+mn-lt"/>
                <a:cs typeface="+mn-lt"/>
              </a:rPr>
              <a:t>2) irreversible </a:t>
            </a:r>
            <a:r>
              <a:rPr lang="es-ES" sz="2200" i="1" dirty="0" err="1">
                <a:ea typeface="+mn-lt"/>
                <a:cs typeface="+mn-lt"/>
              </a:rPr>
              <a:t>cessation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of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all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functions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of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the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entire</a:t>
            </a:r>
            <a:r>
              <a:rPr lang="es-ES" sz="2200" b="1" i="1" dirty="0">
                <a:ea typeface="+mn-lt"/>
                <a:cs typeface="+mn-lt"/>
              </a:rPr>
              <a:t> </a:t>
            </a:r>
            <a:r>
              <a:rPr lang="es-ES" sz="2200" b="1" i="1" dirty="0" err="1">
                <a:ea typeface="+mn-lt"/>
                <a:cs typeface="+mn-lt"/>
              </a:rPr>
              <a:t>brain</a:t>
            </a:r>
            <a:r>
              <a:rPr lang="es-ES" sz="2200" i="1" dirty="0">
                <a:ea typeface="+mn-lt"/>
                <a:cs typeface="+mn-lt"/>
              </a:rPr>
              <a:t>, </a:t>
            </a:r>
            <a:r>
              <a:rPr lang="es-ES" sz="2200" i="1" dirty="0" err="1">
                <a:ea typeface="+mn-lt"/>
                <a:cs typeface="+mn-lt"/>
              </a:rPr>
              <a:t>including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the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brain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stem</a:t>
            </a:r>
            <a:br>
              <a:rPr lang="es-ES" sz="2200" i="1" dirty="0">
                <a:ea typeface="+mn-lt"/>
                <a:cs typeface="+mn-lt"/>
              </a:rPr>
            </a:br>
            <a:r>
              <a:rPr lang="es-ES" sz="2200" i="1" dirty="0" err="1">
                <a:ea typeface="+mn-lt"/>
                <a:cs typeface="+mn-lt"/>
              </a:rPr>
              <a:t>is</a:t>
            </a:r>
            <a:r>
              <a:rPr lang="es-ES" sz="2200" i="1" dirty="0">
                <a:ea typeface="+mn-lt"/>
                <a:cs typeface="+mn-lt"/>
              </a:rPr>
              <a:t> </a:t>
            </a:r>
            <a:r>
              <a:rPr lang="es-ES" sz="2200" i="1" dirty="0" err="1">
                <a:ea typeface="+mn-lt"/>
                <a:cs typeface="+mn-lt"/>
              </a:rPr>
              <a:t>dead</a:t>
            </a:r>
            <a:r>
              <a:rPr lang="es-ES" sz="2200" i="1" dirty="0">
                <a:ea typeface="+mn-lt"/>
                <a:cs typeface="+mn-lt"/>
              </a:rPr>
              <a:t>.</a:t>
            </a:r>
            <a:r>
              <a:rPr lang="es-ES" sz="2200" dirty="0">
                <a:ea typeface="+mn-lt"/>
                <a:cs typeface="+mn-lt"/>
              </a:rPr>
              <a:t> »</a:t>
            </a:r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408257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7FEB3-486E-4BA6-97BF-0C0BD750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Uniform</a:t>
            </a:r>
            <a:r>
              <a:rPr lang="es-ES" dirty="0"/>
              <a:t> </a:t>
            </a:r>
            <a:r>
              <a:rPr lang="es-ES" dirty="0" err="1"/>
              <a:t>Death</a:t>
            </a:r>
            <a:r>
              <a:rPr lang="es-ES" dirty="0"/>
              <a:t> </a:t>
            </a:r>
            <a:r>
              <a:rPr lang="es-ES" dirty="0" err="1"/>
              <a:t>Determination</a:t>
            </a:r>
            <a:r>
              <a:rPr lang="es-ES" dirty="0"/>
              <a:t> </a:t>
            </a:r>
            <a:r>
              <a:rPr lang="es-ES" dirty="0" err="1"/>
              <a:t>Act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919FD-8292-404F-BFF1-07EAA89D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s-ES" sz="2400" dirty="0" err="1">
                <a:ea typeface="+mn-lt"/>
                <a:cs typeface="+mn-lt"/>
              </a:rPr>
              <a:t>Two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different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criteria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for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i="1" dirty="0" err="1">
                <a:ea typeface="+mn-lt"/>
                <a:cs typeface="+mn-lt"/>
              </a:rPr>
              <a:t>same</a:t>
            </a:r>
            <a:r>
              <a:rPr lang="es-ES" sz="2400" i="1" dirty="0">
                <a:ea typeface="+mn-lt"/>
                <a:cs typeface="+mn-lt"/>
              </a:rPr>
              <a:t> </a:t>
            </a:r>
            <a:r>
              <a:rPr lang="es-ES" sz="2400" i="1" dirty="0" err="1">
                <a:ea typeface="+mn-lt"/>
                <a:cs typeface="+mn-lt"/>
              </a:rPr>
              <a:t>phenomenon</a:t>
            </a:r>
            <a:r>
              <a:rPr lang="es-ES" sz="2400" dirty="0">
                <a:ea typeface="+mn-lt"/>
                <a:cs typeface="+mn-lt"/>
              </a:rPr>
              <a:t> (</a:t>
            </a:r>
            <a:r>
              <a:rPr lang="es-ES" sz="2400" dirty="0" err="1">
                <a:ea typeface="+mn-lt"/>
                <a:cs typeface="+mn-lt"/>
              </a:rPr>
              <a:t>death</a:t>
            </a:r>
            <a:r>
              <a:rPr lang="es-ES" sz="2400" dirty="0">
                <a:ea typeface="+mn-lt"/>
                <a:cs typeface="+mn-lt"/>
              </a:rPr>
              <a:t>)</a:t>
            </a:r>
            <a:endParaRPr lang="es-ES" dirty="0"/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 err="1">
                <a:ea typeface="+mn-lt"/>
                <a:cs typeface="+mn-lt"/>
              </a:rPr>
              <a:t>Each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criterion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is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i="1" dirty="0" err="1">
                <a:ea typeface="+mn-lt"/>
                <a:cs typeface="+mn-lt"/>
              </a:rPr>
              <a:t>sufficient</a:t>
            </a:r>
            <a:r>
              <a:rPr lang="es-ES" sz="2400" i="1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for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determining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death</a:t>
            </a:r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 err="1">
                <a:ea typeface="+mn-lt"/>
                <a:cs typeface="+mn-lt"/>
              </a:rPr>
              <a:t>Each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criterion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mentions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 </a:t>
            </a:r>
            <a:r>
              <a:rPr lang="es-ES" sz="2400" b="1" i="1" dirty="0" err="1">
                <a:ea typeface="+mn-lt"/>
                <a:cs typeface="+mn-lt"/>
              </a:rPr>
              <a:t>cessation</a:t>
            </a:r>
            <a:r>
              <a:rPr lang="es-ES" sz="2400" b="1" i="1" dirty="0">
                <a:ea typeface="+mn-lt"/>
                <a:cs typeface="+mn-lt"/>
              </a:rPr>
              <a:t> </a:t>
            </a:r>
            <a:r>
              <a:rPr lang="es-ES" sz="2400" b="1" i="1" dirty="0" err="1">
                <a:ea typeface="+mn-lt"/>
                <a:cs typeface="+mn-lt"/>
              </a:rPr>
              <a:t>of</a:t>
            </a:r>
            <a:r>
              <a:rPr lang="es-ES" sz="2400" b="1" i="1" dirty="0">
                <a:ea typeface="+mn-lt"/>
                <a:cs typeface="+mn-lt"/>
              </a:rPr>
              <a:t> </a:t>
            </a:r>
            <a:r>
              <a:rPr lang="es-ES" sz="2400" b="1" i="1" dirty="0" err="1">
                <a:ea typeface="+mn-lt"/>
                <a:cs typeface="+mn-lt"/>
              </a:rPr>
              <a:t>some</a:t>
            </a:r>
            <a:r>
              <a:rPr lang="es-ES" sz="2400" b="1" i="1" dirty="0">
                <a:ea typeface="+mn-lt"/>
                <a:cs typeface="+mn-lt"/>
              </a:rPr>
              <a:t> </a:t>
            </a:r>
            <a:r>
              <a:rPr lang="es-ES" sz="2400" b="1" i="1" dirty="0" err="1">
                <a:ea typeface="+mn-lt"/>
                <a:cs typeface="+mn-lt"/>
              </a:rPr>
              <a:t>functions</a:t>
            </a:r>
            <a:endParaRPr lang="es-ES" sz="2400" b="1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35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D10D7-3B69-475A-8287-DC582F16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interpretations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 </a:t>
            </a:r>
            <a:r>
              <a:rPr lang="es-ES" i="1" dirty="0" err="1"/>
              <a:t>cessation</a:t>
            </a:r>
            <a:r>
              <a:rPr lang="es-ES" i="1" dirty="0"/>
              <a:t> </a:t>
            </a:r>
            <a:r>
              <a:rPr lang="es-ES" i="1" dirty="0" err="1"/>
              <a:t>of</a:t>
            </a:r>
            <a:r>
              <a:rPr lang="es-ES" i="1" dirty="0"/>
              <a:t> </a:t>
            </a:r>
            <a:r>
              <a:rPr lang="es-ES" i="1" dirty="0" err="1"/>
              <a:t>functions</a:t>
            </a:r>
            <a:endParaRPr lang="es-ES" i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5B8311-928C-4E9E-B979-7B765CC330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/>
              <a:t>Narrow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7D6C68-8296-4E71-BDFA-1CFAF57379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matters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cessation</a:t>
            </a:r>
            <a:r>
              <a:rPr lang="es-ES" dirty="0"/>
              <a:t> </a:t>
            </a:r>
            <a:r>
              <a:rPr lang="es-ES" dirty="0" err="1"/>
              <a:t>of</a:t>
            </a:r>
            <a:br>
              <a:rPr lang="es-ES" dirty="0"/>
            </a:br>
            <a:r>
              <a:rPr lang="es-ES" b="1" dirty="0" err="1"/>
              <a:t>spontaneous</a:t>
            </a:r>
            <a:r>
              <a:rPr lang="es-ES" b="1" dirty="0"/>
              <a:t> (natural)</a:t>
            </a:r>
            <a:r>
              <a:rPr lang="es-ES" dirty="0"/>
              <a:t> </a:t>
            </a:r>
            <a:r>
              <a:rPr lang="es-ES" dirty="0" err="1"/>
              <a:t>functions</a:t>
            </a:r>
            <a:r>
              <a:rPr lang="es-ES" dirty="0"/>
              <a:t> </a:t>
            </a:r>
            <a:r>
              <a:rPr lang="es-ES" dirty="0" err="1"/>
              <a:t>only</a:t>
            </a:r>
            <a:endParaRPr lang="es-ES" dirty="0"/>
          </a:p>
          <a:p>
            <a:r>
              <a:rPr lang="es-ES" dirty="0" err="1">
                <a:ea typeface="+mn-lt"/>
                <a:cs typeface="+mn-lt"/>
              </a:rPr>
              <a:t>Regardless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of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the</a:t>
            </a:r>
            <a:r>
              <a:rPr lang="es-ES" dirty="0">
                <a:ea typeface="+mn-lt"/>
                <a:cs typeface="+mn-lt"/>
              </a:rPr>
              <a:t> use </a:t>
            </a:r>
            <a:r>
              <a:rPr lang="es-ES" dirty="0" err="1">
                <a:ea typeface="+mn-lt"/>
                <a:cs typeface="+mn-lt"/>
              </a:rPr>
              <a:t>of</a:t>
            </a:r>
            <a:r>
              <a:rPr lang="es-ES" dirty="0">
                <a:ea typeface="+mn-lt"/>
                <a:cs typeface="+mn-lt"/>
              </a:rPr>
              <a:t> artificial </a:t>
            </a:r>
            <a:r>
              <a:rPr lang="es-ES" dirty="0" err="1">
                <a:ea typeface="+mn-lt"/>
                <a:cs typeface="+mn-lt"/>
              </a:rPr>
              <a:t>means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replace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/>
              <a:t>the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cessation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of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these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spontaneous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functions</a:t>
            </a:r>
            <a:endParaRPr lang="es-ES">
              <a:ea typeface="+mn-lt"/>
              <a:cs typeface="+mn-lt"/>
            </a:endParaRPr>
          </a:p>
          <a:p>
            <a:r>
              <a:rPr lang="es-ES" dirty="0"/>
              <a:t>Focus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 </a:t>
            </a:r>
            <a:r>
              <a:rPr lang="es-ES" b="1" dirty="0" err="1"/>
              <a:t>organ’s</a:t>
            </a:r>
            <a:r>
              <a:rPr lang="es-ES" b="1" dirty="0"/>
              <a:t> </a:t>
            </a:r>
            <a:r>
              <a:rPr lang="es-ES" b="1" dirty="0" err="1"/>
              <a:t>functioning</a:t>
            </a:r>
            <a:r>
              <a:rPr lang="es-ES" dirty="0"/>
              <a:t>,</a:t>
            </a:r>
            <a:br>
              <a:rPr lang="es-ES" dirty="0"/>
            </a:br>
            <a:r>
              <a:rPr lang="es-ES" dirty="0" err="1"/>
              <a:t>regardless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itself</a:t>
            </a: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29BC4B-F125-44A0-AB4B-7C42CB1E1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err="1"/>
              <a:t>broad</a:t>
            </a:r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131DA9-DFB2-4733-BAA6-CADA5F2428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 err="1"/>
              <a:t>What</a:t>
            </a:r>
            <a:r>
              <a:rPr lang="es-ES" dirty="0"/>
              <a:t> </a:t>
            </a:r>
            <a:r>
              <a:rPr lang="es-ES"/>
              <a:t>matters is the cessation of both </a:t>
            </a:r>
            <a:r>
              <a:rPr lang="es-ES" b="1"/>
              <a:t>spontaneous and artificially supported</a:t>
            </a:r>
            <a:r>
              <a:rPr lang="es-ES" dirty="0"/>
              <a:t> </a:t>
            </a:r>
            <a:r>
              <a:rPr lang="es-ES"/>
              <a:t>functions</a:t>
            </a:r>
          </a:p>
          <a:p>
            <a:br>
              <a:rPr lang="es-ES" dirty="0"/>
            </a:br>
            <a:endParaRPr lang="es-ES" dirty="0"/>
          </a:p>
          <a:p>
            <a:r>
              <a:rPr lang="es-ES"/>
              <a:t>Focus is on the </a:t>
            </a:r>
            <a:r>
              <a:rPr lang="es-ES" b="1"/>
              <a:t>function’s realisation</a:t>
            </a:r>
            <a:r>
              <a:rPr lang="es-ES"/>
              <a:t>,</a:t>
            </a:r>
            <a:br>
              <a:rPr lang="es-ES" dirty="0"/>
            </a:br>
            <a:r>
              <a:rPr lang="es-ES"/>
              <a:t>regardless of the means, natural or not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52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A6D3D-E735-4EA0-A0D6-59995DDA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ea typeface="+mj-lt"/>
                <a:cs typeface="+mj-lt"/>
              </a:rPr>
              <a:t>Two interpretations of </a:t>
            </a:r>
            <a:r>
              <a:rPr lang="es-ES" i="1">
                <a:ea typeface="+mj-lt"/>
                <a:cs typeface="+mj-lt"/>
              </a:rPr>
              <a:t>cessation of functions</a:t>
            </a:r>
            <a:endParaRPr lang="es-ES">
              <a:ea typeface="+mj-lt"/>
              <a:cs typeface="+mj-lt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3E64B0-A7F2-4B86-B6C0-95A16BE23B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/>
              <a:t>Brain criterion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FEA2B2-7AA3-458E-B7E8-DEA01C4EB4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What matters is the cessation of </a:t>
            </a:r>
            <a:br>
              <a:rPr lang="es-ES" dirty="0"/>
            </a:br>
            <a:r>
              <a:rPr lang="es-ES"/>
              <a:t>functioning of </a:t>
            </a:r>
            <a:r>
              <a:rPr lang="es-ES" b="1"/>
              <a:t>the brain itself</a:t>
            </a:r>
            <a:r>
              <a:rPr lang="es-ES"/>
              <a:t>, i.e. the organ,</a:t>
            </a:r>
            <a:endParaRPr lang="es-ES" dirty="0"/>
          </a:p>
          <a:p>
            <a:r>
              <a:rPr lang="es-ES"/>
              <a:t>not the cessation of those functions that are normally performed by the brain,</a:t>
            </a:r>
          </a:p>
          <a:p>
            <a:r>
              <a:rPr lang="es-ES" i="1"/>
              <a:t>An individual can be dead even if some of those functions are still realised by artificial means (e.g. for organ retrieval purposes)</a:t>
            </a:r>
            <a:r>
              <a:rPr lang="es-ES" dirty="0"/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393EA5-A5ED-452E-BCC0-60508259E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/>
              <a:t>Circulatory-respiratory criterion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9890E4-C5CE-4C74-A056-D599F2C9FC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What matters is the total cessation of </a:t>
            </a:r>
            <a:r>
              <a:rPr lang="es-ES" b="1"/>
              <a:t>circulation and respiration themselves</a:t>
            </a:r>
            <a:r>
              <a:rPr lang="es-ES"/>
              <a:t>, </a:t>
            </a:r>
          </a:p>
          <a:p>
            <a:r>
              <a:rPr lang="es-ES"/>
              <a:t>not the cessation of functioning of the heart and lungs, i.e. the organs.</a:t>
            </a:r>
          </a:p>
          <a:p>
            <a:r>
              <a:rPr lang="es-ES" i="1"/>
              <a:t>An individual is dead when there is no circulation and no respiration at all, either spontaneous or artificially supported.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011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A6D3D-E735-4EA0-A0D6-59995DDA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ea typeface="+mj-lt"/>
                <a:cs typeface="+mj-lt"/>
              </a:rPr>
              <a:t>Two interpretations of </a:t>
            </a:r>
            <a:r>
              <a:rPr lang="es-ES" i="1">
                <a:ea typeface="+mj-lt"/>
                <a:cs typeface="+mj-lt"/>
              </a:rPr>
              <a:t>cessation of functions</a:t>
            </a:r>
            <a:endParaRPr lang="es-ES">
              <a:ea typeface="+mj-lt"/>
              <a:cs typeface="+mj-lt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3E64B0-A7F2-4B86-B6C0-95A16BE23B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/>
              <a:t>Brain criterion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FEA2B2-7AA3-458E-B7E8-DEA01C4EB4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What matters is the cessation of </a:t>
            </a:r>
            <a:br>
              <a:rPr lang="es-ES" dirty="0"/>
            </a:br>
            <a:r>
              <a:rPr lang="es-ES"/>
              <a:t>functioning of </a:t>
            </a:r>
            <a:r>
              <a:rPr lang="es-ES" b="1"/>
              <a:t>the brain itself</a:t>
            </a:r>
            <a:r>
              <a:rPr lang="es-ES"/>
              <a:t>, i.e. the organ,</a:t>
            </a:r>
            <a:endParaRPr lang="es-ES" dirty="0"/>
          </a:p>
          <a:p>
            <a:r>
              <a:rPr lang="es-ES"/>
              <a:t>not the cessation of those functions that are normally performed by the brain,</a:t>
            </a:r>
          </a:p>
          <a:p>
            <a:r>
              <a:rPr lang="es-ES" i="1"/>
              <a:t>An individual can be dead even if some of those functions are still realised by artificial means (e.g. for organ retrieval purposes)</a:t>
            </a:r>
            <a:r>
              <a:rPr lang="es-ES" dirty="0"/>
              <a:t>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393EA5-A5ED-452E-BCC0-60508259E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/>
              <a:t>Circulatory-respiratory criterion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9890E4-C5CE-4C74-A056-D599F2C9FC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What matters is the total cessation of </a:t>
            </a:r>
            <a:r>
              <a:rPr lang="es-ES" b="1"/>
              <a:t>circulation and respiration themselves</a:t>
            </a:r>
            <a:r>
              <a:rPr lang="es-ES"/>
              <a:t>, </a:t>
            </a:r>
          </a:p>
          <a:p>
            <a:r>
              <a:rPr lang="es-ES"/>
              <a:t>not the cessation of functioning of the heart and lungs, i.e. the organs.</a:t>
            </a:r>
          </a:p>
          <a:p>
            <a:r>
              <a:rPr lang="es-ES" i="1"/>
              <a:t>An individual is dead when there is no circulation and no respiration at all, either spontaneous or artificially supported.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83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58C3D-AD52-4BCF-A3ED-60555D2C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How did the inconsistency arise?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F76222-B4F9-4939-90AE-2830A4F8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/>
              <a:t>The UDDA is based on the whole-brain conception of death proposed by Bernat et al. in 1981 with the following two premisses:</a:t>
            </a:r>
            <a:br>
              <a:rPr lang="es-ES" dirty="0"/>
            </a:br>
            <a:endParaRPr lang="es-ES" dirty="0"/>
          </a:p>
          <a:p>
            <a:pPr marL="543560" lvl="1" indent="-342900">
              <a:buAutoNum type="arabicPeriod"/>
            </a:pPr>
            <a:r>
              <a:rPr lang="es-ES">
                <a:ea typeface="+mn-lt"/>
                <a:cs typeface="+mn-lt"/>
              </a:rPr>
              <a:t>Living organisms function as a spontaneously integrated whole (life requires spontaneous integration)</a:t>
            </a:r>
            <a:endParaRPr lang="en-US">
              <a:ea typeface="+mn-lt"/>
              <a:cs typeface="+mn-lt"/>
            </a:endParaRPr>
          </a:p>
          <a:p>
            <a:pPr marL="543560" lvl="1" indent="-342900">
              <a:buAutoNum type="arabicPeriod"/>
            </a:pPr>
            <a:r>
              <a:rPr lang="es-ES">
                <a:ea typeface="+mn-lt"/>
                <a:cs typeface="+mn-lt"/>
              </a:rPr>
              <a:t>In animals with a brain, the organism’s integration requires the brain’s spontaneous functioning</a:t>
            </a:r>
          </a:p>
          <a:p>
            <a:pPr marL="543560" lvl="1" indent="-342900">
              <a:buAutoNum type="arabicPeriod"/>
            </a:pPr>
            <a:endParaRPr lang="es-ES" dirty="0">
              <a:ea typeface="+mn-lt"/>
              <a:cs typeface="+mn-lt"/>
            </a:endParaRPr>
          </a:p>
          <a:p>
            <a:pPr marL="200660" lvl="1" indent="0">
              <a:buNone/>
            </a:pPr>
            <a:r>
              <a:rPr lang="es-ES">
                <a:ea typeface="+mn-lt"/>
                <a:cs typeface="+mn-lt"/>
              </a:rPr>
              <a:t>Therefore, we can conclude (by </a:t>
            </a:r>
            <a:r>
              <a:rPr lang="es-ES" i="1">
                <a:ea typeface="+mn-lt"/>
                <a:cs typeface="+mn-lt"/>
              </a:rPr>
              <a:t>modus tollens</a:t>
            </a:r>
            <a:r>
              <a:rPr lang="es-ES">
                <a:ea typeface="+mn-lt"/>
                <a:cs typeface="+mn-lt"/>
              </a:rPr>
              <a:t>) the UDDA’s brain criterion:</a:t>
            </a:r>
          </a:p>
          <a:p>
            <a:pPr marL="200660" lvl="1" indent="0">
              <a:buNone/>
            </a:pPr>
            <a:r>
              <a:rPr lang="es-ES" i="1">
                <a:ea typeface="+mn-lt"/>
                <a:cs typeface="+mn-lt"/>
              </a:rPr>
              <a:t>An individual whose brain has totally ceased functioning is no longer a living organism.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4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58C3D-AD52-4BCF-A3ED-60555D2C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How did the inconsistency arise?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F76222-B4F9-4939-90AE-2830A4F8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>
                <a:ea typeface="+mn-lt"/>
                <a:cs typeface="+mn-lt"/>
              </a:rPr>
              <a:t>A similar argument can be made for the circulatory-respiratory criterion:</a:t>
            </a:r>
            <a:br>
              <a:rPr lang="es-ES" dirty="0"/>
            </a:br>
            <a:endParaRPr lang="es-ES"/>
          </a:p>
          <a:p>
            <a:pPr marL="543560" lvl="1" indent="-342900">
              <a:buAutoNum type="arabicPeriod"/>
            </a:pPr>
            <a:r>
              <a:rPr lang="es-ES">
                <a:ea typeface="+mn-lt"/>
                <a:cs typeface="+mn-lt"/>
              </a:rPr>
              <a:t>Living organisms (and their brains) require circulation and respiration (for oxygen and nutrients)</a:t>
            </a:r>
            <a:endParaRPr lang="en-US">
              <a:ea typeface="+mn-lt"/>
              <a:cs typeface="+mn-lt"/>
            </a:endParaRPr>
          </a:p>
          <a:p>
            <a:pPr marL="543560" lvl="1" indent="-342900">
              <a:buAutoNum type="arabicPeriod"/>
            </a:pPr>
            <a:r>
              <a:rPr lang="es-ES">
                <a:ea typeface="+mn-lt"/>
                <a:cs typeface="+mn-lt"/>
              </a:rPr>
              <a:t>An organism with no circulation and no respiration cannot live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1CADE4"/>
              </a:buClr>
            </a:pPr>
            <a:r>
              <a:rPr lang="es-ES"/>
              <a:t>However, an individual with heart and/or lungs failure can be kept alive with life support technologies, such as artificial heart, mechanical ventilation, ECMO, etc.</a:t>
            </a:r>
          </a:p>
          <a:p>
            <a:pPr>
              <a:buClr>
                <a:srgbClr val="1CADE4"/>
              </a:buClr>
            </a:pPr>
            <a:r>
              <a:rPr lang="es-ES"/>
              <a:t>Therefore, the cessation of circulatory and respiratory functions must include both spontaneous (natural) and artificially supported functions.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66376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RetrospectVTI</vt:lpstr>
      <vt:lpstr>Inconsistency between the circulatory and the brain criteria of death in the UDDA</vt:lpstr>
      <vt:lpstr>Bioethics of death determination</vt:lpstr>
      <vt:lpstr>The Uniform Death Determination Act</vt:lpstr>
      <vt:lpstr>The Uniform Death Determination Act</vt:lpstr>
      <vt:lpstr>Two interpretations of cessation of functions</vt:lpstr>
      <vt:lpstr>Two interpretations of cessation of functions</vt:lpstr>
      <vt:lpstr>Two interpretations of cessation of functions</vt:lpstr>
      <vt:lpstr>How did the inconsistency arise?</vt:lpstr>
      <vt:lpstr>How did the inconsistency arise?</vt:lpstr>
      <vt:lpstr>Is the brain criterion rationale sound?</vt:lpstr>
      <vt:lpstr>How to address the law’s inconsistency?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1293</cp:revision>
  <dcterms:created xsi:type="dcterms:W3CDTF">2020-12-01T11:33:05Z</dcterms:created>
  <dcterms:modified xsi:type="dcterms:W3CDTF">2020-12-02T11:55:42Z</dcterms:modified>
</cp:coreProperties>
</file>