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media/image12.jpeg" ContentType="image/jpeg"/>
  <Override PartName="/ppt/media/image10.gif" ContentType="image/gif"/>
  <Override PartName="/ppt/media/image13.png" ContentType="image/png"/>
  <Override PartName="/ppt/media/image9.gif" ContentType="image/gif"/>
  <Override PartName="/ppt/media/image8.jpeg" ContentType="image/jpeg"/>
  <Override PartName="/ppt/media/image5.png" ContentType="image/png"/>
  <Override PartName="/ppt/media/image7.gif" ContentType="image/gif"/>
  <Override PartName="/ppt/media/image11.jpeg" ContentType="image/jpeg"/>
  <Override PartName="/ppt/media/image6.jpeg" ContentType="image/jpeg"/>
  <Override PartName="/ppt/media/image23.jpeg" ContentType="image/jpeg"/>
  <Override PartName="/ppt/media/image22.png" ContentType="image/png"/>
  <Override PartName="/ppt/media/image21.jpeg" ContentType="image/jpeg"/>
  <Override PartName="/ppt/media/image16.png" ContentType="image/png"/>
  <Override PartName="/ppt/media/image20.jpeg" ContentType="image/jpeg"/>
  <Override PartName="/ppt/media/image18.png" ContentType="image/png"/>
  <Override PartName="/ppt/media/image15.jpeg" ContentType="image/jpeg"/>
  <Override PartName="/ppt/media/image19.png" ContentType="image/png"/>
  <Override PartName="/ppt/media/image1.png" ContentType="image/png"/>
  <Override PartName="/ppt/media/image14.jpeg" ContentType="image/jpeg"/>
  <Override PartName="/ppt/media/image4.jpeg" ContentType="image/jpeg"/>
  <Override PartName="/ppt/media/image2.png" ContentType="image/png"/>
  <Override PartName="/ppt/media/image17.jpeg" ContentType="image/jpeg"/>
  <Override PartName="/ppt/media/image3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3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6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31.xml" ContentType="application/vnd.openxmlformats-officedocument.presentationml.slide+xml"/>
  <Override PartName="/ppt/slides/_rels/slide41.xml.rels" ContentType="application/vnd.openxmlformats-package.relationships+xml"/>
  <Override PartName="/ppt/slides/_rels/slide49.xml.rels" ContentType="application/vnd.openxmlformats-package.relationships+xml"/>
  <Override PartName="/ppt/slides/_rels/slide34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42.xml.rels" ContentType="application/vnd.openxmlformats-package.relationships+xml"/>
  <Override PartName="/ppt/slides/_rels/slide51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47.xml.rels" ContentType="application/vnd.openxmlformats-package.relationships+xml"/>
  <Override PartName="/ppt/slides/_rels/slide4.xml.rels" ContentType="application/vnd.openxmlformats-package.relationships+xml"/>
  <Override PartName="/ppt/slides/_rels/slide8.xml.rels" ContentType="application/vnd.openxmlformats-package.relationships+xml"/>
  <Override PartName="/ppt/slides/_rels/slide43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1.xml.rels" ContentType="application/vnd.openxmlformats-package.relationships+xml"/>
  <Override PartName="/ppt/slides/_rels/slide27.xml.rels" ContentType="application/vnd.openxmlformats-package.relationships+xml"/>
  <Override PartName="/ppt/slides/_rels/slide46.xml.rels" ContentType="application/vnd.openxmlformats-package.relationships+xml"/>
  <Override PartName="/ppt/slides/_rels/slide52.xml.rels" ContentType="application/vnd.openxmlformats-package.relationships+xml"/>
  <Override PartName="/ppt/slides/_rels/slide48.xml.rels" ContentType="application/vnd.openxmlformats-package.relationships+xml"/>
  <Override PartName="/ppt/slides/_rels/slide33.xml.rels" ContentType="application/vnd.openxmlformats-package.relationships+xml"/>
  <Override PartName="/ppt/slides/_rels/slide40.xml.rels" ContentType="application/vnd.openxmlformats-package.relationships+xml"/>
  <Override PartName="/ppt/slides/_rels/slide5.xml.rels" ContentType="application/vnd.openxmlformats-package.relationships+xml"/>
  <Override PartName="/ppt/slides/_rels/slide45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38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8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slide30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9.xml" ContentType="application/vnd.openxmlformats-officedocument.presentationml.slide+xml"/>
  <Override PartName="/ppt/slides/slide44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7.xml" ContentType="application/vnd.openxmlformats-officedocument.presentationml.slide+xml"/>
  <Override PartName="/ppt/slides/slide4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9640" cy="41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9640" cy="41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9640" cy="41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9640" cy="41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9640" cy="41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9640" cy="41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6"/>
          <p:cNvSpPr>
            <a:spLocks noGrp="1"/>
          </p:cNvSpPr>
          <p:nvPr>
            <p:ph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7"/>
          <p:cNvSpPr>
            <a:spLocks noGrp="1"/>
          </p:cNvSpPr>
          <p:nvPr>
            <p:ph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3150000"/>
            <a:ext cx="9719640" cy="1259640"/>
          </a:xfrm>
          <a:prstGeom prst="rect">
            <a:avLst/>
          </a:prstGeom>
          <a:solidFill>
            <a:srgbClr val="e74c3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</a:t>
            </a: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editar el </a:t>
            </a: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formato </a:t>
            </a: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del texto </a:t>
            </a: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180000"/>
            <a:ext cx="9719640" cy="125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7560000" y="6840000"/>
            <a:ext cx="2519640" cy="53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900000" y="6840000"/>
            <a:ext cx="6479640" cy="53964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CustomShape 4"/>
          <p:cNvSpPr/>
          <p:nvPr/>
        </p:nvSpPr>
        <p:spPr>
          <a:xfrm>
            <a:off x="180000" y="6840000"/>
            <a:ext cx="539640" cy="53964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180000"/>
            <a:ext cx="9719640" cy="125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7560000" y="6840000"/>
            <a:ext cx="2519640" cy="53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900000" y="6840000"/>
            <a:ext cx="6479640" cy="53964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180000" y="6840000"/>
            <a:ext cx="539640" cy="53964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180000"/>
            <a:ext cx="9719640" cy="125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7560000" y="6840000"/>
            <a:ext cx="2519640" cy="53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900000" y="6840000"/>
            <a:ext cx="6479640" cy="53964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180000" y="6840000"/>
            <a:ext cx="539640" cy="53964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120" cy="223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120" cy="223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0" y="180000"/>
            <a:ext cx="9719640" cy="125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7560000" y="6840000"/>
            <a:ext cx="2519640" cy="53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900000" y="6840000"/>
            <a:ext cx="6479640" cy="53964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180000" y="6840000"/>
            <a:ext cx="539640" cy="53964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223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0" y="180000"/>
            <a:ext cx="9719640" cy="125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7560000" y="6840000"/>
            <a:ext cx="2519640" cy="53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900000" y="6840000"/>
            <a:ext cx="6479640" cy="53964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180000" y="6840000"/>
            <a:ext cx="539640" cy="53964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1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1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1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6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6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6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6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6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6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58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video" Target="https://www.youtube.com/embed/KhzEMJHQt2I?feature=oembed" TargetMode="External"/><Relationship Id="rId2" Type="http://schemas.microsoft.com/office/2007/relationships/media" Target="https://www.youtube.com/embed/KhzEMJHQt2I?feature=oembed" TargetMode="External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58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6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/>
          <p:nvPr/>
        </p:nvSpPr>
        <p:spPr>
          <a:xfrm>
            <a:off x="360000" y="333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The role of the cessation of blood circulation in the determination of death</a:t>
            </a: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TextShape 2"/>
          <p:cNvSpPr/>
          <p:nvPr/>
        </p:nvSpPr>
        <p:spPr>
          <a:xfrm>
            <a:off x="540000" y="4680000"/>
            <a:ext cx="9179640" cy="25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Alberto Molina Pérez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Institute for Advanced Social Studies, Spanish National Research Council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5" name="Imagen 88" descr=""/>
          <p:cNvPicPr/>
          <p:nvPr/>
        </p:nvPicPr>
        <p:blipFill>
          <a:blip r:embed="rId1"/>
          <a:stretch/>
        </p:blipFill>
        <p:spPr>
          <a:xfrm>
            <a:off x="540000" y="5758920"/>
            <a:ext cx="3419640" cy="972720"/>
          </a:xfrm>
          <a:prstGeom prst="rect">
            <a:avLst/>
          </a:prstGeom>
          <a:ln w="0">
            <a:noFill/>
          </a:ln>
        </p:spPr>
      </p:pic>
      <p:pic>
        <p:nvPicPr>
          <p:cNvPr id="256" name="Imagen 89" descr=""/>
          <p:cNvPicPr/>
          <p:nvPr/>
        </p:nvPicPr>
        <p:blipFill>
          <a:blip r:embed="rId2"/>
          <a:stretch/>
        </p:blipFill>
        <p:spPr>
          <a:xfrm>
            <a:off x="6552000" y="5394240"/>
            <a:ext cx="3179880" cy="1589400"/>
          </a:xfrm>
          <a:prstGeom prst="rect">
            <a:avLst/>
          </a:prstGeom>
          <a:ln w="0">
            <a:noFill/>
          </a:ln>
        </p:spPr>
      </p:pic>
      <p:pic>
        <p:nvPicPr>
          <p:cNvPr id="257" name="Imagen 90" descr=""/>
          <p:cNvPicPr/>
          <p:nvPr/>
        </p:nvPicPr>
        <p:blipFill>
          <a:blip r:embed="rId3"/>
          <a:stretch/>
        </p:blipFill>
        <p:spPr>
          <a:xfrm>
            <a:off x="990000" y="324000"/>
            <a:ext cx="8099640" cy="109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From </a:t>
            </a:r>
            <a:r>
              <a:rPr b="1" lang="es-ES" sz="3200" spc="-1" strike="sngStrike">
                <a:solidFill>
                  <a:srgbClr val="ffffff"/>
                </a:solidFill>
                <a:latin typeface="Noto Sans Black"/>
                <a:ea typeface="DejaVu Sans"/>
              </a:rPr>
              <a:t>simple</a:t>
            </a: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 easy to </a:t>
            </a:r>
            <a:r>
              <a:rPr b="1" lang="es-ES" sz="3200" spc="-1" strike="sngStrike">
                <a:solidFill>
                  <a:srgbClr val="ffffff"/>
                </a:solidFill>
                <a:latin typeface="Noto Sans Black"/>
                <a:ea typeface="DejaVu Sans"/>
              </a:rPr>
              <a:t>complex</a:t>
            </a: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 complicated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3600000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3600000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— 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Cardiac death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3600000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— 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1968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3600000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— 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Brain death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3600000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— 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2021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3024000" y="2369160"/>
            <a:ext cx="719640" cy="2375640"/>
          </a:xfrm>
          <a:custGeom>
            <a:avLst/>
            <a:gdLst>
              <a:gd name="textAreaLeft" fmla="*/ 0 w 719640"/>
              <a:gd name="textAreaRight" fmla="*/ 720000 w 719640"/>
              <a:gd name="textAreaTop" fmla="*/ 0 h 2375640"/>
              <a:gd name="textAreaBottom" fmla="*/ 2376000 h 2375640"/>
            </a:gdLst>
            <a:ahLst/>
            <a:rect l="textAreaLeft" t="textAreaTop" r="textAreaRight" b="textAreaBottom"/>
            <a:pathLst>
              <a:path w="2002" h="6602">
                <a:moveTo>
                  <a:pt x="500" y="0"/>
                </a:moveTo>
                <a:lnTo>
                  <a:pt x="500" y="4950"/>
                </a:lnTo>
                <a:lnTo>
                  <a:pt x="0" y="4950"/>
                </a:lnTo>
                <a:lnTo>
                  <a:pt x="1000" y="6601"/>
                </a:lnTo>
                <a:lnTo>
                  <a:pt x="2001" y="4950"/>
                </a:lnTo>
                <a:lnTo>
                  <a:pt x="1500" y="4950"/>
                </a:lnTo>
                <a:lnTo>
                  <a:pt x="1500" y="0"/>
                </a:lnTo>
                <a:lnTo>
                  <a:pt x="500" y="0"/>
                </a:lnTo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3600000"/>
          </a:gra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 – quiz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Death occurs when the heart…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lphaUcParenR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Stops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lphaUcParenR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Has been stopped for some time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lphaUcParenR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Cannot autoresuscitate (i.e. spontaneously start again)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lphaUcParenR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B + C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lphaUcParenR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Has stopped irreversibly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lphaUcParenR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B + E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 – quiz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Death occurs when the heart…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lphaUcParenR"/>
            </a:pPr>
            <a:r>
              <a:rPr b="0" lang="es-ES" sz="2200" spc="-1" strike="noStrike">
                <a:solidFill>
                  <a:srgbClr val="808080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808080"/>
                </a:solidFill>
                <a:latin typeface="Noto Sans Light"/>
                <a:ea typeface="DejaVu Sans"/>
              </a:rPr>
              <a:t>Stops working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lphaUcParenR"/>
            </a:pPr>
            <a:r>
              <a:rPr b="0" lang="es-ES" sz="2200" spc="-1" strike="noStrike">
                <a:solidFill>
                  <a:srgbClr val="808080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808080"/>
                </a:solidFill>
                <a:latin typeface="Noto Sans Light"/>
                <a:ea typeface="DejaVu Sans"/>
              </a:rPr>
              <a:t>Has been stopped for some time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lphaUcParenR"/>
            </a:pPr>
            <a:r>
              <a:rPr b="0" lang="es-ES" sz="2200" spc="-1" strike="noStrike">
                <a:solidFill>
                  <a:srgbClr val="808080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808080"/>
                </a:solidFill>
                <a:latin typeface="Noto Sans Light"/>
                <a:ea typeface="DejaVu Sans"/>
              </a:rPr>
              <a:t>Cannot autoresuscitate (i.e. spontaneously start again)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lphaUcParenR"/>
            </a:pPr>
            <a:r>
              <a:rPr b="0" lang="es-ES" sz="2200" spc="-1" strike="noStrike">
                <a:solidFill>
                  <a:srgbClr val="808080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808080"/>
                </a:solidFill>
                <a:latin typeface="Noto Sans Light"/>
                <a:ea typeface="DejaVu Sans"/>
              </a:rPr>
              <a:t>B + C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lphaUcParenR"/>
            </a:pPr>
            <a:r>
              <a:rPr b="0" lang="es-ES" sz="2200" spc="-1" strike="noStrike">
                <a:solidFill>
                  <a:srgbClr val="808080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808080"/>
                </a:solidFill>
                <a:latin typeface="Noto Sans Light"/>
                <a:ea typeface="DejaVu Sans"/>
              </a:rPr>
              <a:t>Has stopped irreversibly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lphaUcParenR"/>
            </a:pPr>
            <a:r>
              <a:rPr b="0" lang="es-ES" sz="2200" spc="-1" strike="noStrike">
                <a:solidFill>
                  <a:srgbClr val="808080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808080"/>
                </a:solidFill>
                <a:latin typeface="Noto Sans Light"/>
                <a:ea typeface="DejaVu Sans"/>
              </a:rPr>
              <a:t>B + E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lphaUcParenR"/>
            </a:pPr>
            <a:r>
              <a:rPr b="1" lang="es-ES" sz="2600" spc="-1" strike="noStrike">
                <a:solidFill>
                  <a:srgbClr val="158466"/>
                </a:solidFill>
                <a:latin typeface="Noto Sans Light"/>
                <a:ea typeface="DejaVu Sans"/>
              </a:rPr>
              <a:t> </a:t>
            </a:r>
            <a:r>
              <a:rPr b="1" lang="es-ES" sz="2600" spc="-1" strike="noStrike">
                <a:solidFill>
                  <a:srgbClr val="158466"/>
                </a:solidFill>
                <a:latin typeface="Noto Sans Light"/>
                <a:ea typeface="DejaVu Sans"/>
              </a:rPr>
              <a:t>None of the above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4" name="Imagen 128" descr=""/>
          <p:cNvPicPr/>
          <p:nvPr/>
        </p:nvPicPr>
        <p:blipFill>
          <a:blip r:embed="rId1"/>
          <a:stretch/>
        </p:blipFill>
        <p:spPr>
          <a:xfrm>
            <a:off x="344520" y="2088000"/>
            <a:ext cx="4479120" cy="3358800"/>
          </a:xfrm>
          <a:prstGeom prst="rect">
            <a:avLst/>
          </a:prstGeom>
          <a:ln w="0">
            <a:noFill/>
          </a:ln>
        </p:spPr>
      </p:pic>
      <p:sp>
        <p:nvSpPr>
          <p:cNvPr id="305" name="TextShape 2"/>
          <p:cNvSpPr/>
          <p:nvPr/>
        </p:nvSpPr>
        <p:spPr>
          <a:xfrm>
            <a:off x="5063760" y="1980000"/>
            <a:ext cx="4479120" cy="38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96000"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What happens to the heart doesn’t matter at all</a:t>
            </a:r>
            <a:br>
              <a:rPr sz="1800"/>
            </a:b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What matters is not the heart itself (</a:t>
            </a:r>
            <a:r>
              <a:rPr b="1" i="1" lang="es-ES" sz="2600" spc="-1" strike="noStrike">
                <a:solidFill>
                  <a:srgbClr val="ff6d6d"/>
                </a:solidFill>
                <a:latin typeface="Noto Sans SemiBold"/>
                <a:ea typeface="DejaVu Sans"/>
              </a:rPr>
              <a:t>i.e. the organ, the material structure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) but what </a:t>
            </a:r>
            <a:r>
              <a:rPr b="1" lang="es-ES" sz="2600" spc="-1" strike="noStrike" u="sng">
                <a:solidFill>
                  <a:srgbClr val="158466"/>
                </a:solidFill>
                <a:uFillTx/>
                <a:latin typeface="Noto Sans SemiBold"/>
                <a:ea typeface="DejaVu Sans"/>
              </a:rPr>
              <a:t>it does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 u="sng">
                <a:solidFill>
                  <a:srgbClr val="158466"/>
                </a:solidFill>
                <a:uFillTx/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indent="-216000" algn="ctr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es-ES" sz="2600" spc="-1" strike="sngStrike">
                <a:solidFill>
                  <a:srgbClr val="808080"/>
                </a:solidFill>
                <a:latin typeface="Noto Sans SemiBold"/>
                <a:ea typeface="DejaVu Sans"/>
              </a:rPr>
              <a:t>STRUCTURE</a:t>
            </a:r>
            <a:r>
              <a:rPr b="1" lang="es-ES" sz="2600" spc="-1" strike="noStrike">
                <a:solidFill>
                  <a:srgbClr val="808080"/>
                </a:solidFill>
                <a:latin typeface="Noto Sans SemiBold"/>
                <a:ea typeface="DejaVu Sans"/>
              </a:rPr>
              <a:t> /</a:t>
            </a:r>
            <a:r>
              <a:rPr b="1" lang="es-ES" sz="2600" spc="-1" strike="noStrike">
                <a:solidFill>
                  <a:srgbClr val="000000"/>
                </a:solidFill>
                <a:latin typeface="Noto Sans SemiBold"/>
                <a:ea typeface="DejaVu Sans"/>
              </a:rPr>
              <a:t> </a:t>
            </a:r>
            <a:r>
              <a:rPr b="1" lang="es-ES" sz="2600" spc="-1" strike="noStrike" u="sng">
                <a:solidFill>
                  <a:srgbClr val="158466"/>
                </a:solidFill>
                <a:uFillTx/>
                <a:latin typeface="Noto Sans SemiBold"/>
                <a:ea typeface="DejaVu Sans"/>
              </a:rPr>
              <a:t>ACTIVITY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" name="Imagen 131" descr=""/>
          <p:cNvPicPr/>
          <p:nvPr/>
        </p:nvPicPr>
        <p:blipFill>
          <a:blip r:embed="rId1"/>
          <a:stretch/>
        </p:blipFill>
        <p:spPr>
          <a:xfrm>
            <a:off x="344520" y="2088000"/>
            <a:ext cx="4479120" cy="3358800"/>
          </a:xfrm>
          <a:prstGeom prst="rect">
            <a:avLst/>
          </a:prstGeom>
          <a:ln w="0">
            <a:noFill/>
          </a:ln>
        </p:spPr>
      </p:pic>
      <p:sp>
        <p:nvSpPr>
          <p:cNvPr id="309" name="TextShape 2"/>
          <p:cNvSpPr/>
          <p:nvPr/>
        </p:nvSpPr>
        <p:spPr>
          <a:xfrm>
            <a:off x="506376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Heart activities: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Consumes O</a:t>
            </a:r>
            <a:r>
              <a:rPr b="0" lang="es-ES" sz="2200" spc="-1" strike="noStrike" baseline="-33000">
                <a:solidFill>
                  <a:srgbClr val="1c1c1c"/>
                </a:solidFill>
                <a:latin typeface="Noto Sans Light"/>
                <a:ea typeface="DejaVu Sans"/>
              </a:rPr>
              <a:t>2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, energy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Makes a thumping noise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Contracts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Pumps blood into the circulatory system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Etc.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2" name="Imagen 134" descr=""/>
          <p:cNvPicPr/>
          <p:nvPr/>
        </p:nvPicPr>
        <p:blipFill>
          <a:blip r:embed="rId1"/>
          <a:stretch/>
        </p:blipFill>
        <p:spPr>
          <a:xfrm>
            <a:off x="344520" y="2088000"/>
            <a:ext cx="4479120" cy="3358800"/>
          </a:xfrm>
          <a:prstGeom prst="rect">
            <a:avLst/>
          </a:prstGeom>
          <a:ln w="0">
            <a:noFill/>
          </a:ln>
        </p:spPr>
      </p:pic>
      <p:sp>
        <p:nvSpPr>
          <p:cNvPr id="313" name="TextShape 2"/>
          <p:cNvSpPr/>
          <p:nvPr/>
        </p:nvSpPr>
        <p:spPr>
          <a:xfrm>
            <a:off x="506376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Heart activities: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Consumes O</a:t>
            </a:r>
            <a:r>
              <a:rPr b="0" lang="es-ES" sz="2200" spc="-1" strike="noStrike" baseline="-33000">
                <a:solidFill>
                  <a:srgbClr val="1c1c1c"/>
                </a:solidFill>
                <a:latin typeface="Noto Sans Light"/>
                <a:ea typeface="DejaVu Sans"/>
              </a:rPr>
              <a:t>2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, energy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Makes a thumping noise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Contracts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Pumps blood into the circulatory system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720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"/>
            </a:pPr>
            <a:r>
              <a:rPr b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1" lang="es-ES" sz="2600" spc="-1" strike="noStrike" u="sng">
                <a:solidFill>
                  <a:srgbClr val="158466"/>
                </a:solidFill>
                <a:uFillTx/>
                <a:latin typeface="Noto Sans Light"/>
                <a:ea typeface="DejaVu Sans"/>
              </a:rPr>
              <a:t>function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Shape 2"/>
          <p:cNvSpPr/>
          <p:nvPr/>
        </p:nvSpPr>
        <p:spPr>
          <a:xfrm>
            <a:off x="360000" y="1980000"/>
            <a:ext cx="4479120" cy="19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What is a </a:t>
            </a: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function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?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TextShape 2"/>
          <p:cNvSpPr/>
          <p:nvPr/>
        </p:nvSpPr>
        <p:spPr>
          <a:xfrm>
            <a:off x="360000" y="1980000"/>
            <a:ext cx="4479120" cy="19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What is a </a:t>
            </a: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function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?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i="1" lang="es-ES" sz="3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It’s complicated!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0" name="Imagen 140" descr=""/>
          <p:cNvPicPr/>
          <p:nvPr/>
        </p:nvPicPr>
        <p:blipFill>
          <a:blip r:embed="rId1"/>
          <a:stretch/>
        </p:blipFill>
        <p:spPr>
          <a:xfrm>
            <a:off x="5063400" y="1967760"/>
            <a:ext cx="4479120" cy="3287880"/>
          </a:xfrm>
          <a:prstGeom prst="rect">
            <a:avLst/>
          </a:prstGeom>
          <a:ln w="0">
            <a:noFill/>
          </a:ln>
        </p:spPr>
      </p:pic>
      <p:sp>
        <p:nvSpPr>
          <p:cNvPr id="321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extShape 2"/>
          <p:cNvSpPr/>
          <p:nvPr/>
        </p:nvSpPr>
        <p:spPr>
          <a:xfrm>
            <a:off x="36000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What is a </a:t>
            </a: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function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?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288000">
              <a:lnSpc>
                <a:spcPct val="100000"/>
              </a:lnSpc>
              <a:spcAft>
                <a:spcPts val="1134"/>
              </a:spcAft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→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One activity among others that has special relevance</a:t>
            </a:r>
            <a:br>
              <a:rPr sz="1800"/>
            </a:b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(for what? for whom?)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marL="288000">
              <a:lnSpc>
                <a:spcPct val="100000"/>
              </a:lnSpc>
              <a:spcAft>
                <a:spcPts val="1134"/>
              </a:spcAft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→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A means to an end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marL="288000">
              <a:lnSpc>
                <a:spcPct val="100000"/>
              </a:lnSpc>
              <a:spcAft>
                <a:spcPts val="1134"/>
              </a:spcAft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marL="288000" algn="r">
              <a:lnSpc>
                <a:spcPct val="100000"/>
              </a:lnSpc>
              <a:spcAft>
                <a:spcPts val="1134"/>
              </a:spcAft>
            </a:pPr>
            <a:r>
              <a:rPr b="1" i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It’s problematic!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4" name="Imagen 143" descr=""/>
          <p:cNvPicPr/>
          <p:nvPr/>
        </p:nvPicPr>
        <p:blipFill>
          <a:blip r:embed="rId1"/>
          <a:stretch/>
        </p:blipFill>
        <p:spPr>
          <a:xfrm>
            <a:off x="5054400" y="1969200"/>
            <a:ext cx="4479120" cy="3287880"/>
          </a:xfrm>
          <a:prstGeom prst="rect">
            <a:avLst/>
          </a:prstGeom>
          <a:ln w="0">
            <a:noFill/>
          </a:ln>
        </p:spPr>
      </p:pic>
      <p:sp>
        <p:nvSpPr>
          <p:cNvPr id="325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xtShape 2"/>
          <p:cNvSpPr/>
          <p:nvPr/>
        </p:nvSpPr>
        <p:spPr>
          <a:xfrm>
            <a:off x="360000" y="1980000"/>
            <a:ext cx="9179640" cy="34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Death occurs when the </a:t>
            </a:r>
            <a:r>
              <a:rPr b="1" i="1" lang="es-ES" sz="2600" spc="-1" strike="noStrike" u="sng">
                <a:solidFill>
                  <a:srgbClr val="158466"/>
                </a:solidFill>
                <a:uFillTx/>
                <a:latin typeface="Noto Sans SemiBold"/>
                <a:ea typeface="DejaVu Sans"/>
              </a:rPr>
              <a:t>circulatory function</a:t>
            </a:r>
            <a:br>
              <a:rPr sz="1800"/>
            </a:b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has been (irreversibly) stopped (for some time)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/>
          <p:nvPr/>
        </p:nvSpPr>
        <p:spPr>
          <a:xfrm>
            <a:off x="36000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TextShape 2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Why am I here? And you?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0" name="Imagen 93" descr=""/>
          <p:cNvPicPr/>
          <p:nvPr/>
        </p:nvPicPr>
        <p:blipFill>
          <a:blip r:embed="rId1"/>
          <a:stretch/>
        </p:blipFill>
        <p:spPr>
          <a:xfrm>
            <a:off x="5190840" y="1980000"/>
            <a:ext cx="4224600" cy="4679640"/>
          </a:xfrm>
          <a:prstGeom prst="rect">
            <a:avLst/>
          </a:prstGeom>
          <a:ln w="0">
            <a:noFill/>
          </a:ln>
        </p:spPr>
      </p:pic>
      <p:sp>
        <p:nvSpPr>
          <p:cNvPr id="261" name="CuadroTexto 2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TextShape 2"/>
          <p:cNvSpPr/>
          <p:nvPr/>
        </p:nvSpPr>
        <p:spPr>
          <a:xfrm>
            <a:off x="360000" y="1980000"/>
            <a:ext cx="9179640" cy="34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Death occurs when the </a:t>
            </a:r>
            <a:r>
              <a:rPr b="1" i="1" lang="es-ES" sz="2600" spc="-1" strike="noStrike" u="sng">
                <a:solidFill>
                  <a:srgbClr val="158466"/>
                </a:solidFill>
                <a:uFillTx/>
                <a:latin typeface="Noto Sans SemiBold"/>
                <a:ea typeface="DejaVu Sans"/>
              </a:rPr>
              <a:t>circulatory function</a:t>
            </a:r>
            <a:br>
              <a:rPr sz="1800"/>
            </a:b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has been (irreversibly) stopped (for some time)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For how long?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	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(</a:t>
            </a:r>
            <a:r>
              <a:rPr b="0" i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We don’t know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What does “irreversible” mean?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i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We/it cannot be restored totally/at all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What is the function of blood circulation?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TextShape 2"/>
          <p:cNvSpPr/>
          <p:nvPr/>
        </p:nvSpPr>
        <p:spPr>
          <a:xfrm>
            <a:off x="360000" y="1980000"/>
            <a:ext cx="9179640" cy="34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Death occurs when the </a:t>
            </a:r>
            <a:r>
              <a:rPr b="1" i="1" lang="es-ES" sz="2600" spc="-1" strike="noStrike" u="sng">
                <a:solidFill>
                  <a:srgbClr val="158466"/>
                </a:solidFill>
                <a:uFillTx/>
                <a:latin typeface="Noto Sans SemiBold"/>
                <a:ea typeface="DejaVu Sans"/>
              </a:rPr>
              <a:t>circulatory function</a:t>
            </a:r>
            <a:br>
              <a:rPr sz="1800"/>
            </a:b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has been (irreversibly) stopped (for some time)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 </a:t>
            </a:r>
            <a:r>
              <a:rPr b="1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For how long?</a:t>
            </a:r>
            <a:r>
              <a:rPr b="0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	</a:t>
            </a:r>
            <a:r>
              <a:rPr b="0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(</a:t>
            </a:r>
            <a:r>
              <a:rPr b="0" i="1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We don’t know</a:t>
            </a:r>
            <a:r>
              <a:rPr b="0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 </a:t>
            </a:r>
            <a:r>
              <a:rPr b="1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What does “irreversible” mean?</a:t>
            </a:r>
            <a:r>
              <a:rPr b="0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 </a:t>
            </a:r>
            <a:r>
              <a:rPr b="0" i="1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We/it cannot be restored totally/at all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What is the function of blood circulation?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Shape 3"/>
          <p:cNvSpPr/>
          <p:nvPr/>
        </p:nvSpPr>
        <p:spPr>
          <a:xfrm>
            <a:off x="360000" y="5184000"/>
            <a:ext cx="3671640" cy="147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360000">
              <a:lnSpc>
                <a:spcPct val="100000"/>
              </a:lnSpc>
              <a:spcAft>
                <a:spcPts val="1134"/>
              </a:spcAft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→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gases (O</a:t>
            </a:r>
            <a:r>
              <a:rPr b="0" lang="es-ES" sz="2200" spc="-1" strike="noStrike" baseline="-33000">
                <a:solidFill>
                  <a:srgbClr val="1c1c1c"/>
                </a:solidFill>
                <a:latin typeface="Noto Sans Light"/>
                <a:ea typeface="DejaVu Sans"/>
              </a:rPr>
              <a:t>2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, CO</a:t>
            </a:r>
            <a:r>
              <a:rPr b="0" lang="es-ES" sz="2200" spc="-1" strike="noStrike" baseline="-33000">
                <a:solidFill>
                  <a:srgbClr val="1c1c1c"/>
                </a:solidFill>
                <a:latin typeface="Noto Sans Light"/>
                <a:ea typeface="DejaVu Sans"/>
              </a:rPr>
              <a:t>2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  <a:spcAft>
                <a:spcPts val="1134"/>
              </a:spcAft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→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nutrients / waste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  <a:spcAft>
                <a:spcPts val="1134"/>
              </a:spcAft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→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other (fluids…)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Shape 4"/>
          <p:cNvSpPr/>
          <p:nvPr/>
        </p:nvSpPr>
        <p:spPr>
          <a:xfrm>
            <a:off x="4428000" y="5400000"/>
            <a:ext cx="5003640" cy="9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marL="288000">
              <a:lnSpc>
                <a:spcPct val="100000"/>
              </a:lnSpc>
              <a:spcAft>
                <a:spcPts val="1134"/>
              </a:spcAft>
            </a:pPr>
            <a:r>
              <a:rPr b="1" lang="es-ES" sz="2200" spc="-1" strike="noStrike">
                <a:solidFill>
                  <a:srgbClr val="c9211e"/>
                </a:solidFill>
                <a:latin typeface="Noto Sans Light"/>
                <a:ea typeface="DejaVu Sans"/>
              </a:rPr>
              <a:t>Necessary for the functioning of cells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Line 5"/>
          <p:cNvSpPr/>
          <p:nvPr/>
        </p:nvSpPr>
        <p:spPr>
          <a:xfrm>
            <a:off x="3600000" y="5256000"/>
            <a:ext cx="360" cy="1296000"/>
          </a:xfrm>
          <a:prstGeom prst="line">
            <a:avLst/>
          </a:prstGeom>
          <a:ln w="72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0" bIns="90000" anchor="t" anchorCtr="1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CustomShape 6"/>
          <p:cNvSpPr/>
          <p:nvPr/>
        </p:nvSpPr>
        <p:spPr>
          <a:xfrm>
            <a:off x="3816000" y="5688000"/>
            <a:ext cx="863640" cy="431640"/>
          </a:xfrm>
          <a:custGeom>
            <a:avLst/>
            <a:gdLst>
              <a:gd name="textAreaLeft" fmla="*/ 0 w 863640"/>
              <a:gd name="textAreaRight" fmla="*/ 864000 w 863640"/>
              <a:gd name="textAreaTop" fmla="*/ 0 h 431640"/>
              <a:gd name="textAreaBottom" fmla="*/ 432000 h 431640"/>
            </a:gdLst>
            <a:ahLst/>
            <a:rect l="textAreaLeft" t="textAreaTop" r="textAreaRight" b="textAreaBottom"/>
            <a:pathLst>
              <a:path w="2402" h="1202">
                <a:moveTo>
                  <a:pt x="0" y="300"/>
                </a:moveTo>
                <a:lnTo>
                  <a:pt x="1800" y="300"/>
                </a:lnTo>
                <a:lnTo>
                  <a:pt x="1800" y="0"/>
                </a:lnTo>
                <a:lnTo>
                  <a:pt x="2401" y="600"/>
                </a:lnTo>
                <a:lnTo>
                  <a:pt x="1800" y="1201"/>
                </a:lnTo>
                <a:lnTo>
                  <a:pt x="1800" y="900"/>
                </a:lnTo>
                <a:lnTo>
                  <a:pt x="0" y="900"/>
                </a:lnTo>
                <a:lnTo>
                  <a:pt x="300" y="600"/>
                </a:lnTo>
                <a:lnTo>
                  <a:pt x="0" y="300"/>
                </a:lnTo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TextShape 2"/>
          <p:cNvSpPr/>
          <p:nvPr/>
        </p:nvSpPr>
        <p:spPr>
          <a:xfrm>
            <a:off x="360000" y="1980000"/>
            <a:ext cx="9179640" cy="34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Death occurs when the </a:t>
            </a:r>
            <a:r>
              <a:rPr b="1" i="1" lang="es-ES" sz="2600" spc="-1" strike="noStrike" u="sng">
                <a:solidFill>
                  <a:srgbClr val="158466"/>
                </a:solidFill>
                <a:uFillTx/>
                <a:latin typeface="Noto Sans SemiBold"/>
                <a:ea typeface="DejaVu Sans"/>
              </a:rPr>
              <a:t>circulatory function</a:t>
            </a:r>
            <a:br>
              <a:rPr sz="1800"/>
            </a:b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has been (irreversibly) stopped (for some time)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 </a:t>
            </a:r>
            <a:r>
              <a:rPr b="1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For how long?</a:t>
            </a:r>
            <a:r>
              <a:rPr b="0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	</a:t>
            </a:r>
            <a:r>
              <a:rPr b="0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(</a:t>
            </a:r>
            <a:r>
              <a:rPr b="0" i="1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We don’t know</a:t>
            </a:r>
            <a:r>
              <a:rPr b="0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 </a:t>
            </a:r>
            <a:r>
              <a:rPr b="1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What does “irreversible” mean?</a:t>
            </a:r>
            <a:r>
              <a:rPr b="0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 </a:t>
            </a:r>
            <a:r>
              <a:rPr b="0" i="1" lang="es-ES" sz="2200" spc="-1" strike="noStrike">
                <a:solidFill>
                  <a:srgbClr val="b2b2b2"/>
                </a:solidFill>
                <a:latin typeface="Noto Sans Light"/>
                <a:ea typeface="DejaVu Sans"/>
              </a:rPr>
              <a:t>We/it cannot be restored totally/at all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What is the function of blood circulation?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TextShape 3"/>
          <p:cNvSpPr/>
          <p:nvPr/>
        </p:nvSpPr>
        <p:spPr>
          <a:xfrm>
            <a:off x="360000" y="5184000"/>
            <a:ext cx="3671640" cy="147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360000">
              <a:lnSpc>
                <a:spcPct val="100000"/>
              </a:lnSpc>
              <a:spcAft>
                <a:spcPts val="1134"/>
              </a:spcAft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→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gases (O</a:t>
            </a:r>
            <a:r>
              <a:rPr b="0" lang="es-ES" sz="2200" spc="-1" strike="noStrike" baseline="-33000">
                <a:solidFill>
                  <a:srgbClr val="1c1c1c"/>
                </a:solidFill>
                <a:latin typeface="Noto Sans Light"/>
                <a:ea typeface="DejaVu Sans"/>
              </a:rPr>
              <a:t>2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, CO</a:t>
            </a:r>
            <a:r>
              <a:rPr b="0" lang="es-ES" sz="2200" spc="-1" strike="noStrike" baseline="-33000">
                <a:solidFill>
                  <a:srgbClr val="1c1c1c"/>
                </a:solidFill>
                <a:latin typeface="Noto Sans Light"/>
                <a:ea typeface="DejaVu Sans"/>
              </a:rPr>
              <a:t>2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  <a:spcAft>
                <a:spcPts val="1134"/>
              </a:spcAft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→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nutrients / waste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  <a:spcAft>
                <a:spcPts val="1134"/>
              </a:spcAft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→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other (fluids…)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TextShape 4"/>
          <p:cNvSpPr/>
          <p:nvPr/>
        </p:nvSpPr>
        <p:spPr>
          <a:xfrm>
            <a:off x="4428000" y="5400000"/>
            <a:ext cx="5003640" cy="9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marL="288000">
              <a:lnSpc>
                <a:spcPct val="100000"/>
              </a:lnSpc>
              <a:spcAft>
                <a:spcPts val="1134"/>
              </a:spcAft>
            </a:pPr>
            <a:r>
              <a:rPr b="1" lang="es-ES" sz="2200" spc="-1" strike="noStrike">
                <a:solidFill>
                  <a:srgbClr val="c9211e"/>
                </a:solidFill>
                <a:latin typeface="Noto Sans Light"/>
                <a:ea typeface="DejaVu Sans"/>
              </a:rPr>
              <a:t>Necessary for the functioning of cells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Line 5"/>
          <p:cNvSpPr/>
          <p:nvPr/>
        </p:nvSpPr>
        <p:spPr>
          <a:xfrm>
            <a:off x="3600000" y="5256000"/>
            <a:ext cx="360" cy="1296000"/>
          </a:xfrm>
          <a:prstGeom prst="line">
            <a:avLst/>
          </a:prstGeom>
          <a:ln w="72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0" bIns="90000" anchor="t" anchorCtr="1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CustomShape 6"/>
          <p:cNvSpPr/>
          <p:nvPr/>
        </p:nvSpPr>
        <p:spPr>
          <a:xfrm>
            <a:off x="3816000" y="5688000"/>
            <a:ext cx="863640" cy="431640"/>
          </a:xfrm>
          <a:custGeom>
            <a:avLst/>
            <a:gdLst>
              <a:gd name="textAreaLeft" fmla="*/ 0 w 863640"/>
              <a:gd name="textAreaRight" fmla="*/ 864000 w 863640"/>
              <a:gd name="textAreaTop" fmla="*/ 0 h 431640"/>
              <a:gd name="textAreaBottom" fmla="*/ 432000 h 431640"/>
            </a:gdLst>
            <a:ahLst/>
            <a:rect l="textAreaLeft" t="textAreaTop" r="textAreaRight" b="textAreaBottom"/>
            <a:pathLst>
              <a:path w="2402" h="1202">
                <a:moveTo>
                  <a:pt x="0" y="300"/>
                </a:moveTo>
                <a:lnTo>
                  <a:pt x="1800" y="300"/>
                </a:lnTo>
                <a:lnTo>
                  <a:pt x="1800" y="0"/>
                </a:lnTo>
                <a:lnTo>
                  <a:pt x="2401" y="600"/>
                </a:lnTo>
                <a:lnTo>
                  <a:pt x="1800" y="1201"/>
                </a:lnTo>
                <a:lnTo>
                  <a:pt x="1800" y="900"/>
                </a:lnTo>
                <a:lnTo>
                  <a:pt x="0" y="900"/>
                </a:lnTo>
                <a:lnTo>
                  <a:pt x="300" y="600"/>
                </a:lnTo>
                <a:lnTo>
                  <a:pt x="0" y="300"/>
                </a:lnTo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TextShape 7"/>
          <p:cNvSpPr/>
          <p:nvPr/>
        </p:nvSpPr>
        <p:spPr>
          <a:xfrm>
            <a:off x="5256000" y="6192000"/>
            <a:ext cx="3815640" cy="355320"/>
          </a:xfrm>
          <a:prstGeom prst="rect">
            <a:avLst/>
          </a:prstGeom>
          <a:solidFill>
            <a:srgbClr val="ffff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Noto Sans Regular"/>
                <a:ea typeface="DejaVu Sans"/>
              </a:rPr>
              <a:t>A means to an end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Cessation of circulation causes the death of cells,</a:t>
            </a:r>
            <a:br>
              <a:rPr sz="1800"/>
            </a:b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which are the building blocks of the organism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→ 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Death is when all body cells die</a:t>
            </a:r>
            <a:br>
              <a:rPr sz="1800"/>
            </a:b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(</a:t>
            </a:r>
            <a:r>
              <a:rPr b="1" i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whole organism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)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→ 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Death is the cessation of functioning of the</a:t>
            </a:r>
            <a:br>
              <a:rPr sz="1800"/>
            </a:br>
            <a:r>
              <a:rPr b="1" i="1" lang="es-ES" sz="2600" spc="-1" strike="noStrike">
                <a:solidFill>
                  <a:srgbClr val="158466"/>
                </a:solidFill>
                <a:latin typeface="Noto Sans SemiBold"/>
                <a:ea typeface="DejaVu Sans"/>
              </a:rPr>
              <a:t>organism as a whole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TextShape 2"/>
          <p:cNvSpPr/>
          <p:nvPr/>
        </p:nvSpPr>
        <p:spPr>
          <a:xfrm>
            <a:off x="36000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What does the</a:t>
            </a:r>
            <a:br>
              <a:rPr sz="1800"/>
            </a:br>
            <a:r>
              <a:rPr b="0" i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organism as a whole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mean?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TextShape 3"/>
          <p:cNvSpPr/>
          <p:nvPr/>
        </p:nvSpPr>
        <p:spPr>
          <a:xfrm>
            <a:off x="5063400" y="2689920"/>
            <a:ext cx="4479120" cy="32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</a:pPr>
            <a:endParaRPr b="1" lang="es-ES" sz="2600" spc="-1" strike="noStrike">
              <a:solidFill>
                <a:srgbClr val="1c1c1c"/>
              </a:solidFill>
              <a:latin typeface="Noto Sans SemiBold"/>
              <a:ea typeface="DejaVu Sans"/>
            </a:endParaRPr>
          </a:p>
        </p:txBody>
      </p:sp>
      <p:sp>
        <p:nvSpPr>
          <p:cNvPr id="353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TextShape 2"/>
          <p:cNvSpPr/>
          <p:nvPr/>
        </p:nvSpPr>
        <p:spPr>
          <a:xfrm>
            <a:off x="36000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What does the</a:t>
            </a:r>
            <a:br>
              <a:rPr sz="1800"/>
            </a:br>
            <a:r>
              <a:rPr b="0" i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organism as a whole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mean?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i="1" lang="es-ES" sz="3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It’s complicated!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6" name="Imagen 168" descr=""/>
          <p:cNvPicPr/>
          <p:nvPr/>
        </p:nvPicPr>
        <p:blipFill>
          <a:blip r:embed="rId1"/>
          <a:stretch/>
        </p:blipFill>
        <p:spPr>
          <a:xfrm>
            <a:off x="5063400" y="2689920"/>
            <a:ext cx="4479120" cy="3259800"/>
          </a:xfrm>
          <a:prstGeom prst="rect">
            <a:avLst/>
          </a:prstGeom>
          <a:ln w="0">
            <a:noFill/>
          </a:ln>
        </p:spPr>
      </p:pic>
      <p:sp>
        <p:nvSpPr>
          <p:cNvPr id="357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TextShape 2"/>
          <p:cNvSpPr/>
          <p:nvPr/>
        </p:nvSpPr>
        <p:spPr>
          <a:xfrm>
            <a:off x="36000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What does the </a:t>
            </a:r>
            <a:br>
              <a:rPr sz="1800"/>
            </a:br>
            <a:r>
              <a:rPr b="0" i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organism as a whole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mean?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i="1" lang="es-ES" sz="3200" spc="-1" strike="sngStrike">
                <a:solidFill>
                  <a:srgbClr val="999999"/>
                </a:solidFill>
                <a:latin typeface="Noto Sans SemiBold"/>
                <a:ea typeface="DejaVu Sans"/>
              </a:rPr>
              <a:t>It’s complicated!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i="1" lang="es-ES" sz="3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I don’t know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0" name="Imagen 171" descr=""/>
          <p:cNvPicPr/>
          <p:nvPr/>
        </p:nvPicPr>
        <p:blipFill>
          <a:blip r:embed="rId1"/>
          <a:stretch/>
        </p:blipFill>
        <p:spPr>
          <a:xfrm>
            <a:off x="5063400" y="2689920"/>
            <a:ext cx="4479120" cy="3259800"/>
          </a:xfrm>
          <a:prstGeom prst="rect">
            <a:avLst/>
          </a:prstGeom>
          <a:ln w="0">
            <a:noFill/>
          </a:ln>
        </p:spPr>
      </p:pic>
      <p:sp>
        <p:nvSpPr>
          <p:cNvPr id="361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TextShape 2"/>
          <p:cNvSpPr/>
          <p:nvPr/>
        </p:nvSpPr>
        <p:spPr>
          <a:xfrm>
            <a:off x="36000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What does the </a:t>
            </a:r>
            <a:br>
              <a:rPr sz="1800"/>
            </a:br>
            <a:r>
              <a:rPr b="0" i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organism as a whole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mean?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i="1" lang="es-ES" sz="3200" spc="-1" strike="sngStrike">
                <a:solidFill>
                  <a:srgbClr val="999999"/>
                </a:solidFill>
                <a:latin typeface="Noto Sans SemiBold"/>
                <a:ea typeface="DejaVu Sans"/>
              </a:rPr>
              <a:t>It’s complicated!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i="1" lang="es-ES" sz="3200" spc="-1" strike="sngStrike">
                <a:solidFill>
                  <a:srgbClr val="999999"/>
                </a:solidFill>
                <a:latin typeface="Noto Sans SemiBold"/>
                <a:ea typeface="DejaVu Sans"/>
              </a:rPr>
              <a:t>I don’t know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i="1" lang="es-ES" sz="3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A self-sustained network of functions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4" name="Imagen 174" descr=""/>
          <p:cNvPicPr/>
          <p:nvPr/>
        </p:nvPicPr>
        <p:blipFill>
          <a:blip r:embed="rId1"/>
          <a:stretch/>
        </p:blipFill>
        <p:spPr>
          <a:xfrm>
            <a:off x="5063400" y="2689920"/>
            <a:ext cx="4479120" cy="3259800"/>
          </a:xfrm>
          <a:prstGeom prst="rect">
            <a:avLst/>
          </a:prstGeom>
          <a:ln w="0">
            <a:noFill/>
          </a:ln>
        </p:spPr>
      </p:pic>
      <p:sp>
        <p:nvSpPr>
          <p:cNvPr id="365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TextShape 2"/>
          <p:cNvSpPr/>
          <p:nvPr/>
        </p:nvSpPr>
        <p:spPr>
          <a:xfrm>
            <a:off x="360000" y="1980000"/>
            <a:ext cx="4479120" cy="11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83000"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What does the </a:t>
            </a:r>
            <a:br>
              <a:rPr sz="1800"/>
            </a:br>
            <a:r>
              <a:rPr b="0" i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organism as a whole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mean?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8" name="Imagen 177" descr=""/>
          <p:cNvPicPr/>
          <p:nvPr/>
        </p:nvPicPr>
        <p:blipFill>
          <a:blip r:embed="rId1"/>
          <a:stretch/>
        </p:blipFill>
        <p:spPr>
          <a:xfrm>
            <a:off x="360000" y="4248000"/>
            <a:ext cx="7403760" cy="2231640"/>
          </a:xfrm>
          <a:prstGeom prst="rect">
            <a:avLst/>
          </a:prstGeom>
          <a:ln w="0">
            <a:noFill/>
          </a:ln>
        </p:spPr>
      </p:pic>
      <p:pic>
        <p:nvPicPr>
          <p:cNvPr id="369" name="Imagen 178" descr=""/>
          <p:cNvPicPr/>
          <p:nvPr/>
        </p:nvPicPr>
        <p:blipFill>
          <a:blip r:embed="rId2"/>
          <a:stretch/>
        </p:blipFill>
        <p:spPr>
          <a:xfrm>
            <a:off x="7632000" y="3456000"/>
            <a:ext cx="2087640" cy="2982960"/>
          </a:xfrm>
          <a:prstGeom prst="rect">
            <a:avLst/>
          </a:prstGeom>
          <a:ln w="0">
            <a:noFill/>
          </a:ln>
        </p:spPr>
      </p:pic>
      <p:sp>
        <p:nvSpPr>
          <p:cNvPr id="370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Cardiac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When are we </a:t>
            </a:r>
            <a:r>
              <a:rPr b="1" i="1" lang="es-ES" sz="2600" spc="-1" strike="noStrike" u="sng">
                <a:solidFill>
                  <a:srgbClr val="1c1c1c"/>
                </a:solidFill>
                <a:uFillTx/>
                <a:latin typeface="Noto Sans SemiBold"/>
                <a:ea typeface="DejaVu Sans"/>
              </a:rPr>
              <a:t>not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dead?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es-ES" sz="2200" spc="-1" strike="noStrike">
                <a:solidFill>
                  <a:srgbClr val="158466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58466"/>
                </a:solidFill>
                <a:latin typeface="Noto Sans Light"/>
                <a:ea typeface="DejaVu Sans"/>
              </a:rPr>
              <a:t>As long as the heart spontaneously pumps blood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es-ES" sz="2200" spc="-1" strike="noStrike">
                <a:solidFill>
                  <a:srgbClr val="158466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58466"/>
                </a:solidFill>
                <a:latin typeface="Noto Sans Light"/>
                <a:ea typeface="DejaVu Sans"/>
              </a:rPr>
              <a:t>As long as the heart can spontaneously start again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es-ES" sz="2200" spc="-1" strike="noStrike">
                <a:solidFill>
                  <a:srgbClr val="158466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58466"/>
                </a:solidFill>
                <a:latin typeface="Noto Sans Light"/>
                <a:ea typeface="DejaVu Sans"/>
              </a:rPr>
              <a:t>As long as the heart’s function can be artificially restored (CPR)</a:t>
            </a:r>
            <a:br>
              <a:rPr sz="1800"/>
            </a:br>
            <a:br>
              <a:rPr sz="1800"/>
            </a:b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As long as the circulatory function is performed</a:t>
            </a:r>
            <a:br>
              <a:rPr sz="1800"/>
            </a:b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	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	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(either spontaneously or artificially)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/>
          <p:nvPr/>
        </p:nvSpPr>
        <p:spPr>
          <a:xfrm>
            <a:off x="36000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Journey: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Physics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Philosophy of Physics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Philosophy of Biology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Bioethics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TextShape 2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Why am I here? And you?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4" name="Imagen 96" descr=""/>
          <p:cNvPicPr/>
          <p:nvPr/>
        </p:nvPicPr>
        <p:blipFill>
          <a:blip r:embed="rId1"/>
          <a:stretch/>
        </p:blipFill>
        <p:spPr>
          <a:xfrm>
            <a:off x="5190840" y="1980000"/>
            <a:ext cx="4224600" cy="4679640"/>
          </a:xfrm>
          <a:prstGeom prst="rect">
            <a:avLst/>
          </a:prstGeom>
          <a:ln w="0">
            <a:noFill/>
          </a:ln>
        </p:spPr>
      </p:pic>
      <p:sp>
        <p:nvSpPr>
          <p:cNvPr id="265" name="CuadroTexto 3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1968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</a:pPr>
            <a:endParaRPr b="1" lang="es-ES" sz="2600" spc="-1" strike="noStrike">
              <a:solidFill>
                <a:srgbClr val="1c1c1c"/>
              </a:solidFill>
              <a:latin typeface="Noto Sans SemiBold"/>
              <a:ea typeface="DejaVu Sans"/>
            </a:endParaRPr>
          </a:p>
        </p:txBody>
      </p:sp>
      <p:sp>
        <p:nvSpPr>
          <p:cNvPr id="376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1968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TextShape 2"/>
          <p:cNvSpPr/>
          <p:nvPr/>
        </p:nvSpPr>
        <p:spPr>
          <a:xfrm>
            <a:off x="360000" y="1980000"/>
            <a:ext cx="9179640" cy="44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2268"/>
              </a:spcAft>
            </a:pPr>
            <a:r>
              <a:rPr b="1" lang="es-ES" sz="2200" spc="-1" strike="noStrike">
                <a:solidFill>
                  <a:srgbClr val="1c1c1c"/>
                </a:solidFill>
                <a:latin typeface="DejaVu Sans Light"/>
                <a:ea typeface="DejaVu Sans"/>
              </a:rPr>
              <a:t>1959 – Wertheimer, Jouvet &amp; Descortes: “Death of the nervous system” syndrom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2268"/>
              </a:spcAft>
            </a:pPr>
            <a:r>
              <a:rPr b="1" lang="es-ES" sz="2200" spc="-1" strike="noStrike">
                <a:solidFill>
                  <a:srgbClr val="1c1c1c"/>
                </a:solidFill>
                <a:latin typeface="DejaVu Sans Light"/>
                <a:ea typeface="DejaVu Sans"/>
              </a:rPr>
              <a:t>1959 – Mollaret &amp; Goulon: “Coma dépassé”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2268"/>
              </a:spcAft>
            </a:pPr>
            <a:r>
              <a:rPr b="1" lang="es-ES" sz="2200" spc="-1" strike="noStrike">
                <a:solidFill>
                  <a:srgbClr val="1c1c1c"/>
                </a:solidFill>
                <a:latin typeface="DejaVu Sans Light"/>
                <a:ea typeface="DejaVu Sans"/>
              </a:rPr>
              <a:t>1965 – Guy Alexandre: kidney procurement from a patient in “coma dépassé” (legally alive)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2268"/>
              </a:spcAft>
            </a:pPr>
            <a:r>
              <a:rPr b="1" lang="es-ES" sz="2200" spc="-1" strike="noStrike">
                <a:solidFill>
                  <a:srgbClr val="1c1c1c"/>
                </a:solidFill>
                <a:latin typeface="DejaVu Sans Light"/>
                <a:ea typeface="DejaVu Sans"/>
              </a:rPr>
              <a:t>1966 – Conseil national de l'Ordre des médecins: </a:t>
            </a:r>
            <a:br>
              <a:rPr sz="1800"/>
            </a:br>
            <a:r>
              <a:rPr b="1" lang="es-ES" sz="2200" spc="-1" strike="noStrike">
                <a:solidFill>
                  <a:srgbClr val="1c1c1c"/>
                </a:solidFill>
                <a:latin typeface="DejaVu Sans Light"/>
                <a:ea typeface="DejaVu Sans"/>
              </a:rPr>
              <a:t>coma dépassé = death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2268"/>
              </a:spcAft>
            </a:pPr>
            <a:r>
              <a:rPr b="1" lang="es-ES" sz="2200" spc="-1" strike="noStrike">
                <a:solidFill>
                  <a:srgbClr val="1c1c1c"/>
                </a:solidFill>
                <a:latin typeface="DejaVu Sans Light"/>
                <a:ea typeface="DejaVu Sans"/>
              </a:rPr>
              <a:t>1968 – WMA Declaration of Sydney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2268"/>
              </a:spcAft>
            </a:pPr>
            <a:r>
              <a:rPr b="1" lang="es-ES" sz="2200" spc="-1" strike="noStrike">
                <a:solidFill>
                  <a:srgbClr val="1c1c1c"/>
                </a:solidFill>
                <a:latin typeface="DejaVu Sans Light"/>
                <a:ea typeface="DejaVu Sans"/>
              </a:rPr>
              <a:t>1968 – Ad Hoc committee of the Harvard Medical School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1968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1" name="Imagen 186" descr=""/>
          <p:cNvPicPr/>
          <p:nvPr/>
        </p:nvPicPr>
        <p:blipFill>
          <a:blip r:embed="rId1"/>
          <a:stretch/>
        </p:blipFill>
        <p:spPr>
          <a:xfrm>
            <a:off x="432000" y="1991520"/>
            <a:ext cx="3599640" cy="4675320"/>
          </a:xfrm>
          <a:prstGeom prst="rect">
            <a:avLst/>
          </a:prstGeom>
          <a:ln w="0">
            <a:noFill/>
          </a:ln>
        </p:spPr>
      </p:pic>
      <p:sp>
        <p:nvSpPr>
          <p:cNvPr id="382" name="TextShape 2"/>
          <p:cNvSpPr/>
          <p:nvPr/>
        </p:nvSpPr>
        <p:spPr>
          <a:xfrm>
            <a:off x="4392000" y="1980000"/>
            <a:ext cx="515088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Harvard’s justification: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Burden on patients, families, hospitals, and those in need of hospital beds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Controversy in obtaining organs for transplantation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1968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Imagen 189" descr=""/>
          <p:cNvPicPr/>
          <p:nvPr/>
        </p:nvPicPr>
        <p:blipFill>
          <a:blip r:embed="rId1"/>
          <a:stretch/>
        </p:blipFill>
        <p:spPr>
          <a:xfrm>
            <a:off x="432000" y="1991520"/>
            <a:ext cx="3599640" cy="4675320"/>
          </a:xfrm>
          <a:prstGeom prst="rect">
            <a:avLst/>
          </a:prstGeom>
          <a:ln w="0">
            <a:noFill/>
          </a:ln>
        </p:spPr>
      </p:pic>
      <p:sp>
        <p:nvSpPr>
          <p:cNvPr id="386" name="TextShape 2"/>
          <p:cNvSpPr/>
          <p:nvPr/>
        </p:nvSpPr>
        <p:spPr>
          <a:xfrm>
            <a:off x="4392000" y="1980000"/>
            <a:ext cx="515088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Harvard’s justification: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Burden on patients, families, hospitals, and those in need of hospital beds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Controversy in obtaining organs for transplantation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No scientific justification for the claim that </a:t>
            </a:r>
            <a:r>
              <a:rPr b="1" lang="es-ES" sz="22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brain death = death</a:t>
            </a:r>
            <a:br>
              <a:rPr sz="1800"/>
            </a:br>
            <a:r>
              <a:rPr b="1" lang="es-ES" sz="2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but practical, moral, and legal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Brain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s-ES" sz="2600" spc="-1" strike="noStrike">
              <a:solidFill>
                <a:srgbClr val="1c1c1c"/>
              </a:solidFill>
              <a:latin typeface="Noto Sans Light"/>
              <a:ea typeface="DejaVu Sans"/>
            </a:endParaRPr>
          </a:p>
        </p:txBody>
      </p:sp>
      <p:sp>
        <p:nvSpPr>
          <p:cNvPr id="390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Brain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President’s Commission, 1981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287640">
              <a:lnSpc>
                <a:spcPct val="100000"/>
              </a:lnSpc>
              <a:spcAft>
                <a:spcPts val="1134"/>
              </a:spcAft>
            </a:pPr>
            <a:r>
              <a:rPr b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*Uniform Death Determination Act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35928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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Irreversible cessation of circulatory and respiratory functions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35928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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Irreversible cessation of all functions of the entire brain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marL="287640">
              <a:lnSpc>
                <a:spcPct val="100000"/>
              </a:lnSpc>
              <a:spcAft>
                <a:spcPts val="1134"/>
              </a:spcAft>
            </a:pP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Brain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President’s Commission, 1981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287640">
              <a:lnSpc>
                <a:spcPct val="100000"/>
              </a:lnSpc>
              <a:spcAft>
                <a:spcPts val="1134"/>
              </a:spcAft>
            </a:pPr>
            <a:r>
              <a:rPr b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*Uniform Death Determination Act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35928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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Irreversible cessation of circulatory and respiratory functions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35928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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Irreversible cessation of all functions of the entire brain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marL="287640">
              <a:lnSpc>
                <a:spcPct val="100000"/>
              </a:lnSpc>
              <a:spcAft>
                <a:spcPts val="1134"/>
              </a:spcAft>
            </a:pP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marL="287640">
              <a:lnSpc>
                <a:spcPct val="100000"/>
              </a:lnSpc>
              <a:spcAft>
                <a:spcPts val="1134"/>
              </a:spcAft>
            </a:pPr>
            <a:r>
              <a:rPr b="1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*First philosophical &amp; scientific justification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35928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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Bernat, Culver, Gert 1981: “Whole-brain death” theory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Brain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“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Whole-brain death = death” theory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All living beings are integrated systems (i.e. they function as a whole)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The brain is necessary for the functioning of the organism as a whole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2" marL="576000" indent="-2160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s-ES" sz="18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18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Initiation of respiration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576000" indent="-2160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s-ES" sz="18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18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Thermoregulation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576000" indent="-2160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s-ES" sz="18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18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Blood pressure regulation (anti-diuretic hormone)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576000" indent="-2160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s-ES" sz="18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18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Etc.</a:t>
            </a:r>
            <a:br>
              <a:rPr sz="1800"/>
            </a:br>
            <a:br>
              <a:rPr sz="1800"/>
            </a:br>
            <a:r>
              <a:rPr b="0" lang="es-ES" sz="18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	</a:t>
            </a:r>
            <a:r>
              <a:rPr b="1" lang="es-ES" sz="18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→ The brain acts as an orchestra director for the rest of the body</a:t>
            </a:r>
            <a:br>
              <a:rPr sz="1800"/>
            </a:br>
            <a:r>
              <a:rPr b="0" lang="es-ES" sz="18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If the brain is not functioning, the organism is not integrated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Brain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“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Whole-brain death = death” theory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764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es-ES" sz="2200" spc="-1" strike="noStrike">
                <a:solidFill>
                  <a:srgbClr val="158466"/>
                </a:solidFill>
                <a:latin typeface="Noto Sans Light"/>
                <a:ea typeface="DejaVu Sans"/>
              </a:rPr>
              <a:t> </a:t>
            </a:r>
            <a:r>
              <a:rPr b="0" lang="es-ES" sz="2200" spc="-1" strike="noStrike">
                <a:solidFill>
                  <a:srgbClr val="158466"/>
                </a:solidFill>
                <a:latin typeface="Noto Sans Light"/>
                <a:ea typeface="DejaVu Sans"/>
              </a:rPr>
              <a:t>Evidence of disintegration of brain dead patients’ organism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Brain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“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Whole-brain death = death” theory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764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es-ES" sz="2200" spc="-1" strike="noStrike">
                <a:solidFill>
                  <a:srgbClr val="158466"/>
                </a:solidFill>
                <a:latin typeface="Noto Sans Light"/>
                <a:ea typeface="DejaVu Sans"/>
              </a:rPr>
              <a:t> </a:t>
            </a:r>
            <a:r>
              <a:rPr b="0" lang="es-ES" sz="2200" spc="-1" strike="noStrike">
                <a:solidFill>
                  <a:srgbClr val="158466"/>
                </a:solidFill>
                <a:latin typeface="Noto Sans Light"/>
                <a:ea typeface="DejaVu Sans"/>
              </a:rPr>
              <a:t>Evidence of disintegration of brain dead patients’ organism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764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"/>
            </a:pPr>
            <a:r>
              <a:rPr b="0" lang="es-ES" sz="2200" spc="-1" strike="noStrike">
                <a:solidFill>
                  <a:srgbClr val="ff0000"/>
                </a:solidFill>
                <a:latin typeface="Noto Sans Light"/>
                <a:ea typeface="DejaVu Sans"/>
              </a:rPr>
              <a:t> </a:t>
            </a:r>
            <a:r>
              <a:rPr b="0" lang="es-ES" sz="2200" spc="-1" strike="noStrike">
                <a:solidFill>
                  <a:srgbClr val="ff0000"/>
                </a:solidFill>
                <a:latin typeface="Noto Sans Light"/>
                <a:ea typeface="DejaVu Sans"/>
              </a:rPr>
              <a:t>Not all brain functions are integrative</a:t>
            </a:r>
            <a:br>
              <a:rPr sz="1800"/>
            </a:br>
            <a:r>
              <a:rPr b="0" lang="es-ES" sz="2200" spc="-1" strike="noStrike">
                <a:solidFill>
                  <a:srgbClr val="ff0000"/>
                </a:solidFill>
                <a:latin typeface="Noto Sans Light"/>
                <a:ea typeface="DejaVu Sans"/>
              </a:rPr>
              <a:t>  Not all integrative functions are in the brain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764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"/>
            </a:pPr>
            <a:r>
              <a:rPr b="0" lang="es-ES" sz="2200" spc="-1" strike="noStrike">
                <a:solidFill>
                  <a:srgbClr val="ff0000"/>
                </a:solidFill>
                <a:latin typeface="Noto Sans Light"/>
                <a:ea typeface="DejaVu Sans"/>
              </a:rPr>
              <a:t> </a:t>
            </a:r>
            <a:r>
              <a:rPr b="0" lang="es-ES" sz="2200" spc="-1" strike="noStrike">
                <a:solidFill>
                  <a:srgbClr val="ff0000"/>
                </a:solidFill>
                <a:latin typeface="Noto Sans Light"/>
                <a:ea typeface="DejaVu Sans"/>
              </a:rPr>
              <a:t>Self-fulfilling profecy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764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"/>
            </a:pPr>
            <a:r>
              <a:rPr b="0" lang="es-ES" sz="2200" spc="-1" strike="noStrike">
                <a:solidFill>
                  <a:srgbClr val="ff0000"/>
                </a:solidFill>
                <a:latin typeface="Noto Sans Light"/>
                <a:ea typeface="DejaVu Sans"/>
              </a:rPr>
              <a:t> </a:t>
            </a:r>
            <a:r>
              <a:rPr b="0" lang="es-ES" sz="2200" spc="-1" strike="noStrike">
                <a:solidFill>
                  <a:srgbClr val="ff0000"/>
                </a:solidFill>
                <a:latin typeface="Noto Sans Light"/>
                <a:ea typeface="DejaVu Sans"/>
              </a:rPr>
              <a:t>Stabilized patients (Japan; New Jersey)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764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"/>
            </a:pPr>
            <a:r>
              <a:rPr b="0" lang="es-ES" sz="2200" spc="-1" strike="noStrike">
                <a:solidFill>
                  <a:srgbClr val="ff0000"/>
                </a:solidFill>
                <a:latin typeface="Noto Sans Light"/>
                <a:ea typeface="DejaVu Sans"/>
              </a:rPr>
              <a:t> </a:t>
            </a:r>
            <a:r>
              <a:rPr b="0" lang="es-ES" sz="2200" spc="-1" strike="noStrike">
                <a:solidFill>
                  <a:srgbClr val="ff0000"/>
                </a:solidFill>
                <a:latin typeface="Noto Sans Light"/>
                <a:ea typeface="DejaVu Sans"/>
              </a:rPr>
              <a:t>Persisting brain functions (hormonal)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/>
          <p:nvPr/>
        </p:nvSpPr>
        <p:spPr>
          <a:xfrm>
            <a:off x="360000" y="1980000"/>
            <a:ext cx="4479120" cy="27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Journey: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Physics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Philosophy of Physics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Philosophy of Biology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Bioethics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TextShape 2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Why am I here? And you?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8" name="Imagen 99" descr=""/>
          <p:cNvPicPr/>
          <p:nvPr/>
        </p:nvPicPr>
        <p:blipFill>
          <a:blip r:embed="rId1"/>
          <a:stretch/>
        </p:blipFill>
        <p:spPr>
          <a:xfrm>
            <a:off x="4176000" y="1799640"/>
            <a:ext cx="5239440" cy="4771800"/>
          </a:xfrm>
          <a:prstGeom prst="rect">
            <a:avLst/>
          </a:prstGeom>
          <a:ln w="0">
            <a:noFill/>
          </a:ln>
        </p:spPr>
      </p:pic>
      <p:sp>
        <p:nvSpPr>
          <p:cNvPr id="269" name="CuadroTexto 2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Brain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TextShape 2"/>
          <p:cNvSpPr/>
          <p:nvPr/>
        </p:nvSpPr>
        <p:spPr>
          <a:xfrm>
            <a:off x="360000" y="1980000"/>
            <a:ext cx="9179640" cy="22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Ongoing controversy (circulation)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False positives (remaining blood flow)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TextShape 3"/>
          <p:cNvSpPr/>
          <p:nvPr/>
        </p:nvSpPr>
        <p:spPr>
          <a:xfrm>
            <a:off x="360000" y="4594680"/>
            <a:ext cx="9179640" cy="18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</a:pPr>
            <a:endParaRPr b="1" lang="es-ES" sz="2600" spc="-1" strike="noStrike">
              <a:solidFill>
                <a:srgbClr val="1c1c1c"/>
              </a:solidFill>
              <a:latin typeface="Noto Sans SemiBold"/>
              <a:ea typeface="DejaVu Sans"/>
            </a:endParaRPr>
          </a:p>
        </p:txBody>
      </p:sp>
      <p:sp>
        <p:nvSpPr>
          <p:cNvPr id="409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Brain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TextShape 2"/>
          <p:cNvSpPr/>
          <p:nvPr/>
        </p:nvSpPr>
        <p:spPr>
          <a:xfrm>
            <a:off x="360000" y="1980000"/>
            <a:ext cx="9179640" cy="22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Ongoing controversy (circulation)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False positives (remaining blood flow)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2" name="Imagen 208" descr=""/>
          <p:cNvPicPr/>
          <p:nvPr/>
        </p:nvPicPr>
        <p:blipFill>
          <a:blip r:embed="rId1"/>
          <a:stretch/>
        </p:blipFill>
        <p:spPr>
          <a:xfrm>
            <a:off x="360000" y="4594680"/>
            <a:ext cx="9179640" cy="1890720"/>
          </a:xfrm>
          <a:prstGeom prst="rect">
            <a:avLst/>
          </a:prstGeom>
          <a:ln w="0">
            <a:noFill/>
          </a:ln>
        </p:spPr>
      </p:pic>
      <p:pic>
        <p:nvPicPr>
          <p:cNvPr id="413" name="Imagen 209" descr=""/>
          <p:cNvPicPr/>
          <p:nvPr/>
        </p:nvPicPr>
        <p:blipFill>
          <a:blip r:embed="rId2"/>
          <a:stretch/>
        </p:blipFill>
        <p:spPr>
          <a:xfrm>
            <a:off x="7344000" y="1584000"/>
            <a:ext cx="2333880" cy="3116520"/>
          </a:xfrm>
          <a:prstGeom prst="rect">
            <a:avLst/>
          </a:prstGeom>
          <a:ln w="0">
            <a:noFill/>
          </a:ln>
        </p:spPr>
      </p:pic>
      <p:sp>
        <p:nvSpPr>
          <p:cNvPr id="414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Brain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Ongoing controversy (circulation)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False positives (remaining blood flow)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DCDD + ECMO → brain circulation → brain functions?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DBDD: irreversibility of brain death (pigs brains)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Brain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Ongoing controversy (circulation)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False positives (remaining blood flow)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DCDD + ECMO → brain circulation → brain functions?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DBDD: irreversibility of brain death (pigs brains)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0" name="Imagen 214" descr=""/>
          <p:cNvPicPr/>
          <p:nvPr/>
        </p:nvPicPr>
        <p:blipFill>
          <a:blip r:embed="rId1"/>
          <a:stretch/>
        </p:blipFill>
        <p:spPr>
          <a:xfrm>
            <a:off x="648000" y="4320000"/>
            <a:ext cx="7095960" cy="2379960"/>
          </a:xfrm>
          <a:prstGeom prst="rect">
            <a:avLst/>
          </a:prstGeom>
          <a:ln w="0">
            <a:noFill/>
          </a:ln>
        </p:spPr>
      </p:pic>
      <p:pic>
        <p:nvPicPr>
          <p:cNvPr id="421" name="Imagen 215" descr=""/>
          <p:cNvPicPr/>
          <p:nvPr/>
        </p:nvPicPr>
        <p:blipFill>
          <a:blip r:embed="rId2"/>
          <a:stretch/>
        </p:blipFill>
        <p:spPr>
          <a:xfrm>
            <a:off x="7992000" y="4248000"/>
            <a:ext cx="1648080" cy="403920"/>
          </a:xfrm>
          <a:prstGeom prst="rect">
            <a:avLst/>
          </a:prstGeom>
          <a:ln w="0">
            <a:noFill/>
          </a:ln>
        </p:spPr>
      </p:pic>
      <p:pic>
        <p:nvPicPr>
          <p:cNvPr id="422" name="Imagen 216" descr=""/>
          <p:cNvPicPr/>
          <p:nvPr/>
        </p:nvPicPr>
        <p:blipFill>
          <a:blip r:embed="rId3"/>
          <a:stretch/>
        </p:blipFill>
        <p:spPr>
          <a:xfrm>
            <a:off x="7656120" y="4824000"/>
            <a:ext cx="2365200" cy="1773720"/>
          </a:xfrm>
          <a:prstGeom prst="rect">
            <a:avLst/>
          </a:prstGeom>
          <a:ln w="0">
            <a:noFill/>
          </a:ln>
        </p:spPr>
      </p:pic>
      <p:sp>
        <p:nvSpPr>
          <p:cNvPr id="423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Brain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Can we lose </a:t>
            </a: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the head 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and go on living?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Brain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Can we lose </a:t>
            </a: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the </a:t>
            </a:r>
            <a:r>
              <a:rPr b="1" lang="es-ES" sz="2600" spc="-1" strike="sngStrike">
                <a:solidFill>
                  <a:srgbClr val="c9211e"/>
                </a:solidFill>
                <a:latin typeface="Noto Sans SemiBold"/>
                <a:ea typeface="DejaVu Sans"/>
              </a:rPr>
              <a:t>head</a:t>
            </a: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 body 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and go on living?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Brain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TextShape 2"/>
          <p:cNvSpPr/>
          <p:nvPr/>
        </p:nvSpPr>
        <p:spPr>
          <a:xfrm>
            <a:off x="360000" y="1980000"/>
            <a:ext cx="9179640" cy="140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Can we lose </a:t>
            </a: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the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r>
              <a:rPr b="1" lang="es-ES" sz="2600" spc="-1" strike="sngStrike">
                <a:solidFill>
                  <a:srgbClr val="c9211e"/>
                </a:solidFill>
                <a:latin typeface="Noto Sans SemiBold"/>
                <a:ea typeface="DejaVu Sans"/>
              </a:rPr>
              <a:t>head</a:t>
            </a: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 body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and go on living?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288000">
              <a:lnSpc>
                <a:spcPct val="100000"/>
              </a:lnSpc>
              <a:spcAft>
                <a:spcPts val="1134"/>
              </a:spcAft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In 1940s, Russian scientists kept a dog’s head alive for a few hours.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marL="288000">
              <a:lnSpc>
                <a:spcPct val="100000"/>
              </a:lnSpc>
              <a:spcAft>
                <a:spcPts val="1134"/>
              </a:spcAft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3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93160" y="3449520"/>
            <a:ext cx="4571640" cy="257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Brain death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Ongoing controversy (circulation related)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False positives (remaining blood flow)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DCDD + ECMO → brain circulation → brain functions?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DBDD: irreversibility of brain death (pigs brains)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lvl="1" marL="288000" indent="-216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Wingdings" charset="2"/>
              <a:buChar char=""/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DCDD: irreversibility of cardiac death (5 min)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2021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</a:pPr>
            <a:endParaRPr b="1" lang="es-ES" sz="2600" spc="-1" strike="noStrike">
              <a:solidFill>
                <a:srgbClr val="1c1c1c"/>
              </a:solidFill>
              <a:latin typeface="Noto Sans SemiBold"/>
              <a:ea typeface="DejaVu Sans"/>
            </a:endParaRPr>
          </a:p>
        </p:txBody>
      </p:sp>
      <p:sp>
        <p:nvSpPr>
          <p:cNvPr id="439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2021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1" name="Imagen 227" descr=""/>
          <p:cNvPicPr/>
          <p:nvPr/>
        </p:nvPicPr>
        <p:blipFill>
          <a:blip r:embed="rId1"/>
          <a:stretch/>
        </p:blipFill>
        <p:spPr>
          <a:xfrm>
            <a:off x="745920" y="1980000"/>
            <a:ext cx="3274920" cy="4679640"/>
          </a:xfrm>
          <a:prstGeom prst="rect">
            <a:avLst/>
          </a:prstGeom>
          <a:ln w="0">
            <a:noFill/>
          </a:ln>
        </p:spPr>
      </p:pic>
      <p:sp>
        <p:nvSpPr>
          <p:cNvPr id="442" name="TextShape 2"/>
          <p:cNvSpPr/>
          <p:nvPr/>
        </p:nvSpPr>
        <p:spPr>
          <a:xfrm>
            <a:off x="4464000" y="1980000"/>
            <a:ext cx="5183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lang="es-ES" sz="2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A. Molina-Pérez, J. Bernat, A. Dalle Ave</a:t>
            </a:r>
            <a:br>
              <a:rPr sz="1800"/>
            </a:br>
            <a:r>
              <a:rPr b="0" lang="es-ES" sz="20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(forthcoming)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88000">
              <a:lnSpc>
                <a:spcPct val="100000"/>
              </a:lnSpc>
              <a:spcAft>
                <a:spcPts val="1134"/>
              </a:spcAft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 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marL="288000">
              <a:lnSpc>
                <a:spcPct val="100000"/>
              </a:lnSpc>
              <a:spcAft>
                <a:spcPts val="1134"/>
              </a:spcAft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–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Death of the whole-brain death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marL="288000">
              <a:lnSpc>
                <a:spcPct val="100000"/>
              </a:lnSpc>
              <a:spcAft>
                <a:spcPts val="1134"/>
              </a:spcAft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–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UDDA conceptual inconsistencies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marL="288000">
              <a:lnSpc>
                <a:spcPct val="100000"/>
              </a:lnSpc>
              <a:spcAft>
                <a:spcPts val="1134"/>
              </a:spcAft>
            </a:pP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– </a:t>
            </a:r>
            <a:r>
              <a:rPr b="0" lang="es-ES" sz="2200" spc="-1" strike="noStrike">
                <a:solidFill>
                  <a:srgbClr val="1c1c1c"/>
                </a:solidFill>
                <a:latin typeface="Noto Sans Light"/>
                <a:ea typeface="DejaVu Sans"/>
              </a:rPr>
              <a:t>No good solutions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What philosophers are good at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Imagen 101" descr=""/>
          <p:cNvPicPr/>
          <p:nvPr/>
        </p:nvPicPr>
        <p:blipFill>
          <a:blip r:embed="rId1"/>
          <a:stretch/>
        </p:blipFill>
        <p:spPr>
          <a:xfrm>
            <a:off x="663840" y="1980000"/>
            <a:ext cx="3871080" cy="4679640"/>
          </a:xfrm>
          <a:prstGeom prst="rect">
            <a:avLst/>
          </a:prstGeom>
          <a:ln w="0">
            <a:noFill/>
          </a:ln>
        </p:spPr>
      </p:pic>
      <p:sp>
        <p:nvSpPr>
          <p:cNvPr id="272" name="TextShape 2"/>
          <p:cNvSpPr/>
          <p:nvPr/>
        </p:nvSpPr>
        <p:spPr>
          <a:xfrm>
            <a:off x="506376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1" lang="es-ES" sz="2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r>
              <a:rPr b="1" lang="es-ES" sz="2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Asking questions (</a:t>
            </a:r>
            <a:r>
              <a:rPr b="1" lang="es-ES" sz="22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but not answering them</a:t>
            </a:r>
            <a:r>
              <a:rPr b="1" lang="es-ES" sz="2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1" lang="es-ES" sz="2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r>
              <a:rPr b="1" lang="es-ES" sz="2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Making conceptual distinctions (</a:t>
            </a:r>
            <a:r>
              <a:rPr b="1" lang="es-ES" sz="22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that actually increase your confusion</a:t>
            </a:r>
            <a:r>
              <a:rPr b="1" lang="es-ES" sz="2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1" lang="es-ES" sz="2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r>
              <a:rPr b="1" lang="es-ES" sz="2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Telling you that things are complicated (</a:t>
            </a:r>
            <a:r>
              <a:rPr b="1" lang="es-ES" sz="22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even though they initially looked simple</a:t>
            </a:r>
            <a:r>
              <a:rPr b="1" lang="es-ES" sz="2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)</a:t>
            </a:r>
            <a:endParaRPr b="0" lang="es-E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CuadroTexto 2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2021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New definition proposals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US Government’s subcommission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2021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New definition proposals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US Government’s subcommission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 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Shewmon’s statement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9" name="Imagen 233" descr=""/>
          <p:cNvPicPr/>
          <p:nvPr/>
        </p:nvPicPr>
        <p:blipFill>
          <a:blip r:embed="rId1"/>
          <a:stretch/>
        </p:blipFill>
        <p:spPr>
          <a:xfrm>
            <a:off x="720000" y="4141080"/>
            <a:ext cx="6551640" cy="2194560"/>
          </a:xfrm>
          <a:prstGeom prst="rect">
            <a:avLst/>
          </a:prstGeom>
          <a:ln w="0">
            <a:noFill/>
          </a:ln>
        </p:spPr>
      </p:pic>
      <p:pic>
        <p:nvPicPr>
          <p:cNvPr id="450" name="Imagen 234" descr=""/>
          <p:cNvPicPr/>
          <p:nvPr/>
        </p:nvPicPr>
        <p:blipFill>
          <a:blip r:embed="rId2"/>
          <a:stretch/>
        </p:blipFill>
        <p:spPr>
          <a:xfrm>
            <a:off x="7631280" y="3960000"/>
            <a:ext cx="1584360" cy="2264040"/>
          </a:xfrm>
          <a:prstGeom prst="rect">
            <a:avLst/>
          </a:prstGeom>
          <a:ln w="0">
            <a:noFill/>
          </a:ln>
        </p:spPr>
      </p:pic>
      <p:sp>
        <p:nvSpPr>
          <p:cNvPr id="451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Imagen 235" descr=""/>
          <p:cNvPicPr/>
          <p:nvPr/>
        </p:nvPicPr>
        <p:blipFill>
          <a:blip r:embed="rId1"/>
          <a:stretch/>
        </p:blipFill>
        <p:spPr>
          <a:xfrm>
            <a:off x="1719720" y="1548000"/>
            <a:ext cx="6640560" cy="5219640"/>
          </a:xfrm>
          <a:prstGeom prst="rect">
            <a:avLst/>
          </a:prstGeom>
          <a:ln w="0">
            <a:noFill/>
          </a:ln>
        </p:spPr>
      </p:pic>
      <p:sp>
        <p:nvSpPr>
          <p:cNvPr id="453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Thank you!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Now, seriously, what are we doing here?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2340000" y="1620000"/>
            <a:ext cx="3239640" cy="3239640"/>
          </a:xfrm>
          <a:prstGeom prst="ellipse">
            <a:avLst/>
          </a:prstGeom>
          <a:solidFill>
            <a:srgbClr val="ff0000">
              <a:alpha val="20000"/>
            </a:srgb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Noto Sans Regular"/>
                <a:ea typeface="DejaVu Sans"/>
              </a:rPr>
              <a:t>Circulation</a:t>
            </a:r>
            <a:r>
              <a:rPr b="0" lang="es-ES" sz="1800" spc="-1" strike="noStrike">
                <a:solidFill>
                  <a:srgbClr val="000000"/>
                </a:solidFill>
                <a:latin typeface="Noto Sans Regular"/>
                <a:ea typeface="DejaVu Sans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latin typeface="Noto Sans Regular"/>
                <a:ea typeface="DejaVu Sans"/>
              </a:rPr>
              <a:t>	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4536000" y="1656000"/>
            <a:ext cx="3239640" cy="3239640"/>
          </a:xfrm>
          <a:prstGeom prst="ellipse">
            <a:avLst/>
          </a:prstGeom>
          <a:solidFill>
            <a:srgbClr val="481d32">
              <a:alpha val="50000"/>
            </a:srgb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Noto Sans Regular"/>
                <a:ea typeface="DejaVu Sans"/>
              </a:rPr>
              <a:t>	</a:t>
            </a:r>
            <a:r>
              <a:rPr b="1" lang="es-ES" sz="1800" spc="-1" strike="noStrike">
                <a:solidFill>
                  <a:srgbClr val="000000"/>
                </a:solidFill>
                <a:latin typeface="Noto Sans Regular"/>
                <a:ea typeface="DejaVu Sans"/>
              </a:rPr>
              <a:t>Death</a:t>
            </a:r>
            <a:endParaRPr b="0" lang="es-E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3420000" y="3456360"/>
            <a:ext cx="3239640" cy="3239640"/>
          </a:xfrm>
          <a:prstGeom prst="ellipse">
            <a:avLst/>
          </a:prstGeom>
          <a:solidFill>
            <a:srgbClr val="ffbf00">
              <a:alpha val="20000"/>
            </a:srgb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Noto Sans Regular"/>
                <a:ea typeface="DejaVu Sans"/>
              </a:rPr>
              <a:t>Function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Noto Sans Regular"/>
                <a:ea typeface="DejaVu Sans"/>
              </a:rPr>
              <a:t>Organism as a whole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Noto Sans Regular"/>
                <a:ea typeface="DejaVu Sans"/>
              </a:rPr>
              <a:t>Irreversibility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Line 5"/>
          <p:cNvSpPr/>
          <p:nvPr/>
        </p:nvSpPr>
        <p:spPr>
          <a:xfrm>
            <a:off x="5040000" y="3888000"/>
            <a:ext cx="2880000" cy="1440000"/>
          </a:xfrm>
          <a:prstGeom prst="line">
            <a:avLst/>
          </a:prstGeom>
          <a:ln w="72000">
            <a:solidFill>
              <a:srgbClr val="ff0000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TextShape 6"/>
          <p:cNvSpPr/>
          <p:nvPr/>
        </p:nvSpPr>
        <p:spPr>
          <a:xfrm>
            <a:off x="7920000" y="5184000"/>
            <a:ext cx="1727640" cy="6206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c9211e"/>
                </a:solidFill>
                <a:latin typeface="Noto Sans Regular"/>
                <a:ea typeface="DejaVu Sans"/>
              </a:rPr>
              <a:t>We are going there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Quiz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Shape 2"/>
          <p:cNvSpPr/>
          <p:nvPr/>
        </p:nvSpPr>
        <p:spPr>
          <a:xfrm>
            <a:off x="36000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Can we lose…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720000"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 </a:t>
            </a: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a leg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720000"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 </a:t>
            </a: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a kidney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720000"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 </a:t>
            </a: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the heart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720000"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 </a:t>
            </a: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the head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360000" algn="r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…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and go on living?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Imagen 111" descr=""/>
          <p:cNvPicPr/>
          <p:nvPr/>
        </p:nvPicPr>
        <p:blipFill>
          <a:blip r:embed="rId1"/>
          <a:stretch/>
        </p:blipFill>
        <p:spPr>
          <a:xfrm>
            <a:off x="5024520" y="1891080"/>
            <a:ext cx="4479120" cy="4012560"/>
          </a:xfrm>
          <a:prstGeom prst="rect">
            <a:avLst/>
          </a:prstGeom>
          <a:ln w="0">
            <a:noFill/>
          </a:ln>
        </p:spPr>
      </p:pic>
      <p:sp>
        <p:nvSpPr>
          <p:cNvPr id="284" name="CuadroTexto 2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Quiz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TextShape 2"/>
          <p:cNvSpPr/>
          <p:nvPr/>
        </p:nvSpPr>
        <p:spPr>
          <a:xfrm>
            <a:off x="36000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Can we lose…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720000"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 </a:t>
            </a:r>
            <a:r>
              <a:rPr b="1" lang="es-ES" sz="2600" spc="-1" strike="noStrike">
                <a:solidFill>
                  <a:srgbClr val="158466"/>
                </a:solidFill>
                <a:latin typeface="Noto Sans SemiBold"/>
                <a:ea typeface="DejaVu Sans"/>
              </a:rPr>
              <a:t>a leg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720000"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es-ES" sz="2600" spc="-1" strike="noStrike">
                <a:solidFill>
                  <a:srgbClr val="158466"/>
                </a:solidFill>
                <a:latin typeface="Noto Sans SemiBold"/>
                <a:ea typeface="DejaVu Sans"/>
              </a:rPr>
              <a:t> </a:t>
            </a:r>
            <a:r>
              <a:rPr b="1" lang="es-ES" sz="2600" spc="-1" strike="noStrike">
                <a:solidFill>
                  <a:srgbClr val="158466"/>
                </a:solidFill>
                <a:latin typeface="Noto Sans SemiBold"/>
                <a:ea typeface="DejaVu Sans"/>
              </a:rPr>
              <a:t>a kidney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720000"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es-ES" sz="2600" spc="-1" strike="noStrike">
                <a:solidFill>
                  <a:srgbClr val="158466"/>
                </a:solidFill>
                <a:latin typeface="Noto Sans SemiBold"/>
                <a:ea typeface="DejaVu Sans"/>
              </a:rPr>
              <a:t> </a:t>
            </a:r>
            <a:r>
              <a:rPr b="1" lang="es-ES" sz="2600" spc="-1" strike="noStrike">
                <a:solidFill>
                  <a:srgbClr val="158466"/>
                </a:solidFill>
                <a:latin typeface="Noto Sans SemiBold"/>
                <a:ea typeface="DejaVu Sans"/>
              </a:rPr>
              <a:t>the heart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720000" indent="-216000">
              <a:lnSpc>
                <a:spcPct val="100000"/>
              </a:lnSpc>
              <a:spcAft>
                <a:spcPts val="1142"/>
              </a:spcAft>
              <a:buClr>
                <a:srgbClr val="000000"/>
              </a:buClr>
              <a:buFont typeface="StarSymbol"/>
              <a:buAutoNum type="alphaLcParenR" startAt="4"/>
            </a:pP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 </a:t>
            </a: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the head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marL="360000" algn="r"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…</a:t>
            </a: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and go on living?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7" name="Imagen 114" descr=""/>
          <p:cNvPicPr/>
          <p:nvPr/>
        </p:nvPicPr>
        <p:blipFill>
          <a:blip r:embed="rId1"/>
          <a:stretch/>
        </p:blipFill>
        <p:spPr>
          <a:xfrm>
            <a:off x="5024520" y="1891080"/>
            <a:ext cx="4479120" cy="4012560"/>
          </a:xfrm>
          <a:prstGeom prst="rect">
            <a:avLst/>
          </a:prstGeom>
          <a:ln w="0">
            <a:noFill/>
          </a:ln>
        </p:spPr>
      </p:pic>
      <p:sp>
        <p:nvSpPr>
          <p:cNvPr id="288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Quiz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TextShape 2"/>
          <p:cNvSpPr/>
          <p:nvPr/>
        </p:nvSpPr>
        <p:spPr>
          <a:xfrm>
            <a:off x="360000" y="1980000"/>
            <a:ext cx="447912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Can we lose </a:t>
            </a:r>
            <a:r>
              <a:rPr b="1" lang="es-ES" sz="2600" spc="-1" strike="noStrike">
                <a:solidFill>
                  <a:srgbClr val="c9211e"/>
                </a:solidFill>
                <a:latin typeface="Noto Sans SemiBold"/>
                <a:ea typeface="DejaVu Sans"/>
              </a:rPr>
              <a:t>the head </a:t>
            </a:r>
            <a:br>
              <a:rPr sz="1800"/>
            </a:br>
            <a:r>
              <a:rPr b="1" lang="es-ES" sz="26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and go on living?</a:t>
            </a: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endParaRPr b="0" lang="es-E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42"/>
              </a:spcAft>
            </a:pPr>
            <a:r>
              <a:rPr b="1" i="1" lang="es-ES" sz="3200" spc="-1" strike="noStrike">
                <a:solidFill>
                  <a:srgbClr val="1c1c1c"/>
                </a:solidFill>
                <a:latin typeface="Noto Sans SemiBold"/>
                <a:ea typeface="DejaVu Sans"/>
              </a:rPr>
              <a:t>It’s complicated!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1" name="Imagen 117" descr=""/>
          <p:cNvPicPr/>
          <p:nvPr/>
        </p:nvPicPr>
        <p:blipFill>
          <a:blip r:embed="rId1"/>
          <a:stretch/>
        </p:blipFill>
        <p:spPr>
          <a:xfrm>
            <a:off x="5024520" y="1891080"/>
            <a:ext cx="4479120" cy="4012560"/>
          </a:xfrm>
          <a:prstGeom prst="rect">
            <a:avLst/>
          </a:prstGeom>
          <a:ln w="0">
            <a:noFill/>
          </a:ln>
        </p:spPr>
      </p:pic>
      <p:sp>
        <p:nvSpPr>
          <p:cNvPr id="292" name="CuadroTexto 1"/>
          <p:cNvSpPr/>
          <p:nvPr/>
        </p:nvSpPr>
        <p:spPr>
          <a:xfrm>
            <a:off x="1036440" y="6926400"/>
            <a:ext cx="61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 - Circulation and death determination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Application>LibreOffice/7.4.2.3$Linux_X86_64 LibreOffice_project/40$Build-3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2021-10-05T10:28:47Z</dcterms:created>
  <dc:creator>Author </dc:creator>
  <dc:description/>
  <dc:language>es-ES</dc:language>
  <cp:lastModifiedBy>Alberto Molina Pérez</cp:lastModifiedBy>
  <dcterms:modified xsi:type="dcterms:W3CDTF">2022-12-13T21:33:50Z</dcterms:modified>
  <cp:revision>92</cp:revision>
  <dc:subject/>
  <dc:title>Alizarin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Personalizado</vt:lpwstr>
  </property>
  <property fmtid="{D5CDD505-2E9C-101B-9397-08002B2CF9AE}" pid="3" name="Slides">
    <vt:i4>53</vt:i4>
  </property>
</Properties>
</file>