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62" r:id="rId4"/>
    <p:sldId id="323" r:id="rId5"/>
    <p:sldId id="324" r:id="rId6"/>
    <p:sldId id="263" r:id="rId7"/>
    <p:sldId id="257" r:id="rId8"/>
    <p:sldId id="258" r:id="rId9"/>
    <p:sldId id="259" r:id="rId10"/>
    <p:sldId id="261" r:id="rId11"/>
    <p:sldId id="264" r:id="rId12"/>
    <p:sldId id="276" r:id="rId13"/>
    <p:sldId id="265" r:id="rId14"/>
    <p:sldId id="266" r:id="rId15"/>
    <p:sldId id="267" r:id="rId16"/>
    <p:sldId id="268" r:id="rId17"/>
    <p:sldId id="269" r:id="rId18"/>
    <p:sldId id="27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270" r:id="rId44"/>
    <p:sldId id="271" r:id="rId45"/>
    <p:sldId id="272" r:id="rId46"/>
    <p:sldId id="273" r:id="rId47"/>
    <p:sldId id="301" r:id="rId48"/>
    <p:sldId id="302" r:id="rId49"/>
    <p:sldId id="303" r:id="rId50"/>
    <p:sldId id="260" r:id="rId51"/>
    <p:sldId id="305" r:id="rId52"/>
    <p:sldId id="306" r:id="rId53"/>
    <p:sldId id="307" r:id="rId54"/>
    <p:sldId id="308" r:id="rId55"/>
    <p:sldId id="310" r:id="rId56"/>
    <p:sldId id="309" r:id="rId57"/>
    <p:sldId id="311" r:id="rId58"/>
    <p:sldId id="312" r:id="rId59"/>
    <p:sldId id="313" r:id="rId60"/>
    <p:sldId id="314" r:id="rId61"/>
    <p:sldId id="315" r:id="rId62"/>
    <p:sldId id="316" r:id="rId63"/>
    <p:sldId id="317" r:id="rId64"/>
    <p:sldId id="318" r:id="rId65"/>
    <p:sldId id="319" r:id="rId66"/>
    <p:sldId id="320" r:id="rId67"/>
    <p:sldId id="321" r:id="rId68"/>
    <p:sldId id="327" r:id="rId69"/>
    <p:sldId id="322" r:id="rId70"/>
    <p:sldId id="325" r:id="rId71"/>
    <p:sldId id="326" r:id="rId72"/>
    <p:sldId id="328" r:id="rId73"/>
    <p:sldId id="329" r:id="rId74"/>
    <p:sldId id="330" r:id="rId75"/>
    <p:sldId id="332" r:id="rId76"/>
    <p:sldId id="333" r:id="rId77"/>
    <p:sldId id="334" r:id="rId78"/>
    <p:sldId id="335" r:id="rId79"/>
    <p:sldId id="336" r:id="rId80"/>
    <p:sldId id="337" r:id="rId81"/>
    <p:sldId id="338" r:id="rId82"/>
    <p:sldId id="341" r:id="rId83"/>
    <p:sldId id="342" r:id="rId84"/>
    <p:sldId id="343" r:id="rId85"/>
    <p:sldId id="344" r:id="rId86"/>
    <p:sldId id="345" r:id="rId87"/>
    <p:sldId id="339" r:id="rId88"/>
    <p:sldId id="346" r:id="rId89"/>
    <p:sldId id="340" r:id="rId90"/>
    <p:sldId id="347" r:id="rId91"/>
    <p:sldId id="348" r:id="rId92"/>
    <p:sldId id="376" r:id="rId93"/>
    <p:sldId id="377" r:id="rId94"/>
    <p:sldId id="379" r:id="rId95"/>
    <p:sldId id="380" r:id="rId96"/>
    <p:sldId id="382" r:id="rId97"/>
    <p:sldId id="383"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4" r:id="rId112"/>
    <p:sldId id="363" r:id="rId113"/>
    <p:sldId id="366" r:id="rId114"/>
    <p:sldId id="367" r:id="rId115"/>
    <p:sldId id="368" r:id="rId116"/>
    <p:sldId id="369" r:id="rId117"/>
    <p:sldId id="370" r:id="rId118"/>
    <p:sldId id="371" r:id="rId119"/>
    <p:sldId id="372" r:id="rId120"/>
    <p:sldId id="373" r:id="rId121"/>
    <p:sldId id="374" r:id="rId122"/>
    <p:sldId id="375" r:id="rId123"/>
    <p:sldId id="384" r:id="rId124"/>
    <p:sldId id="385" r:id="rId125"/>
  </p:sldIdLst>
  <p:sldSz cx="12192000" cy="6858000"/>
  <p:notesSz cx="6888163" cy="10018713"/>
  <p:custDataLst>
    <p:tags r:id="rId12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DA4"/>
    <a:srgbClr val="FC7C85"/>
    <a:srgbClr val="FB5F6A"/>
    <a:srgbClr val="FB313F"/>
    <a:srgbClr val="D50514"/>
    <a:srgbClr val="BC0411"/>
    <a:srgbClr val="A80410"/>
    <a:srgbClr val="8F030D"/>
    <a:srgbClr val="78020A"/>
    <a:srgbClr val="FD9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74" autoAdjust="0"/>
    <p:restoredTop sz="94660"/>
  </p:normalViewPr>
  <p:slideViewPr>
    <p:cSldViewPr snapToGrid="0">
      <p:cViewPr varScale="1">
        <p:scale>
          <a:sx n="89" d="100"/>
          <a:sy n="89" d="100"/>
        </p:scale>
        <p:origin x="830" y="77"/>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 Type="http://schemas.openxmlformats.org/officeDocument/2006/relationships/slide" Target="slides/slide9.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 Type="http://schemas.openxmlformats.org/officeDocument/2006/relationships/slide" Target="slides/slide10.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tags" Target="tags/tag1.xml" /><Relationship Id="rId127" Type="http://schemas.openxmlformats.org/officeDocument/2006/relationships/presProps" Target="presProps.xml" /><Relationship Id="rId128" Type="http://schemas.openxmlformats.org/officeDocument/2006/relationships/viewProps" Target="viewProps.xml" /><Relationship Id="rId129" Type="http://schemas.openxmlformats.org/officeDocument/2006/relationships/theme" Target="theme/theme1.xml" /><Relationship Id="rId13" Type="http://schemas.openxmlformats.org/officeDocument/2006/relationships/slide" Target="slides/slide11.xml" /><Relationship Id="rId130" Type="http://schemas.openxmlformats.org/officeDocument/2006/relationships/tableStyles" Target="tableStyles.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 Type="http://schemas.openxmlformats.org/officeDocument/2006/relationships/slide" Target="slides/slide3.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 Type="http://schemas.openxmlformats.org/officeDocument/2006/relationships/slide" Target="slides/slide4.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 Type="http://schemas.openxmlformats.org/officeDocument/2006/relationships/slide" Target="slides/slide5.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 Type="http://schemas.openxmlformats.org/officeDocument/2006/relationships/slide" Target="slides/slide6.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 Type="http://schemas.openxmlformats.org/officeDocument/2006/relationships/slide" Target="slides/slide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Marcador de encabezado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s-ES"/>
          </a:p>
        </p:txBody>
      </p:sp>
      <p:sp>
        <p:nvSpPr>
          <p:cNvPr id="3" name="Marcador de fecha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7CCCD634-B9CF-4126-8C3B-F478CFF86B8E}" type="datetimeFigureOut">
              <a:rPr lang="es-ES" smtClean="0"/>
              <a:t>08/10/2024</a:t>
            </a:fld>
            <a:endParaRPr lang="es-ES"/>
          </a:p>
        </p:txBody>
      </p:sp>
      <p:sp>
        <p:nvSpPr>
          <p:cNvPr id="4" name="Marcador de imagen d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sp>
      <p:sp>
        <p:nvSpPr>
          <p:cNvPr id="5" name="Marcador de nota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359A64F3-7C55-4E3B-AF29-D8BB5E2AD110}" type="slidenum">
              <a:rPr lang="es-ES" smtClean="0"/>
              <a:t>‹Nº›</a:t>
            </a:fld>
            <a:endParaRPr lang="es-ES"/>
          </a:p>
        </p:txBody>
      </p:sp>
    </p:spTree>
    <p:extLst>
      <p:ext uri="{BB962C8B-B14F-4D97-AF65-F5344CB8AC3E}">
        <p14:creationId xmlns:p14="http://schemas.microsoft.com/office/powerpoint/2010/main" val="183220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63.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6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66.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67.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69.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70.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76.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77.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78.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79.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80.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81.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82.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83.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8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85.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86.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87.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88.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89.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90.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91.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92.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93.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9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95.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96.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97.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98.xml" /><Relationship Id="rId2" Type="http://schemas.openxmlformats.org/officeDocument/2006/relationships/notesMaster" Target="../notesMasters/notesMaster1.xml" /></Relationships>
</file>

<file path=ppt/notesSlides/_rels/notesSlide54.xml.rels>&#65279;<?xml version="1.0" encoding="utf-8" standalone="yes"?><Relationships xmlns="http://schemas.openxmlformats.org/package/2006/relationships"><Relationship Id="rId1" Type="http://schemas.openxmlformats.org/officeDocument/2006/relationships/slide" Target="../slides/slide99.xml" /><Relationship Id="rId2" Type="http://schemas.openxmlformats.org/officeDocument/2006/relationships/notesMaster" Target="../notesMasters/notesMaster1.xml" /></Relationships>
</file>

<file path=ppt/notesSlides/_rels/notesSlide55.xml.rels>&#65279;<?xml version="1.0" encoding="utf-8" standalone="yes"?><Relationships xmlns="http://schemas.openxmlformats.org/package/2006/relationships"><Relationship Id="rId1" Type="http://schemas.openxmlformats.org/officeDocument/2006/relationships/slide" Target="../slides/slide100.xml" /><Relationship Id="rId2" Type="http://schemas.openxmlformats.org/officeDocument/2006/relationships/notesMaster" Target="../notesMasters/notesMaster1.xml" /></Relationships>
</file>

<file path=ppt/notesSlides/_rels/notesSlide56.xml.rels>&#65279;<?xml version="1.0" encoding="utf-8" standalone="yes"?><Relationships xmlns="http://schemas.openxmlformats.org/package/2006/relationships"><Relationship Id="rId1" Type="http://schemas.openxmlformats.org/officeDocument/2006/relationships/slide" Target="../slides/slide101.xml" /><Relationship Id="rId2" Type="http://schemas.openxmlformats.org/officeDocument/2006/relationships/notesMaster" Target="../notesMasters/notesMaster1.xml" /></Relationships>
</file>

<file path=ppt/notesSlides/_rels/notesSlide57.xml.rels>&#65279;<?xml version="1.0" encoding="utf-8" standalone="yes"?><Relationships xmlns="http://schemas.openxmlformats.org/package/2006/relationships"><Relationship Id="rId1" Type="http://schemas.openxmlformats.org/officeDocument/2006/relationships/slide" Target="../slides/slide102.xml" /><Relationship Id="rId2" Type="http://schemas.openxmlformats.org/officeDocument/2006/relationships/notesMaster" Target="../notesMasters/notesMaster1.xml" /></Relationships>
</file>

<file path=ppt/notesSlides/_rels/notesSlide58.xml.rels>&#65279;<?xml version="1.0" encoding="utf-8" standalone="yes"?><Relationships xmlns="http://schemas.openxmlformats.org/package/2006/relationships"><Relationship Id="rId1" Type="http://schemas.openxmlformats.org/officeDocument/2006/relationships/slide" Target="../slides/slide103.xml" /><Relationship Id="rId2" Type="http://schemas.openxmlformats.org/officeDocument/2006/relationships/notesMaster" Target="../notesMasters/notesMaster1.xml" /></Relationships>
</file>

<file path=ppt/notesSlides/_rels/notesSlide59.xml.rels>&#65279;<?xml version="1.0" encoding="utf-8" standalone="yes"?><Relationships xmlns="http://schemas.openxmlformats.org/package/2006/relationships"><Relationship Id="rId1" Type="http://schemas.openxmlformats.org/officeDocument/2006/relationships/slide" Target="../slides/slide104.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60.xml.rels>&#65279;<?xml version="1.0" encoding="utf-8" standalone="yes"?><Relationships xmlns="http://schemas.openxmlformats.org/package/2006/relationships"><Relationship Id="rId1" Type="http://schemas.openxmlformats.org/officeDocument/2006/relationships/slide" Target="../slides/slide105.xml" /><Relationship Id="rId2" Type="http://schemas.openxmlformats.org/officeDocument/2006/relationships/notesMaster" Target="../notesMasters/notesMaster1.xml" /></Relationships>
</file>

<file path=ppt/notesSlides/_rels/notesSlide61.xml.rels>&#65279;<?xml version="1.0" encoding="utf-8" standalone="yes"?><Relationships xmlns="http://schemas.openxmlformats.org/package/2006/relationships"><Relationship Id="rId1" Type="http://schemas.openxmlformats.org/officeDocument/2006/relationships/slide" Target="../slides/slide106.xml" /><Relationship Id="rId2" Type="http://schemas.openxmlformats.org/officeDocument/2006/relationships/notesMaster" Target="../notesMasters/notesMaster1.xml" /></Relationships>
</file>

<file path=ppt/notesSlides/_rels/notesSlide62.xml.rels>&#65279;<?xml version="1.0" encoding="utf-8" standalone="yes"?><Relationships xmlns="http://schemas.openxmlformats.org/package/2006/relationships"><Relationship Id="rId1" Type="http://schemas.openxmlformats.org/officeDocument/2006/relationships/slide" Target="../slides/slide107.xml" /><Relationship Id="rId2" Type="http://schemas.openxmlformats.org/officeDocument/2006/relationships/notesMaster" Target="../notesMasters/notesMaster1.xml" /></Relationships>
</file>

<file path=ppt/notesSlides/_rels/notesSlide63.xml.rels>&#65279;<?xml version="1.0" encoding="utf-8" standalone="yes"?><Relationships xmlns="http://schemas.openxmlformats.org/package/2006/relationships"><Relationship Id="rId1" Type="http://schemas.openxmlformats.org/officeDocument/2006/relationships/slide" Target="../slides/slide108.xml" /><Relationship Id="rId2" Type="http://schemas.openxmlformats.org/officeDocument/2006/relationships/notesMaster" Target="../notesMasters/notesMaster1.xml" /></Relationships>
</file>

<file path=ppt/notesSlides/_rels/notesSlide64.xml.rels>&#65279;<?xml version="1.0" encoding="utf-8" standalone="yes"?><Relationships xmlns="http://schemas.openxmlformats.org/package/2006/relationships"><Relationship Id="rId1" Type="http://schemas.openxmlformats.org/officeDocument/2006/relationships/slide" Target="../slides/slide109.xml" /><Relationship Id="rId2" Type="http://schemas.openxmlformats.org/officeDocument/2006/relationships/notesMaster" Target="../notesMasters/notesMaster1.xml" /></Relationships>
</file>

<file path=ppt/notesSlides/_rels/notesSlide65.xml.rels>&#65279;<?xml version="1.0" encoding="utf-8" standalone="yes"?><Relationships xmlns="http://schemas.openxmlformats.org/package/2006/relationships"><Relationship Id="rId1" Type="http://schemas.openxmlformats.org/officeDocument/2006/relationships/slide" Target="../slides/slide110.xml" /><Relationship Id="rId2" Type="http://schemas.openxmlformats.org/officeDocument/2006/relationships/notesMaster" Target="../notesMasters/notesMaster1.xml" /></Relationships>
</file>

<file path=ppt/notesSlides/_rels/notesSlide66.xml.rels>&#65279;<?xml version="1.0" encoding="utf-8" standalone="yes"?><Relationships xmlns="http://schemas.openxmlformats.org/package/2006/relationships"><Relationship Id="rId1" Type="http://schemas.openxmlformats.org/officeDocument/2006/relationships/slide" Target="../slides/slide111.xml" /><Relationship Id="rId2" Type="http://schemas.openxmlformats.org/officeDocument/2006/relationships/notesMaster" Target="../notesMasters/notesMaster1.xml" /></Relationships>
</file>

<file path=ppt/notesSlides/_rels/notesSlide67.xml.rels>&#65279;<?xml version="1.0" encoding="utf-8" standalone="yes"?><Relationships xmlns="http://schemas.openxmlformats.org/package/2006/relationships"><Relationship Id="rId1" Type="http://schemas.openxmlformats.org/officeDocument/2006/relationships/slide" Target="../slides/slide112.xml" /><Relationship Id="rId2" Type="http://schemas.openxmlformats.org/officeDocument/2006/relationships/notesMaster" Target="../notesMasters/notesMaster1.xml" /></Relationships>
</file>

<file path=ppt/notesSlides/_rels/notesSlide68.xml.rels>&#65279;<?xml version="1.0" encoding="utf-8" standalone="yes"?><Relationships xmlns="http://schemas.openxmlformats.org/package/2006/relationships"><Relationship Id="rId1" Type="http://schemas.openxmlformats.org/officeDocument/2006/relationships/slide" Target="../slides/slide113.xml" /><Relationship Id="rId2" Type="http://schemas.openxmlformats.org/officeDocument/2006/relationships/notesMaster" Target="../notesMasters/notesMaster1.xml" /></Relationships>
</file>

<file path=ppt/notesSlides/_rels/notesSlide69.xml.rels>&#65279;<?xml version="1.0" encoding="utf-8" standalone="yes"?><Relationships xmlns="http://schemas.openxmlformats.org/package/2006/relationships"><Relationship Id="rId1" Type="http://schemas.openxmlformats.org/officeDocument/2006/relationships/slide" Target="../slides/slide114.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70.xml.rels>&#65279;<?xml version="1.0" encoding="utf-8" standalone="yes"?><Relationships xmlns="http://schemas.openxmlformats.org/package/2006/relationships"><Relationship Id="rId1" Type="http://schemas.openxmlformats.org/officeDocument/2006/relationships/slide" Target="../slides/slide115.xml" /><Relationship Id="rId2" Type="http://schemas.openxmlformats.org/officeDocument/2006/relationships/notesMaster" Target="../notesMasters/notesMaster1.xml" /></Relationships>
</file>

<file path=ppt/notesSlides/_rels/notesSlide71.xml.rels>&#65279;<?xml version="1.0" encoding="utf-8" standalone="yes"?><Relationships xmlns="http://schemas.openxmlformats.org/package/2006/relationships"><Relationship Id="rId1" Type="http://schemas.openxmlformats.org/officeDocument/2006/relationships/slide" Target="../slides/slide116.xml" /><Relationship Id="rId2" Type="http://schemas.openxmlformats.org/officeDocument/2006/relationships/notesMaster" Target="../notesMasters/notesMaster1.xml" /></Relationships>
</file>

<file path=ppt/notesSlides/_rels/notesSlide72.xml.rels>&#65279;<?xml version="1.0" encoding="utf-8" standalone="yes"?><Relationships xmlns="http://schemas.openxmlformats.org/package/2006/relationships"><Relationship Id="rId1" Type="http://schemas.openxmlformats.org/officeDocument/2006/relationships/slide" Target="../slides/slide117.xml" /><Relationship Id="rId2" Type="http://schemas.openxmlformats.org/officeDocument/2006/relationships/notesMaster" Target="../notesMasters/notesMaster1.xml" /></Relationships>
</file>

<file path=ppt/notesSlides/_rels/notesSlide73.xml.rels>&#65279;<?xml version="1.0" encoding="utf-8" standalone="yes"?><Relationships xmlns="http://schemas.openxmlformats.org/package/2006/relationships"><Relationship Id="rId1" Type="http://schemas.openxmlformats.org/officeDocument/2006/relationships/slide" Target="../slides/slide118.xml" /><Relationship Id="rId2" Type="http://schemas.openxmlformats.org/officeDocument/2006/relationships/notesMaster" Target="../notesMasters/notesMaster1.xml" /></Relationships>
</file>

<file path=ppt/notesSlides/_rels/notesSlide74.xml.rels>&#65279;<?xml version="1.0" encoding="utf-8" standalone="yes"?><Relationships xmlns="http://schemas.openxmlformats.org/package/2006/relationships"><Relationship Id="rId1" Type="http://schemas.openxmlformats.org/officeDocument/2006/relationships/slide" Target="../slides/slide119.xml" /><Relationship Id="rId2" Type="http://schemas.openxmlformats.org/officeDocument/2006/relationships/notesMaster" Target="../notesMasters/notesMaster1.xml" /></Relationships>
</file>

<file path=ppt/notesSlides/_rels/notesSlide75.xml.rels>&#65279;<?xml version="1.0" encoding="utf-8" standalone="yes"?><Relationships xmlns="http://schemas.openxmlformats.org/package/2006/relationships"><Relationship Id="rId1" Type="http://schemas.openxmlformats.org/officeDocument/2006/relationships/slide" Target="../slides/slide120.xml" /><Relationship Id="rId2" Type="http://schemas.openxmlformats.org/officeDocument/2006/relationships/notesMaster" Target="../notesMasters/notesMaster1.xml" /></Relationships>
</file>

<file path=ppt/notesSlides/_rels/notesSlide76.xml.rels>&#65279;<?xml version="1.0" encoding="utf-8" standalone="yes"?><Relationships xmlns="http://schemas.openxmlformats.org/package/2006/relationships"><Relationship Id="rId1" Type="http://schemas.openxmlformats.org/officeDocument/2006/relationships/slide" Target="../slides/slide121.xml" /><Relationship Id="rId2" Type="http://schemas.openxmlformats.org/officeDocument/2006/relationships/notesMaster" Target="../notesMasters/notesMaster1.xml" /></Relationships>
</file>

<file path=ppt/notesSlides/_rels/notesSlide77.xml.rels>&#65279;<?xml version="1.0" encoding="utf-8" standalone="yes"?><Relationships xmlns="http://schemas.openxmlformats.org/package/2006/relationships"><Relationship Id="rId1" Type="http://schemas.openxmlformats.org/officeDocument/2006/relationships/slide" Target="../slides/slide122.xml" /><Relationship Id="rId2" Type="http://schemas.openxmlformats.org/officeDocument/2006/relationships/notesMaster" Target="../notesMasters/notesMaster1.xml" /></Relationships>
</file>

<file path=ppt/notesSlides/_rels/notesSlide78.xml.rels>&#65279;<?xml version="1.0" encoding="utf-8" standalone="yes"?><Relationships xmlns="http://schemas.openxmlformats.org/package/2006/relationships"><Relationship Id="rId1" Type="http://schemas.openxmlformats.org/officeDocument/2006/relationships/slide" Target="../slides/slide123.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A4FE144-20FE-460F-AA9F-B4B5F63FECE2}" type="slidenum">
              <a:rPr lang="es-ES" smtClean="0"/>
              <a:t>3</a:t>
            </a:fld>
            <a:endParaRPr lang="es-ES"/>
          </a:p>
        </p:txBody>
      </p:sp>
    </p:spTree>
    <p:extLst>
      <p:ext uri="{BB962C8B-B14F-4D97-AF65-F5344CB8AC3E}">
        <p14:creationId xmlns:p14="http://schemas.microsoft.com/office/powerpoint/2010/main" val="1226709583"/>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55</a:t>
            </a:fld>
            <a:endParaRPr lang="es-ES"/>
          </a:p>
        </p:txBody>
      </p:sp>
    </p:spTree>
    <p:extLst>
      <p:ext uri="{BB962C8B-B14F-4D97-AF65-F5344CB8AC3E}">
        <p14:creationId xmlns:p14="http://schemas.microsoft.com/office/powerpoint/2010/main" val="2763690522"/>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56</a:t>
            </a:fld>
            <a:endParaRPr lang="es-ES"/>
          </a:p>
        </p:txBody>
      </p:sp>
    </p:spTree>
    <p:extLst>
      <p:ext uri="{BB962C8B-B14F-4D97-AF65-F5344CB8AC3E}">
        <p14:creationId xmlns:p14="http://schemas.microsoft.com/office/powerpoint/2010/main" val="1668390387"/>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57</a:t>
            </a:fld>
            <a:endParaRPr lang="es-ES"/>
          </a:p>
        </p:txBody>
      </p:sp>
    </p:spTree>
    <p:extLst>
      <p:ext uri="{BB962C8B-B14F-4D97-AF65-F5344CB8AC3E}">
        <p14:creationId xmlns:p14="http://schemas.microsoft.com/office/powerpoint/2010/main" val="3384894917"/>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58</a:t>
            </a:fld>
            <a:endParaRPr lang="es-ES"/>
          </a:p>
        </p:txBody>
      </p:sp>
    </p:spTree>
    <p:extLst>
      <p:ext uri="{BB962C8B-B14F-4D97-AF65-F5344CB8AC3E}">
        <p14:creationId xmlns:p14="http://schemas.microsoft.com/office/powerpoint/2010/main" val="3646935094"/>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59</a:t>
            </a:fld>
            <a:endParaRPr lang="es-ES"/>
          </a:p>
        </p:txBody>
      </p:sp>
    </p:spTree>
    <p:extLst>
      <p:ext uri="{BB962C8B-B14F-4D97-AF65-F5344CB8AC3E}">
        <p14:creationId xmlns:p14="http://schemas.microsoft.com/office/powerpoint/2010/main" val="1847231260"/>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60</a:t>
            </a:fld>
            <a:endParaRPr lang="es-ES"/>
          </a:p>
        </p:txBody>
      </p:sp>
    </p:spTree>
    <p:extLst>
      <p:ext uri="{BB962C8B-B14F-4D97-AF65-F5344CB8AC3E}">
        <p14:creationId xmlns:p14="http://schemas.microsoft.com/office/powerpoint/2010/main" val="1001082537"/>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61</a:t>
            </a:fld>
            <a:endParaRPr lang="es-ES"/>
          </a:p>
        </p:txBody>
      </p:sp>
    </p:spTree>
    <p:extLst>
      <p:ext uri="{BB962C8B-B14F-4D97-AF65-F5344CB8AC3E}">
        <p14:creationId xmlns:p14="http://schemas.microsoft.com/office/powerpoint/2010/main" val="2067578654"/>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62</a:t>
            </a:fld>
            <a:endParaRPr lang="es-ES"/>
          </a:p>
        </p:txBody>
      </p:sp>
    </p:spTree>
    <p:extLst>
      <p:ext uri="{BB962C8B-B14F-4D97-AF65-F5344CB8AC3E}">
        <p14:creationId xmlns:p14="http://schemas.microsoft.com/office/powerpoint/2010/main" val="2218774743"/>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63</a:t>
            </a:fld>
            <a:endParaRPr lang="es-ES"/>
          </a:p>
        </p:txBody>
      </p:sp>
    </p:spTree>
    <p:extLst>
      <p:ext uri="{BB962C8B-B14F-4D97-AF65-F5344CB8AC3E}">
        <p14:creationId xmlns:p14="http://schemas.microsoft.com/office/powerpoint/2010/main" val="3309980222"/>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64</a:t>
            </a:fld>
            <a:endParaRPr lang="es-ES"/>
          </a:p>
        </p:txBody>
      </p:sp>
    </p:spTree>
    <p:extLst>
      <p:ext uri="{BB962C8B-B14F-4D97-AF65-F5344CB8AC3E}">
        <p14:creationId xmlns:p14="http://schemas.microsoft.com/office/powerpoint/2010/main" val="2947396832"/>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a:t>
            </a:fld>
            <a:endParaRPr lang="es-ES"/>
          </a:p>
        </p:txBody>
      </p:sp>
    </p:spTree>
    <p:extLst>
      <p:ext uri="{BB962C8B-B14F-4D97-AF65-F5344CB8AC3E}">
        <p14:creationId xmlns:p14="http://schemas.microsoft.com/office/powerpoint/2010/main" val="1916147120"/>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65</a:t>
            </a:fld>
            <a:endParaRPr lang="es-ES"/>
          </a:p>
        </p:txBody>
      </p:sp>
    </p:spTree>
    <p:extLst>
      <p:ext uri="{BB962C8B-B14F-4D97-AF65-F5344CB8AC3E}">
        <p14:creationId xmlns:p14="http://schemas.microsoft.com/office/powerpoint/2010/main" val="253308927"/>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66</a:t>
            </a:fld>
            <a:endParaRPr lang="es-ES"/>
          </a:p>
        </p:txBody>
      </p:sp>
    </p:spTree>
    <p:extLst>
      <p:ext uri="{BB962C8B-B14F-4D97-AF65-F5344CB8AC3E}">
        <p14:creationId xmlns:p14="http://schemas.microsoft.com/office/powerpoint/2010/main" val="228272654"/>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67</a:t>
            </a:fld>
            <a:endParaRPr lang="es-ES"/>
          </a:p>
        </p:txBody>
      </p:sp>
    </p:spTree>
    <p:extLst>
      <p:ext uri="{BB962C8B-B14F-4D97-AF65-F5344CB8AC3E}">
        <p14:creationId xmlns:p14="http://schemas.microsoft.com/office/powerpoint/2010/main" val="2068957303"/>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68</a:t>
            </a:fld>
            <a:endParaRPr lang="es-ES"/>
          </a:p>
        </p:txBody>
      </p:sp>
    </p:spTree>
    <p:extLst>
      <p:ext uri="{BB962C8B-B14F-4D97-AF65-F5344CB8AC3E}">
        <p14:creationId xmlns:p14="http://schemas.microsoft.com/office/powerpoint/2010/main" val="1329841434"/>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69</a:t>
            </a:fld>
            <a:endParaRPr lang="es-ES"/>
          </a:p>
        </p:txBody>
      </p:sp>
    </p:spTree>
    <p:extLst>
      <p:ext uri="{BB962C8B-B14F-4D97-AF65-F5344CB8AC3E}">
        <p14:creationId xmlns:p14="http://schemas.microsoft.com/office/powerpoint/2010/main" val="964989359"/>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70</a:t>
            </a:fld>
            <a:endParaRPr lang="es-ES"/>
          </a:p>
        </p:txBody>
      </p:sp>
    </p:spTree>
    <p:extLst>
      <p:ext uri="{BB962C8B-B14F-4D97-AF65-F5344CB8AC3E}">
        <p14:creationId xmlns:p14="http://schemas.microsoft.com/office/powerpoint/2010/main" val="2475444"/>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71</a:t>
            </a:fld>
            <a:endParaRPr lang="es-ES"/>
          </a:p>
        </p:txBody>
      </p:sp>
    </p:spTree>
    <p:extLst>
      <p:ext uri="{BB962C8B-B14F-4D97-AF65-F5344CB8AC3E}">
        <p14:creationId xmlns:p14="http://schemas.microsoft.com/office/powerpoint/2010/main" val="3542876415"/>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72</a:t>
            </a:fld>
            <a:endParaRPr lang="es-ES"/>
          </a:p>
        </p:txBody>
      </p:sp>
    </p:spTree>
    <p:extLst>
      <p:ext uri="{BB962C8B-B14F-4D97-AF65-F5344CB8AC3E}">
        <p14:creationId xmlns:p14="http://schemas.microsoft.com/office/powerpoint/2010/main" val="2968369946"/>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73</a:t>
            </a:fld>
            <a:endParaRPr lang="es-ES"/>
          </a:p>
        </p:txBody>
      </p:sp>
    </p:spTree>
    <p:extLst>
      <p:ext uri="{BB962C8B-B14F-4D97-AF65-F5344CB8AC3E}">
        <p14:creationId xmlns:p14="http://schemas.microsoft.com/office/powerpoint/2010/main" val="1961060454"/>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74</a:t>
            </a:fld>
            <a:endParaRPr lang="es-ES"/>
          </a:p>
        </p:txBody>
      </p:sp>
    </p:spTree>
    <p:extLst>
      <p:ext uri="{BB962C8B-B14F-4D97-AF65-F5344CB8AC3E}">
        <p14:creationId xmlns:p14="http://schemas.microsoft.com/office/powerpoint/2010/main" val="2260603890"/>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45</a:t>
            </a:fld>
            <a:endParaRPr lang="es-ES"/>
          </a:p>
        </p:txBody>
      </p:sp>
    </p:spTree>
    <p:extLst>
      <p:ext uri="{BB962C8B-B14F-4D97-AF65-F5344CB8AC3E}">
        <p14:creationId xmlns:p14="http://schemas.microsoft.com/office/powerpoint/2010/main" val="1332377995"/>
      </p:ext>
    </p:extLst>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75</a:t>
            </a:fld>
            <a:endParaRPr lang="es-ES"/>
          </a:p>
        </p:txBody>
      </p:sp>
    </p:spTree>
    <p:extLst>
      <p:ext uri="{BB962C8B-B14F-4D97-AF65-F5344CB8AC3E}">
        <p14:creationId xmlns:p14="http://schemas.microsoft.com/office/powerpoint/2010/main" val="711829574"/>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76</a:t>
            </a:fld>
            <a:endParaRPr lang="es-ES"/>
          </a:p>
        </p:txBody>
      </p:sp>
    </p:spTree>
    <p:extLst>
      <p:ext uri="{BB962C8B-B14F-4D97-AF65-F5344CB8AC3E}">
        <p14:creationId xmlns:p14="http://schemas.microsoft.com/office/powerpoint/2010/main" val="2623846366"/>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77</a:t>
            </a:fld>
            <a:endParaRPr lang="es-ES"/>
          </a:p>
        </p:txBody>
      </p:sp>
    </p:spTree>
    <p:extLst>
      <p:ext uri="{BB962C8B-B14F-4D97-AF65-F5344CB8AC3E}">
        <p14:creationId xmlns:p14="http://schemas.microsoft.com/office/powerpoint/2010/main" val="1034062689"/>
      </p:ext>
    </p:extLst>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78</a:t>
            </a:fld>
            <a:endParaRPr lang="es-ES"/>
          </a:p>
        </p:txBody>
      </p:sp>
    </p:spTree>
    <p:extLst>
      <p:ext uri="{BB962C8B-B14F-4D97-AF65-F5344CB8AC3E}">
        <p14:creationId xmlns:p14="http://schemas.microsoft.com/office/powerpoint/2010/main" val="3963725235"/>
      </p:ext>
    </p:extLst>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79</a:t>
            </a:fld>
            <a:endParaRPr lang="es-ES"/>
          </a:p>
        </p:txBody>
      </p:sp>
    </p:spTree>
    <p:extLst>
      <p:ext uri="{BB962C8B-B14F-4D97-AF65-F5344CB8AC3E}">
        <p14:creationId xmlns:p14="http://schemas.microsoft.com/office/powerpoint/2010/main" val="1115187296"/>
      </p:ext>
    </p:extLst>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80</a:t>
            </a:fld>
            <a:endParaRPr lang="es-ES"/>
          </a:p>
        </p:txBody>
      </p:sp>
    </p:spTree>
    <p:extLst>
      <p:ext uri="{BB962C8B-B14F-4D97-AF65-F5344CB8AC3E}">
        <p14:creationId xmlns:p14="http://schemas.microsoft.com/office/powerpoint/2010/main" val="1718070706"/>
      </p:ext>
    </p:extLst>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81</a:t>
            </a:fld>
            <a:endParaRPr lang="es-ES"/>
          </a:p>
        </p:txBody>
      </p:sp>
    </p:spTree>
    <p:extLst>
      <p:ext uri="{BB962C8B-B14F-4D97-AF65-F5344CB8AC3E}">
        <p14:creationId xmlns:p14="http://schemas.microsoft.com/office/powerpoint/2010/main" val="2004422176"/>
      </p:ext>
    </p:extLst>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82</a:t>
            </a:fld>
            <a:endParaRPr lang="es-ES"/>
          </a:p>
        </p:txBody>
      </p:sp>
    </p:spTree>
    <p:extLst>
      <p:ext uri="{BB962C8B-B14F-4D97-AF65-F5344CB8AC3E}">
        <p14:creationId xmlns:p14="http://schemas.microsoft.com/office/powerpoint/2010/main" val="320439912"/>
      </p:ext>
    </p:extLst>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83</a:t>
            </a:fld>
            <a:endParaRPr lang="es-ES"/>
          </a:p>
        </p:txBody>
      </p:sp>
    </p:spTree>
    <p:extLst>
      <p:ext uri="{BB962C8B-B14F-4D97-AF65-F5344CB8AC3E}">
        <p14:creationId xmlns:p14="http://schemas.microsoft.com/office/powerpoint/2010/main" val="4017400363"/>
      </p:ext>
    </p:extLst>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84</a:t>
            </a:fld>
            <a:endParaRPr lang="es-ES"/>
          </a:p>
        </p:txBody>
      </p:sp>
    </p:spTree>
    <p:extLst>
      <p:ext uri="{BB962C8B-B14F-4D97-AF65-F5344CB8AC3E}">
        <p14:creationId xmlns:p14="http://schemas.microsoft.com/office/powerpoint/2010/main" val="2600621765"/>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46</a:t>
            </a:fld>
            <a:endParaRPr lang="es-ES"/>
          </a:p>
        </p:txBody>
      </p:sp>
    </p:spTree>
    <p:extLst>
      <p:ext uri="{BB962C8B-B14F-4D97-AF65-F5344CB8AC3E}">
        <p14:creationId xmlns:p14="http://schemas.microsoft.com/office/powerpoint/2010/main" val="1236702335"/>
      </p:ext>
    </p:extLst>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85</a:t>
            </a:fld>
            <a:endParaRPr lang="es-ES"/>
          </a:p>
        </p:txBody>
      </p:sp>
    </p:spTree>
    <p:extLst>
      <p:ext uri="{BB962C8B-B14F-4D97-AF65-F5344CB8AC3E}">
        <p14:creationId xmlns:p14="http://schemas.microsoft.com/office/powerpoint/2010/main" val="1033204449"/>
      </p:ext>
    </p:extLst>
  </p:cSld>
  <p:clrMapOvr>
    <a:masterClrMapping/>
  </p:clrMapOvr>
</p:notes>
</file>

<file path=ppt/notesSlides/notesSlide4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86</a:t>
            </a:fld>
            <a:endParaRPr lang="es-ES"/>
          </a:p>
        </p:txBody>
      </p:sp>
    </p:spTree>
    <p:extLst>
      <p:ext uri="{BB962C8B-B14F-4D97-AF65-F5344CB8AC3E}">
        <p14:creationId xmlns:p14="http://schemas.microsoft.com/office/powerpoint/2010/main" val="1312076118"/>
      </p:ext>
    </p:extLst>
  </p:cSld>
  <p:clrMapOvr>
    <a:masterClrMapping/>
  </p:clrMapOvr>
</p:notes>
</file>

<file path=ppt/notesSlides/notesSlide4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87</a:t>
            </a:fld>
            <a:endParaRPr lang="es-ES"/>
          </a:p>
        </p:txBody>
      </p:sp>
    </p:spTree>
    <p:extLst>
      <p:ext uri="{BB962C8B-B14F-4D97-AF65-F5344CB8AC3E}">
        <p14:creationId xmlns:p14="http://schemas.microsoft.com/office/powerpoint/2010/main" val="127719182"/>
      </p:ext>
    </p:extLst>
  </p:cSld>
  <p:clrMapOvr>
    <a:masterClrMapping/>
  </p:clrMapOvr>
</p:notes>
</file>

<file path=ppt/notesSlides/notesSlide4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88</a:t>
            </a:fld>
            <a:endParaRPr lang="es-ES"/>
          </a:p>
        </p:txBody>
      </p:sp>
    </p:spTree>
    <p:extLst>
      <p:ext uri="{BB962C8B-B14F-4D97-AF65-F5344CB8AC3E}">
        <p14:creationId xmlns:p14="http://schemas.microsoft.com/office/powerpoint/2010/main" val="1477617512"/>
      </p:ext>
    </p:extLst>
  </p:cSld>
  <p:clrMapOvr>
    <a:masterClrMapping/>
  </p:clrMapOvr>
</p:notes>
</file>

<file path=ppt/notesSlides/notesSlide4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89</a:t>
            </a:fld>
            <a:endParaRPr lang="es-ES"/>
          </a:p>
        </p:txBody>
      </p:sp>
    </p:spTree>
    <p:extLst>
      <p:ext uri="{BB962C8B-B14F-4D97-AF65-F5344CB8AC3E}">
        <p14:creationId xmlns:p14="http://schemas.microsoft.com/office/powerpoint/2010/main" val="236167934"/>
      </p:ext>
    </p:extLst>
  </p:cSld>
  <p:clrMapOvr>
    <a:masterClrMapping/>
  </p:clrMapOvr>
</p:notes>
</file>

<file path=ppt/notesSlides/notesSlide4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90</a:t>
            </a:fld>
            <a:endParaRPr lang="es-ES"/>
          </a:p>
        </p:txBody>
      </p:sp>
    </p:spTree>
    <p:extLst>
      <p:ext uri="{BB962C8B-B14F-4D97-AF65-F5344CB8AC3E}">
        <p14:creationId xmlns:p14="http://schemas.microsoft.com/office/powerpoint/2010/main" val="3785623344"/>
      </p:ext>
    </p:extLst>
  </p:cSld>
  <p:clrMapOvr>
    <a:masterClrMapping/>
  </p:clrMapOvr>
</p:notes>
</file>

<file path=ppt/notesSlides/notesSlide4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91</a:t>
            </a:fld>
            <a:endParaRPr lang="es-ES"/>
          </a:p>
        </p:txBody>
      </p:sp>
    </p:spTree>
    <p:extLst>
      <p:ext uri="{BB962C8B-B14F-4D97-AF65-F5344CB8AC3E}">
        <p14:creationId xmlns:p14="http://schemas.microsoft.com/office/powerpoint/2010/main" val="4005631146"/>
      </p:ext>
    </p:extLst>
  </p:cSld>
  <p:clrMapOvr>
    <a:masterClrMapping/>
  </p:clrMapOvr>
</p:notes>
</file>

<file path=ppt/notesSlides/notesSlide4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92</a:t>
            </a:fld>
            <a:endParaRPr lang="es-ES"/>
          </a:p>
        </p:txBody>
      </p:sp>
    </p:spTree>
    <p:extLst>
      <p:ext uri="{BB962C8B-B14F-4D97-AF65-F5344CB8AC3E}">
        <p14:creationId xmlns:p14="http://schemas.microsoft.com/office/powerpoint/2010/main" val="4106154956"/>
      </p:ext>
    </p:extLst>
  </p:cSld>
  <p:clrMapOvr>
    <a:masterClrMapping/>
  </p:clrMapOvr>
</p:notes>
</file>

<file path=ppt/notesSlides/notesSlide4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93</a:t>
            </a:fld>
            <a:endParaRPr lang="es-ES"/>
          </a:p>
        </p:txBody>
      </p:sp>
    </p:spTree>
    <p:extLst>
      <p:ext uri="{BB962C8B-B14F-4D97-AF65-F5344CB8AC3E}">
        <p14:creationId xmlns:p14="http://schemas.microsoft.com/office/powerpoint/2010/main" val="3940782282"/>
      </p:ext>
    </p:extLst>
  </p:cSld>
  <p:clrMapOvr>
    <a:masterClrMapping/>
  </p:clrMapOvr>
</p:notes>
</file>

<file path=ppt/notesSlides/notesSlide4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94</a:t>
            </a:fld>
            <a:endParaRPr lang="es-ES"/>
          </a:p>
        </p:txBody>
      </p:sp>
    </p:spTree>
    <p:extLst>
      <p:ext uri="{BB962C8B-B14F-4D97-AF65-F5344CB8AC3E}">
        <p14:creationId xmlns:p14="http://schemas.microsoft.com/office/powerpoint/2010/main" val="1735298938"/>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47</a:t>
            </a:fld>
            <a:endParaRPr lang="es-ES"/>
          </a:p>
        </p:txBody>
      </p:sp>
    </p:spTree>
    <p:extLst>
      <p:ext uri="{BB962C8B-B14F-4D97-AF65-F5344CB8AC3E}">
        <p14:creationId xmlns:p14="http://schemas.microsoft.com/office/powerpoint/2010/main" val="1768317551"/>
      </p:ext>
    </p:extLst>
  </p:cSld>
  <p:clrMapOvr>
    <a:masterClrMapping/>
  </p:clrMapOvr>
</p:notes>
</file>

<file path=ppt/notesSlides/notesSlide5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95</a:t>
            </a:fld>
            <a:endParaRPr lang="es-ES"/>
          </a:p>
        </p:txBody>
      </p:sp>
    </p:spTree>
    <p:extLst>
      <p:ext uri="{BB962C8B-B14F-4D97-AF65-F5344CB8AC3E}">
        <p14:creationId xmlns:p14="http://schemas.microsoft.com/office/powerpoint/2010/main" val="1215363432"/>
      </p:ext>
    </p:extLst>
  </p:cSld>
  <p:clrMapOvr>
    <a:masterClrMapping/>
  </p:clrMapOvr>
</p:notes>
</file>

<file path=ppt/notesSlides/notesSlide5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96</a:t>
            </a:fld>
            <a:endParaRPr lang="es-ES"/>
          </a:p>
        </p:txBody>
      </p:sp>
    </p:spTree>
    <p:extLst>
      <p:ext uri="{BB962C8B-B14F-4D97-AF65-F5344CB8AC3E}">
        <p14:creationId xmlns:p14="http://schemas.microsoft.com/office/powerpoint/2010/main" val="2968420522"/>
      </p:ext>
    </p:extLst>
  </p:cSld>
  <p:clrMapOvr>
    <a:masterClrMapping/>
  </p:clrMapOvr>
</p:notes>
</file>

<file path=ppt/notesSlides/notesSlide5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97</a:t>
            </a:fld>
            <a:endParaRPr lang="es-ES"/>
          </a:p>
        </p:txBody>
      </p:sp>
    </p:spTree>
    <p:extLst>
      <p:ext uri="{BB962C8B-B14F-4D97-AF65-F5344CB8AC3E}">
        <p14:creationId xmlns:p14="http://schemas.microsoft.com/office/powerpoint/2010/main" val="2924604569"/>
      </p:ext>
    </p:extLst>
  </p:cSld>
  <p:clrMapOvr>
    <a:masterClrMapping/>
  </p:clrMapOvr>
</p:notes>
</file>

<file path=ppt/notesSlides/notesSlide5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98</a:t>
            </a:fld>
            <a:endParaRPr lang="es-ES"/>
          </a:p>
        </p:txBody>
      </p:sp>
    </p:spTree>
    <p:extLst>
      <p:ext uri="{BB962C8B-B14F-4D97-AF65-F5344CB8AC3E}">
        <p14:creationId xmlns:p14="http://schemas.microsoft.com/office/powerpoint/2010/main" val="1523541194"/>
      </p:ext>
    </p:extLst>
  </p:cSld>
  <p:clrMapOvr>
    <a:masterClrMapping/>
  </p:clrMapOvr>
</p:notes>
</file>

<file path=ppt/notesSlides/notesSlide5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99</a:t>
            </a:fld>
            <a:endParaRPr lang="es-ES"/>
          </a:p>
        </p:txBody>
      </p:sp>
    </p:spTree>
    <p:extLst>
      <p:ext uri="{BB962C8B-B14F-4D97-AF65-F5344CB8AC3E}">
        <p14:creationId xmlns:p14="http://schemas.microsoft.com/office/powerpoint/2010/main" val="1266499864"/>
      </p:ext>
    </p:extLst>
  </p:cSld>
  <p:clrMapOvr>
    <a:masterClrMapping/>
  </p:clrMapOvr>
</p:notes>
</file>

<file path=ppt/notesSlides/notesSlide5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100</a:t>
            </a:fld>
            <a:endParaRPr lang="es-ES"/>
          </a:p>
        </p:txBody>
      </p:sp>
    </p:spTree>
    <p:extLst>
      <p:ext uri="{BB962C8B-B14F-4D97-AF65-F5344CB8AC3E}">
        <p14:creationId xmlns:p14="http://schemas.microsoft.com/office/powerpoint/2010/main" val="579154527"/>
      </p:ext>
    </p:extLst>
  </p:cSld>
  <p:clrMapOvr>
    <a:masterClrMapping/>
  </p:clrMapOvr>
</p:notes>
</file>

<file path=ppt/notesSlides/notesSlide5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101</a:t>
            </a:fld>
            <a:endParaRPr lang="es-ES"/>
          </a:p>
        </p:txBody>
      </p:sp>
    </p:spTree>
    <p:extLst>
      <p:ext uri="{BB962C8B-B14F-4D97-AF65-F5344CB8AC3E}">
        <p14:creationId xmlns:p14="http://schemas.microsoft.com/office/powerpoint/2010/main" val="1351748764"/>
      </p:ext>
    </p:extLst>
  </p:cSld>
  <p:clrMapOvr>
    <a:masterClrMapping/>
  </p:clrMapOvr>
</p:notes>
</file>

<file path=ppt/notesSlides/notesSlide5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102</a:t>
            </a:fld>
            <a:endParaRPr lang="es-ES"/>
          </a:p>
        </p:txBody>
      </p:sp>
    </p:spTree>
    <p:extLst>
      <p:ext uri="{BB962C8B-B14F-4D97-AF65-F5344CB8AC3E}">
        <p14:creationId xmlns:p14="http://schemas.microsoft.com/office/powerpoint/2010/main" val="1434212402"/>
      </p:ext>
    </p:extLst>
  </p:cSld>
  <p:clrMapOvr>
    <a:masterClrMapping/>
  </p:clrMapOvr>
</p:notes>
</file>

<file path=ppt/notesSlides/notesSlide5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103</a:t>
            </a:fld>
            <a:endParaRPr lang="es-ES"/>
          </a:p>
        </p:txBody>
      </p:sp>
    </p:spTree>
    <p:extLst>
      <p:ext uri="{BB962C8B-B14F-4D97-AF65-F5344CB8AC3E}">
        <p14:creationId xmlns:p14="http://schemas.microsoft.com/office/powerpoint/2010/main" val="3270532142"/>
      </p:ext>
    </p:extLst>
  </p:cSld>
  <p:clrMapOvr>
    <a:masterClrMapping/>
  </p:clrMapOvr>
</p:notes>
</file>

<file path=ppt/notesSlides/notesSlide5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104</a:t>
            </a:fld>
            <a:endParaRPr lang="es-ES"/>
          </a:p>
        </p:txBody>
      </p:sp>
    </p:spTree>
    <p:extLst>
      <p:ext uri="{BB962C8B-B14F-4D97-AF65-F5344CB8AC3E}">
        <p14:creationId xmlns:p14="http://schemas.microsoft.com/office/powerpoint/2010/main" val="1512571179"/>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48</a:t>
            </a:fld>
            <a:endParaRPr lang="es-ES"/>
          </a:p>
        </p:txBody>
      </p:sp>
    </p:spTree>
    <p:extLst>
      <p:ext uri="{BB962C8B-B14F-4D97-AF65-F5344CB8AC3E}">
        <p14:creationId xmlns:p14="http://schemas.microsoft.com/office/powerpoint/2010/main" val="3015781235"/>
      </p:ext>
    </p:extLst>
  </p:cSld>
  <p:clrMapOvr>
    <a:masterClrMapping/>
  </p:clrMapOvr>
</p:notes>
</file>

<file path=ppt/notesSlides/notesSlide6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105</a:t>
            </a:fld>
            <a:endParaRPr lang="es-ES"/>
          </a:p>
        </p:txBody>
      </p:sp>
    </p:spTree>
    <p:extLst>
      <p:ext uri="{BB962C8B-B14F-4D97-AF65-F5344CB8AC3E}">
        <p14:creationId xmlns:p14="http://schemas.microsoft.com/office/powerpoint/2010/main" val="2693611284"/>
      </p:ext>
    </p:extLst>
  </p:cSld>
  <p:clrMapOvr>
    <a:masterClrMapping/>
  </p:clrMapOvr>
</p:notes>
</file>

<file path=ppt/notesSlides/notesSlide6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106</a:t>
            </a:fld>
            <a:endParaRPr lang="es-ES"/>
          </a:p>
        </p:txBody>
      </p:sp>
    </p:spTree>
    <p:extLst>
      <p:ext uri="{BB962C8B-B14F-4D97-AF65-F5344CB8AC3E}">
        <p14:creationId xmlns:p14="http://schemas.microsoft.com/office/powerpoint/2010/main" val="3377217476"/>
      </p:ext>
    </p:extLst>
  </p:cSld>
  <p:clrMapOvr>
    <a:masterClrMapping/>
  </p:clrMapOvr>
</p:notes>
</file>

<file path=ppt/notesSlides/notesSlide6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107</a:t>
            </a:fld>
            <a:endParaRPr lang="es-ES"/>
          </a:p>
        </p:txBody>
      </p:sp>
    </p:spTree>
    <p:extLst>
      <p:ext uri="{BB962C8B-B14F-4D97-AF65-F5344CB8AC3E}">
        <p14:creationId xmlns:p14="http://schemas.microsoft.com/office/powerpoint/2010/main" val="3849751340"/>
      </p:ext>
    </p:extLst>
  </p:cSld>
  <p:clrMapOvr>
    <a:masterClrMapping/>
  </p:clrMapOvr>
</p:notes>
</file>

<file path=ppt/notesSlides/notesSlide6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108</a:t>
            </a:fld>
            <a:endParaRPr lang="es-ES"/>
          </a:p>
        </p:txBody>
      </p:sp>
    </p:spTree>
    <p:extLst>
      <p:ext uri="{BB962C8B-B14F-4D97-AF65-F5344CB8AC3E}">
        <p14:creationId xmlns:p14="http://schemas.microsoft.com/office/powerpoint/2010/main" val="212633657"/>
      </p:ext>
    </p:extLst>
  </p:cSld>
  <p:clrMapOvr>
    <a:masterClrMapping/>
  </p:clrMapOvr>
</p:notes>
</file>

<file path=ppt/notesSlides/notesSlide6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109</a:t>
            </a:fld>
            <a:endParaRPr lang="es-ES"/>
          </a:p>
        </p:txBody>
      </p:sp>
    </p:spTree>
    <p:extLst>
      <p:ext uri="{BB962C8B-B14F-4D97-AF65-F5344CB8AC3E}">
        <p14:creationId xmlns:p14="http://schemas.microsoft.com/office/powerpoint/2010/main" val="4083137528"/>
      </p:ext>
    </p:extLst>
  </p:cSld>
  <p:clrMapOvr>
    <a:masterClrMapping/>
  </p:clrMapOvr>
</p:notes>
</file>

<file path=ppt/notesSlides/notesSlide6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110</a:t>
            </a:fld>
            <a:endParaRPr lang="es-ES"/>
          </a:p>
        </p:txBody>
      </p:sp>
    </p:spTree>
    <p:extLst>
      <p:ext uri="{BB962C8B-B14F-4D97-AF65-F5344CB8AC3E}">
        <p14:creationId xmlns:p14="http://schemas.microsoft.com/office/powerpoint/2010/main" val="155472926"/>
      </p:ext>
    </p:extLst>
  </p:cSld>
  <p:clrMapOvr>
    <a:masterClrMapping/>
  </p:clrMapOvr>
</p:notes>
</file>

<file path=ppt/notesSlides/notesSlide6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111</a:t>
            </a:fld>
            <a:endParaRPr lang="es-ES"/>
          </a:p>
        </p:txBody>
      </p:sp>
    </p:spTree>
    <p:extLst>
      <p:ext uri="{BB962C8B-B14F-4D97-AF65-F5344CB8AC3E}">
        <p14:creationId xmlns:p14="http://schemas.microsoft.com/office/powerpoint/2010/main" val="831832000"/>
      </p:ext>
    </p:extLst>
  </p:cSld>
  <p:clrMapOvr>
    <a:masterClrMapping/>
  </p:clrMapOvr>
</p:notes>
</file>

<file path=ppt/notesSlides/notesSlide6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112</a:t>
            </a:fld>
            <a:endParaRPr lang="es-ES"/>
          </a:p>
        </p:txBody>
      </p:sp>
    </p:spTree>
    <p:extLst>
      <p:ext uri="{BB962C8B-B14F-4D97-AF65-F5344CB8AC3E}">
        <p14:creationId xmlns:p14="http://schemas.microsoft.com/office/powerpoint/2010/main" val="839079437"/>
      </p:ext>
    </p:extLst>
  </p:cSld>
  <p:clrMapOvr>
    <a:masterClrMapping/>
  </p:clrMapOvr>
</p:notes>
</file>

<file path=ppt/notesSlides/notesSlide6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113</a:t>
            </a:fld>
            <a:endParaRPr lang="es-ES"/>
          </a:p>
        </p:txBody>
      </p:sp>
    </p:spTree>
    <p:extLst>
      <p:ext uri="{BB962C8B-B14F-4D97-AF65-F5344CB8AC3E}">
        <p14:creationId xmlns:p14="http://schemas.microsoft.com/office/powerpoint/2010/main" val="2173745815"/>
      </p:ext>
    </p:extLst>
  </p:cSld>
  <p:clrMapOvr>
    <a:masterClrMapping/>
  </p:clrMapOvr>
</p:notes>
</file>

<file path=ppt/notesSlides/notesSlide6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114</a:t>
            </a:fld>
            <a:endParaRPr lang="es-ES"/>
          </a:p>
        </p:txBody>
      </p:sp>
    </p:spTree>
    <p:extLst>
      <p:ext uri="{BB962C8B-B14F-4D97-AF65-F5344CB8AC3E}">
        <p14:creationId xmlns:p14="http://schemas.microsoft.com/office/powerpoint/2010/main" val="159832624"/>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52</a:t>
            </a:fld>
            <a:endParaRPr lang="es-ES"/>
          </a:p>
        </p:txBody>
      </p:sp>
    </p:spTree>
    <p:extLst>
      <p:ext uri="{BB962C8B-B14F-4D97-AF65-F5344CB8AC3E}">
        <p14:creationId xmlns:p14="http://schemas.microsoft.com/office/powerpoint/2010/main" val="522664566"/>
      </p:ext>
    </p:extLst>
  </p:cSld>
  <p:clrMapOvr>
    <a:masterClrMapping/>
  </p:clrMapOvr>
</p:notes>
</file>

<file path=ppt/notesSlides/notesSlide7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115</a:t>
            </a:fld>
            <a:endParaRPr lang="es-ES"/>
          </a:p>
        </p:txBody>
      </p:sp>
    </p:spTree>
    <p:extLst>
      <p:ext uri="{BB962C8B-B14F-4D97-AF65-F5344CB8AC3E}">
        <p14:creationId xmlns:p14="http://schemas.microsoft.com/office/powerpoint/2010/main" val="1669198758"/>
      </p:ext>
    </p:extLst>
  </p:cSld>
  <p:clrMapOvr>
    <a:masterClrMapping/>
  </p:clrMapOvr>
</p:notes>
</file>

<file path=ppt/notesSlides/notesSlide7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116</a:t>
            </a:fld>
            <a:endParaRPr lang="es-ES"/>
          </a:p>
        </p:txBody>
      </p:sp>
    </p:spTree>
    <p:extLst>
      <p:ext uri="{BB962C8B-B14F-4D97-AF65-F5344CB8AC3E}">
        <p14:creationId xmlns:p14="http://schemas.microsoft.com/office/powerpoint/2010/main" val="386044611"/>
      </p:ext>
    </p:extLst>
  </p:cSld>
  <p:clrMapOvr>
    <a:masterClrMapping/>
  </p:clrMapOvr>
</p:notes>
</file>

<file path=ppt/notesSlides/notesSlide7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117</a:t>
            </a:fld>
            <a:endParaRPr lang="es-ES"/>
          </a:p>
        </p:txBody>
      </p:sp>
    </p:spTree>
    <p:extLst>
      <p:ext uri="{BB962C8B-B14F-4D97-AF65-F5344CB8AC3E}">
        <p14:creationId xmlns:p14="http://schemas.microsoft.com/office/powerpoint/2010/main" val="1778848291"/>
      </p:ext>
    </p:extLst>
  </p:cSld>
  <p:clrMapOvr>
    <a:masterClrMapping/>
  </p:clrMapOvr>
</p:notes>
</file>

<file path=ppt/notesSlides/notesSlide7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118</a:t>
            </a:fld>
            <a:endParaRPr lang="es-ES"/>
          </a:p>
        </p:txBody>
      </p:sp>
    </p:spTree>
    <p:extLst>
      <p:ext uri="{BB962C8B-B14F-4D97-AF65-F5344CB8AC3E}">
        <p14:creationId xmlns:p14="http://schemas.microsoft.com/office/powerpoint/2010/main" val="2949660339"/>
      </p:ext>
    </p:extLst>
  </p:cSld>
  <p:clrMapOvr>
    <a:masterClrMapping/>
  </p:clrMapOvr>
</p:notes>
</file>

<file path=ppt/notesSlides/notesSlide7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119</a:t>
            </a:fld>
            <a:endParaRPr lang="es-ES"/>
          </a:p>
        </p:txBody>
      </p:sp>
    </p:spTree>
    <p:extLst>
      <p:ext uri="{BB962C8B-B14F-4D97-AF65-F5344CB8AC3E}">
        <p14:creationId xmlns:p14="http://schemas.microsoft.com/office/powerpoint/2010/main" val="1618197241"/>
      </p:ext>
    </p:extLst>
  </p:cSld>
  <p:clrMapOvr>
    <a:masterClrMapping/>
  </p:clrMapOvr>
</p:notes>
</file>

<file path=ppt/notesSlides/notesSlide7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120</a:t>
            </a:fld>
            <a:endParaRPr lang="es-ES"/>
          </a:p>
        </p:txBody>
      </p:sp>
    </p:spTree>
    <p:extLst>
      <p:ext uri="{BB962C8B-B14F-4D97-AF65-F5344CB8AC3E}">
        <p14:creationId xmlns:p14="http://schemas.microsoft.com/office/powerpoint/2010/main" val="2259716012"/>
      </p:ext>
    </p:extLst>
  </p:cSld>
  <p:clrMapOvr>
    <a:masterClrMapping/>
  </p:clrMapOvr>
</p:notes>
</file>

<file path=ppt/notesSlides/notesSlide7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121</a:t>
            </a:fld>
            <a:endParaRPr lang="es-ES"/>
          </a:p>
        </p:txBody>
      </p:sp>
    </p:spTree>
    <p:extLst>
      <p:ext uri="{BB962C8B-B14F-4D97-AF65-F5344CB8AC3E}">
        <p14:creationId xmlns:p14="http://schemas.microsoft.com/office/powerpoint/2010/main" val="2254047481"/>
      </p:ext>
    </p:extLst>
  </p:cSld>
  <p:clrMapOvr>
    <a:masterClrMapping/>
  </p:clrMapOvr>
</p:notes>
</file>

<file path=ppt/notesSlides/notesSlide7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122</a:t>
            </a:fld>
            <a:endParaRPr lang="es-ES"/>
          </a:p>
        </p:txBody>
      </p:sp>
    </p:spTree>
    <p:extLst>
      <p:ext uri="{BB962C8B-B14F-4D97-AF65-F5344CB8AC3E}">
        <p14:creationId xmlns:p14="http://schemas.microsoft.com/office/powerpoint/2010/main" val="2054809820"/>
      </p:ext>
    </p:extLst>
  </p:cSld>
  <p:clrMapOvr>
    <a:masterClrMapping/>
  </p:clrMapOvr>
</p:notes>
</file>

<file path=ppt/notesSlides/notesSlide7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123</a:t>
            </a:fld>
            <a:endParaRPr lang="es-ES"/>
          </a:p>
        </p:txBody>
      </p:sp>
    </p:spTree>
    <p:extLst>
      <p:ext uri="{BB962C8B-B14F-4D97-AF65-F5344CB8AC3E}">
        <p14:creationId xmlns:p14="http://schemas.microsoft.com/office/powerpoint/2010/main" val="1842122507"/>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53</a:t>
            </a:fld>
            <a:endParaRPr lang="es-ES"/>
          </a:p>
        </p:txBody>
      </p:sp>
    </p:spTree>
    <p:extLst>
      <p:ext uri="{BB962C8B-B14F-4D97-AF65-F5344CB8AC3E}">
        <p14:creationId xmlns:p14="http://schemas.microsoft.com/office/powerpoint/2010/main" val="3651508521"/>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59A64F3-7C55-4E3B-AF29-D8BB5E2AD110}" type="slidenum">
              <a:rPr lang="es-ES" smtClean="0"/>
              <a:t>54</a:t>
            </a:fld>
            <a:endParaRPr lang="es-ES"/>
          </a:p>
        </p:txBody>
      </p:sp>
    </p:spTree>
    <p:extLst>
      <p:ext uri="{BB962C8B-B14F-4D97-AF65-F5344CB8AC3E}">
        <p14:creationId xmlns:p14="http://schemas.microsoft.com/office/powerpoint/2010/main" val="150683178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Diapositiva de título">
    <p:spTree>
      <p:nvGrpSpPr>
        <p:cNvPr id="1" name=""/>
        <p:cNvGrpSpPr/>
        <p:nvPr/>
      </p:nvGrpSpPr>
      <p:grpSpPr>
        <a:xfrm>
          <a:off x="0" y="0"/>
          <a:ext cx="0" cy="0"/>
        </a:xfrm>
      </p:grpSpPr>
      <p:sp>
        <p:nvSpPr>
          <p:cNvPr id="2" name="Título 1">
            <a:extLst>
              <a:ext uri="{FF2B5EF4-FFF2-40B4-BE49-F238E27FC236}">
                <a16:creationId xmlns="" xmlns:a16="http://schemas.microsoft.com/office/drawing/2014/main" id="{730C859A-47C3-CC54-2605-0D01425AFD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65CDE05B-E59F-E8FF-D54A-6C6A82995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D23811F2-1B4D-4CF0-6A7C-C08171E76818}"/>
              </a:ext>
            </a:extLst>
          </p:cNvPr>
          <p:cNvSpPr>
            <a:spLocks noGrp="1"/>
          </p:cNvSpPr>
          <p:nvPr>
            <p:ph type="dt" sz="half" idx="10"/>
          </p:nvPr>
        </p:nvSpPr>
        <p:spPr/>
        <p:txBody>
          <a:bodyPr/>
          <a:lstStyle/>
          <a:p>
            <a:fld id="{31F7ED8A-2F88-44C2-B0D4-F05DBF07B757}" type="datetime1">
              <a:rPr lang="es-ES" smtClean="0"/>
              <a:t>08/10/2024</a:t>
            </a:fld>
            <a:endParaRPr lang="es-ES"/>
          </a:p>
        </p:txBody>
      </p:sp>
      <p:sp>
        <p:nvSpPr>
          <p:cNvPr id="5" name="Marcador de pie de página 4">
            <a:extLst>
              <a:ext uri="{FF2B5EF4-FFF2-40B4-BE49-F238E27FC236}">
                <a16:creationId xmlns="" xmlns:a16="http://schemas.microsoft.com/office/drawing/2014/main" id="{0BD42249-EB47-A0ED-D820-51FC726AF2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ED3EE083-32F6-5586-ECB5-BC3783593505}"/>
              </a:ext>
            </a:extLst>
          </p:cNvPr>
          <p:cNvSpPr>
            <a:spLocks noGrp="1"/>
          </p:cNvSpPr>
          <p:nvPr>
            <p:ph type="sldNum" sz="quarter" idx="12"/>
          </p:nvPr>
        </p:nvSpPr>
        <p:spPr/>
        <p:txBody>
          <a:bodyPr/>
          <a:lstStyle/>
          <a:p>
            <a:fld id="{A3C1A40B-B092-4335-8F72-8AD332B2256B}" type="slidenum">
              <a:rPr lang="es-ES" smtClean="0"/>
              <a:t>‹Nº›</a:t>
            </a:fld>
            <a:endParaRPr lang="es-ES"/>
          </a:p>
        </p:txBody>
      </p:sp>
    </p:spTree>
    <p:extLst>
      <p:ext uri="{BB962C8B-B14F-4D97-AF65-F5344CB8AC3E}">
        <p14:creationId xmlns:p14="http://schemas.microsoft.com/office/powerpoint/2010/main" val="77070791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ítulo y objetos">
    <p:spTree>
      <p:nvGrpSpPr>
        <p:cNvPr id="1" name=""/>
        <p:cNvGrpSpPr/>
        <p:nvPr/>
      </p:nvGrpSpPr>
      <p:grpSpPr>
        <a:xfrm>
          <a:off x="0" y="0"/>
          <a:ext cx="0" cy="0"/>
        </a:xfrm>
      </p:grpSpPr>
      <p:sp>
        <p:nvSpPr>
          <p:cNvPr id="2" name="Título 1">
            <a:extLst>
              <a:ext uri="{FF2B5EF4-FFF2-40B4-BE49-F238E27FC236}">
                <a16:creationId xmlns="" xmlns:a16="http://schemas.microsoft.com/office/drawing/2014/main" id="{A151C989-2918-46D4-AA23-F93E67E5A7E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9F71AB08-E101-33F1-8341-45A6CF06A6A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8AB1FD29-C91F-B0C7-7786-B1A71826177B}"/>
              </a:ext>
            </a:extLst>
          </p:cNvPr>
          <p:cNvSpPr>
            <a:spLocks noGrp="1"/>
          </p:cNvSpPr>
          <p:nvPr>
            <p:ph type="dt" sz="half" idx="10"/>
          </p:nvPr>
        </p:nvSpPr>
        <p:spPr/>
        <p:txBody>
          <a:bodyPr/>
          <a:lstStyle/>
          <a:p>
            <a:fld id="{9EDA4F57-FB25-4E50-8EA2-B9D5DF0B6C1D}" type="datetime1">
              <a:rPr lang="es-ES" smtClean="0"/>
              <a:t>08/10/2024</a:t>
            </a:fld>
            <a:endParaRPr lang="es-ES"/>
          </a:p>
        </p:txBody>
      </p:sp>
      <p:sp>
        <p:nvSpPr>
          <p:cNvPr id="5" name="Marcador de pie de página 4">
            <a:extLst>
              <a:ext uri="{FF2B5EF4-FFF2-40B4-BE49-F238E27FC236}">
                <a16:creationId xmlns="" xmlns:a16="http://schemas.microsoft.com/office/drawing/2014/main" id="{1B79AD9E-9785-844D-C548-9C1021B6B0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62B43E30-A383-1734-AA81-0CF59604DCF5}"/>
              </a:ext>
            </a:extLst>
          </p:cNvPr>
          <p:cNvSpPr>
            <a:spLocks noGrp="1"/>
          </p:cNvSpPr>
          <p:nvPr>
            <p:ph type="sldNum" sz="quarter" idx="12"/>
          </p:nvPr>
        </p:nvSpPr>
        <p:spPr/>
        <p:txBody>
          <a:bodyPr/>
          <a:lstStyle/>
          <a:p>
            <a:fld id="{A3C1A40B-B092-4335-8F72-8AD332B2256B}" type="slidenum">
              <a:rPr lang="es-ES" smtClean="0"/>
              <a:t>‹Nº›</a:t>
            </a:fld>
            <a:endParaRPr lang="es-ES"/>
          </a:p>
        </p:txBody>
      </p:sp>
    </p:spTree>
    <p:extLst>
      <p:ext uri="{BB962C8B-B14F-4D97-AF65-F5344CB8AC3E}">
        <p14:creationId xmlns:p14="http://schemas.microsoft.com/office/powerpoint/2010/main" val="501001139"/>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Marcador de título 1">
            <a:extLst>
              <a:ext uri="{FF2B5EF4-FFF2-40B4-BE49-F238E27FC236}">
                <a16:creationId xmlns="" xmlns:a16="http://schemas.microsoft.com/office/drawing/2014/main" id="{91EE653C-A956-A948-C7D9-403DFA059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16DBB3D5-F1A1-458D-C5DA-A4E515F6F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5BA90484-DC2D-257B-9AE0-D3928CE5A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280E93-0370-46C7-B9FB-F7F9CBE214F4}" type="datetime1">
              <a:rPr lang="es-ES" smtClean="0"/>
              <a:t>08/10/2024</a:t>
            </a:fld>
            <a:endParaRPr lang="es-ES"/>
          </a:p>
        </p:txBody>
      </p:sp>
      <p:sp>
        <p:nvSpPr>
          <p:cNvPr id="5" name="Marcador de pie de página 4">
            <a:extLst>
              <a:ext uri="{FF2B5EF4-FFF2-40B4-BE49-F238E27FC236}">
                <a16:creationId xmlns="" xmlns:a16="http://schemas.microsoft.com/office/drawing/2014/main" id="{E2C9FA3D-6571-E8C5-7FAA-8FD0261CD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65D04D2A-D053-2FCC-30F3-08B66DB69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C1A40B-B092-4335-8F72-8AD332B2256B}" type="slidenum">
              <a:rPr lang="es-ES" smtClean="0"/>
              <a:t>‹Nº›</a:t>
            </a:fld>
            <a:endParaRPr lang="es-ES"/>
          </a:p>
        </p:txBody>
      </p:sp>
    </p:spTree>
    <p:extLst>
      <p:ext uri="{BB962C8B-B14F-4D97-AF65-F5344CB8AC3E}">
        <p14:creationId xmlns:p14="http://schemas.microsoft.com/office/powerpoint/2010/main" val="3856503347"/>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 Id="rId3" Type="http://schemas.openxmlformats.org/officeDocument/2006/relationships/image" Target="../media/image2.jpeg" /><Relationship Id="rId4" Type="http://schemas.openxmlformats.org/officeDocument/2006/relationships/image" Target="../media/image3.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12.wdp"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5.xml" /><Relationship Id="rId3" Type="http://schemas.openxmlformats.org/officeDocument/2006/relationships/image" Target="../media/image58.jpeg" /><Relationship Id="rId4" Type="http://schemas.openxmlformats.org/officeDocument/2006/relationships/image" Target="../media/image8.png" /><Relationship Id="rId5" Type="http://schemas.microsoft.com/office/2007/relationships/hdphoto" Target="../media/image158.wdp"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6.xml" /><Relationship Id="rId3" Type="http://schemas.openxmlformats.org/officeDocument/2006/relationships/image" Target="../media/image159.jpeg" /><Relationship Id="rId4" Type="http://schemas.openxmlformats.org/officeDocument/2006/relationships/image" Target="../media/image8.png" /><Relationship Id="rId5" Type="http://schemas.microsoft.com/office/2007/relationships/hdphoto" Target="../media/image160.wdp"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7.xml" /><Relationship Id="rId3" Type="http://schemas.openxmlformats.org/officeDocument/2006/relationships/image" Target="../media/image60.jpeg" /><Relationship Id="rId4" Type="http://schemas.openxmlformats.org/officeDocument/2006/relationships/image" Target="../media/image8.png" /><Relationship Id="rId5" Type="http://schemas.microsoft.com/office/2007/relationships/hdphoto" Target="../media/image161.wdp"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8.xml" /><Relationship Id="rId3" Type="http://schemas.openxmlformats.org/officeDocument/2006/relationships/image" Target="../media/image162.jpeg" /><Relationship Id="rId4" Type="http://schemas.openxmlformats.org/officeDocument/2006/relationships/image" Target="../media/image163.jpeg" /><Relationship Id="rId5" Type="http://schemas.openxmlformats.org/officeDocument/2006/relationships/image" Target="../media/image164.jpeg" /><Relationship Id="rId6" Type="http://schemas.microsoft.com/office/2007/relationships/hdphoto" Target="../media/image165.wdp" /><Relationship Id="rId7" Type="http://schemas.microsoft.com/office/2007/relationships/hdphoto" Target="../media/image166.wdp" /><Relationship Id="rId8" Type="http://schemas.openxmlformats.org/officeDocument/2006/relationships/image" Target="../media/image8.png" /><Relationship Id="rId9" Type="http://schemas.microsoft.com/office/2007/relationships/hdphoto" Target="../media/image167.wdp"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9.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168.wdp"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0.xml" /><Relationship Id="rId3" Type="http://schemas.openxmlformats.org/officeDocument/2006/relationships/image" Target="../media/image38.jpeg" /><Relationship Id="rId4" Type="http://schemas.openxmlformats.org/officeDocument/2006/relationships/image" Target="../media/image8.png" /><Relationship Id="rId5" Type="http://schemas.microsoft.com/office/2007/relationships/hdphoto" Target="../media/image169.wdp"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1.xml" /><Relationship Id="rId3" Type="http://schemas.openxmlformats.org/officeDocument/2006/relationships/image" Target="../media/image170.jpeg" /><Relationship Id="rId4" Type="http://schemas.openxmlformats.org/officeDocument/2006/relationships/image" Target="../media/image171.jpeg" /><Relationship Id="rId5" Type="http://schemas.openxmlformats.org/officeDocument/2006/relationships/image" Target="../media/image8.png" /><Relationship Id="rId6" Type="http://schemas.microsoft.com/office/2007/relationships/hdphoto" Target="../media/image172.wdp"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2.xml" /><Relationship Id="rId3" Type="http://schemas.openxmlformats.org/officeDocument/2006/relationships/image" Target="../media/image173.jpeg" /><Relationship Id="rId4" Type="http://schemas.openxmlformats.org/officeDocument/2006/relationships/image" Target="../media/image8.png" /><Relationship Id="rId5" Type="http://schemas.microsoft.com/office/2007/relationships/hdphoto" Target="../media/image174.wdp"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3.xml" /><Relationship Id="rId3" Type="http://schemas.openxmlformats.org/officeDocument/2006/relationships/image" Target="../media/image175.jpeg" /><Relationship Id="rId4" Type="http://schemas.openxmlformats.org/officeDocument/2006/relationships/image" Target="../media/image8.png" /><Relationship Id="rId5" Type="http://schemas.microsoft.com/office/2007/relationships/hdphoto" Target="../media/image176.wdp"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4.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177.wdp"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13.wdp"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5.xml" /><Relationship Id="rId3" Type="http://schemas.openxmlformats.org/officeDocument/2006/relationships/image" Target="../media/image16.jpeg" /><Relationship Id="rId4" Type="http://schemas.openxmlformats.org/officeDocument/2006/relationships/image" Target="../media/image8.png" /><Relationship Id="rId5" Type="http://schemas.microsoft.com/office/2007/relationships/hdphoto" Target="../media/image178.wdp"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6.xml" /><Relationship Id="rId3" Type="http://schemas.openxmlformats.org/officeDocument/2006/relationships/image" Target="../media/image70.jpeg" /><Relationship Id="rId4" Type="http://schemas.openxmlformats.org/officeDocument/2006/relationships/image" Target="../media/image8.png" /><Relationship Id="rId5" Type="http://schemas.microsoft.com/office/2007/relationships/hdphoto" Target="../media/image179.wdp"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7.xml" /><Relationship Id="rId3" Type="http://schemas.openxmlformats.org/officeDocument/2006/relationships/image" Target="../media/image72.jpeg" /><Relationship Id="rId4" Type="http://schemas.openxmlformats.org/officeDocument/2006/relationships/image" Target="../media/image8.png" /><Relationship Id="rId5" Type="http://schemas.microsoft.com/office/2007/relationships/hdphoto" Target="../media/image180.wdp"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8.xml" /><Relationship Id="rId3" Type="http://schemas.openxmlformats.org/officeDocument/2006/relationships/image" Target="../media/image74.jpeg" /><Relationship Id="rId4" Type="http://schemas.openxmlformats.org/officeDocument/2006/relationships/image" Target="../media/image8.png" /><Relationship Id="rId5" Type="http://schemas.microsoft.com/office/2007/relationships/hdphoto" Target="../media/image181.wdp"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9.xml" /><Relationship Id="rId3" Type="http://schemas.openxmlformats.org/officeDocument/2006/relationships/image" Target="../media/image76.jpeg" /><Relationship Id="rId4" Type="http://schemas.openxmlformats.org/officeDocument/2006/relationships/image" Target="../media/image8.png" /><Relationship Id="rId5" Type="http://schemas.microsoft.com/office/2007/relationships/hdphoto" Target="../media/image182.wdp"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0.xml" /><Relationship Id="rId3" Type="http://schemas.openxmlformats.org/officeDocument/2006/relationships/image" Target="../media/image101.jpeg" /><Relationship Id="rId4" Type="http://schemas.openxmlformats.org/officeDocument/2006/relationships/image" Target="../media/image8.png" /><Relationship Id="rId5" Type="http://schemas.microsoft.com/office/2007/relationships/hdphoto" Target="../media/image183.wdp"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1.xml" /><Relationship Id="rId3" Type="http://schemas.openxmlformats.org/officeDocument/2006/relationships/image" Target="../media/image184.jpeg" /><Relationship Id="rId4" Type="http://schemas.openxmlformats.org/officeDocument/2006/relationships/image" Target="../media/image8.png" /><Relationship Id="rId5" Type="http://schemas.microsoft.com/office/2007/relationships/hdphoto" Target="../media/image185.wdp"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2.xml" /><Relationship Id="rId3" Type="http://schemas.openxmlformats.org/officeDocument/2006/relationships/image" Target="../media/image151.jpeg" /><Relationship Id="rId4" Type="http://schemas.openxmlformats.org/officeDocument/2006/relationships/image" Target="../media/image8.png" /><Relationship Id="rId5" Type="http://schemas.microsoft.com/office/2007/relationships/hdphoto" Target="../media/image186.wdp"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3.xml" /><Relationship Id="rId3" Type="http://schemas.openxmlformats.org/officeDocument/2006/relationships/image" Target="../media/image153.jpeg" /><Relationship Id="rId4" Type="http://schemas.openxmlformats.org/officeDocument/2006/relationships/image" Target="../media/image8.png" /><Relationship Id="rId5" Type="http://schemas.microsoft.com/office/2007/relationships/hdphoto" Target="../media/image187.wdp"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4.xml" /><Relationship Id="rId3" Type="http://schemas.openxmlformats.org/officeDocument/2006/relationships/image" Target="../media/image72.jpeg" /><Relationship Id="rId4" Type="http://schemas.openxmlformats.org/officeDocument/2006/relationships/image" Target="../media/image8.png" /><Relationship Id="rId5" Type="http://schemas.microsoft.com/office/2007/relationships/hdphoto" Target="../media/image188.wdp"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jpeg" /><Relationship Id="rId3" Type="http://schemas.openxmlformats.org/officeDocument/2006/relationships/hyperlink" Target="https://dialnet.unirioja.es/" TargetMode="External" /><Relationship Id="rId4" Type="http://schemas.openxmlformats.org/officeDocument/2006/relationships/image" Target="../media/image8.png" /><Relationship Id="rId5" Type="http://schemas.microsoft.com/office/2007/relationships/hdphoto" Target="../media/image15.wdp"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5.xml" /><Relationship Id="rId3" Type="http://schemas.openxmlformats.org/officeDocument/2006/relationships/image" Target="../media/image189.jpeg" /><Relationship Id="rId4" Type="http://schemas.openxmlformats.org/officeDocument/2006/relationships/image" Target="../media/image190.jpeg" /><Relationship Id="rId5" Type="http://schemas.openxmlformats.org/officeDocument/2006/relationships/image" Target="../media/image8.png" /><Relationship Id="rId6" Type="http://schemas.microsoft.com/office/2007/relationships/hdphoto" Target="../media/image191.wdp"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6.xml" /><Relationship Id="rId3" Type="http://schemas.openxmlformats.org/officeDocument/2006/relationships/slide" Target="slide122.xml" TargetMode="Interna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7.xml" /><Relationship Id="rId3" Type="http://schemas.openxmlformats.org/officeDocument/2006/relationships/image" Target="../media/image106.jpeg" /><Relationship Id="rId4" Type="http://schemas.openxmlformats.org/officeDocument/2006/relationships/image" Target="../media/image107.jpeg"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8.xml" /><Relationship Id="rId3" Type="http://schemas.openxmlformats.org/officeDocument/2006/relationships/image" Target="../media/image192.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jpeg" /><Relationship Id="rId3" Type="http://schemas.openxmlformats.org/officeDocument/2006/relationships/image" Target="../media/image8.png" /><Relationship Id="rId4" Type="http://schemas.microsoft.com/office/2007/relationships/hdphoto" Target="../media/image17.wdp"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jpeg" /><Relationship Id="rId3" Type="http://schemas.openxmlformats.org/officeDocument/2006/relationships/image" Target="../media/image8.png" /><Relationship Id="rId4" Type="http://schemas.microsoft.com/office/2007/relationships/hdphoto" Target="../media/image19.wdp"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0.jpeg" /><Relationship Id="rId3" Type="http://schemas.openxmlformats.org/officeDocument/2006/relationships/image" Target="../media/image8.png" /><Relationship Id="rId4" Type="http://schemas.microsoft.com/office/2007/relationships/hdphoto" Target="../media/image21.wdp"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2.jpeg" /><Relationship Id="rId3" Type="http://schemas.openxmlformats.org/officeDocument/2006/relationships/image" Target="../media/image8.png" /><Relationship Id="rId4" Type="http://schemas.microsoft.com/office/2007/relationships/hdphoto" Target="../media/image23.wdp"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24.wdp"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scholar.google.com/schhp?hl=es" TargetMode="External" /><Relationship Id="rId3" Type="http://schemas.openxmlformats.org/officeDocument/2006/relationships/image" Target="../media/image25.jpeg" /><Relationship Id="rId4" Type="http://schemas.openxmlformats.org/officeDocument/2006/relationships/image" Target="../media/image8.png" /><Relationship Id="rId5" Type="http://schemas.microsoft.com/office/2007/relationships/hdphoto" Target="../media/image26.wdp"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8.png" /><Relationship Id="rId4" Type="http://schemas.microsoft.com/office/2007/relationships/hdphoto" Target="../media/image28.wdp"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hyperlink" Target="https://digibug.ugr.es/" TargetMode="External" /><Relationship Id="rId3"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29.jpeg" /><Relationship Id="rId4" Type="http://schemas.openxmlformats.org/officeDocument/2006/relationships/image" Target="../media/image8.png" /><Relationship Id="rId5" Type="http://schemas.microsoft.com/office/2007/relationships/hdphoto" Target="../media/image30.wdp"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8.png" /><Relationship Id="rId4" Type="http://schemas.microsoft.com/office/2007/relationships/hdphoto" Target="../media/image31.wdp"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jpeg" /><Relationship Id="rId3" Type="http://schemas.openxmlformats.org/officeDocument/2006/relationships/image" Target="../media/image32.jpeg" /><Relationship Id="rId4" Type="http://schemas.openxmlformats.org/officeDocument/2006/relationships/image" Target="../media/image8.png" /><Relationship Id="rId5" Type="http://schemas.microsoft.com/office/2007/relationships/hdphoto" Target="../media/image33.wdp"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jpeg" /><Relationship Id="rId3" Type="http://schemas.openxmlformats.org/officeDocument/2006/relationships/image" Target="../media/image8.png" /><Relationship Id="rId4" Type="http://schemas.microsoft.com/office/2007/relationships/hdphoto" Target="../media/image34.wdp"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35.wdp"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jpeg" /><Relationship Id="rId3" Type="http://schemas.openxmlformats.org/officeDocument/2006/relationships/hyperlink" Target="https://www.scopus.com/" TargetMode="External" /><Relationship Id="rId4" Type="http://schemas.openxmlformats.org/officeDocument/2006/relationships/image" Target="../media/image8.png" /><Relationship Id="rId5" Type="http://schemas.microsoft.com/office/2007/relationships/hdphoto" Target="../media/image37.wdp"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8.jpeg" /><Relationship Id="rId3" Type="http://schemas.openxmlformats.org/officeDocument/2006/relationships/image" Target="../media/image8.png" /><Relationship Id="rId4" Type="http://schemas.microsoft.com/office/2007/relationships/hdphoto" Target="../media/image39.wdp"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jpeg" /><Relationship Id="rId3" Type="http://schemas.openxmlformats.org/officeDocument/2006/relationships/image" Target="../media/image8.png" /><Relationship Id="rId4" Type="http://schemas.microsoft.com/office/2007/relationships/hdphoto" Target="../media/image41.wdp"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8.jpeg" /><Relationship Id="rId3" Type="http://schemas.openxmlformats.org/officeDocument/2006/relationships/image" Target="../media/image42.jpeg" /><Relationship Id="rId4" Type="http://schemas.openxmlformats.org/officeDocument/2006/relationships/image" Target="../media/image8.png" /><Relationship Id="rId5" Type="http://schemas.microsoft.com/office/2007/relationships/hdphoto" Target="../media/image43.wdp"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jpeg" /><Relationship Id="rId3" Type="http://schemas.openxmlformats.org/officeDocument/2006/relationships/image" Target="../media/image44.jpeg" /><Relationship Id="rId4" Type="http://schemas.openxmlformats.org/officeDocument/2006/relationships/image" Target="../media/image8.png" /><Relationship Id="rId5" Type="http://schemas.microsoft.com/office/2007/relationships/hdphoto" Target="../media/image45.wdp"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jpeg" /><Relationship Id="rId4" Type="http://schemas.openxmlformats.org/officeDocument/2006/relationships/image" Target="../media/image4.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8.jpeg" /><Relationship Id="rId3" Type="http://schemas.openxmlformats.org/officeDocument/2006/relationships/image" Target="../media/image46.jpeg" /><Relationship Id="rId4" Type="http://schemas.openxmlformats.org/officeDocument/2006/relationships/image" Target="../media/image8.png" /><Relationship Id="rId5" Type="http://schemas.microsoft.com/office/2007/relationships/hdphoto" Target="../media/image47.wdp"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48.wdp"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webofscience.com/wos/woscc/basic-search" TargetMode="External" /><Relationship Id="rId3" Type="http://schemas.openxmlformats.org/officeDocument/2006/relationships/image" Target="../media/image49.jpeg" /><Relationship Id="rId4" Type="http://schemas.openxmlformats.org/officeDocument/2006/relationships/image" Target="../media/image8.png" /><Relationship Id="rId5" Type="http://schemas.microsoft.com/office/2007/relationships/hdphoto" Target="../media/image50.wdp"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jpeg" /><Relationship Id="rId3" Type="http://schemas.openxmlformats.org/officeDocument/2006/relationships/image" Target="../media/image8.png" /><Relationship Id="rId4" Type="http://schemas.microsoft.com/office/2007/relationships/hdphoto" Target="../media/image52.wdp"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 Id="rId3" Type="http://schemas.openxmlformats.org/officeDocument/2006/relationships/image" Target="../media/image54.jpeg" /><Relationship Id="rId4" Type="http://schemas.openxmlformats.org/officeDocument/2006/relationships/image" Target="../media/image8.png" /><Relationship Id="rId5" Type="http://schemas.microsoft.com/office/2007/relationships/hdphoto" Target="../media/image55.wdp"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jpeg" /><Relationship Id="rId3" Type="http://schemas.openxmlformats.org/officeDocument/2006/relationships/image" Target="../media/image8.png" /><Relationship Id="rId4" Type="http://schemas.microsoft.com/office/2007/relationships/hdphoto" Target="../media/image57.wdp"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jpeg" /><Relationship Id="rId3" Type="http://schemas.openxmlformats.org/officeDocument/2006/relationships/image" Target="../media/image8.png" /><Relationship Id="rId4" Type="http://schemas.microsoft.com/office/2007/relationships/hdphoto" Target="../media/image59.wdp"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jpeg" /><Relationship Id="rId3" Type="http://schemas.openxmlformats.org/officeDocument/2006/relationships/image" Target="../media/image8.png" /><Relationship Id="rId4" Type="http://schemas.microsoft.com/office/2007/relationships/hdphoto" Target="../media/image61.wdp"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2.jpeg" /><Relationship Id="rId3" Type="http://schemas.openxmlformats.org/officeDocument/2006/relationships/image" Target="../media/image8.png" /><Relationship Id="rId4" Type="http://schemas.microsoft.com/office/2007/relationships/hdphoto" Target="../media/image63.wdp"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jpeg" /><Relationship Id="rId3" Type="http://schemas.openxmlformats.org/officeDocument/2006/relationships/image" Target="../media/image8.png" /><Relationship Id="rId4" Type="http://schemas.microsoft.com/office/2007/relationships/hdphoto" Target="../media/image64.wdp"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jpeg" /><Relationship Id="rId3" Type="http://schemas.openxmlformats.org/officeDocument/2006/relationships/image" Target="../media/image65.jpeg" /><Relationship Id="rId4" Type="http://schemas.openxmlformats.org/officeDocument/2006/relationships/image" Target="../media/image8.png" /><Relationship Id="rId5" Type="http://schemas.microsoft.com/office/2007/relationships/hdphoto" Target="../media/image66.wdp"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jpeg" /><Relationship Id="rId3" Type="http://schemas.openxmlformats.org/officeDocument/2006/relationships/image" Target="../media/image68.jpeg" /><Relationship Id="rId4" Type="http://schemas.openxmlformats.org/officeDocument/2006/relationships/image" Target="../media/image8.png" /><Relationship Id="rId5" Type="http://schemas.microsoft.com/office/2007/relationships/hdphoto" Target="../media/image69.wdp"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0.jpeg" /><Relationship Id="rId3" Type="http://schemas.openxmlformats.org/officeDocument/2006/relationships/image" Target="../media/image8.png" /><Relationship Id="rId4" Type="http://schemas.microsoft.com/office/2007/relationships/hdphoto" Target="../media/image71.wdp"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jpeg" /><Relationship Id="rId3" Type="http://schemas.openxmlformats.org/officeDocument/2006/relationships/image" Target="../media/image8.png" /><Relationship Id="rId4" Type="http://schemas.microsoft.com/office/2007/relationships/hdphoto" Target="../media/image73.wdp"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jpeg" /><Relationship Id="rId3" Type="http://schemas.openxmlformats.org/officeDocument/2006/relationships/image" Target="../media/image8.png" /><Relationship Id="rId4" Type="http://schemas.microsoft.com/office/2007/relationships/hdphoto" Target="../media/image75.wdp"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76.jpeg" /><Relationship Id="rId4" Type="http://schemas.openxmlformats.org/officeDocument/2006/relationships/image" Target="../media/image8.png" /><Relationship Id="rId5" Type="http://schemas.microsoft.com/office/2007/relationships/hdphoto" Target="../media/image77.wdp"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78.jpeg" /><Relationship Id="rId4" Type="http://schemas.openxmlformats.org/officeDocument/2006/relationships/image" Target="../media/image8.png" /><Relationship Id="rId5" Type="http://schemas.microsoft.com/office/2007/relationships/hdphoto" Target="../media/image79.wdp"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80.jpeg" /><Relationship Id="rId4" Type="http://schemas.openxmlformats.org/officeDocument/2006/relationships/image" Target="../media/image8.png" /><Relationship Id="rId5" Type="http://schemas.microsoft.com/office/2007/relationships/hdphoto" Target="../media/image81.wdp"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82.jpeg" /><Relationship Id="rId4" Type="http://schemas.openxmlformats.org/officeDocument/2006/relationships/image" Target="../media/image8.png" /><Relationship Id="rId5" Type="http://schemas.microsoft.com/office/2007/relationships/hdphoto" Target="../media/image83.wdp"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slide" Target="slide53.xml" TargetMode="Internal" /><Relationship Id="rId3" Type="http://schemas.openxmlformats.org/officeDocument/2006/relationships/slide" Target="slide50.xml" TargetMode="Internal" /><Relationship Id="rId4" Type="http://schemas.openxmlformats.org/officeDocument/2006/relationships/image" Target="../media/image8.png" /><Relationship Id="rId5" Type="http://schemas.microsoft.com/office/2007/relationships/hdphoto" Target="../media/image84.wdp"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jpeg" /><Relationship Id="rId3" Type="http://schemas.openxmlformats.org/officeDocument/2006/relationships/hyperlink" Target="https://produccioncientifica.ugr.es/" TargetMode="Externa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 Id="rId3" Type="http://schemas.openxmlformats.org/officeDocument/2006/relationships/image" Target="../media/image8.png" /><Relationship Id="rId4" Type="http://schemas.microsoft.com/office/2007/relationships/hdphoto" Target="../media/image85.wdp"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8.jpeg" /><Relationship Id="rId3" Type="http://schemas.openxmlformats.org/officeDocument/2006/relationships/image" Target="../media/image8.png" /><Relationship Id="rId4" Type="http://schemas.microsoft.com/office/2007/relationships/hdphoto" Target="../media/image86.wdp"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87.jpeg" /><Relationship Id="rId4" Type="http://schemas.openxmlformats.org/officeDocument/2006/relationships/image" Target="../media/image8.png" /><Relationship Id="rId5" Type="http://schemas.microsoft.com/office/2007/relationships/hdphoto" Target="../media/image88.wdp"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70.jpeg" /><Relationship Id="rId4" Type="http://schemas.openxmlformats.org/officeDocument/2006/relationships/image" Target="../media/image8.png" /><Relationship Id="rId5" Type="http://schemas.microsoft.com/office/2007/relationships/hdphoto" Target="../media/image89.wdp"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72.jpeg" /><Relationship Id="rId4" Type="http://schemas.openxmlformats.org/officeDocument/2006/relationships/image" Target="../media/image8.png" /><Relationship Id="rId5" Type="http://schemas.microsoft.com/office/2007/relationships/hdphoto" Target="../media/image90.wdp"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78.jpeg" /><Relationship Id="rId4" Type="http://schemas.openxmlformats.org/officeDocument/2006/relationships/image" Target="../media/image8.png" /><Relationship Id="rId5" Type="http://schemas.microsoft.com/office/2007/relationships/hdphoto" Target="../media/image91.wdp"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92.jpeg" /><Relationship Id="rId4" Type="http://schemas.openxmlformats.org/officeDocument/2006/relationships/image" Target="../media/image8.png" /><Relationship Id="rId5" Type="http://schemas.microsoft.com/office/2007/relationships/hdphoto" Target="../media/image93.wdp"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slide" Target="slide58.xml" TargetMode="Internal" /><Relationship Id="rId4" Type="http://schemas.openxmlformats.org/officeDocument/2006/relationships/slide" Target="slide60.xml" TargetMode="Internal" /><Relationship Id="rId5" Type="http://schemas.openxmlformats.org/officeDocument/2006/relationships/image" Target="../media/image8.png" /><Relationship Id="rId6" Type="http://schemas.microsoft.com/office/2007/relationships/hdphoto" Target="../media/image94.wdp"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95.wdp"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16.jpeg" /><Relationship Id="rId4" Type="http://schemas.openxmlformats.org/officeDocument/2006/relationships/image" Target="../media/image8.png" /><Relationship Id="rId5" Type="http://schemas.microsoft.com/office/2007/relationships/hdphoto" Target="../media/image96.wdp"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www.boe.es/diario_boe/txt.php?id=BOE-A-2023-25537" TargetMode="External" /><Relationship Id="rId4" Type="http://schemas.openxmlformats.org/officeDocument/2006/relationships/image" Target="../media/image6.png" /><Relationship Id="rId5" Type="http://schemas.openxmlformats.org/officeDocument/2006/relationships/image" Target="../media/image7.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70.jpeg" /><Relationship Id="rId4" Type="http://schemas.openxmlformats.org/officeDocument/2006/relationships/image" Target="../media/image8.png" /><Relationship Id="rId5" Type="http://schemas.microsoft.com/office/2007/relationships/hdphoto" Target="../media/image97.wdp"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72.jpeg" /><Relationship Id="rId4" Type="http://schemas.openxmlformats.org/officeDocument/2006/relationships/image" Target="../media/image8.png" /><Relationship Id="rId5" Type="http://schemas.microsoft.com/office/2007/relationships/hdphoto" Target="../media/image98.wdp"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74.jpeg" /><Relationship Id="rId4" Type="http://schemas.openxmlformats.org/officeDocument/2006/relationships/image" Target="../media/image8.png" /><Relationship Id="rId5" Type="http://schemas.microsoft.com/office/2007/relationships/hdphoto" Target="../media/image99.wdp"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76.jpeg" /><Relationship Id="rId4" Type="http://schemas.openxmlformats.org/officeDocument/2006/relationships/image" Target="../media/image8.png" /><Relationship Id="rId5" Type="http://schemas.microsoft.com/office/2007/relationships/hdphoto" Target="../media/image100.wdp"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101.jpeg" /><Relationship Id="rId4" Type="http://schemas.openxmlformats.org/officeDocument/2006/relationships/image" Target="../media/image8.png" /><Relationship Id="rId5" Type="http://schemas.microsoft.com/office/2007/relationships/hdphoto" Target="../media/image102.wdp"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103.jpeg" /><Relationship Id="rId4" Type="http://schemas.openxmlformats.org/officeDocument/2006/relationships/image" Target="../media/image8.png" /><Relationship Id="rId5" Type="http://schemas.microsoft.com/office/2007/relationships/hdphoto" Target="../media/image104.wdp"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slide" Target="slide67.xml" TargetMode="Internal" /><Relationship Id="rId4" Type="http://schemas.openxmlformats.org/officeDocument/2006/relationships/slide" Target="slide74.xml" TargetMode="Internal" /><Relationship Id="rId5" Type="http://schemas.openxmlformats.org/officeDocument/2006/relationships/image" Target="../media/image8.png" /><Relationship Id="rId6" Type="http://schemas.microsoft.com/office/2007/relationships/hdphoto" Target="../media/image105.wdp"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106.jpeg" /><Relationship Id="rId4" Type="http://schemas.openxmlformats.org/officeDocument/2006/relationships/image" Target="../media/image107.jpeg" /><Relationship Id="rId5" Type="http://schemas.openxmlformats.org/officeDocument/2006/relationships/image" Target="../media/image8.png" /><Relationship Id="rId6" Type="http://schemas.microsoft.com/office/2007/relationships/hdphoto" Target="../media/image108.wdp"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5.jpeg" /><Relationship Id="rId4" Type="http://schemas.openxmlformats.org/officeDocument/2006/relationships/image" Target="../media/image8.png" /><Relationship Id="rId5" Type="http://schemas.microsoft.com/office/2007/relationships/hdphoto" Target="../media/image109.wdp"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110.jpeg" /><Relationship Id="rId4" Type="http://schemas.openxmlformats.org/officeDocument/2006/relationships/image" Target="../media/image8.png" /><Relationship Id="rId5" Type="http://schemas.microsoft.com/office/2007/relationships/hdphoto" Target="../media/image111.wdp"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slide" Target="slide86.xml" TargetMode="Internal" /><Relationship Id="rId2" Type="http://schemas.openxmlformats.org/officeDocument/2006/relationships/slide" Target="slide57.xml" TargetMode="Internal" /><Relationship Id="rId3" Type="http://schemas.openxmlformats.org/officeDocument/2006/relationships/slide" Target="slide97.xml" TargetMode="Internal" /><Relationship Id="rId4" Type="http://schemas.openxmlformats.org/officeDocument/2006/relationships/slide" Target="slide66.xml" TargetMode="Internal" /><Relationship Id="rId5" Type="http://schemas.openxmlformats.org/officeDocument/2006/relationships/slide" Target="slide121.xml" TargetMode="Internal" /><Relationship Id="rId6" Type="http://schemas.openxmlformats.org/officeDocument/2006/relationships/slide" Target="slide91.xml" TargetMode="Internal" /><Relationship Id="rId7" Type="http://schemas.openxmlformats.org/officeDocument/2006/relationships/slide" Target="slide8.xml" TargetMode="Internal" /><Relationship Id="rId8" Type="http://schemas.openxmlformats.org/officeDocument/2006/relationships/slide" Target="slide49.xml" TargetMode="Internal" /><Relationship Id="rId9" Type="http://schemas.openxmlformats.org/officeDocument/2006/relationships/slide" Target="slide77.xml" TargetMode="Interna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112.jpeg" /><Relationship Id="rId4" Type="http://schemas.openxmlformats.org/officeDocument/2006/relationships/image" Target="../media/image8.png" /><Relationship Id="rId5" Type="http://schemas.microsoft.com/office/2007/relationships/hdphoto" Target="../media/image113.wdp"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image" Target="../media/image114.jpeg" /><Relationship Id="rId4" Type="http://schemas.openxmlformats.org/officeDocument/2006/relationships/image" Target="../media/image8.png" /><Relationship Id="rId5" Type="http://schemas.microsoft.com/office/2007/relationships/hdphoto" Target="../media/image115.wdp"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image" Target="../media/image116.jpeg" /><Relationship Id="rId4" Type="http://schemas.openxmlformats.org/officeDocument/2006/relationships/image" Target="../media/image8.png" /><Relationship Id="rId5" Type="http://schemas.microsoft.com/office/2007/relationships/hdphoto" Target="../media/image117.wdp"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 Id="rId3" Type="http://schemas.openxmlformats.org/officeDocument/2006/relationships/image" Target="../media/image118.jpeg" /><Relationship Id="rId4" Type="http://schemas.openxmlformats.org/officeDocument/2006/relationships/image" Target="../media/image8.png" /><Relationship Id="rId5" Type="http://schemas.microsoft.com/office/2007/relationships/hdphoto" Target="../media/image119.wdp"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120.wdp"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38.jpeg" /><Relationship Id="rId4" Type="http://schemas.openxmlformats.org/officeDocument/2006/relationships/image" Target="../media/image8.png" /><Relationship Id="rId5" Type="http://schemas.microsoft.com/office/2007/relationships/hdphoto" Target="../media/image121.wdp"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image" Target="../media/image122.jpeg" /><Relationship Id="rId4" Type="http://schemas.openxmlformats.org/officeDocument/2006/relationships/image" Target="../media/image8.png" /><Relationship Id="rId5" Type="http://schemas.microsoft.com/office/2007/relationships/hdphoto" Target="../media/image123.wdp"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 Id="rId3" Type="http://schemas.openxmlformats.org/officeDocument/2006/relationships/slide" Target="slide78.xml" TargetMode="Internal" /><Relationship Id="rId4" Type="http://schemas.openxmlformats.org/officeDocument/2006/relationships/image" Target="../media/image8.png" /><Relationship Id="rId5" Type="http://schemas.microsoft.com/office/2007/relationships/hdphoto" Target="../media/image124.wdp"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3.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125.wdp"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4.xml" /><Relationship Id="rId3" Type="http://schemas.openxmlformats.org/officeDocument/2006/relationships/hyperlink" Target="https://www.lens.org/" TargetMode="External" /><Relationship Id="rId4" Type="http://schemas.openxmlformats.org/officeDocument/2006/relationships/image" Target="../media/image126.jpeg" /><Relationship Id="rId5" Type="http://schemas.openxmlformats.org/officeDocument/2006/relationships/image" Target="../media/image8.png" /><Relationship Id="rId6" Type="http://schemas.microsoft.com/office/2007/relationships/hdphoto" Target="../media/image127.wdp"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slide" Target="slide17.xml" TargetMode="Internal" /><Relationship Id="rId3" Type="http://schemas.openxmlformats.org/officeDocument/2006/relationships/slide" Target="slide48.xml" TargetMode="Internal" /><Relationship Id="rId4" Type="http://schemas.openxmlformats.org/officeDocument/2006/relationships/slide" Target="slide11.xml" TargetMode="Internal" /><Relationship Id="rId5" Type="http://schemas.openxmlformats.org/officeDocument/2006/relationships/slide" Target="slide42.xml" TargetMode="Internal" /><Relationship Id="rId6" Type="http://schemas.openxmlformats.org/officeDocument/2006/relationships/slide" Target="slide24.xml" TargetMode="Internal" /><Relationship Id="rId7" Type="http://schemas.openxmlformats.org/officeDocument/2006/relationships/slide" Target="slide31.xml" TargetMode="Internal" /><Relationship Id="rId8" Type="http://schemas.openxmlformats.org/officeDocument/2006/relationships/image" Target="../media/image8.png" /><Relationship Id="rId9" Type="http://schemas.microsoft.com/office/2007/relationships/hdphoto" Target="../media/image9.wdp"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image" Target="../media/image128.jpeg" /><Relationship Id="rId4" Type="http://schemas.openxmlformats.org/officeDocument/2006/relationships/image" Target="../media/image8.png" /><Relationship Id="rId5" Type="http://schemas.microsoft.com/office/2007/relationships/hdphoto" Target="../media/image129.wdp"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image" Target="../media/image130.jpeg" /><Relationship Id="rId4" Type="http://schemas.openxmlformats.org/officeDocument/2006/relationships/image" Target="../media/image8.png" /><Relationship Id="rId5" Type="http://schemas.microsoft.com/office/2007/relationships/hdphoto" Target="../media/image131.wdp"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 Id="rId3" Type="http://schemas.openxmlformats.org/officeDocument/2006/relationships/image" Target="../media/image132.jpeg" /><Relationship Id="rId4" Type="http://schemas.openxmlformats.org/officeDocument/2006/relationships/image" Target="../media/image8.png" /><Relationship Id="rId5" Type="http://schemas.microsoft.com/office/2007/relationships/hdphoto" Target="../media/image133.wdp"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8.xml" /><Relationship Id="rId3" Type="http://schemas.openxmlformats.org/officeDocument/2006/relationships/image" Target="../media/image128.jpeg" /><Relationship Id="rId4" Type="http://schemas.openxmlformats.org/officeDocument/2006/relationships/image" Target="../media/image8.png" /><Relationship Id="rId5" Type="http://schemas.microsoft.com/office/2007/relationships/hdphoto" Target="../media/image134.wdp"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9.xml" /><Relationship Id="rId3" Type="http://schemas.openxmlformats.org/officeDocument/2006/relationships/image" Target="../media/image135.jpeg" /><Relationship Id="rId4" Type="http://schemas.openxmlformats.org/officeDocument/2006/relationships/image" Target="../media/image8.png" /><Relationship Id="rId5" Type="http://schemas.microsoft.com/office/2007/relationships/hdphoto" Target="../media/image136.wdp"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0.xml" /><Relationship Id="rId3" Type="http://schemas.openxmlformats.org/officeDocument/2006/relationships/image" Target="../media/image137.jpeg" /><Relationship Id="rId4" Type="http://schemas.openxmlformats.org/officeDocument/2006/relationships/image" Target="../media/image8.png" /><Relationship Id="rId5" Type="http://schemas.microsoft.com/office/2007/relationships/hdphoto" Target="../media/image138.wdp"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 Id="rId3" Type="http://schemas.openxmlformats.org/officeDocument/2006/relationships/slide" Target="slide87.xml" TargetMode="Internal" /><Relationship Id="rId4" Type="http://schemas.openxmlformats.org/officeDocument/2006/relationships/image" Target="../media/image8.png" /><Relationship Id="rId5" Type="http://schemas.microsoft.com/office/2007/relationships/hdphoto" Target="../media/image139.wdp"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2.xml" /><Relationship Id="rId3" Type="http://schemas.openxmlformats.org/officeDocument/2006/relationships/image" Target="../media/image140.jpeg" /><Relationship Id="rId4" Type="http://schemas.openxmlformats.org/officeDocument/2006/relationships/image" Target="../media/image8.png" /><Relationship Id="rId5" Type="http://schemas.microsoft.com/office/2007/relationships/hdphoto" Target="../media/image141.wdp"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3.xml" /><Relationship Id="rId3" Type="http://schemas.openxmlformats.org/officeDocument/2006/relationships/image" Target="../media/image142.jpeg" /><Relationship Id="rId4" Type="http://schemas.openxmlformats.org/officeDocument/2006/relationships/hyperlink" Target="https://www.altmetric.com/" TargetMode="External" /><Relationship Id="rId5" Type="http://schemas.openxmlformats.org/officeDocument/2006/relationships/image" Target="../media/image8.png" /><Relationship Id="rId6" Type="http://schemas.microsoft.com/office/2007/relationships/hdphoto" Target="../media/image143.wdp"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4.xml" /><Relationship Id="rId3" Type="http://schemas.openxmlformats.org/officeDocument/2006/relationships/image" Target="../media/image144.jpeg" /><Relationship Id="rId4" Type="http://schemas.openxmlformats.org/officeDocument/2006/relationships/image" Target="../media/image8.png" /><Relationship Id="rId5" Type="http://schemas.microsoft.com/office/2007/relationships/hdphoto" Target="../media/image145.wdp"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 Id="rId3" Type="http://schemas.openxmlformats.org/officeDocument/2006/relationships/image" Target="../media/image8.png" /><Relationship Id="rId4" Type="http://schemas.microsoft.com/office/2007/relationships/hdphoto" Target="../media/image10.wdp"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5.xml" /><Relationship Id="rId3" Type="http://schemas.openxmlformats.org/officeDocument/2006/relationships/image" Target="../media/image144.jpeg" /><Relationship Id="rId4" Type="http://schemas.openxmlformats.org/officeDocument/2006/relationships/image" Target="../media/image8.png" /><Relationship Id="rId5" Type="http://schemas.microsoft.com/office/2007/relationships/hdphoto" Target="../media/image146.wdp"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6.xml" /><Relationship Id="rId3" Type="http://schemas.openxmlformats.org/officeDocument/2006/relationships/image" Target="../media/image8.png" /><Relationship Id="rId4" Type="http://schemas.microsoft.com/office/2007/relationships/hdphoto" Target="../media/image147.wdp" /><Relationship Id="rId5" Type="http://schemas.openxmlformats.org/officeDocument/2006/relationships/slide" Target="slide92.xml" TargetMode="Interna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7.xml" /><Relationship Id="rId3" Type="http://schemas.openxmlformats.org/officeDocument/2006/relationships/image" Target="../media/image8.png" /><Relationship Id="rId4" Type="http://schemas.microsoft.com/office/2007/relationships/hdphoto" Target="../media/image148.wdp" /><Relationship Id="rId5" Type="http://schemas.openxmlformats.org/officeDocument/2006/relationships/image" Target="../media/image70.jpeg"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8.xml" /><Relationship Id="rId3" Type="http://schemas.openxmlformats.org/officeDocument/2006/relationships/image" Target="../media/image72.jpeg" /><Relationship Id="rId4" Type="http://schemas.openxmlformats.org/officeDocument/2006/relationships/image" Target="../media/image8.png" /><Relationship Id="rId5" Type="http://schemas.microsoft.com/office/2007/relationships/hdphoto" Target="../media/image149.wdp"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9.xml" /><Relationship Id="rId3" Type="http://schemas.openxmlformats.org/officeDocument/2006/relationships/image" Target="../media/image74.jpeg" /><Relationship Id="rId4" Type="http://schemas.openxmlformats.org/officeDocument/2006/relationships/image" Target="../media/image8.png" /><Relationship Id="rId5" Type="http://schemas.microsoft.com/office/2007/relationships/hdphoto" Target="../media/image150.wdp"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0.xml" /><Relationship Id="rId3" Type="http://schemas.openxmlformats.org/officeDocument/2006/relationships/image" Target="../media/image151.jpeg" /><Relationship Id="rId4" Type="http://schemas.openxmlformats.org/officeDocument/2006/relationships/image" Target="../media/image8.png" /><Relationship Id="rId5" Type="http://schemas.microsoft.com/office/2007/relationships/hdphoto" Target="../media/image152.wdp"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1.xml" /><Relationship Id="rId3" Type="http://schemas.openxmlformats.org/officeDocument/2006/relationships/image" Target="../media/image153.jpeg" /><Relationship Id="rId4" Type="http://schemas.openxmlformats.org/officeDocument/2006/relationships/image" Target="../media/image8.png" /><Relationship Id="rId5" Type="http://schemas.microsoft.com/office/2007/relationships/hdphoto" Target="../media/image154.wdp"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2.xml" /><Relationship Id="rId3" Type="http://schemas.openxmlformats.org/officeDocument/2006/relationships/slide" Target="slide98.xml" TargetMode="Internal" /><Relationship Id="rId4" Type="http://schemas.openxmlformats.org/officeDocument/2006/relationships/slide" Target="slide104.xml" TargetMode="Internal" /><Relationship Id="rId5" Type="http://schemas.openxmlformats.org/officeDocument/2006/relationships/slide" Target="slide109.xml" TargetMode="Internal" /><Relationship Id="rId6" Type="http://schemas.openxmlformats.org/officeDocument/2006/relationships/slide" Target="slide117.xml" TargetMode="Internal" /><Relationship Id="rId7" Type="http://schemas.openxmlformats.org/officeDocument/2006/relationships/slide" Target="slide119.xml" TargetMode="Internal" /><Relationship Id="rId8" Type="http://schemas.openxmlformats.org/officeDocument/2006/relationships/image" Target="../media/image8.png" /><Relationship Id="rId9" Type="http://schemas.microsoft.com/office/2007/relationships/hdphoto" Target="../media/image155.wdp"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3.xml" /><Relationship Id="rId3" Type="http://schemas.openxmlformats.org/officeDocument/2006/relationships/image" Target="../media/image11.jpeg" /><Relationship Id="rId4" Type="http://schemas.openxmlformats.org/officeDocument/2006/relationships/image" Target="../media/image8.png" /><Relationship Id="rId5" Type="http://schemas.microsoft.com/office/2007/relationships/hdphoto" Target="../media/image156.wdp"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4.xml" /><Relationship Id="rId3" Type="http://schemas.openxmlformats.org/officeDocument/2006/relationships/image" Target="../media/image51.jpeg" /><Relationship Id="rId4" Type="http://schemas.openxmlformats.org/officeDocument/2006/relationships/image" Target="../media/image8.png" /><Relationship Id="rId5" Type="http://schemas.microsoft.com/office/2007/relationships/hdphoto" Target="../media/image157.wdp"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Rectángulo 1">
            <a:extLst>
              <a:ext uri="{FF2B5EF4-FFF2-40B4-BE49-F238E27FC236}">
                <a16:creationId xmlns="" xmlns:a16="http://schemas.microsoft.com/office/drawing/2014/main" id="{E89A641E-5C1A-07A3-6699-3D29A63B4C89}"/>
              </a:ext>
            </a:extLst>
          </p:cNvPr>
          <p:cNvSpPr/>
          <p:nvPr/>
        </p:nvSpPr>
        <p:spPr>
          <a:xfrm>
            <a:off x="2367189" y="120770"/>
            <a:ext cx="9485505" cy="170731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2000" b="1" smtClean="0">
                <a:solidFill>
                  <a:schemeClr val="tx1"/>
                </a:solidFill>
                <a:latin typeface="Times New Roman" panose="02020603050405020304" pitchFamily="18" charset="0"/>
                <a:cs typeface="Times New Roman" panose="02020603050405020304" pitchFamily="18" charset="0"/>
              </a:rPr>
              <a:t>Servicio de Documentación Científica de la Biblioteca Universitaria</a:t>
            </a:r>
          </a:p>
          <a:p>
            <a:pPr algn="ctr"/>
            <a:endParaRPr lang="es-ES" sz="2000" b="1" smtClean="0">
              <a:solidFill>
                <a:schemeClr val="tx1"/>
              </a:solidFill>
              <a:latin typeface="Times New Roman" panose="02020603050405020304" pitchFamily="18" charset="0"/>
              <a:cs typeface="Times New Roman" panose="02020603050405020304" pitchFamily="18" charset="0"/>
            </a:endParaRPr>
          </a:p>
          <a:p>
            <a:pPr algn="ctr"/>
            <a:r>
              <a:rPr lang="es-ES" sz="2000" smtClean="0">
                <a:solidFill>
                  <a:schemeClr val="tx1"/>
                </a:solidFill>
                <a:latin typeface="Times New Roman" panose="02020603050405020304" pitchFamily="18" charset="0"/>
                <a:cs typeface="Times New Roman" panose="02020603050405020304" pitchFamily="18" charset="0"/>
              </a:rPr>
              <a:t>¿Cómo </a:t>
            </a:r>
            <a:r>
              <a:rPr lang="es-ES" sz="2000">
                <a:solidFill>
                  <a:schemeClr val="tx1"/>
                </a:solidFill>
                <a:latin typeface="Times New Roman" panose="02020603050405020304" pitchFamily="18" charset="0"/>
                <a:cs typeface="Times New Roman" panose="02020603050405020304" pitchFamily="18" charset="0"/>
              </a:rPr>
              <a:t>puede consultar las </a:t>
            </a:r>
            <a:r>
              <a:rPr lang="es-ES" sz="2000" b="1" smtClean="0">
                <a:solidFill>
                  <a:schemeClr val="tx1"/>
                </a:solidFill>
                <a:latin typeface="Times New Roman" panose="02020603050405020304" pitchFamily="18" charset="0"/>
                <a:cs typeface="Times New Roman" panose="02020603050405020304" pitchFamily="18" charset="0"/>
              </a:rPr>
              <a:t>evidencias </a:t>
            </a:r>
            <a:r>
              <a:rPr lang="es-ES" sz="2000" b="1">
                <a:solidFill>
                  <a:schemeClr val="tx1"/>
                </a:solidFill>
                <a:latin typeface="Times New Roman" panose="02020603050405020304" pitchFamily="18" charset="0"/>
                <a:cs typeface="Times New Roman" panose="02020603050405020304" pitchFamily="18" charset="0"/>
              </a:rPr>
              <a:t>de cada aportación</a:t>
            </a:r>
            <a:r>
              <a:rPr lang="es-ES" sz="2000">
                <a:solidFill>
                  <a:schemeClr val="tx1"/>
                </a:solidFill>
                <a:latin typeface="Times New Roman" panose="02020603050405020304" pitchFamily="18" charset="0"/>
                <a:cs typeface="Times New Roman" panose="02020603050405020304" pitchFamily="18" charset="0"/>
              </a:rPr>
              <a:t> </a:t>
            </a:r>
            <a:r>
              <a:rPr lang="es-ES" sz="2000" smtClean="0">
                <a:solidFill>
                  <a:schemeClr val="tx1"/>
                </a:solidFill>
                <a:latin typeface="Times New Roman" panose="02020603050405020304" pitchFamily="18" charset="0"/>
                <a:cs typeface="Times New Roman" panose="02020603050405020304" pitchFamily="18" charset="0"/>
              </a:rPr>
              <a:t> recogidas en  </a:t>
            </a:r>
            <a:r>
              <a:rPr lang="es-ES" sz="2000" b="1" err="1">
                <a:solidFill>
                  <a:schemeClr val="tx1"/>
                </a:solidFill>
                <a:latin typeface="Times New Roman" panose="02020603050405020304" pitchFamily="18" charset="0"/>
                <a:cs typeface="Times New Roman" panose="02020603050405020304" pitchFamily="18" charset="0"/>
              </a:rPr>
              <a:t>Digibug</a:t>
            </a:r>
            <a:r>
              <a:rPr lang="es-ES" sz="2000">
                <a:solidFill>
                  <a:schemeClr val="tx1"/>
                </a:solidFill>
                <a:latin typeface="Times New Roman" panose="02020603050405020304" pitchFamily="18" charset="0"/>
                <a:cs typeface="Times New Roman" panose="02020603050405020304" pitchFamily="18" charset="0"/>
              </a:rPr>
              <a:t> y </a:t>
            </a:r>
            <a:r>
              <a:rPr lang="es-ES" sz="2000" smtClean="0">
                <a:solidFill>
                  <a:schemeClr val="tx1"/>
                </a:solidFill>
                <a:latin typeface="Times New Roman" panose="02020603050405020304" pitchFamily="18" charset="0"/>
                <a:cs typeface="Times New Roman" panose="02020603050405020304" pitchFamily="18" charset="0"/>
              </a:rPr>
              <a:t>en el </a:t>
            </a:r>
            <a:r>
              <a:rPr lang="es-ES" sz="2000" b="1">
                <a:solidFill>
                  <a:schemeClr val="tx1"/>
                </a:solidFill>
                <a:latin typeface="Times New Roman" panose="02020603050405020304" pitchFamily="18" charset="0"/>
                <a:cs typeface="Times New Roman" panose="02020603050405020304" pitchFamily="18" charset="0"/>
              </a:rPr>
              <a:t>Portal de la Investigación </a:t>
            </a:r>
            <a:r>
              <a:rPr lang="es-ES" sz="2000">
                <a:solidFill>
                  <a:schemeClr val="tx1"/>
                </a:solidFill>
                <a:latin typeface="Times New Roman" panose="02020603050405020304" pitchFamily="18" charset="0"/>
                <a:cs typeface="Times New Roman" panose="02020603050405020304" pitchFamily="18" charset="0"/>
              </a:rPr>
              <a:t>de la Universidad de </a:t>
            </a:r>
            <a:r>
              <a:rPr lang="es-ES" sz="2000" smtClean="0">
                <a:solidFill>
                  <a:schemeClr val="tx1"/>
                </a:solidFill>
                <a:latin typeface="Times New Roman" panose="02020603050405020304" pitchFamily="18" charset="0"/>
                <a:cs typeface="Times New Roman" panose="02020603050405020304" pitchFamily="18" charset="0"/>
              </a:rPr>
              <a:t>Granada?</a:t>
            </a:r>
            <a:endParaRPr lang="es-ES" sz="2000">
              <a:solidFill>
                <a:schemeClr val="tx1"/>
              </a:solidFill>
              <a:latin typeface="Times New Roman" panose="02020603050405020304" pitchFamily="18" charset="0"/>
              <a:cs typeface="Times New Roman" panose="02020603050405020304" pitchFamily="18" charset="0"/>
            </a:endParaRPr>
          </a:p>
        </p:txBody>
      </p:sp>
      <p:pic>
        <p:nvPicPr>
          <p:cNvPr id="3" name="Imagen 2" descr="Imagen que contiene fuegos artificiales, estrella, luz&#10;&#10;Descripción generada automáticamente">
            <a:extLst>
              <a:ext uri="{FF2B5EF4-FFF2-40B4-BE49-F238E27FC236}">
                <a16:creationId xmlns="" xmlns:a16="http://schemas.microsoft.com/office/drawing/2014/main" id="{46B76BDB-1B89-AA14-BF3A-5C77EF6F86ED}"/>
              </a:ext>
            </a:extLst>
          </p:cNvPr>
          <p:cNvPicPr>
            <a:picLocks noChangeAspect="1"/>
          </p:cNvPicPr>
          <p:nvPr/>
        </p:nvPicPr>
        <p:blipFill>
          <a:blip r:embed="rId2">
            <a:extLst>
              <a:ext uri="{28A0092B-C50C-407E-A947-70E740481C1C}">
                <a14:useLocalDpi xmlns:a14="http://schemas.microsoft.com/office/drawing/2010/main" val="0"/>
              </a:ext>
            </a:extLst>
          </a:blip>
          <a:srcRect l="5001" t="9921" r="4479" b="2559"/>
          <a:stretch>
            <a:fillRect/>
          </a:stretch>
        </p:blipFill>
        <p:spPr>
          <a:xfrm>
            <a:off x="547278" y="246358"/>
            <a:ext cx="1532467" cy="1481668"/>
          </a:xfrm>
          <a:prstGeom prst="rect">
            <a:avLst/>
          </a:prstGeom>
        </p:spPr>
      </p:pic>
      <p:pic>
        <p:nvPicPr>
          <p:cNvPr id="5" name="Imagen 4">
            <a:extLst>
              <a:ext uri="{FF2B5EF4-FFF2-40B4-BE49-F238E27FC236}">
                <a16:creationId xmlns="" xmlns:a16="http://schemas.microsoft.com/office/drawing/2014/main" id="{ABD1DEF9-D583-076F-957F-1C622D2BB0B1}"/>
              </a:ext>
            </a:extLst>
          </p:cNvPr>
          <p:cNvPicPr>
            <a:picLocks noChangeAspect="1"/>
          </p:cNvPicPr>
          <p:nvPr/>
        </p:nvPicPr>
        <p:blipFill>
          <a:blip r:embed="rId3"/>
          <a:srcRect t="-1" b="53642"/>
          <a:stretch>
            <a:fillRect/>
          </a:stretch>
        </p:blipFill>
        <p:spPr>
          <a:xfrm>
            <a:off x="6202680" y="2202293"/>
            <a:ext cx="5989320" cy="3833633"/>
          </a:xfrm>
          <a:prstGeom prst="rect">
            <a:avLst/>
          </a:prstGeom>
        </p:spPr>
      </p:pic>
      <p:pic>
        <p:nvPicPr>
          <p:cNvPr id="6" name="Imagen 5">
            <a:extLst>
              <a:ext uri="{FF2B5EF4-FFF2-40B4-BE49-F238E27FC236}">
                <a16:creationId xmlns="" xmlns:a16="http://schemas.microsoft.com/office/drawing/2014/main" id="{90070785-AA5B-5BB3-15EF-24E11B8C44CD}"/>
              </a:ext>
            </a:extLst>
          </p:cNvPr>
          <p:cNvPicPr>
            <a:picLocks noChangeAspect="1"/>
          </p:cNvPicPr>
          <p:nvPr/>
        </p:nvPicPr>
        <p:blipFill>
          <a:blip r:embed="rId4"/>
          <a:srcRect l="1298" r="427" b="10183"/>
          <a:stretch>
            <a:fillRect/>
          </a:stretch>
        </p:blipFill>
        <p:spPr>
          <a:xfrm>
            <a:off x="-1" y="2000588"/>
            <a:ext cx="5989318" cy="4731904"/>
          </a:xfrm>
          <a:prstGeom prst="rect">
            <a:avLst/>
          </a:prstGeom>
        </p:spPr>
      </p:pic>
      <p:sp>
        <p:nvSpPr>
          <p:cNvPr id="9" name="Marcador de número de diapositiva 63">
            <a:extLst>
              <a:ext uri="{FF2B5EF4-FFF2-40B4-BE49-F238E27FC236}">
                <a16:creationId xmlns="" xmlns:a16="http://schemas.microsoft.com/office/drawing/2014/main" id="{38569C89-7120-F9DC-9F73-032FC85C4A7D}"/>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a:t>
            </a:fld>
            <a:endParaRPr lang="es-ES" sz="1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944539"/>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 xmlns:a16="http://schemas.microsoft.com/office/drawing/2014/main" id="{E877E26E-B078-725A-A2AB-90F9E95ED2F8}"/>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14" name="Rectángulo 13">
            <a:extLst>
              <a:ext uri="{FF2B5EF4-FFF2-40B4-BE49-F238E27FC236}">
                <a16:creationId xmlns="" xmlns:a16="http://schemas.microsoft.com/office/drawing/2014/main" id="{05915B97-6F1C-B3F8-7F62-4B22D01070DA}"/>
              </a:ext>
            </a:extLst>
          </p:cNvPr>
          <p:cNvSpPr/>
          <p:nvPr/>
        </p:nvSpPr>
        <p:spPr>
          <a:xfrm>
            <a:off x="1223682" y="5566740"/>
            <a:ext cx="5109882"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Bocadillo: rectángulo 14">
            <a:extLst>
              <a:ext uri="{FF2B5EF4-FFF2-40B4-BE49-F238E27FC236}">
                <a16:creationId xmlns="" xmlns:a16="http://schemas.microsoft.com/office/drawing/2014/main" id="{A608715B-3C1C-8F08-F71B-A7F75CBCB8B3}"/>
              </a:ext>
            </a:extLst>
          </p:cNvPr>
          <p:cNvSpPr/>
          <p:nvPr/>
        </p:nvSpPr>
        <p:spPr>
          <a:xfrm>
            <a:off x="7268054" y="2411215"/>
            <a:ext cx="3113076" cy="2140560"/>
          </a:xfrm>
          <a:prstGeom prst="wedgeRectCallout">
            <a:avLst>
              <a:gd name="adj1" fmla="val -79920"/>
              <a:gd name="adj2" fmla="val 9771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buscar e ingresar en el </a:t>
            </a:r>
            <a:r>
              <a:rPr lang="es-ES" sz="1600" b="1">
                <a:solidFill>
                  <a:schemeClr val="tx1"/>
                </a:solidFill>
                <a:latin typeface="Times New Roman" panose="02020603050405020304" pitchFamily="18" charset="0"/>
                <a:cs typeface="Times New Roman" panose="02020603050405020304" pitchFamily="18" charset="0"/>
              </a:rPr>
              <a:t>perfil del investigador</a:t>
            </a:r>
            <a:r>
              <a:rPr lang="es-ES" sz="1600">
                <a:solidFill>
                  <a:schemeClr val="tx1"/>
                </a:solidFill>
                <a:latin typeface="Times New Roman" panose="02020603050405020304" pitchFamily="18" charset="0"/>
                <a:cs typeface="Times New Roman" panose="02020603050405020304" pitchFamily="18" charset="0"/>
              </a:rPr>
              <a:t>, se pueden observar los iconos de diferentes fuentes en las que consultar el número de citas a sus publicaciones.</a:t>
            </a:r>
          </a:p>
        </p:txBody>
      </p:sp>
      <p:pic>
        <p:nvPicPr>
          <p:cNvPr id="2" name="Imagen 1">
            <a:extLst>
              <a:ext uri="{FF2B5EF4-FFF2-40B4-BE49-F238E27FC236}">
                <a16:creationId xmlns="" xmlns:a16="http://schemas.microsoft.com/office/drawing/2014/main" id="{8146A443-CB3C-42A5-DF6A-8F2D48C66AC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ECCD5A3D-610E-9E50-7C29-C05F3293E07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950568437"/>
      </p:ext>
    </p:extLst>
  </p:cSld>
  <p:clrMapOvr>
    <a:masterClrMapping/>
  </p:clrMapOvr>
  <p:transition/>
  <p:timing/>
</p:sld>
</file>

<file path=ppt/slides/slide10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42268C2C-9B16-1AB2-5922-224856D0A2C4}"/>
              </a:ext>
            </a:extLst>
          </p:cNvPr>
          <p:cNvPicPr>
            <a:picLocks noChangeAspect="1"/>
          </p:cNvPicPr>
          <p:nvPr/>
        </p:nvPicPr>
        <p:blipFill>
          <a:blip r:embed="rId3"/>
          <a:stretch>
            <a:fillRect/>
          </a:stretch>
        </p:blipFill>
        <p:spPr>
          <a:xfrm>
            <a:off x="5366694" y="552853"/>
            <a:ext cx="6305147" cy="6305147"/>
          </a:xfrm>
          <a:prstGeom prst="rect">
            <a:avLst/>
          </a:prstGeom>
        </p:spPr>
      </p:pic>
      <p:sp>
        <p:nvSpPr>
          <p:cNvPr id="8" name="Rectángulo 7">
            <a:extLst>
              <a:ext uri="{FF2B5EF4-FFF2-40B4-BE49-F238E27FC236}">
                <a16:creationId xmlns="" xmlns:a16="http://schemas.microsoft.com/office/drawing/2014/main" id="{FD4F6A89-B716-DCC7-FE06-87485A105ED7}"/>
              </a:ext>
            </a:extLst>
          </p:cNvPr>
          <p:cNvSpPr/>
          <p:nvPr/>
        </p:nvSpPr>
        <p:spPr>
          <a:xfrm>
            <a:off x="435106" y="2780256"/>
            <a:ext cx="4371290" cy="129748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cualquiera de ambos casos, primero clicaremos en el desplegable titulado “</a:t>
            </a:r>
            <a:r>
              <a:rPr lang="es-ES" sz="1600" b="1">
                <a:solidFill>
                  <a:schemeClr val="tx1"/>
                </a:solidFill>
                <a:latin typeface="Times New Roman" panose="02020603050405020304" pitchFamily="18" charset="0"/>
                <a:cs typeface="Times New Roman" panose="02020603050405020304" pitchFamily="18" charset="0"/>
              </a:rPr>
              <a:t>Abrir el panel de métricas de comparación</a:t>
            </a:r>
            <a:r>
              <a:rPr lang="es-ES" sz="1600">
                <a:solidFill>
                  <a:schemeClr val="tx1"/>
                </a:solidFill>
                <a:latin typeface="Times New Roman" panose="02020603050405020304" pitchFamily="18" charset="0"/>
                <a:cs typeface="Times New Roman" panose="02020603050405020304" pitchFamily="18" charset="0"/>
              </a:rPr>
              <a:t>”.</a:t>
            </a:r>
          </a:p>
        </p:txBody>
      </p:sp>
      <p:grpSp>
        <p:nvGrpSpPr>
          <p:cNvPr id="9" name="Grupo 8">
            <a:extLst>
              <a:ext uri="{FF2B5EF4-FFF2-40B4-BE49-F238E27FC236}">
                <a16:creationId xmlns="" xmlns:a16="http://schemas.microsoft.com/office/drawing/2014/main" id="{557C9FAA-7D62-109A-02EB-239DC62B556F}"/>
              </a:ext>
            </a:extLst>
          </p:cNvPr>
          <p:cNvGrpSpPr/>
          <p:nvPr/>
        </p:nvGrpSpPr>
        <p:grpSpPr>
          <a:xfrm>
            <a:off x="9421041" y="3965396"/>
            <a:ext cx="2148232" cy="1038404"/>
            <a:chOff x="9925235" y="2263819"/>
            <a:chExt cx="2148232" cy="1038404"/>
          </a:xfrm>
        </p:grpSpPr>
        <p:sp>
          <p:nvSpPr>
            <p:cNvPr id="15" name="Rectángulo 14">
              <a:extLst>
                <a:ext uri="{FF2B5EF4-FFF2-40B4-BE49-F238E27FC236}">
                  <a16:creationId xmlns="" xmlns:a16="http://schemas.microsoft.com/office/drawing/2014/main" id="{9A6A9755-3F51-C3F4-CBBF-06A9E5789BC7}"/>
                </a:ext>
              </a:extLst>
            </p:cNvPr>
            <p:cNvSpPr/>
            <p:nvPr/>
          </p:nvSpPr>
          <p:spPr>
            <a:xfrm>
              <a:off x="10729381" y="2263819"/>
              <a:ext cx="1344086" cy="103840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 name="Conector recto de flecha 17">
              <a:extLst>
                <a:ext uri="{FF2B5EF4-FFF2-40B4-BE49-F238E27FC236}">
                  <a16:creationId xmlns="" xmlns:a16="http://schemas.microsoft.com/office/drawing/2014/main" id="{A2CB2B3F-29B5-1F20-E0AA-1ED7A487E8FD}"/>
                </a:ext>
              </a:extLst>
            </p:cNvPr>
            <p:cNvCxnSpPr>
              <a:endCxn id="15" idx="1"/>
            </p:cNvCxnSpPr>
            <p:nvPr/>
          </p:nvCxnSpPr>
          <p:spPr>
            <a:xfrm flipV="1">
              <a:off x="9925235" y="2783021"/>
              <a:ext cx="804146" cy="23967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pic>
        <p:nvPicPr>
          <p:cNvPr id="19" name="Imagen 18">
            <a:extLst>
              <a:ext uri="{FF2B5EF4-FFF2-40B4-BE49-F238E27FC236}">
                <a16:creationId xmlns="" xmlns:a16="http://schemas.microsoft.com/office/drawing/2014/main" id="{C84C21EF-6085-BAFD-3189-0D7E9E1670C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0" name="Diagrama de flujo: datos 28">
            <a:extLst>
              <a:ext uri="{FF2B5EF4-FFF2-40B4-BE49-F238E27FC236}">
                <a16:creationId xmlns="" xmlns:a16="http://schemas.microsoft.com/office/drawing/2014/main" id="{4E9D14EA-B2BD-7599-E98D-3BD396AB6D3E}"/>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1" name="Diagrama de flujo: datos 26">
            <a:extLst>
              <a:ext uri="{FF2B5EF4-FFF2-40B4-BE49-F238E27FC236}">
                <a16:creationId xmlns="" xmlns:a16="http://schemas.microsoft.com/office/drawing/2014/main" id="{C98866F6-6CEB-808D-3944-C58ACEE164A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2" name="Diagrama de flujo: datos 26">
            <a:extLst>
              <a:ext uri="{FF2B5EF4-FFF2-40B4-BE49-F238E27FC236}">
                <a16:creationId xmlns="" xmlns:a16="http://schemas.microsoft.com/office/drawing/2014/main" id="{60C27C04-DA5A-7E15-B556-CA682ED40E82}"/>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3" name="Diagrama de flujo: datos 27">
            <a:extLst>
              <a:ext uri="{FF2B5EF4-FFF2-40B4-BE49-F238E27FC236}">
                <a16:creationId xmlns="" xmlns:a16="http://schemas.microsoft.com/office/drawing/2014/main" id="{64D469B8-AA90-B8AA-DAD0-35A2CAC0C06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4" name="Diagrama de flujo: datos 28">
            <a:extLst>
              <a:ext uri="{FF2B5EF4-FFF2-40B4-BE49-F238E27FC236}">
                <a16:creationId xmlns="" xmlns:a16="http://schemas.microsoft.com/office/drawing/2014/main" id="{BC12855B-AB4C-4D79-96F2-8E7DA2B86150}"/>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5" name="Diagrama de flujo: datos 28">
            <a:extLst>
              <a:ext uri="{FF2B5EF4-FFF2-40B4-BE49-F238E27FC236}">
                <a16:creationId xmlns="" xmlns:a16="http://schemas.microsoft.com/office/drawing/2014/main" id="{10C8F5A9-73A2-A452-97D7-8755CF65371D}"/>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6" name="Diagrama de flujo: datos 30">
            <a:extLst>
              <a:ext uri="{FF2B5EF4-FFF2-40B4-BE49-F238E27FC236}">
                <a16:creationId xmlns="" xmlns:a16="http://schemas.microsoft.com/office/drawing/2014/main" id="{5997E06C-1F79-103A-B701-71F4BA3C7E8C}"/>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7" name="Diagrama de flujo: entrada manual 31">
            <a:extLst>
              <a:ext uri="{FF2B5EF4-FFF2-40B4-BE49-F238E27FC236}">
                <a16:creationId xmlns="" xmlns:a16="http://schemas.microsoft.com/office/drawing/2014/main" id="{FE92CF25-8D9B-005D-B0C9-3076DA7C2DD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706786267"/>
      </p:ext>
    </p:extLst>
  </p:cSld>
  <p:clrMapOvr>
    <a:masterClrMapping/>
  </p:clrMapOvr>
  <p:transition/>
  <p:timing/>
</p:sld>
</file>

<file path=ppt/slides/slide10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101</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 xmlns:a16="http://schemas.microsoft.com/office/drawing/2014/main" id="{2F1682B0-9FDC-EF72-7FAA-3E9DF96BE94E}"/>
              </a:ext>
            </a:extLst>
          </p:cNvPr>
          <p:cNvSpPr/>
          <p:nvPr/>
        </p:nvSpPr>
        <p:spPr>
          <a:xfrm>
            <a:off x="588263" y="2111879"/>
            <a:ext cx="3862689" cy="273923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panel de métricas de comparación podrá distinguir dos partes: las citas recibidas </a:t>
            </a:r>
            <a:r>
              <a:rPr lang="es-ES" sz="1600" b="1">
                <a:solidFill>
                  <a:schemeClr val="tx1"/>
                </a:solidFill>
                <a:latin typeface="Times New Roman" panose="02020603050405020304" pitchFamily="18" charset="0"/>
                <a:cs typeface="Times New Roman" panose="02020603050405020304" pitchFamily="18" charset="0"/>
              </a:rPr>
              <a:t>en la categoría</a:t>
            </a:r>
            <a:r>
              <a:rPr lang="es-ES" sz="1600">
                <a:solidFill>
                  <a:schemeClr val="tx1"/>
                </a:solidFill>
                <a:latin typeface="Times New Roman" panose="02020603050405020304" pitchFamily="18" charset="0"/>
                <a:cs typeface="Times New Roman" panose="02020603050405020304" pitchFamily="18" charset="0"/>
              </a:rPr>
              <a:t> y las recibidas </a:t>
            </a:r>
            <a:r>
              <a:rPr lang="es-ES" sz="1600" b="1">
                <a:solidFill>
                  <a:schemeClr val="tx1"/>
                </a:solidFill>
                <a:latin typeface="Times New Roman" panose="02020603050405020304" pitchFamily="18" charset="0"/>
                <a:cs typeface="Times New Roman" panose="02020603050405020304" pitchFamily="18" charset="0"/>
              </a:rPr>
              <a:t>en la revista</a:t>
            </a:r>
            <a:r>
              <a:rPr lang="es-ES" sz="1600">
                <a:solidFill>
                  <a:schemeClr val="tx1"/>
                </a:solidFill>
                <a:latin typeface="Times New Roman" panose="02020603050405020304" pitchFamily="18" charset="0"/>
                <a:cs typeface="Times New Roman" panose="02020603050405020304" pitchFamily="18" charset="0"/>
              </a:rPr>
              <a:t>.</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Nos centraremos en el segundo, en el que podrá observar el </a:t>
            </a:r>
            <a:r>
              <a:rPr lang="es-ES" sz="1600" b="1">
                <a:solidFill>
                  <a:schemeClr val="tx1"/>
                </a:solidFill>
                <a:latin typeface="Times New Roman" panose="02020603050405020304" pitchFamily="18" charset="0"/>
                <a:cs typeface="Times New Roman" panose="02020603050405020304" pitchFamily="18" charset="0"/>
              </a:rPr>
              <a:t>impacto normalizado de citas</a:t>
            </a:r>
            <a:r>
              <a:rPr lang="es-ES" sz="1600">
                <a:solidFill>
                  <a:schemeClr val="tx1"/>
                </a:solidFill>
                <a:latin typeface="Times New Roman" panose="02020603050405020304" pitchFamily="18" charset="0"/>
                <a:cs typeface="Times New Roman" panose="02020603050405020304" pitchFamily="18" charset="0"/>
              </a:rPr>
              <a:t> y las </a:t>
            </a:r>
            <a:r>
              <a:rPr lang="es-ES" sz="1600" b="1">
                <a:solidFill>
                  <a:schemeClr val="tx1"/>
                </a:solidFill>
                <a:latin typeface="Times New Roman" panose="02020603050405020304" pitchFamily="18" charset="0"/>
                <a:cs typeface="Times New Roman" panose="02020603050405020304" pitchFamily="18" charset="0"/>
              </a:rPr>
              <a:t>citas previstas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13" name="Imagen 12">
            <a:extLst>
              <a:ext uri="{FF2B5EF4-FFF2-40B4-BE49-F238E27FC236}">
                <a16:creationId xmlns="" xmlns:a16="http://schemas.microsoft.com/office/drawing/2014/main" id="{CA386FA7-3A22-3C9F-6410-9F74CF6BFC93}"/>
              </a:ext>
            </a:extLst>
          </p:cNvPr>
          <p:cNvPicPr>
            <a:picLocks noChangeAspect="1"/>
          </p:cNvPicPr>
          <p:nvPr/>
        </p:nvPicPr>
        <p:blipFill>
          <a:blip r:embed="rId3"/>
          <a:stretch>
            <a:fillRect/>
          </a:stretch>
        </p:blipFill>
        <p:spPr>
          <a:xfrm>
            <a:off x="5039214" y="552850"/>
            <a:ext cx="6540164" cy="6300991"/>
          </a:xfrm>
          <a:prstGeom prst="rect">
            <a:avLst/>
          </a:prstGeom>
        </p:spPr>
      </p:pic>
      <p:sp>
        <p:nvSpPr>
          <p:cNvPr id="20" name="Rectángulo 19">
            <a:extLst>
              <a:ext uri="{FF2B5EF4-FFF2-40B4-BE49-F238E27FC236}">
                <a16:creationId xmlns="" xmlns:a16="http://schemas.microsoft.com/office/drawing/2014/main" id="{8E61BB85-B208-1EAB-23EA-1338B3722ABB}"/>
              </a:ext>
            </a:extLst>
          </p:cNvPr>
          <p:cNvSpPr/>
          <p:nvPr/>
        </p:nvSpPr>
        <p:spPr>
          <a:xfrm>
            <a:off x="7992532" y="4975976"/>
            <a:ext cx="3460435" cy="17205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Imagen 29">
            <a:extLst>
              <a:ext uri="{FF2B5EF4-FFF2-40B4-BE49-F238E27FC236}">
                <a16:creationId xmlns="" xmlns:a16="http://schemas.microsoft.com/office/drawing/2014/main" id="{D76DD5EF-4899-709E-695D-F7C989A5755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1" name="Diagrama de flujo: datos 28">
            <a:extLst>
              <a:ext uri="{FF2B5EF4-FFF2-40B4-BE49-F238E27FC236}">
                <a16:creationId xmlns="" xmlns:a16="http://schemas.microsoft.com/office/drawing/2014/main" id="{F8AF9B55-C5E3-35A1-358A-93ADCF07C2C8}"/>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32" name="Diagrama de flujo: datos 26">
            <a:extLst>
              <a:ext uri="{FF2B5EF4-FFF2-40B4-BE49-F238E27FC236}">
                <a16:creationId xmlns="" xmlns:a16="http://schemas.microsoft.com/office/drawing/2014/main" id="{9C5ADD95-1D82-32A2-A3D4-9FE94C5DB8C7}"/>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33" name="Diagrama de flujo: datos 26">
            <a:extLst>
              <a:ext uri="{FF2B5EF4-FFF2-40B4-BE49-F238E27FC236}">
                <a16:creationId xmlns="" xmlns:a16="http://schemas.microsoft.com/office/drawing/2014/main" id="{5B8ED888-E2D0-2A51-4A99-AC26DFA1B31F}"/>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34" name="Diagrama de flujo: datos 27">
            <a:extLst>
              <a:ext uri="{FF2B5EF4-FFF2-40B4-BE49-F238E27FC236}">
                <a16:creationId xmlns="" xmlns:a16="http://schemas.microsoft.com/office/drawing/2014/main" id="{C4A82A3F-33DD-7E9C-B072-35CBBD3EEBE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35" name="Diagrama de flujo: datos 28">
            <a:extLst>
              <a:ext uri="{FF2B5EF4-FFF2-40B4-BE49-F238E27FC236}">
                <a16:creationId xmlns="" xmlns:a16="http://schemas.microsoft.com/office/drawing/2014/main" id="{115BED04-B35D-73BD-2EC9-8E48C770CFE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6" name="Diagrama de flujo: datos 28">
            <a:extLst>
              <a:ext uri="{FF2B5EF4-FFF2-40B4-BE49-F238E27FC236}">
                <a16:creationId xmlns="" xmlns:a16="http://schemas.microsoft.com/office/drawing/2014/main" id="{10B2BD9E-FF81-BCA9-1935-0FBE4509FEE1}"/>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7" name="Diagrama de flujo: datos 30">
            <a:extLst>
              <a:ext uri="{FF2B5EF4-FFF2-40B4-BE49-F238E27FC236}">
                <a16:creationId xmlns="" xmlns:a16="http://schemas.microsoft.com/office/drawing/2014/main" id="{0097861C-AFE0-CD2E-06C5-3000592CA0AC}"/>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8" name="Diagrama de flujo: entrada manual 31">
            <a:extLst>
              <a:ext uri="{FF2B5EF4-FFF2-40B4-BE49-F238E27FC236}">
                <a16:creationId xmlns="" xmlns:a16="http://schemas.microsoft.com/office/drawing/2014/main" id="{435895B6-BD8F-C5FB-7521-D1CBB00717D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21484259"/>
      </p:ext>
    </p:extLst>
  </p:cSld>
  <p:clrMapOvr>
    <a:masterClrMapping/>
  </p:clrMapOvr>
  <p:transition/>
  <p:timing/>
</p:sld>
</file>

<file path=ppt/slides/slide10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E89022CA-989A-3840-E7FB-9B75554AF0D4}"/>
              </a:ext>
            </a:extLst>
          </p:cNvPr>
          <p:cNvPicPr>
            <a:picLocks noChangeAspect="1"/>
          </p:cNvPicPr>
          <p:nvPr/>
        </p:nvPicPr>
        <p:blipFill>
          <a:blip r:embed="rId3"/>
          <a:stretch>
            <a:fillRect/>
          </a:stretch>
        </p:blipFill>
        <p:spPr>
          <a:xfrm>
            <a:off x="5376333" y="734184"/>
            <a:ext cx="6815667" cy="5606887"/>
          </a:xfrm>
          <a:prstGeom prst="rect">
            <a:avLst/>
          </a:prstGeom>
        </p:spPr>
      </p:pic>
      <p:sp>
        <p:nvSpPr>
          <p:cNvPr id="8" name="Rectángulo 7">
            <a:extLst>
              <a:ext uri="{FF2B5EF4-FFF2-40B4-BE49-F238E27FC236}">
                <a16:creationId xmlns="" xmlns:a16="http://schemas.microsoft.com/office/drawing/2014/main" id="{7E603AB1-EE98-A8C2-7F9F-06577ECCDA5E}"/>
              </a:ext>
            </a:extLst>
          </p:cNvPr>
          <p:cNvSpPr/>
          <p:nvPr/>
        </p:nvSpPr>
        <p:spPr>
          <a:xfrm>
            <a:off x="446567" y="2285999"/>
            <a:ext cx="4484663" cy="228599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Continuando abajo en la página de la información del documento, podrá visualizar a la izquierda la </a:t>
            </a:r>
            <a:r>
              <a:rPr lang="es-ES" sz="1600" b="1">
                <a:solidFill>
                  <a:schemeClr val="tx1"/>
                </a:solidFill>
                <a:latin typeface="Times New Roman" panose="02020603050405020304" pitchFamily="18" charset="0"/>
                <a:cs typeface="Times New Roman" panose="02020603050405020304" pitchFamily="18" charset="0"/>
              </a:rPr>
              <a:t>información de la revista</a:t>
            </a:r>
            <a:r>
              <a:rPr lang="es-ES" sz="1600">
                <a:solidFill>
                  <a:schemeClr val="tx1"/>
                </a:solidFill>
                <a:latin typeface="Times New Roman" panose="02020603050405020304" pitchFamily="18" charset="0"/>
                <a:cs typeface="Times New Roman" panose="02020603050405020304" pitchFamily="18" charset="0"/>
              </a:rPr>
              <a:t> (1) en la que se ha publicado el documento, dodne, entre otros, se indicará el </a:t>
            </a:r>
            <a:r>
              <a:rPr lang="es-ES" sz="1600" b="1" err="1">
                <a:solidFill>
                  <a:schemeClr val="tx1"/>
                </a:solidFill>
                <a:latin typeface="Times New Roman" panose="02020603050405020304" pitchFamily="18" charset="0"/>
                <a:cs typeface="Times New Roman" panose="02020603050405020304" pitchFamily="18" charset="0"/>
              </a:rPr>
              <a:t>Journal Impact Factor</a:t>
            </a:r>
            <a:r>
              <a:rPr lang="es-ES" sz="1600">
                <a:solidFill>
                  <a:schemeClr val="tx1"/>
                </a:solidFill>
                <a:latin typeface="Times New Roman" panose="02020603050405020304" pitchFamily="18" charset="0"/>
                <a:cs typeface="Times New Roman" panose="02020603050405020304" pitchFamily="18" charset="0"/>
              </a:rPr>
              <a:t> (2) y el </a:t>
            </a:r>
            <a:r>
              <a:rPr lang="es-ES" sz="1600" b="1" err="1">
                <a:solidFill>
                  <a:schemeClr val="tx1"/>
                </a:solidFill>
                <a:latin typeface="Times New Roman" panose="02020603050405020304" pitchFamily="18" charset="0"/>
                <a:cs typeface="Times New Roman" panose="02020603050405020304" pitchFamily="18" charset="0"/>
              </a:rPr>
              <a:t>Journal Citation Indicator</a:t>
            </a:r>
            <a:r>
              <a:rPr lang="es-ES" sz="1600">
                <a:solidFill>
                  <a:schemeClr val="tx1"/>
                </a:solidFill>
                <a:latin typeface="Times New Roman" panose="02020603050405020304" pitchFamily="18" charset="0"/>
                <a:cs typeface="Times New Roman" panose="02020603050405020304" pitchFamily="18" charset="0"/>
              </a:rPr>
              <a:t> (3). Al clicar en el primero mostrará lo siguiente:</a:t>
            </a:r>
            <a:endParaRPr lang="es-ES" sz="1600" b="1">
              <a:solidFill>
                <a:schemeClr val="tx1"/>
              </a:solidFill>
              <a:latin typeface="Times New Roman" panose="02020603050405020304" pitchFamily="18" charset="0"/>
              <a:cs typeface="Times New Roman" panose="02020603050405020304" pitchFamily="18" charset="0"/>
            </a:endParaRPr>
          </a:p>
        </p:txBody>
      </p:sp>
      <p:grpSp>
        <p:nvGrpSpPr>
          <p:cNvPr id="23" name="Grupo 22">
            <a:extLst>
              <a:ext uri="{FF2B5EF4-FFF2-40B4-BE49-F238E27FC236}">
                <a16:creationId xmlns="" xmlns:a16="http://schemas.microsoft.com/office/drawing/2014/main" id="{6DCC4030-7969-762C-9271-5C00DC9D3509}"/>
              </a:ext>
            </a:extLst>
          </p:cNvPr>
          <p:cNvGrpSpPr/>
          <p:nvPr/>
        </p:nvGrpSpPr>
        <p:grpSpPr>
          <a:xfrm>
            <a:off x="5731933" y="4273250"/>
            <a:ext cx="4722968" cy="2067821"/>
            <a:chOff x="2997847" y="2611231"/>
            <a:chExt cx="4722968" cy="2067821"/>
          </a:xfrm>
        </p:grpSpPr>
        <p:sp>
          <p:nvSpPr>
            <p:cNvPr id="24" name="Rectángulo 23">
              <a:extLst>
                <a:ext uri="{FF2B5EF4-FFF2-40B4-BE49-F238E27FC236}">
                  <a16:creationId xmlns="" xmlns:a16="http://schemas.microsoft.com/office/drawing/2014/main" id="{224D32B9-2498-9BF7-8D57-2BC5B5A5115B}"/>
                </a:ext>
              </a:extLst>
            </p:cNvPr>
            <p:cNvSpPr/>
            <p:nvPr/>
          </p:nvSpPr>
          <p:spPr>
            <a:xfrm>
              <a:off x="2997847" y="2611231"/>
              <a:ext cx="4702863" cy="206782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 xmlns:a16="http://schemas.microsoft.com/office/drawing/2014/main" id="{B6D1E5D0-F72F-74AC-101E-816259D6173F}"/>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26" name="Grupo 25">
            <a:extLst>
              <a:ext uri="{FF2B5EF4-FFF2-40B4-BE49-F238E27FC236}">
                <a16:creationId xmlns="" xmlns:a16="http://schemas.microsoft.com/office/drawing/2014/main" id="{E2FF7A35-1217-3071-A0C2-FB28574758A4}"/>
              </a:ext>
            </a:extLst>
          </p:cNvPr>
          <p:cNvGrpSpPr/>
          <p:nvPr/>
        </p:nvGrpSpPr>
        <p:grpSpPr>
          <a:xfrm>
            <a:off x="8419309" y="4584492"/>
            <a:ext cx="1932084" cy="422539"/>
            <a:chOff x="9963582" y="2272287"/>
            <a:chExt cx="1932084" cy="422539"/>
          </a:xfrm>
        </p:grpSpPr>
        <p:sp>
          <p:nvSpPr>
            <p:cNvPr id="27" name="Rectángulo 26">
              <a:extLst>
                <a:ext uri="{FF2B5EF4-FFF2-40B4-BE49-F238E27FC236}">
                  <a16:creationId xmlns="" xmlns:a16="http://schemas.microsoft.com/office/drawing/2014/main" id="{A5C8787A-FF1F-BE68-1C59-CD3F404646E4}"/>
                </a:ext>
              </a:extLst>
            </p:cNvPr>
            <p:cNvSpPr/>
            <p:nvPr/>
          </p:nvSpPr>
          <p:spPr>
            <a:xfrm>
              <a:off x="11179339" y="2272287"/>
              <a:ext cx="716327" cy="35013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o 27">
              <a:extLst>
                <a:ext uri="{FF2B5EF4-FFF2-40B4-BE49-F238E27FC236}">
                  <a16:creationId xmlns="" xmlns:a16="http://schemas.microsoft.com/office/drawing/2014/main" id="{A4DD1092-9E2B-8C7D-7EFA-D4FCF5EB3563}"/>
                </a:ext>
              </a:extLst>
            </p:cNvPr>
            <p:cNvGrpSpPr/>
            <p:nvPr/>
          </p:nvGrpSpPr>
          <p:grpSpPr>
            <a:xfrm>
              <a:off x="9963582" y="2408985"/>
              <a:ext cx="1215757" cy="285841"/>
              <a:chOff x="12752419" y="-1220656"/>
              <a:chExt cx="1215757" cy="285841"/>
            </a:xfrm>
          </p:grpSpPr>
          <p:sp>
            <p:nvSpPr>
              <p:cNvPr id="29" name="Rectángulo 28">
                <a:extLst>
                  <a:ext uri="{FF2B5EF4-FFF2-40B4-BE49-F238E27FC236}">
                    <a16:creationId xmlns="" xmlns:a16="http://schemas.microsoft.com/office/drawing/2014/main" id="{0D193AB2-CF51-470B-F71A-EEBAC59814CA}"/>
                  </a:ext>
                </a:extLst>
              </p:cNvPr>
              <p:cNvSpPr/>
              <p:nvPr/>
            </p:nvSpPr>
            <p:spPr>
              <a:xfrm>
                <a:off x="12752419" y="-122065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cxnSp>
            <p:nvCxnSpPr>
              <p:cNvPr id="30" name="Conector recto de flecha 29">
                <a:extLst>
                  <a:ext uri="{FF2B5EF4-FFF2-40B4-BE49-F238E27FC236}">
                    <a16:creationId xmlns="" xmlns:a16="http://schemas.microsoft.com/office/drawing/2014/main" id="{15F45F36-DF6B-672C-4AA4-C03AB9AE5B66}"/>
                  </a:ext>
                </a:extLst>
              </p:cNvPr>
              <p:cNvCxnSpPr>
                <a:stCxn id="29" idx="3"/>
                <a:endCxn id="27" idx="1"/>
              </p:cNvCxnSpPr>
              <p:nvPr/>
            </p:nvCxnSpPr>
            <p:spPr>
              <a:xfrm flipV="1">
                <a:off x="13077971" y="-1182286"/>
                <a:ext cx="890205" cy="10455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grpSp>
        <p:nvGrpSpPr>
          <p:cNvPr id="31" name="Grupo 30">
            <a:extLst>
              <a:ext uri="{FF2B5EF4-FFF2-40B4-BE49-F238E27FC236}">
                <a16:creationId xmlns="" xmlns:a16="http://schemas.microsoft.com/office/drawing/2014/main" id="{779C1852-9E43-C8BD-A813-25F5B0AD39F1}"/>
              </a:ext>
            </a:extLst>
          </p:cNvPr>
          <p:cNvGrpSpPr/>
          <p:nvPr/>
        </p:nvGrpSpPr>
        <p:grpSpPr>
          <a:xfrm>
            <a:off x="8415272" y="4940891"/>
            <a:ext cx="1932084" cy="422539"/>
            <a:chOff x="9963582" y="2272287"/>
            <a:chExt cx="1932084" cy="422539"/>
          </a:xfrm>
        </p:grpSpPr>
        <p:sp>
          <p:nvSpPr>
            <p:cNvPr id="32" name="Rectángulo 31">
              <a:extLst>
                <a:ext uri="{FF2B5EF4-FFF2-40B4-BE49-F238E27FC236}">
                  <a16:creationId xmlns="" xmlns:a16="http://schemas.microsoft.com/office/drawing/2014/main" id="{69ECF156-0806-4F78-CAA9-9704C953883A}"/>
                </a:ext>
              </a:extLst>
            </p:cNvPr>
            <p:cNvSpPr/>
            <p:nvPr/>
          </p:nvSpPr>
          <p:spPr>
            <a:xfrm>
              <a:off x="11179339" y="2272287"/>
              <a:ext cx="716327" cy="35013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o 32">
              <a:extLst>
                <a:ext uri="{FF2B5EF4-FFF2-40B4-BE49-F238E27FC236}">
                  <a16:creationId xmlns="" xmlns:a16="http://schemas.microsoft.com/office/drawing/2014/main" id="{2B393BF6-7853-9686-AE34-76385B63A2C4}"/>
                </a:ext>
              </a:extLst>
            </p:cNvPr>
            <p:cNvGrpSpPr/>
            <p:nvPr/>
          </p:nvGrpSpPr>
          <p:grpSpPr>
            <a:xfrm>
              <a:off x="9963582" y="2408985"/>
              <a:ext cx="1215757" cy="285841"/>
              <a:chOff x="12752419" y="-1220656"/>
              <a:chExt cx="1215757" cy="285841"/>
            </a:xfrm>
          </p:grpSpPr>
          <p:sp>
            <p:nvSpPr>
              <p:cNvPr id="34" name="Rectángulo 33">
                <a:extLst>
                  <a:ext uri="{FF2B5EF4-FFF2-40B4-BE49-F238E27FC236}">
                    <a16:creationId xmlns="" xmlns:a16="http://schemas.microsoft.com/office/drawing/2014/main" id="{F1FBB12D-1AD3-A3D3-CFDE-89D6A423A7AD}"/>
                  </a:ext>
                </a:extLst>
              </p:cNvPr>
              <p:cNvSpPr/>
              <p:nvPr/>
            </p:nvSpPr>
            <p:spPr>
              <a:xfrm>
                <a:off x="12752419" y="-122065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cxnSp>
            <p:nvCxnSpPr>
              <p:cNvPr id="35" name="Conector recto de flecha 34">
                <a:extLst>
                  <a:ext uri="{FF2B5EF4-FFF2-40B4-BE49-F238E27FC236}">
                    <a16:creationId xmlns="" xmlns:a16="http://schemas.microsoft.com/office/drawing/2014/main" id="{0DDD0FDF-D76E-83C8-06F9-EB3C19576C1A}"/>
                  </a:ext>
                </a:extLst>
              </p:cNvPr>
              <p:cNvCxnSpPr>
                <a:stCxn id="34" idx="3"/>
                <a:endCxn id="32" idx="1"/>
              </p:cNvCxnSpPr>
              <p:nvPr/>
            </p:nvCxnSpPr>
            <p:spPr>
              <a:xfrm flipV="1">
                <a:off x="13077971" y="-1182286"/>
                <a:ext cx="890205" cy="10455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pic>
        <p:nvPicPr>
          <p:cNvPr id="36" name="Imagen 35">
            <a:extLst>
              <a:ext uri="{FF2B5EF4-FFF2-40B4-BE49-F238E27FC236}">
                <a16:creationId xmlns="" xmlns:a16="http://schemas.microsoft.com/office/drawing/2014/main" id="{7B23328E-CC0C-26CC-83A9-23BC2D5D3B0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7" name="Diagrama de flujo: datos 28">
            <a:extLst>
              <a:ext uri="{FF2B5EF4-FFF2-40B4-BE49-F238E27FC236}">
                <a16:creationId xmlns="" xmlns:a16="http://schemas.microsoft.com/office/drawing/2014/main" id="{B551B37A-00E9-3888-921C-4C214CECC731}"/>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38" name="Diagrama de flujo: datos 26">
            <a:extLst>
              <a:ext uri="{FF2B5EF4-FFF2-40B4-BE49-F238E27FC236}">
                <a16:creationId xmlns="" xmlns:a16="http://schemas.microsoft.com/office/drawing/2014/main" id="{11B24A49-EF4E-5F00-26A2-C5AAAE3FB5EC}"/>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39" name="Diagrama de flujo: datos 26">
            <a:extLst>
              <a:ext uri="{FF2B5EF4-FFF2-40B4-BE49-F238E27FC236}">
                <a16:creationId xmlns="" xmlns:a16="http://schemas.microsoft.com/office/drawing/2014/main" id="{AAC0AE8D-7048-FF90-EBD9-228FB183E723}"/>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40" name="Diagrama de flujo: datos 27">
            <a:extLst>
              <a:ext uri="{FF2B5EF4-FFF2-40B4-BE49-F238E27FC236}">
                <a16:creationId xmlns="" xmlns:a16="http://schemas.microsoft.com/office/drawing/2014/main" id="{931C1640-52FD-0955-6816-26A963FE0069}"/>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41" name="Diagrama de flujo: datos 28">
            <a:extLst>
              <a:ext uri="{FF2B5EF4-FFF2-40B4-BE49-F238E27FC236}">
                <a16:creationId xmlns="" xmlns:a16="http://schemas.microsoft.com/office/drawing/2014/main" id="{D2D9860E-3075-A8EC-F1E5-0BBA616FAA40}"/>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42" name="Diagrama de flujo: datos 28">
            <a:extLst>
              <a:ext uri="{FF2B5EF4-FFF2-40B4-BE49-F238E27FC236}">
                <a16:creationId xmlns="" xmlns:a16="http://schemas.microsoft.com/office/drawing/2014/main" id="{CCD724A1-5B55-7B37-E7ED-0D28AE7F005F}"/>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43" name="Diagrama de flujo: datos 30">
            <a:extLst>
              <a:ext uri="{FF2B5EF4-FFF2-40B4-BE49-F238E27FC236}">
                <a16:creationId xmlns="" xmlns:a16="http://schemas.microsoft.com/office/drawing/2014/main" id="{D0EE6358-61D1-6DF9-8D42-B43E53E0F805}"/>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44" name="Diagrama de flujo: entrada manual 31">
            <a:extLst>
              <a:ext uri="{FF2B5EF4-FFF2-40B4-BE49-F238E27FC236}">
                <a16:creationId xmlns="" xmlns:a16="http://schemas.microsoft.com/office/drawing/2014/main" id="{2ADE407D-6EDA-DB2F-7F28-67974C71ABF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78554197"/>
      </p:ext>
    </p:extLst>
  </p:cSld>
  <p:clrMapOvr>
    <a:masterClrMapping/>
  </p:clrMapOvr>
  <p:transition/>
  <p:timing/>
</p:sld>
</file>

<file path=ppt/slides/slide10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 xmlns:a16="http://schemas.microsoft.com/office/drawing/2014/main" id="{59DB0EAF-C600-9AB3-BA26-3CD25F7CE073}"/>
              </a:ext>
            </a:extLst>
          </p:cNvPr>
          <p:cNvPicPr>
            <a:picLocks noChangeAspect="1"/>
          </p:cNvPicPr>
          <p:nvPr/>
        </p:nvPicPr>
        <p:blipFill>
          <a:blip r:embed="rId3"/>
          <a:srcRect t="21860" b="67967"/>
          <a:stretch>
            <a:fillRect/>
          </a:stretch>
        </p:blipFill>
        <p:spPr>
          <a:xfrm>
            <a:off x="6273452" y="1265706"/>
            <a:ext cx="5918549" cy="4158335"/>
          </a:xfrm>
          <a:prstGeom prst="rect">
            <a:avLst/>
          </a:prstGeom>
        </p:spPr>
      </p:pic>
      <p:pic>
        <p:nvPicPr>
          <p:cNvPr id="12" name="Imagen 11">
            <a:extLst>
              <a:ext uri="{FF2B5EF4-FFF2-40B4-BE49-F238E27FC236}">
                <a16:creationId xmlns="" xmlns:a16="http://schemas.microsoft.com/office/drawing/2014/main" id="{357C6D0E-1C6C-E796-C773-54C4DC557FAA}"/>
              </a:ext>
            </a:extLst>
          </p:cNvPr>
          <p:cNvPicPr>
            <a:picLocks noChangeAspect="1"/>
          </p:cNvPicPr>
          <p:nvPr/>
        </p:nvPicPr>
        <p:blipFill>
          <a:blip r:embed="rId4"/>
          <a:stretch>
            <a:fillRect/>
          </a:stretch>
        </p:blipFill>
        <p:spPr>
          <a:xfrm>
            <a:off x="0" y="1265706"/>
            <a:ext cx="6084748" cy="4158335"/>
          </a:xfrm>
          <a:prstGeom prst="rect">
            <a:avLst/>
          </a:prstGeom>
        </p:spPr>
      </p:pic>
      <p:sp>
        <p:nvSpPr>
          <p:cNvPr id="13" name="Bocadillo: rectángulo 12">
            <a:extLst>
              <a:ext uri="{FF2B5EF4-FFF2-40B4-BE49-F238E27FC236}">
                <a16:creationId xmlns="" xmlns:a16="http://schemas.microsoft.com/office/drawing/2014/main" id="{F042401C-DDA6-0908-D974-1A44FD52E096}"/>
              </a:ext>
            </a:extLst>
          </p:cNvPr>
          <p:cNvSpPr/>
          <p:nvPr/>
        </p:nvSpPr>
        <p:spPr>
          <a:xfrm>
            <a:off x="144066" y="2631060"/>
            <a:ext cx="3049676" cy="2059473"/>
          </a:xfrm>
          <a:prstGeom prst="wedgeRectCallout">
            <a:avLst>
              <a:gd name="adj1" fmla="val 56263"/>
              <a:gd name="adj2" fmla="val -64342"/>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a:solidFill>
                  <a:schemeClr val="tx1"/>
                </a:solidFill>
                <a:latin typeface="Times New Roman" panose="02020603050405020304" pitchFamily="18" charset="0"/>
                <a:cs typeface="Times New Roman" panose="02020603050405020304" pitchFamily="18" charset="0"/>
              </a:rPr>
              <a:t>En el primero, el </a:t>
            </a:r>
            <a:r>
              <a:rPr lang="es-ES" b="1" err="1">
                <a:solidFill>
                  <a:schemeClr val="tx1"/>
                </a:solidFill>
                <a:latin typeface="Times New Roman" panose="02020603050405020304" pitchFamily="18" charset="0"/>
                <a:cs typeface="Times New Roman" panose="02020603050405020304" pitchFamily="18" charset="0"/>
              </a:rPr>
              <a:t>Journal Impact Factor</a:t>
            </a:r>
            <a:r>
              <a:rPr lang="es-ES">
                <a:solidFill>
                  <a:schemeClr val="tx1"/>
                </a:solidFill>
                <a:latin typeface="Times New Roman" panose="02020603050405020304" pitchFamily="18" charset="0"/>
                <a:cs typeface="Times New Roman" panose="02020603050405020304" pitchFamily="18" charset="0"/>
              </a:rPr>
              <a:t>, se indica el impacto de la revista en el último año y los últimos 5 años, y el impacto dentro de las categorías de JCR.</a:t>
            </a:r>
            <a:endParaRPr lang="es-ES" sz="1800">
              <a:solidFill>
                <a:schemeClr val="tx1"/>
              </a:solidFill>
              <a:latin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 xmlns:a16="http://schemas.microsoft.com/office/drawing/2014/main" id="{4BE505A9-9368-91A4-8E19-440DCF9CBA15}"/>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rcRect l="8628" t="21860" r="47455" b="76514"/>
          <a:stretch>
            <a:fillRect/>
          </a:stretch>
        </p:blipFill>
        <p:spPr>
          <a:xfrm>
            <a:off x="6790910" y="1265706"/>
            <a:ext cx="2599266" cy="664694"/>
          </a:xfrm>
          <a:prstGeom prst="rect">
            <a:avLst/>
          </a:prstGeom>
        </p:spPr>
      </p:pic>
      <p:pic>
        <p:nvPicPr>
          <p:cNvPr id="15" name="Imagen 14">
            <a:extLst>
              <a:ext uri="{FF2B5EF4-FFF2-40B4-BE49-F238E27FC236}">
                <a16:creationId xmlns="" xmlns:a16="http://schemas.microsoft.com/office/drawing/2014/main" id="{94238518-BCB4-3A4A-AAA3-D50A7855ADA4}"/>
              </a:ext>
            </a:extLst>
          </p:cNvPr>
          <p:cNvPicPr>
            <a:picLocks noChangeAspect="1"/>
          </p:cNvPicPr>
          <p:nvPr/>
        </p:nvPicPr>
        <p:blipFill>
          <a:blip r:embed="rId5">
            <a:extLst>
              <a:ext uri="{BEBA8EAE-BF5A-486C-A8C5-ECC9F3942E4B}">
                <a14:imgProps xmlns:a14="http://schemas.microsoft.com/office/drawing/2010/main">
                  <a14:imgLayer r:embed="rId7">
                    <a14:imgEffect>
                      <a14:artisticBlur/>
                    </a14:imgEffect>
                  </a14:imgLayer>
                </a14:imgProps>
              </a:ext>
            </a:extLst>
          </a:blip>
          <a:srcRect l="20015" t="26117" r="47340" b="70465"/>
          <a:stretch>
            <a:fillRect/>
          </a:stretch>
        </p:blipFill>
        <p:spPr>
          <a:xfrm>
            <a:off x="7458075" y="3005667"/>
            <a:ext cx="1932101" cy="1397000"/>
          </a:xfrm>
          <a:prstGeom prst="rect">
            <a:avLst/>
          </a:prstGeom>
        </p:spPr>
      </p:pic>
      <p:sp>
        <p:nvSpPr>
          <p:cNvPr id="16" name="Bocadillo: rectángulo 15">
            <a:extLst>
              <a:ext uri="{FF2B5EF4-FFF2-40B4-BE49-F238E27FC236}">
                <a16:creationId xmlns="" xmlns:a16="http://schemas.microsoft.com/office/drawing/2014/main" id="{743EE718-3990-8083-2CA3-5EAA740E82CF}"/>
              </a:ext>
            </a:extLst>
          </p:cNvPr>
          <p:cNvSpPr/>
          <p:nvPr/>
        </p:nvSpPr>
        <p:spPr>
          <a:xfrm>
            <a:off x="6370524" y="2631059"/>
            <a:ext cx="2947043" cy="2059473"/>
          </a:xfrm>
          <a:prstGeom prst="wedgeRectCallout">
            <a:avLst>
              <a:gd name="adj1" fmla="val 52376"/>
              <a:gd name="adj2" fmla="val -64838"/>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a:solidFill>
                  <a:schemeClr val="tx1"/>
                </a:solidFill>
                <a:latin typeface="Times New Roman" panose="02020603050405020304" pitchFamily="18" charset="0"/>
                <a:cs typeface="Times New Roman" panose="02020603050405020304" pitchFamily="18" charset="0"/>
              </a:rPr>
              <a:t>En el segundo, el </a:t>
            </a:r>
            <a:r>
              <a:rPr lang="es-ES" b="1" err="1">
                <a:solidFill>
                  <a:schemeClr val="tx1"/>
                </a:solidFill>
                <a:latin typeface="Times New Roman" panose="02020603050405020304" pitchFamily="18" charset="0"/>
                <a:cs typeface="Times New Roman" panose="02020603050405020304" pitchFamily="18" charset="0"/>
              </a:rPr>
              <a:t>Journal Citation Indicator</a:t>
            </a:r>
            <a:r>
              <a:rPr lang="es-ES">
                <a:solidFill>
                  <a:schemeClr val="tx1"/>
                </a:solidFill>
                <a:latin typeface="Times New Roman" panose="02020603050405020304" pitchFamily="18" charset="0"/>
                <a:cs typeface="Times New Roman" panose="02020603050405020304" pitchFamily="18" charset="0"/>
              </a:rPr>
              <a:t>, se indica la media de documentos publicados por la revista en un año y por categoría.</a:t>
            </a:r>
            <a:endParaRPr lang="es-ES" sz="1800">
              <a:solidFill>
                <a:schemeClr val="tx1"/>
              </a:solidFill>
              <a:latin typeface="Times New Roman" panose="02020603050405020304" pitchFamily="18" charset="0"/>
              <a:cs typeface="Times New Roman" panose="02020603050405020304" pitchFamily="18" charset="0"/>
            </a:endParaRPr>
          </a:p>
        </p:txBody>
      </p:sp>
      <p:pic>
        <p:nvPicPr>
          <p:cNvPr id="17" name="Imagen 16">
            <a:extLst>
              <a:ext uri="{FF2B5EF4-FFF2-40B4-BE49-F238E27FC236}">
                <a16:creationId xmlns="" xmlns:a16="http://schemas.microsoft.com/office/drawing/2014/main" id="{F8B668F1-B7B7-B650-0404-9941F4DCB910}"/>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8" name="Diagrama de flujo: datos 28">
            <a:extLst>
              <a:ext uri="{FF2B5EF4-FFF2-40B4-BE49-F238E27FC236}">
                <a16:creationId xmlns="" xmlns:a16="http://schemas.microsoft.com/office/drawing/2014/main" id="{B8B48BE4-6F95-6FDE-D355-168AAC315B99}"/>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9" name="Diagrama de flujo: datos 26">
            <a:extLst>
              <a:ext uri="{FF2B5EF4-FFF2-40B4-BE49-F238E27FC236}">
                <a16:creationId xmlns="" xmlns:a16="http://schemas.microsoft.com/office/drawing/2014/main" id="{2D074784-8E8A-72A5-F549-12CC8A934058}"/>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0" name="Diagrama de flujo: datos 26">
            <a:extLst>
              <a:ext uri="{FF2B5EF4-FFF2-40B4-BE49-F238E27FC236}">
                <a16:creationId xmlns="" xmlns:a16="http://schemas.microsoft.com/office/drawing/2014/main" id="{8FB0AA34-D967-3D4A-F597-D2711C81259B}"/>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1" name="Diagrama de flujo: datos 27">
            <a:extLst>
              <a:ext uri="{FF2B5EF4-FFF2-40B4-BE49-F238E27FC236}">
                <a16:creationId xmlns="" xmlns:a16="http://schemas.microsoft.com/office/drawing/2014/main" id="{39E9AE6E-7094-F855-F6BE-A7F61BD5708A}"/>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2" name="Diagrama de flujo: datos 28">
            <a:extLst>
              <a:ext uri="{FF2B5EF4-FFF2-40B4-BE49-F238E27FC236}">
                <a16:creationId xmlns="" xmlns:a16="http://schemas.microsoft.com/office/drawing/2014/main" id="{FD9ABC79-06C3-2077-5184-8BAFBADC155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6" name="Diagrama de flujo: datos 28">
            <a:extLst>
              <a:ext uri="{FF2B5EF4-FFF2-40B4-BE49-F238E27FC236}">
                <a16:creationId xmlns="" xmlns:a16="http://schemas.microsoft.com/office/drawing/2014/main" id="{EA016661-F316-881F-4095-09BE8D9B2C38}"/>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7" name="Diagrama de flujo: datos 30">
            <a:extLst>
              <a:ext uri="{FF2B5EF4-FFF2-40B4-BE49-F238E27FC236}">
                <a16:creationId xmlns="" xmlns:a16="http://schemas.microsoft.com/office/drawing/2014/main" id="{B317D08F-D9D3-38E3-FB29-46B1A15FD99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8" name="Diagrama de flujo: entrada manual 31">
            <a:extLst>
              <a:ext uri="{FF2B5EF4-FFF2-40B4-BE49-F238E27FC236}">
                <a16:creationId xmlns="" xmlns:a16="http://schemas.microsoft.com/office/drawing/2014/main" id="{30FE5C2E-98D6-A1F2-2A4E-B3DE1854A8A0}"/>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67367612"/>
      </p:ext>
    </p:extLst>
  </p:cSld>
  <p:clrMapOvr>
    <a:masterClrMapping/>
  </p:clrMapOvr>
  <p:transition/>
  <p:timing/>
</p:sld>
</file>

<file path=ppt/slides/slide10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94A45E0A-E8F4-5EAB-E266-0BB76166C91F}"/>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8" name="Rectángulo 7">
            <a:extLst>
              <a:ext uri="{FF2B5EF4-FFF2-40B4-BE49-F238E27FC236}">
                <a16:creationId xmlns="" xmlns:a16="http://schemas.microsoft.com/office/drawing/2014/main" id="{D1027EA4-EC9B-ABCA-2CB6-A6830981E57F}"/>
              </a:ext>
            </a:extLst>
          </p:cNvPr>
          <p:cNvSpPr/>
          <p:nvPr/>
        </p:nvSpPr>
        <p:spPr>
          <a:xfrm>
            <a:off x="2752165" y="5566248"/>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Bocadillo: rectángulo 16">
            <a:extLst>
              <a:ext uri="{FF2B5EF4-FFF2-40B4-BE49-F238E27FC236}">
                <a16:creationId xmlns="" xmlns:a16="http://schemas.microsoft.com/office/drawing/2014/main" id="{0813796B-B224-D90E-B3B4-F46E74050451}"/>
              </a:ext>
            </a:extLst>
          </p:cNvPr>
          <p:cNvSpPr/>
          <p:nvPr/>
        </p:nvSpPr>
        <p:spPr>
          <a:xfrm>
            <a:off x="4417477" y="3835400"/>
            <a:ext cx="2093390" cy="1193502"/>
          </a:xfrm>
          <a:prstGeom prst="wedgeRectCallout">
            <a:avLst>
              <a:gd name="adj1" fmla="val -105981"/>
              <a:gd name="adj2" fmla="val 94937"/>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siguiente al que podremos acceder es </a:t>
            </a:r>
            <a:r>
              <a:rPr lang="es-ES" sz="1600" b="1" err="1">
                <a:solidFill>
                  <a:schemeClr val="tx1"/>
                </a:solidFill>
                <a:latin typeface="Times New Roman" panose="02020603050405020304" pitchFamily="18" charset="0"/>
                <a:cs typeface="Times New Roman" panose="02020603050405020304" pitchFamily="18" charset="0"/>
              </a:rPr>
              <a:t>Scopus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18" name="Imagen 17">
            <a:extLst>
              <a:ext uri="{FF2B5EF4-FFF2-40B4-BE49-F238E27FC236}">
                <a16:creationId xmlns="" xmlns:a16="http://schemas.microsoft.com/office/drawing/2014/main" id="{70E5688D-5E7C-F63E-48B6-B8FE7D6E92F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9" name="Diagrama de flujo: datos 28">
            <a:extLst>
              <a:ext uri="{FF2B5EF4-FFF2-40B4-BE49-F238E27FC236}">
                <a16:creationId xmlns="" xmlns:a16="http://schemas.microsoft.com/office/drawing/2014/main" id="{54B864DB-400F-8AF2-7C24-957EA4E8B1D6}"/>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0" name="Diagrama de flujo: datos 26">
            <a:extLst>
              <a:ext uri="{FF2B5EF4-FFF2-40B4-BE49-F238E27FC236}">
                <a16:creationId xmlns="" xmlns:a16="http://schemas.microsoft.com/office/drawing/2014/main" id="{32151D0F-E66D-F3B3-2451-4A4441823251}"/>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1" name="Diagrama de flujo: datos 26">
            <a:extLst>
              <a:ext uri="{FF2B5EF4-FFF2-40B4-BE49-F238E27FC236}">
                <a16:creationId xmlns="" xmlns:a16="http://schemas.microsoft.com/office/drawing/2014/main" id="{CF58817F-B145-F720-7100-00D13A35C47C}"/>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2" name="Diagrama de flujo: datos 27">
            <a:extLst>
              <a:ext uri="{FF2B5EF4-FFF2-40B4-BE49-F238E27FC236}">
                <a16:creationId xmlns="" xmlns:a16="http://schemas.microsoft.com/office/drawing/2014/main" id="{1EA19AE0-3EB6-DD52-E338-B4054835CD51}"/>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3" name="Diagrama de flujo: datos 28">
            <a:extLst>
              <a:ext uri="{FF2B5EF4-FFF2-40B4-BE49-F238E27FC236}">
                <a16:creationId xmlns="" xmlns:a16="http://schemas.microsoft.com/office/drawing/2014/main" id="{D3B4E1FD-FCAB-BBA9-7EAE-7DCA55E2FB4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4" name="Diagrama de flujo: datos 28">
            <a:extLst>
              <a:ext uri="{FF2B5EF4-FFF2-40B4-BE49-F238E27FC236}">
                <a16:creationId xmlns="" xmlns:a16="http://schemas.microsoft.com/office/drawing/2014/main" id="{16936387-2C1B-3BA1-7DD2-FC539C3328E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5" name="Diagrama de flujo: datos 30">
            <a:extLst>
              <a:ext uri="{FF2B5EF4-FFF2-40B4-BE49-F238E27FC236}">
                <a16:creationId xmlns="" xmlns:a16="http://schemas.microsoft.com/office/drawing/2014/main" id="{2F25A133-B477-DCCE-C03E-A0852ED3A078}"/>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6" name="Diagrama de flujo: entrada manual 31">
            <a:extLst>
              <a:ext uri="{FF2B5EF4-FFF2-40B4-BE49-F238E27FC236}">
                <a16:creationId xmlns="" xmlns:a16="http://schemas.microsoft.com/office/drawing/2014/main" id="{25D2E288-9AB7-9FD5-E6F0-F8D00205D630}"/>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938233436"/>
      </p:ext>
    </p:extLst>
  </p:cSld>
  <p:clrMapOvr>
    <a:masterClrMapping/>
  </p:clrMapOvr>
  <p:transition/>
  <p:timing/>
</p:sld>
</file>

<file path=ppt/slides/slide10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 xmlns:a16="http://schemas.microsoft.com/office/drawing/2014/main" id="{D0CE4077-22C1-6D0B-0566-B423C560627A}"/>
              </a:ext>
            </a:extLst>
          </p:cNvPr>
          <p:cNvPicPr>
            <a:picLocks noChangeAspect="1"/>
          </p:cNvPicPr>
          <p:nvPr/>
        </p:nvPicPr>
        <p:blipFill>
          <a:blip r:embed="rId3"/>
          <a:srcRect l="997" t="291" r="1465" b="384"/>
          <a:stretch>
            <a:fillRect/>
          </a:stretch>
        </p:blipFill>
        <p:spPr>
          <a:xfrm>
            <a:off x="6130010" y="552850"/>
            <a:ext cx="5253019" cy="6305148"/>
          </a:xfrm>
          <a:prstGeom prst="rect">
            <a:avLst/>
          </a:prstGeom>
        </p:spPr>
      </p:pic>
      <p:sp>
        <p:nvSpPr>
          <p:cNvPr id="12" name="Rectángulo 11">
            <a:extLst>
              <a:ext uri="{FF2B5EF4-FFF2-40B4-BE49-F238E27FC236}">
                <a16:creationId xmlns="" xmlns:a16="http://schemas.microsoft.com/office/drawing/2014/main" id="{0512023C-43B3-CBE2-5864-62B619DA4974}"/>
              </a:ext>
            </a:extLst>
          </p:cNvPr>
          <p:cNvSpPr/>
          <p:nvPr/>
        </p:nvSpPr>
        <p:spPr>
          <a:xfrm>
            <a:off x="953080" y="2530453"/>
            <a:ext cx="4223850" cy="179709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perfil del autor, en la parte inferior de la página, a la izquierda, podrá buscar la publicación en la que esté interesado (1) o bien, si desea buscarlo de forma más directa, puede encontrarlo mediante el buscador (2).</a:t>
            </a:r>
          </a:p>
        </p:txBody>
      </p:sp>
      <p:grpSp>
        <p:nvGrpSpPr>
          <p:cNvPr id="13" name="Grupo 12">
            <a:extLst>
              <a:ext uri="{FF2B5EF4-FFF2-40B4-BE49-F238E27FC236}">
                <a16:creationId xmlns="" xmlns:a16="http://schemas.microsoft.com/office/drawing/2014/main" id="{A8DBC443-55D7-2B47-3EA6-D279793BD7EA}"/>
              </a:ext>
            </a:extLst>
          </p:cNvPr>
          <p:cNvGrpSpPr/>
          <p:nvPr/>
        </p:nvGrpSpPr>
        <p:grpSpPr>
          <a:xfrm>
            <a:off x="6502400" y="4014170"/>
            <a:ext cx="2977539" cy="2843830"/>
            <a:chOff x="6502118" y="4016190"/>
            <a:chExt cx="2977539" cy="2843830"/>
          </a:xfrm>
        </p:grpSpPr>
        <p:sp>
          <p:nvSpPr>
            <p:cNvPr id="14" name="Rectángulo 13">
              <a:extLst>
                <a:ext uri="{FF2B5EF4-FFF2-40B4-BE49-F238E27FC236}">
                  <a16:creationId xmlns="" xmlns:a16="http://schemas.microsoft.com/office/drawing/2014/main" id="{1A6198E9-F283-3F2B-39CD-0A263AD7AE52}"/>
                </a:ext>
              </a:extLst>
            </p:cNvPr>
            <p:cNvSpPr/>
            <p:nvPr/>
          </p:nvSpPr>
          <p:spPr>
            <a:xfrm>
              <a:off x="6502118" y="4016190"/>
              <a:ext cx="2965506" cy="284383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 xmlns:a16="http://schemas.microsoft.com/office/drawing/2014/main" id="{FCC886BF-83A3-B9CE-1D95-517F62472CC1}"/>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cxnSp>
        <p:nvCxnSpPr>
          <p:cNvPr id="16" name="Conector recto de flecha 15">
            <a:extLst>
              <a:ext uri="{FF2B5EF4-FFF2-40B4-BE49-F238E27FC236}">
                <a16:creationId xmlns="" xmlns:a16="http://schemas.microsoft.com/office/drawing/2014/main" id="{27C6A1D1-3C41-F3F3-D472-48041272AE95}"/>
              </a:ext>
            </a:extLst>
          </p:cNvPr>
          <p:cNvCxnSpPr>
            <a:stCxn id="18" idx="0"/>
          </p:cNvCxnSpPr>
          <p:nvPr/>
        </p:nvCxnSpPr>
        <p:spPr>
          <a:xfrm flipH="1" flipV="1">
            <a:off x="8175227" y="795867"/>
            <a:ext cx="137426" cy="108569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8" name="Rectángulo 17">
            <a:extLst>
              <a:ext uri="{FF2B5EF4-FFF2-40B4-BE49-F238E27FC236}">
                <a16:creationId xmlns="" xmlns:a16="http://schemas.microsoft.com/office/drawing/2014/main" id="{4E48A781-68A1-7B59-218D-DF7D59ED075C}"/>
              </a:ext>
            </a:extLst>
          </p:cNvPr>
          <p:cNvSpPr/>
          <p:nvPr/>
        </p:nvSpPr>
        <p:spPr>
          <a:xfrm>
            <a:off x="8149877" y="1881562"/>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pic>
        <p:nvPicPr>
          <p:cNvPr id="19" name="Imagen 18">
            <a:extLst>
              <a:ext uri="{FF2B5EF4-FFF2-40B4-BE49-F238E27FC236}">
                <a16:creationId xmlns="" xmlns:a16="http://schemas.microsoft.com/office/drawing/2014/main" id="{FDAAE885-12AA-436D-7ED6-661621C275A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0" name="Diagrama de flujo: datos 28">
            <a:extLst>
              <a:ext uri="{FF2B5EF4-FFF2-40B4-BE49-F238E27FC236}">
                <a16:creationId xmlns="" xmlns:a16="http://schemas.microsoft.com/office/drawing/2014/main" id="{C0647950-A942-3A8D-772B-E50161232D88}"/>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1" name="Diagrama de flujo: datos 26">
            <a:extLst>
              <a:ext uri="{FF2B5EF4-FFF2-40B4-BE49-F238E27FC236}">
                <a16:creationId xmlns="" xmlns:a16="http://schemas.microsoft.com/office/drawing/2014/main" id="{4A488A5D-358E-6B82-4B92-9C22A2505446}"/>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2" name="Diagrama de flujo: datos 26">
            <a:extLst>
              <a:ext uri="{FF2B5EF4-FFF2-40B4-BE49-F238E27FC236}">
                <a16:creationId xmlns="" xmlns:a16="http://schemas.microsoft.com/office/drawing/2014/main" id="{3E3BB5BA-3629-340B-2BD9-30F3FFD88C02}"/>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3" name="Diagrama de flujo: datos 27">
            <a:extLst>
              <a:ext uri="{FF2B5EF4-FFF2-40B4-BE49-F238E27FC236}">
                <a16:creationId xmlns="" xmlns:a16="http://schemas.microsoft.com/office/drawing/2014/main" id="{65878171-3CFE-19F5-9E0E-9AF11CBF7112}"/>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4" name="Diagrama de flujo: datos 28">
            <a:extLst>
              <a:ext uri="{FF2B5EF4-FFF2-40B4-BE49-F238E27FC236}">
                <a16:creationId xmlns="" xmlns:a16="http://schemas.microsoft.com/office/drawing/2014/main" id="{F337D588-564D-903B-D084-AC4C4378E52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5" name="Diagrama de flujo: datos 28">
            <a:extLst>
              <a:ext uri="{FF2B5EF4-FFF2-40B4-BE49-F238E27FC236}">
                <a16:creationId xmlns="" xmlns:a16="http://schemas.microsoft.com/office/drawing/2014/main" id="{5A2155F4-0949-9A52-7E48-B00EADBFD6D8}"/>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6" name="Diagrama de flujo: datos 30">
            <a:extLst>
              <a:ext uri="{FF2B5EF4-FFF2-40B4-BE49-F238E27FC236}">
                <a16:creationId xmlns="" xmlns:a16="http://schemas.microsoft.com/office/drawing/2014/main" id="{3AAABC6B-950B-B010-6A15-875F8CC3A99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7" name="Diagrama de flujo: entrada manual 31">
            <a:extLst>
              <a:ext uri="{FF2B5EF4-FFF2-40B4-BE49-F238E27FC236}">
                <a16:creationId xmlns="" xmlns:a16="http://schemas.microsoft.com/office/drawing/2014/main" id="{2FAB7CF5-1073-589D-3170-2C84A3EB7BB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400708112"/>
      </p:ext>
    </p:extLst>
  </p:cSld>
  <p:clrMapOvr>
    <a:masterClrMapping/>
  </p:clrMapOvr>
  <p:transition/>
  <p:timing/>
</p:sld>
</file>

<file path=ppt/slides/slide10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106</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9" name="Imagen 28">
            <a:extLst>
              <a:ext uri="{FF2B5EF4-FFF2-40B4-BE49-F238E27FC236}">
                <a16:creationId xmlns="" xmlns:a16="http://schemas.microsoft.com/office/drawing/2014/main" id="{DADC8C70-772E-8211-D1A8-DC57C17D836D}"/>
              </a:ext>
            </a:extLst>
          </p:cNvPr>
          <p:cNvPicPr>
            <a:picLocks noChangeAspect="1"/>
          </p:cNvPicPr>
          <p:nvPr/>
        </p:nvPicPr>
        <p:blipFill>
          <a:blip r:embed="rId3"/>
          <a:srcRect t="411" b="1053"/>
          <a:stretch>
            <a:fillRect/>
          </a:stretch>
        </p:blipFill>
        <p:spPr>
          <a:xfrm>
            <a:off x="-1" y="650531"/>
            <a:ext cx="5802768" cy="5759608"/>
          </a:xfrm>
          <a:prstGeom prst="rect">
            <a:avLst/>
          </a:prstGeom>
        </p:spPr>
      </p:pic>
      <p:sp>
        <p:nvSpPr>
          <p:cNvPr id="17" name="Rectángulo 16">
            <a:extLst>
              <a:ext uri="{FF2B5EF4-FFF2-40B4-BE49-F238E27FC236}">
                <a16:creationId xmlns="" xmlns:a16="http://schemas.microsoft.com/office/drawing/2014/main" id="{902BC283-FEEF-0762-F455-F0707F9AF43D}"/>
              </a:ext>
            </a:extLst>
          </p:cNvPr>
          <p:cNvSpPr/>
          <p:nvPr/>
        </p:nvSpPr>
        <p:spPr>
          <a:xfrm>
            <a:off x="1222303" y="1709369"/>
            <a:ext cx="791938" cy="17673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Bocadillo: rectángulo 29">
            <a:extLst>
              <a:ext uri="{FF2B5EF4-FFF2-40B4-BE49-F238E27FC236}">
                <a16:creationId xmlns="" xmlns:a16="http://schemas.microsoft.com/office/drawing/2014/main" id="{E0440CC8-2B9A-F7F3-EE13-03919F9216DC}"/>
              </a:ext>
            </a:extLst>
          </p:cNvPr>
          <p:cNvSpPr/>
          <p:nvPr/>
        </p:nvSpPr>
        <p:spPr>
          <a:xfrm>
            <a:off x="1421460" y="3316973"/>
            <a:ext cx="3150539" cy="1831658"/>
          </a:xfrm>
          <a:prstGeom prst="wedgeRectCallout">
            <a:avLst>
              <a:gd name="adj1" fmla="val -36701"/>
              <a:gd name="adj2" fmla="val -12483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consultar el índice de impacto de la revista en la que se ha publicado el documento clicaremos en el título de esta y se abrirá un desplegable en el lateral.</a:t>
            </a:r>
          </a:p>
        </p:txBody>
      </p:sp>
      <p:pic>
        <p:nvPicPr>
          <p:cNvPr id="39" name="Imagen 38">
            <a:extLst>
              <a:ext uri="{FF2B5EF4-FFF2-40B4-BE49-F238E27FC236}">
                <a16:creationId xmlns="" xmlns:a16="http://schemas.microsoft.com/office/drawing/2014/main" id="{54E9575E-286E-3443-68EB-262672992DDC}"/>
              </a:ext>
            </a:extLst>
          </p:cNvPr>
          <p:cNvPicPr>
            <a:picLocks noChangeAspect="1"/>
          </p:cNvPicPr>
          <p:nvPr/>
        </p:nvPicPr>
        <p:blipFill>
          <a:blip r:embed="rId4"/>
          <a:srcRect r="937"/>
          <a:stretch>
            <a:fillRect/>
          </a:stretch>
        </p:blipFill>
        <p:spPr>
          <a:xfrm>
            <a:off x="5797108" y="1539152"/>
            <a:ext cx="6394892" cy="3555642"/>
          </a:xfrm>
          <a:prstGeom prst="rect">
            <a:avLst/>
          </a:prstGeom>
        </p:spPr>
      </p:pic>
      <p:sp>
        <p:nvSpPr>
          <p:cNvPr id="41" name="Bocadillo: rectángulo 40">
            <a:extLst>
              <a:ext uri="{FF2B5EF4-FFF2-40B4-BE49-F238E27FC236}">
                <a16:creationId xmlns="" xmlns:a16="http://schemas.microsoft.com/office/drawing/2014/main" id="{1679631F-E207-E1B8-D3DC-FB947EEF6DF4}"/>
              </a:ext>
            </a:extLst>
          </p:cNvPr>
          <p:cNvSpPr/>
          <p:nvPr/>
        </p:nvSpPr>
        <p:spPr>
          <a:xfrm>
            <a:off x="5846844" y="2195855"/>
            <a:ext cx="3150539" cy="2668960"/>
          </a:xfrm>
          <a:prstGeom prst="wedgeRectCallout">
            <a:avLst>
              <a:gd name="adj1" fmla="val 78857"/>
              <a:gd name="adj2" fmla="val -35542"/>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apartado podrá observar un resumen de métricas de la revista (valor en CiteScore, SJR y SNIP) y los rangos que ocupa en las categorías en CiteScore que trata. Para obtener más información clique en “</a:t>
            </a:r>
            <a:r>
              <a:rPr lang="es-ES" sz="1600" b="1">
                <a:solidFill>
                  <a:schemeClr val="tx1"/>
                </a:solidFill>
                <a:latin typeface="Times New Roman" panose="02020603050405020304" pitchFamily="18" charset="0"/>
                <a:cs typeface="Times New Roman" panose="02020603050405020304" pitchFamily="18" charset="0"/>
              </a:rPr>
              <a:t>View full source details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42" name="Imagen 41">
            <a:extLst>
              <a:ext uri="{FF2B5EF4-FFF2-40B4-BE49-F238E27FC236}">
                <a16:creationId xmlns="" xmlns:a16="http://schemas.microsoft.com/office/drawing/2014/main" id="{B69F7F11-2669-8741-8A30-E170D2992F40}"/>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43" name="Diagrama de flujo: datos 28">
            <a:extLst>
              <a:ext uri="{FF2B5EF4-FFF2-40B4-BE49-F238E27FC236}">
                <a16:creationId xmlns="" xmlns:a16="http://schemas.microsoft.com/office/drawing/2014/main" id="{62D5AC9C-FBDC-FEA8-6705-95D19F7AFB24}"/>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44" name="Diagrama de flujo: datos 26">
            <a:extLst>
              <a:ext uri="{FF2B5EF4-FFF2-40B4-BE49-F238E27FC236}">
                <a16:creationId xmlns="" xmlns:a16="http://schemas.microsoft.com/office/drawing/2014/main" id="{9C9320FF-3504-3C75-2AB5-B441200B6A8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47" name="Diagrama de flujo: datos 26">
            <a:extLst>
              <a:ext uri="{FF2B5EF4-FFF2-40B4-BE49-F238E27FC236}">
                <a16:creationId xmlns="" xmlns:a16="http://schemas.microsoft.com/office/drawing/2014/main" id="{8C71F22F-F923-4AC6-7CC8-A5C7F5A4A352}"/>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48" name="Diagrama de flujo: datos 27">
            <a:extLst>
              <a:ext uri="{FF2B5EF4-FFF2-40B4-BE49-F238E27FC236}">
                <a16:creationId xmlns="" xmlns:a16="http://schemas.microsoft.com/office/drawing/2014/main" id="{60B8D2D2-FFD4-1032-6662-63C350F72C1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49" name="Diagrama de flujo: datos 28">
            <a:extLst>
              <a:ext uri="{FF2B5EF4-FFF2-40B4-BE49-F238E27FC236}">
                <a16:creationId xmlns="" xmlns:a16="http://schemas.microsoft.com/office/drawing/2014/main" id="{2B6F5344-4F8F-4B3F-0097-3A644738895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50" name="Diagrama de flujo: datos 28">
            <a:extLst>
              <a:ext uri="{FF2B5EF4-FFF2-40B4-BE49-F238E27FC236}">
                <a16:creationId xmlns="" xmlns:a16="http://schemas.microsoft.com/office/drawing/2014/main" id="{B01113BB-B8E9-A971-476B-8D76C69DFEEE}"/>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51" name="Diagrama de flujo: datos 30">
            <a:extLst>
              <a:ext uri="{FF2B5EF4-FFF2-40B4-BE49-F238E27FC236}">
                <a16:creationId xmlns="" xmlns:a16="http://schemas.microsoft.com/office/drawing/2014/main" id="{1F9A79CC-7C88-8275-3C1D-1B7873960EDD}"/>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52" name="Diagrama de flujo: entrada manual 31">
            <a:extLst>
              <a:ext uri="{FF2B5EF4-FFF2-40B4-BE49-F238E27FC236}">
                <a16:creationId xmlns="" xmlns:a16="http://schemas.microsoft.com/office/drawing/2014/main" id="{D757EB2D-1EA8-D913-1DEA-FB5A88833EAF}"/>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204425008"/>
      </p:ext>
    </p:extLst>
  </p:cSld>
  <p:clrMapOvr>
    <a:masterClrMapping/>
  </p:clrMapOvr>
  <p:transition/>
  <p:timing/>
</p:sld>
</file>

<file path=ppt/slides/slide10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4" name="Imagen 13">
            <a:extLst>
              <a:ext uri="{FF2B5EF4-FFF2-40B4-BE49-F238E27FC236}">
                <a16:creationId xmlns="" xmlns:a16="http://schemas.microsoft.com/office/drawing/2014/main" id="{080FA96F-D6F2-F355-665B-652B725CF349}"/>
              </a:ext>
            </a:extLst>
          </p:cNvPr>
          <p:cNvPicPr>
            <a:picLocks noChangeAspect="1"/>
          </p:cNvPicPr>
          <p:nvPr/>
        </p:nvPicPr>
        <p:blipFill>
          <a:blip r:embed="rId3"/>
          <a:srcRect b="37901"/>
          <a:stretch>
            <a:fillRect/>
          </a:stretch>
        </p:blipFill>
        <p:spPr>
          <a:xfrm>
            <a:off x="5536357" y="646373"/>
            <a:ext cx="6643610" cy="6074222"/>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 xmlns:a16="http://schemas.microsoft.com/office/drawing/2014/main" id="{709D1037-98C7-5580-410A-482B8F8FC3F3}"/>
              </a:ext>
            </a:extLst>
          </p:cNvPr>
          <p:cNvSpPr/>
          <p:nvPr/>
        </p:nvSpPr>
        <p:spPr>
          <a:xfrm>
            <a:off x="579262" y="2416833"/>
            <a:ext cx="4617988" cy="202433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primer lugar, en la parte superior podrá observar información sobre la revista, así como los mismos valores anteriores (1), pero en la parte inferior podrá consultar información más extensa recogida en CiteScore, como puntuaciones o percentiles en diferentes categorías (2).</a:t>
            </a:r>
          </a:p>
        </p:txBody>
      </p:sp>
      <p:grpSp>
        <p:nvGrpSpPr>
          <p:cNvPr id="15" name="Grupo 14">
            <a:extLst>
              <a:ext uri="{FF2B5EF4-FFF2-40B4-BE49-F238E27FC236}">
                <a16:creationId xmlns="" xmlns:a16="http://schemas.microsoft.com/office/drawing/2014/main" id="{BB21E5C7-6B98-FC7D-ECC1-38FBA5FF52E7}"/>
              </a:ext>
            </a:extLst>
          </p:cNvPr>
          <p:cNvGrpSpPr/>
          <p:nvPr/>
        </p:nvGrpSpPr>
        <p:grpSpPr>
          <a:xfrm>
            <a:off x="5548390" y="1558836"/>
            <a:ext cx="6643610" cy="1937897"/>
            <a:chOff x="2836047" y="4016190"/>
            <a:chExt cx="6643610" cy="1937897"/>
          </a:xfrm>
        </p:grpSpPr>
        <p:sp>
          <p:nvSpPr>
            <p:cNvPr id="16" name="Rectángulo 15">
              <a:extLst>
                <a:ext uri="{FF2B5EF4-FFF2-40B4-BE49-F238E27FC236}">
                  <a16:creationId xmlns="" xmlns:a16="http://schemas.microsoft.com/office/drawing/2014/main" id="{0CF47153-D44E-531B-5FD4-ED7071F2D7CB}"/>
                </a:ext>
              </a:extLst>
            </p:cNvPr>
            <p:cNvSpPr/>
            <p:nvPr/>
          </p:nvSpPr>
          <p:spPr>
            <a:xfrm>
              <a:off x="2836047" y="4016190"/>
              <a:ext cx="6631577" cy="193789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B51B9985-AB3A-BE0F-A5C6-43BA4D13E0DF}"/>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9" name="Grupo 18">
            <a:extLst>
              <a:ext uri="{FF2B5EF4-FFF2-40B4-BE49-F238E27FC236}">
                <a16:creationId xmlns="" xmlns:a16="http://schemas.microsoft.com/office/drawing/2014/main" id="{ECD20D25-03E9-F03B-15BF-C04B42C4768B}"/>
              </a:ext>
            </a:extLst>
          </p:cNvPr>
          <p:cNvGrpSpPr/>
          <p:nvPr/>
        </p:nvGrpSpPr>
        <p:grpSpPr>
          <a:xfrm>
            <a:off x="5548390" y="3683484"/>
            <a:ext cx="4285218" cy="3091779"/>
            <a:chOff x="5194439" y="4016189"/>
            <a:chExt cx="4285218" cy="3091779"/>
          </a:xfrm>
        </p:grpSpPr>
        <p:sp>
          <p:nvSpPr>
            <p:cNvPr id="20" name="Rectángulo 19">
              <a:extLst>
                <a:ext uri="{FF2B5EF4-FFF2-40B4-BE49-F238E27FC236}">
                  <a16:creationId xmlns="" xmlns:a16="http://schemas.microsoft.com/office/drawing/2014/main" id="{5FF9CB60-105A-0BE2-576B-0F2317A7A3E8}"/>
                </a:ext>
              </a:extLst>
            </p:cNvPr>
            <p:cNvSpPr/>
            <p:nvPr/>
          </p:nvSpPr>
          <p:spPr>
            <a:xfrm>
              <a:off x="5194439" y="4016189"/>
              <a:ext cx="4273185" cy="309177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 xmlns:a16="http://schemas.microsoft.com/office/drawing/2014/main" id="{27AC5DD8-F49C-610C-354F-8D52BB009249}"/>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2" name="Imagen 21">
            <a:extLst>
              <a:ext uri="{FF2B5EF4-FFF2-40B4-BE49-F238E27FC236}">
                <a16:creationId xmlns="" xmlns:a16="http://schemas.microsoft.com/office/drawing/2014/main" id="{4CC924F8-E271-A682-7344-2A7094EDAE5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3" name="Diagrama de flujo: datos 28">
            <a:extLst>
              <a:ext uri="{FF2B5EF4-FFF2-40B4-BE49-F238E27FC236}">
                <a16:creationId xmlns="" xmlns:a16="http://schemas.microsoft.com/office/drawing/2014/main" id="{50716CD6-8C55-B628-84BB-F74A4DE78E8D}"/>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4" name="Diagrama de flujo: datos 26">
            <a:extLst>
              <a:ext uri="{FF2B5EF4-FFF2-40B4-BE49-F238E27FC236}">
                <a16:creationId xmlns="" xmlns:a16="http://schemas.microsoft.com/office/drawing/2014/main" id="{B5B6D532-F357-61BF-8464-EC600D784BD4}"/>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5" name="Diagrama de flujo: datos 26">
            <a:extLst>
              <a:ext uri="{FF2B5EF4-FFF2-40B4-BE49-F238E27FC236}">
                <a16:creationId xmlns="" xmlns:a16="http://schemas.microsoft.com/office/drawing/2014/main" id="{89BF98D4-D0C0-CD79-00D8-B882E1BBEA07}"/>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6" name="Diagrama de flujo: datos 27">
            <a:extLst>
              <a:ext uri="{FF2B5EF4-FFF2-40B4-BE49-F238E27FC236}">
                <a16:creationId xmlns="" xmlns:a16="http://schemas.microsoft.com/office/drawing/2014/main" id="{85195E73-7B7D-A041-C75D-04E23DC9B94C}"/>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7" name="Diagrama de flujo: datos 28">
            <a:extLst>
              <a:ext uri="{FF2B5EF4-FFF2-40B4-BE49-F238E27FC236}">
                <a16:creationId xmlns="" xmlns:a16="http://schemas.microsoft.com/office/drawing/2014/main" id="{B0B386C3-FB1A-C4E1-B501-2D66645977B5}"/>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8" name="Diagrama de flujo: datos 28">
            <a:extLst>
              <a:ext uri="{FF2B5EF4-FFF2-40B4-BE49-F238E27FC236}">
                <a16:creationId xmlns="" xmlns:a16="http://schemas.microsoft.com/office/drawing/2014/main" id="{58055D5F-CEBE-607D-05EE-88A5FF9D75EE}"/>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1" name="Diagrama de flujo: datos 30">
            <a:extLst>
              <a:ext uri="{FF2B5EF4-FFF2-40B4-BE49-F238E27FC236}">
                <a16:creationId xmlns="" xmlns:a16="http://schemas.microsoft.com/office/drawing/2014/main" id="{6D12E081-A707-3112-3E3C-DD5DF7E4D359}"/>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2" name="Diagrama de flujo: entrada manual 31">
            <a:extLst>
              <a:ext uri="{FF2B5EF4-FFF2-40B4-BE49-F238E27FC236}">
                <a16:creationId xmlns="" xmlns:a16="http://schemas.microsoft.com/office/drawing/2014/main" id="{1B402892-6B9B-DAFD-B80B-81354088B52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483713917"/>
      </p:ext>
    </p:extLst>
  </p:cSld>
  <p:clrMapOvr>
    <a:masterClrMapping/>
  </p:clrMapOvr>
  <p:transition/>
  <p:timing/>
</p:sld>
</file>

<file path=ppt/slides/slide10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Imagen 7">
            <a:extLst>
              <a:ext uri="{FF2B5EF4-FFF2-40B4-BE49-F238E27FC236}">
                <a16:creationId xmlns="" xmlns:a16="http://schemas.microsoft.com/office/drawing/2014/main" id="{2855F696-2B92-E6D1-3FDB-36FC0B70A2BB}"/>
              </a:ext>
            </a:extLst>
          </p:cNvPr>
          <p:cNvPicPr>
            <a:picLocks noChangeAspect="1"/>
          </p:cNvPicPr>
          <p:nvPr/>
        </p:nvPicPr>
        <p:blipFill>
          <a:blip r:embed="rId3"/>
          <a:srcRect b="71753"/>
          <a:stretch>
            <a:fillRect/>
          </a:stretch>
        </p:blipFill>
        <p:spPr>
          <a:xfrm>
            <a:off x="5111585" y="618103"/>
            <a:ext cx="6452657" cy="5977428"/>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 xmlns:a16="http://schemas.microsoft.com/office/drawing/2014/main" id="{709D1037-98C7-5580-410A-482B8F8FC3F3}"/>
              </a:ext>
            </a:extLst>
          </p:cNvPr>
          <p:cNvSpPr/>
          <p:nvPr/>
        </p:nvSpPr>
        <p:spPr>
          <a:xfrm>
            <a:off x="483822" y="2402765"/>
            <a:ext cx="4140858" cy="205246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la siguiente pestaña podrá consultar la clasificación y rango que posee la revista, y el correspondiente gráfico, en cada categoría. Por último, en la última pestaña podrá visualizar la cantidad de documentos publicados en dicha revista por año.</a:t>
            </a:r>
          </a:p>
        </p:txBody>
      </p:sp>
      <p:sp>
        <p:nvSpPr>
          <p:cNvPr id="9" name="Rectángulo 8">
            <a:extLst>
              <a:ext uri="{FF2B5EF4-FFF2-40B4-BE49-F238E27FC236}">
                <a16:creationId xmlns="" xmlns:a16="http://schemas.microsoft.com/office/drawing/2014/main" id="{F5468709-FF71-92CE-D01E-5A0257B62004}"/>
              </a:ext>
            </a:extLst>
          </p:cNvPr>
          <p:cNvSpPr/>
          <p:nvPr/>
        </p:nvSpPr>
        <p:spPr>
          <a:xfrm>
            <a:off x="5137166" y="3513925"/>
            <a:ext cx="6452657" cy="314685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 xmlns:a16="http://schemas.microsoft.com/office/drawing/2014/main" id="{CCE73284-97B0-83D4-D9FD-B357C6A99C4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8">
            <a:extLst>
              <a:ext uri="{FF2B5EF4-FFF2-40B4-BE49-F238E27FC236}">
                <a16:creationId xmlns="" xmlns:a16="http://schemas.microsoft.com/office/drawing/2014/main" id="{5263EA26-CF9D-A31B-6A68-B13D0378EC3D}"/>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2" name="Diagrama de flujo: datos 26">
            <a:extLst>
              <a:ext uri="{FF2B5EF4-FFF2-40B4-BE49-F238E27FC236}">
                <a16:creationId xmlns="" xmlns:a16="http://schemas.microsoft.com/office/drawing/2014/main" id="{F6DA24CE-4369-6AAC-359F-FCCD480C434E}"/>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3" name="Diagrama de flujo: datos 26">
            <a:extLst>
              <a:ext uri="{FF2B5EF4-FFF2-40B4-BE49-F238E27FC236}">
                <a16:creationId xmlns="" xmlns:a16="http://schemas.microsoft.com/office/drawing/2014/main" id="{2CE3F7EE-9A8C-AA61-F89B-31F5A3D18C01}"/>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4" name="Diagrama de flujo: datos 27">
            <a:extLst>
              <a:ext uri="{FF2B5EF4-FFF2-40B4-BE49-F238E27FC236}">
                <a16:creationId xmlns="" xmlns:a16="http://schemas.microsoft.com/office/drawing/2014/main" id="{BBBF616D-B179-D6E6-C13E-F119D22E1A85}"/>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5" name="Diagrama de flujo: datos 28">
            <a:extLst>
              <a:ext uri="{FF2B5EF4-FFF2-40B4-BE49-F238E27FC236}">
                <a16:creationId xmlns="" xmlns:a16="http://schemas.microsoft.com/office/drawing/2014/main" id="{62D38858-66B1-2BD3-E7CC-0BBD0FB76543}"/>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6" name="Diagrama de flujo: datos 28">
            <a:extLst>
              <a:ext uri="{FF2B5EF4-FFF2-40B4-BE49-F238E27FC236}">
                <a16:creationId xmlns="" xmlns:a16="http://schemas.microsoft.com/office/drawing/2014/main" id="{E7C0A0C1-63A1-2D1A-EFE6-05177C0228B1}"/>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7" name="Diagrama de flujo: datos 30">
            <a:extLst>
              <a:ext uri="{FF2B5EF4-FFF2-40B4-BE49-F238E27FC236}">
                <a16:creationId xmlns="" xmlns:a16="http://schemas.microsoft.com/office/drawing/2014/main" id="{59B48BBE-7A4E-DF96-F68C-B4235904EDF1}"/>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8" name="Diagrama de flujo: entrada manual 31">
            <a:extLst>
              <a:ext uri="{FF2B5EF4-FFF2-40B4-BE49-F238E27FC236}">
                <a16:creationId xmlns="" xmlns:a16="http://schemas.microsoft.com/office/drawing/2014/main" id="{024A808C-EB99-5650-1515-C86DFEBF5B3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43427747"/>
      </p:ext>
    </p:extLst>
  </p:cSld>
  <p:clrMapOvr>
    <a:masterClrMapping/>
  </p:clrMapOvr>
  <p:transition/>
  <p:timing/>
</p:sld>
</file>

<file path=ppt/slides/slide10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109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 xmlns:a16="http://schemas.microsoft.com/office/drawing/2014/main" id="{E51153A8-6A41-508C-A3E4-617EEBF50239}"/>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16" name="Rectángulo 15">
            <a:extLst>
              <a:ext uri="{FF2B5EF4-FFF2-40B4-BE49-F238E27FC236}">
                <a16:creationId xmlns="" xmlns:a16="http://schemas.microsoft.com/office/drawing/2014/main" id="{D0EF4F65-5399-B666-E080-DE8D517180A1}"/>
              </a:ext>
            </a:extLst>
          </p:cNvPr>
          <p:cNvSpPr/>
          <p:nvPr/>
        </p:nvSpPr>
        <p:spPr>
          <a:xfrm>
            <a:off x="3272118" y="5566740"/>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Bocadillo: rectángulo 16">
            <a:extLst>
              <a:ext uri="{FF2B5EF4-FFF2-40B4-BE49-F238E27FC236}">
                <a16:creationId xmlns="" xmlns:a16="http://schemas.microsoft.com/office/drawing/2014/main" id="{AD5104E5-8E3C-E915-9BFD-2564D352B3E2}"/>
              </a:ext>
            </a:extLst>
          </p:cNvPr>
          <p:cNvSpPr/>
          <p:nvPr/>
        </p:nvSpPr>
        <p:spPr>
          <a:xfrm>
            <a:off x="4569178" y="3227294"/>
            <a:ext cx="2568221" cy="1392717"/>
          </a:xfrm>
          <a:prstGeom prst="wedgeRectCallout">
            <a:avLst>
              <a:gd name="adj1" fmla="val -81053"/>
              <a:gd name="adj2" fmla="val 11816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Podemos dirigirnos a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de dos maneras: la primera, clicando en este icono.</a:t>
            </a:r>
          </a:p>
        </p:txBody>
      </p:sp>
      <p:pic>
        <p:nvPicPr>
          <p:cNvPr id="18" name="Imagen 17">
            <a:extLst>
              <a:ext uri="{FF2B5EF4-FFF2-40B4-BE49-F238E27FC236}">
                <a16:creationId xmlns="" xmlns:a16="http://schemas.microsoft.com/office/drawing/2014/main" id="{D2F7B87D-C723-2B07-689D-8FC133A78B0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9" name="Diagrama de flujo: datos 28">
            <a:extLst>
              <a:ext uri="{FF2B5EF4-FFF2-40B4-BE49-F238E27FC236}">
                <a16:creationId xmlns="" xmlns:a16="http://schemas.microsoft.com/office/drawing/2014/main" id="{5DB75D2B-625E-E3A3-8D8B-E75488E5BD47}"/>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0" name="Diagrama de flujo: datos 26">
            <a:extLst>
              <a:ext uri="{FF2B5EF4-FFF2-40B4-BE49-F238E27FC236}">
                <a16:creationId xmlns="" xmlns:a16="http://schemas.microsoft.com/office/drawing/2014/main" id="{87579838-A246-644C-6541-251411D10E8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1" name="Diagrama de flujo: datos 26">
            <a:extLst>
              <a:ext uri="{FF2B5EF4-FFF2-40B4-BE49-F238E27FC236}">
                <a16:creationId xmlns="" xmlns:a16="http://schemas.microsoft.com/office/drawing/2014/main" id="{4CD7FCCD-958E-B7FB-4A5B-B6B935EB02AE}"/>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2" name="Diagrama de flujo: datos 27">
            <a:extLst>
              <a:ext uri="{FF2B5EF4-FFF2-40B4-BE49-F238E27FC236}">
                <a16:creationId xmlns="" xmlns:a16="http://schemas.microsoft.com/office/drawing/2014/main" id="{247C2D86-8315-F2B2-C112-BF34E9F0D120}"/>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3" name="Diagrama de flujo: datos 28">
            <a:extLst>
              <a:ext uri="{FF2B5EF4-FFF2-40B4-BE49-F238E27FC236}">
                <a16:creationId xmlns="" xmlns:a16="http://schemas.microsoft.com/office/drawing/2014/main" id="{BA803CFB-DC45-F0F8-BB64-C775BBD8F0DF}"/>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4" name="Diagrama de flujo: datos 28">
            <a:extLst>
              <a:ext uri="{FF2B5EF4-FFF2-40B4-BE49-F238E27FC236}">
                <a16:creationId xmlns="" xmlns:a16="http://schemas.microsoft.com/office/drawing/2014/main" id="{00817805-9F16-B0B9-8D33-AC00FF9949D4}"/>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5" name="Diagrama de flujo: datos 30">
            <a:extLst>
              <a:ext uri="{FF2B5EF4-FFF2-40B4-BE49-F238E27FC236}">
                <a16:creationId xmlns="" xmlns:a16="http://schemas.microsoft.com/office/drawing/2014/main" id="{A16E3E16-5F11-0A8B-9965-63A4310CCF2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6" name="Diagrama de flujo: entrada manual 31">
            <a:extLst>
              <a:ext uri="{FF2B5EF4-FFF2-40B4-BE49-F238E27FC236}">
                <a16:creationId xmlns="" xmlns:a16="http://schemas.microsoft.com/office/drawing/2014/main" id="{2E40DFB0-FA70-B91A-53AF-9C6921B6DD9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24021906"/>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 xmlns:a16="http://schemas.microsoft.com/office/drawing/2014/main" id="{E877E26E-B078-725A-A2AB-90F9E95ED2F8}"/>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14" name="Rectángulo 13">
            <a:extLst>
              <a:ext uri="{FF2B5EF4-FFF2-40B4-BE49-F238E27FC236}">
                <a16:creationId xmlns="" xmlns:a16="http://schemas.microsoft.com/office/drawing/2014/main" id="{05915B97-6F1C-B3F8-7F62-4B22D01070DA}"/>
              </a:ext>
            </a:extLst>
          </p:cNvPr>
          <p:cNvSpPr/>
          <p:nvPr/>
        </p:nvSpPr>
        <p:spPr>
          <a:xfrm>
            <a:off x="3272118" y="5566740"/>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Bocadillo: rectángulo 14">
            <a:extLst>
              <a:ext uri="{FF2B5EF4-FFF2-40B4-BE49-F238E27FC236}">
                <a16:creationId xmlns="" xmlns:a16="http://schemas.microsoft.com/office/drawing/2014/main" id="{A608715B-3C1C-8F08-F71B-A7F75CBCB8B3}"/>
              </a:ext>
            </a:extLst>
          </p:cNvPr>
          <p:cNvSpPr/>
          <p:nvPr/>
        </p:nvSpPr>
        <p:spPr>
          <a:xfrm>
            <a:off x="4713113" y="3227294"/>
            <a:ext cx="2109028" cy="1392717"/>
          </a:xfrm>
          <a:prstGeom prst="wedgeRectCallout">
            <a:avLst>
              <a:gd name="adj1" fmla="val -94606"/>
              <a:gd name="adj2" fmla="val 11917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dirigirnos a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clicaremos en este icono.</a:t>
            </a:r>
          </a:p>
        </p:txBody>
      </p:sp>
      <p:pic>
        <p:nvPicPr>
          <p:cNvPr id="2" name="Imagen 1">
            <a:extLst>
              <a:ext uri="{FF2B5EF4-FFF2-40B4-BE49-F238E27FC236}">
                <a16:creationId xmlns="" xmlns:a16="http://schemas.microsoft.com/office/drawing/2014/main" id="{F34F0D48-1B7D-D212-C952-F9338C45153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82BE1180-BD55-A738-6C60-F4AA94E3A9A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798717708"/>
      </p:ext>
    </p:extLst>
  </p:cSld>
  <p:clrMapOvr>
    <a:masterClrMapping/>
  </p:clrMapOvr>
  <p:transition/>
  <p:timing/>
</p:sld>
</file>

<file path=ppt/slides/slide1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110</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9BC17BC1-6080-C221-CE0B-4BE3D78FFCA0}"/>
              </a:ext>
            </a:extLst>
          </p:cNvPr>
          <p:cNvSpPr/>
          <p:nvPr/>
        </p:nvSpPr>
        <p:spPr>
          <a:xfrm>
            <a:off x="648128" y="2471517"/>
            <a:ext cx="4158268" cy="1914965"/>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perfil de dicho investigador, bajo la información profesional del autor (1), podrá observar una lista de las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realizadas (2), donde tendrá que buscar y clicar en la publicación que le interese.</a:t>
            </a:r>
          </a:p>
        </p:txBody>
      </p:sp>
      <p:pic>
        <p:nvPicPr>
          <p:cNvPr id="8" name="Imagen 7">
            <a:extLst>
              <a:ext uri="{FF2B5EF4-FFF2-40B4-BE49-F238E27FC236}">
                <a16:creationId xmlns="" xmlns:a16="http://schemas.microsoft.com/office/drawing/2014/main" id="{8029802C-477C-D6B3-CA76-3067AD31D20D}"/>
              </a:ext>
            </a:extLst>
          </p:cNvPr>
          <p:cNvPicPr>
            <a:picLocks noChangeAspect="1"/>
          </p:cNvPicPr>
          <p:nvPr/>
        </p:nvPicPr>
        <p:blipFill>
          <a:blip r:embed="rId3"/>
          <a:stretch>
            <a:fillRect/>
          </a:stretch>
        </p:blipFill>
        <p:spPr>
          <a:xfrm>
            <a:off x="5425980" y="609419"/>
            <a:ext cx="6117892" cy="6248581"/>
          </a:xfrm>
          <a:prstGeom prst="rect">
            <a:avLst/>
          </a:prstGeom>
        </p:spPr>
      </p:pic>
      <p:grpSp>
        <p:nvGrpSpPr>
          <p:cNvPr id="9" name="Grupo 8">
            <a:extLst>
              <a:ext uri="{FF2B5EF4-FFF2-40B4-BE49-F238E27FC236}">
                <a16:creationId xmlns="" xmlns:a16="http://schemas.microsoft.com/office/drawing/2014/main" id="{89973118-8425-664A-010E-FA47DCE8E366}"/>
              </a:ext>
            </a:extLst>
          </p:cNvPr>
          <p:cNvGrpSpPr/>
          <p:nvPr/>
        </p:nvGrpSpPr>
        <p:grpSpPr>
          <a:xfrm>
            <a:off x="5425979" y="1219464"/>
            <a:ext cx="4183921" cy="2868442"/>
            <a:chOff x="3536894" y="2611230"/>
            <a:chExt cx="4183921" cy="2868442"/>
          </a:xfrm>
        </p:grpSpPr>
        <p:sp>
          <p:nvSpPr>
            <p:cNvPr id="12" name="Rectángulo 11">
              <a:extLst>
                <a:ext uri="{FF2B5EF4-FFF2-40B4-BE49-F238E27FC236}">
                  <a16:creationId xmlns="" xmlns:a16="http://schemas.microsoft.com/office/drawing/2014/main" id="{05A52663-AA30-C417-4EA7-810B5AEFDEAA}"/>
                </a:ext>
              </a:extLst>
            </p:cNvPr>
            <p:cNvSpPr/>
            <p:nvPr/>
          </p:nvSpPr>
          <p:spPr>
            <a:xfrm>
              <a:off x="3536894" y="2611230"/>
              <a:ext cx="4163816" cy="286844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 xmlns:a16="http://schemas.microsoft.com/office/drawing/2014/main" id="{432B312A-C4C2-3AA6-0433-8ECE99E7FAFF}"/>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4" name="Grupo 13">
            <a:extLst>
              <a:ext uri="{FF2B5EF4-FFF2-40B4-BE49-F238E27FC236}">
                <a16:creationId xmlns="" xmlns:a16="http://schemas.microsoft.com/office/drawing/2014/main" id="{6CBE38F8-CD85-DCEF-73D3-CDCD77639DC6}"/>
              </a:ext>
            </a:extLst>
          </p:cNvPr>
          <p:cNvGrpSpPr/>
          <p:nvPr/>
        </p:nvGrpSpPr>
        <p:grpSpPr>
          <a:xfrm>
            <a:off x="5425979" y="4506703"/>
            <a:ext cx="4690852" cy="2351297"/>
            <a:chOff x="3536894" y="3198101"/>
            <a:chExt cx="4690852" cy="2351297"/>
          </a:xfrm>
        </p:grpSpPr>
        <p:sp>
          <p:nvSpPr>
            <p:cNvPr id="18" name="Rectángulo 17">
              <a:extLst>
                <a:ext uri="{FF2B5EF4-FFF2-40B4-BE49-F238E27FC236}">
                  <a16:creationId xmlns="" xmlns:a16="http://schemas.microsoft.com/office/drawing/2014/main" id="{9817B165-B205-B267-337A-076853490DD6}"/>
                </a:ext>
              </a:extLst>
            </p:cNvPr>
            <p:cNvSpPr/>
            <p:nvPr/>
          </p:nvSpPr>
          <p:spPr>
            <a:xfrm>
              <a:off x="3536894" y="3198101"/>
              <a:ext cx="4690851" cy="235129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 xmlns:a16="http://schemas.microsoft.com/office/drawing/2014/main" id="{3243436C-92C6-142A-05D0-3AD5076F56C4}"/>
                </a:ext>
              </a:extLst>
            </p:cNvPr>
            <p:cNvSpPr/>
            <p:nvPr/>
          </p:nvSpPr>
          <p:spPr>
            <a:xfrm>
              <a:off x="7902194" y="319810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0" name="Imagen 19">
            <a:extLst>
              <a:ext uri="{FF2B5EF4-FFF2-40B4-BE49-F238E27FC236}">
                <a16:creationId xmlns="" xmlns:a16="http://schemas.microsoft.com/office/drawing/2014/main" id="{5D7C3007-75DC-F158-127B-634BB95B80E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1" name="Diagrama de flujo: datos 28">
            <a:extLst>
              <a:ext uri="{FF2B5EF4-FFF2-40B4-BE49-F238E27FC236}">
                <a16:creationId xmlns="" xmlns:a16="http://schemas.microsoft.com/office/drawing/2014/main" id="{BE231FB3-290D-0A95-5C47-5FC91CB6A0DA}"/>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2" name="Diagrama de flujo: datos 26">
            <a:extLst>
              <a:ext uri="{FF2B5EF4-FFF2-40B4-BE49-F238E27FC236}">
                <a16:creationId xmlns="" xmlns:a16="http://schemas.microsoft.com/office/drawing/2014/main" id="{6CCDE11C-24B4-D1AB-D23D-2AB9A928E023}"/>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3" name="Diagrama de flujo: datos 26">
            <a:extLst>
              <a:ext uri="{FF2B5EF4-FFF2-40B4-BE49-F238E27FC236}">
                <a16:creationId xmlns="" xmlns:a16="http://schemas.microsoft.com/office/drawing/2014/main" id="{B2C35A30-5134-0BA8-DC64-4BF650D2430E}"/>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4" name="Diagrama de flujo: datos 27">
            <a:extLst>
              <a:ext uri="{FF2B5EF4-FFF2-40B4-BE49-F238E27FC236}">
                <a16:creationId xmlns="" xmlns:a16="http://schemas.microsoft.com/office/drawing/2014/main" id="{F559C795-BB4E-7D79-C404-5FD5F21E68A7}"/>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5" name="Diagrama de flujo: datos 28">
            <a:extLst>
              <a:ext uri="{FF2B5EF4-FFF2-40B4-BE49-F238E27FC236}">
                <a16:creationId xmlns="" xmlns:a16="http://schemas.microsoft.com/office/drawing/2014/main" id="{6761819E-4A77-70EB-195B-5AB209A60EB2}"/>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6" name="Diagrama de flujo: datos 28">
            <a:extLst>
              <a:ext uri="{FF2B5EF4-FFF2-40B4-BE49-F238E27FC236}">
                <a16:creationId xmlns="" xmlns:a16="http://schemas.microsoft.com/office/drawing/2014/main" id="{3BD52EF4-576A-7EB2-2FD0-BDEE668791B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7" name="Diagrama de flujo: datos 30">
            <a:extLst>
              <a:ext uri="{FF2B5EF4-FFF2-40B4-BE49-F238E27FC236}">
                <a16:creationId xmlns="" xmlns:a16="http://schemas.microsoft.com/office/drawing/2014/main" id="{F5FA57CF-59AD-29CE-3FF7-DB4B4697304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8" name="Diagrama de flujo: entrada manual 31">
            <a:extLst>
              <a:ext uri="{FF2B5EF4-FFF2-40B4-BE49-F238E27FC236}">
                <a16:creationId xmlns="" xmlns:a16="http://schemas.microsoft.com/office/drawing/2014/main" id="{69DFBEFA-7645-BB13-7E9F-30E279EE3E7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007351357"/>
      </p:ext>
    </p:extLst>
  </p:cSld>
  <p:clrMapOvr>
    <a:masterClrMapping/>
  </p:clrMapOvr>
  <p:transition/>
  <p:timing/>
</p:sld>
</file>

<file path=ppt/slides/slide1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E0709AD2-7F63-EDB5-665A-0CD352673EE9}"/>
              </a:ext>
            </a:extLst>
          </p:cNvPr>
          <p:cNvPicPr>
            <a:picLocks noChangeAspect="1"/>
          </p:cNvPicPr>
          <p:nvPr/>
        </p:nvPicPr>
        <p:blipFill>
          <a:blip r:embed="rId3"/>
          <a:srcRect r="204" b="2346"/>
          <a:stretch>
            <a:fillRect/>
          </a:stretch>
        </p:blipFill>
        <p:spPr>
          <a:xfrm>
            <a:off x="1253805" y="550477"/>
            <a:ext cx="9684387" cy="6307523"/>
          </a:xfrm>
          <a:prstGeom prst="rect">
            <a:avLst/>
          </a:prstGeom>
        </p:spPr>
      </p:pic>
      <p:sp>
        <p:nvSpPr>
          <p:cNvPr id="13" name="Bocadillo: rectángulo 12">
            <a:extLst>
              <a:ext uri="{FF2B5EF4-FFF2-40B4-BE49-F238E27FC236}">
                <a16:creationId xmlns="" xmlns:a16="http://schemas.microsoft.com/office/drawing/2014/main" id="{D02304C4-6661-936A-A0D7-C3892AE076BC}"/>
              </a:ext>
            </a:extLst>
          </p:cNvPr>
          <p:cNvSpPr/>
          <p:nvPr/>
        </p:nvSpPr>
        <p:spPr>
          <a:xfrm>
            <a:off x="6414248" y="4200463"/>
            <a:ext cx="2027020" cy="1167404"/>
          </a:xfrm>
          <a:prstGeom prst="wedgeRectCallout">
            <a:avLst>
              <a:gd name="adj1" fmla="val -30926"/>
              <a:gd name="adj2" fmla="val -112053"/>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 segunda forma es clicando en “</a:t>
            </a:r>
            <a:r>
              <a:rPr lang="es-ES" sz="1600" b="1">
                <a:solidFill>
                  <a:schemeClr val="tx1"/>
                </a:solidFill>
                <a:latin typeface="Times New Roman" panose="02020603050405020304" pitchFamily="18" charset="0"/>
                <a:cs typeface="Times New Roman" panose="02020603050405020304" pitchFamily="18" charset="0"/>
              </a:rPr>
              <a:t>Indicadores</a:t>
            </a:r>
            <a:r>
              <a:rPr lang="es-ES" sz="1600">
                <a:solidFill>
                  <a:schemeClr val="tx1"/>
                </a:solidFill>
                <a:latin typeface="Times New Roman" panose="02020603050405020304" pitchFamily="18" charset="0"/>
                <a:cs typeface="Times New Roman" panose="02020603050405020304" pitchFamily="18" charset="0"/>
              </a:rPr>
              <a:t>”.</a:t>
            </a:r>
          </a:p>
        </p:txBody>
      </p:sp>
      <p:sp>
        <p:nvSpPr>
          <p:cNvPr id="14" name="Rectángulo 13">
            <a:extLst>
              <a:ext uri="{FF2B5EF4-FFF2-40B4-BE49-F238E27FC236}">
                <a16:creationId xmlns="" xmlns:a16="http://schemas.microsoft.com/office/drawing/2014/main" id="{C722E4F5-FBA9-BD54-5472-8D94B97F67BC}"/>
              </a:ext>
            </a:extLst>
          </p:cNvPr>
          <p:cNvSpPr/>
          <p:nvPr/>
        </p:nvSpPr>
        <p:spPr>
          <a:xfrm>
            <a:off x="6095998" y="3128682"/>
            <a:ext cx="995084" cy="30031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20">
            <a:extLst>
              <a:ext uri="{FF2B5EF4-FFF2-40B4-BE49-F238E27FC236}">
                <a16:creationId xmlns="" xmlns:a16="http://schemas.microsoft.com/office/drawing/2014/main" id="{F78C8BD5-FDB5-9F04-C9B6-E2D32A956E4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2" name="Diagrama de flujo: datos 28">
            <a:extLst>
              <a:ext uri="{FF2B5EF4-FFF2-40B4-BE49-F238E27FC236}">
                <a16:creationId xmlns="" xmlns:a16="http://schemas.microsoft.com/office/drawing/2014/main" id="{64ADB4E3-17E2-DA5B-BFD2-CD988A9F8D7D}"/>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3" name="Diagrama de flujo: datos 26">
            <a:extLst>
              <a:ext uri="{FF2B5EF4-FFF2-40B4-BE49-F238E27FC236}">
                <a16:creationId xmlns="" xmlns:a16="http://schemas.microsoft.com/office/drawing/2014/main" id="{586F9CFF-CBAA-1441-E779-90365F1E4D91}"/>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4" name="Diagrama de flujo: datos 26">
            <a:extLst>
              <a:ext uri="{FF2B5EF4-FFF2-40B4-BE49-F238E27FC236}">
                <a16:creationId xmlns="" xmlns:a16="http://schemas.microsoft.com/office/drawing/2014/main" id="{DC196181-2092-24A5-7A36-7B2083D56C1A}"/>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5" name="Diagrama de flujo: datos 27">
            <a:extLst>
              <a:ext uri="{FF2B5EF4-FFF2-40B4-BE49-F238E27FC236}">
                <a16:creationId xmlns="" xmlns:a16="http://schemas.microsoft.com/office/drawing/2014/main" id="{C4C3EAFB-F5C2-4787-18F8-5469F51F1385}"/>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6" name="Diagrama de flujo: datos 28">
            <a:extLst>
              <a:ext uri="{FF2B5EF4-FFF2-40B4-BE49-F238E27FC236}">
                <a16:creationId xmlns="" xmlns:a16="http://schemas.microsoft.com/office/drawing/2014/main" id="{B5E630B8-2974-7265-1DA7-166653B4D5E3}"/>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7" name="Diagrama de flujo: datos 28">
            <a:extLst>
              <a:ext uri="{FF2B5EF4-FFF2-40B4-BE49-F238E27FC236}">
                <a16:creationId xmlns="" xmlns:a16="http://schemas.microsoft.com/office/drawing/2014/main" id="{CC0D7EAC-1716-F629-7945-315701E6A012}"/>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8" name="Diagrama de flujo: datos 30">
            <a:extLst>
              <a:ext uri="{FF2B5EF4-FFF2-40B4-BE49-F238E27FC236}">
                <a16:creationId xmlns="" xmlns:a16="http://schemas.microsoft.com/office/drawing/2014/main" id="{DDE389A9-EE7E-394F-A0B5-58B0F3FA0E3F}"/>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9" name="Diagrama de flujo: entrada manual 31">
            <a:extLst>
              <a:ext uri="{FF2B5EF4-FFF2-40B4-BE49-F238E27FC236}">
                <a16:creationId xmlns="" xmlns:a16="http://schemas.microsoft.com/office/drawing/2014/main" id="{A0C84A0C-D47E-E3AC-456C-E11C8F04879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036881730"/>
      </p:ext>
    </p:extLst>
  </p:cSld>
  <p:clrMapOvr>
    <a:masterClrMapping/>
  </p:clrMapOvr>
  <p:transition/>
  <p:timing/>
</p:sld>
</file>

<file path=ppt/slides/slide1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 xmlns:a16="http://schemas.microsoft.com/office/drawing/2014/main" id="{42F4047F-6F69-10E7-5216-A33A66BDEC2E}"/>
              </a:ext>
            </a:extLst>
          </p:cNvPr>
          <p:cNvPicPr>
            <a:picLocks noChangeAspect="1"/>
          </p:cNvPicPr>
          <p:nvPr/>
        </p:nvPicPr>
        <p:blipFill>
          <a:blip r:embed="rId3"/>
          <a:stretch>
            <a:fillRect/>
          </a:stretch>
        </p:blipFill>
        <p:spPr>
          <a:xfrm>
            <a:off x="740432" y="2162648"/>
            <a:ext cx="10711136" cy="4462268"/>
          </a:xfrm>
          <a:prstGeom prst="rect">
            <a:avLst/>
          </a:prstGeom>
        </p:spPr>
      </p:pic>
      <p:sp>
        <p:nvSpPr>
          <p:cNvPr id="9" name="Rectángulo 8">
            <a:extLst>
              <a:ext uri="{FF2B5EF4-FFF2-40B4-BE49-F238E27FC236}">
                <a16:creationId xmlns="" xmlns:a16="http://schemas.microsoft.com/office/drawing/2014/main" id="{302254FB-3233-91CB-E327-76FC7E2F09EC}"/>
              </a:ext>
            </a:extLst>
          </p:cNvPr>
          <p:cNvSpPr/>
          <p:nvPr/>
        </p:nvSpPr>
        <p:spPr>
          <a:xfrm>
            <a:off x="2059869" y="1022951"/>
            <a:ext cx="8072261" cy="67220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ella, clicará en el número de publicaciones en rojo correspondiente a Dialnet Metrics.</a:t>
            </a:r>
          </a:p>
        </p:txBody>
      </p:sp>
      <p:sp>
        <p:nvSpPr>
          <p:cNvPr id="10" name="Rectángulo 9">
            <a:extLst>
              <a:ext uri="{FF2B5EF4-FFF2-40B4-BE49-F238E27FC236}">
                <a16:creationId xmlns="" xmlns:a16="http://schemas.microsoft.com/office/drawing/2014/main" id="{F4D08186-3F56-4774-60C6-F18E7C5ABBF9}"/>
              </a:ext>
            </a:extLst>
          </p:cNvPr>
          <p:cNvSpPr/>
          <p:nvPr/>
        </p:nvSpPr>
        <p:spPr>
          <a:xfrm>
            <a:off x="4338915" y="4839286"/>
            <a:ext cx="412378" cy="32355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 xmlns:a16="http://schemas.microsoft.com/office/drawing/2014/main" id="{8D3F94F6-6F2D-30E8-0125-0F270B4178E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8">
            <a:extLst>
              <a:ext uri="{FF2B5EF4-FFF2-40B4-BE49-F238E27FC236}">
                <a16:creationId xmlns="" xmlns:a16="http://schemas.microsoft.com/office/drawing/2014/main" id="{398A02AA-E585-240A-2A93-9F5FB4620A70}"/>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8" name="Diagrama de flujo: datos 26">
            <a:extLst>
              <a:ext uri="{FF2B5EF4-FFF2-40B4-BE49-F238E27FC236}">
                <a16:creationId xmlns="" xmlns:a16="http://schemas.microsoft.com/office/drawing/2014/main" id="{F6FBE025-88D5-473F-45D0-DA57B832654E}"/>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9" name="Diagrama de flujo: datos 26">
            <a:extLst>
              <a:ext uri="{FF2B5EF4-FFF2-40B4-BE49-F238E27FC236}">
                <a16:creationId xmlns="" xmlns:a16="http://schemas.microsoft.com/office/drawing/2014/main" id="{2BC04E56-930A-7966-A49B-B231080CBE2E}"/>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0" name="Diagrama de flujo: datos 27">
            <a:extLst>
              <a:ext uri="{FF2B5EF4-FFF2-40B4-BE49-F238E27FC236}">
                <a16:creationId xmlns="" xmlns:a16="http://schemas.microsoft.com/office/drawing/2014/main" id="{AD49BA10-AFC2-2C94-B1D7-7CB3E9F2985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1" name="Diagrama de flujo: datos 28">
            <a:extLst>
              <a:ext uri="{FF2B5EF4-FFF2-40B4-BE49-F238E27FC236}">
                <a16:creationId xmlns="" xmlns:a16="http://schemas.microsoft.com/office/drawing/2014/main" id="{176C752F-E433-3A8C-0DF3-31253C9B13C5}"/>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2" name="Diagrama de flujo: datos 28">
            <a:extLst>
              <a:ext uri="{FF2B5EF4-FFF2-40B4-BE49-F238E27FC236}">
                <a16:creationId xmlns="" xmlns:a16="http://schemas.microsoft.com/office/drawing/2014/main" id="{9502272A-383C-9738-FA45-833AF2E753A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3" name="Diagrama de flujo: datos 30">
            <a:extLst>
              <a:ext uri="{FF2B5EF4-FFF2-40B4-BE49-F238E27FC236}">
                <a16:creationId xmlns="" xmlns:a16="http://schemas.microsoft.com/office/drawing/2014/main" id="{7735559B-2393-C0C4-5845-88E6D08CDCC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4" name="Diagrama de flujo: entrada manual 31">
            <a:extLst>
              <a:ext uri="{FF2B5EF4-FFF2-40B4-BE49-F238E27FC236}">
                <a16:creationId xmlns="" xmlns:a16="http://schemas.microsoft.com/office/drawing/2014/main" id="{8498EC8F-D9FC-976B-E6B6-12CF6F19B013}"/>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652591079"/>
      </p:ext>
    </p:extLst>
  </p:cSld>
  <p:clrMapOvr>
    <a:masterClrMapping/>
  </p:clrMapOvr>
  <p:transition/>
  <p:timing/>
</p:sld>
</file>

<file path=ppt/slides/slide1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1" name="Imagen 20">
            <a:extLst>
              <a:ext uri="{FF2B5EF4-FFF2-40B4-BE49-F238E27FC236}">
                <a16:creationId xmlns="" xmlns:a16="http://schemas.microsoft.com/office/drawing/2014/main" id="{0ECA7170-DD91-14B6-4361-A1BC0F8D680C}"/>
              </a:ext>
            </a:extLst>
          </p:cNvPr>
          <p:cNvPicPr>
            <a:picLocks noChangeAspect="1"/>
          </p:cNvPicPr>
          <p:nvPr/>
        </p:nvPicPr>
        <p:blipFill>
          <a:blip r:embed="rId3"/>
          <a:srcRect t="1" b="445"/>
          <a:stretch>
            <a:fillRect/>
          </a:stretch>
        </p:blipFill>
        <p:spPr>
          <a:xfrm>
            <a:off x="5031102" y="606840"/>
            <a:ext cx="6512770" cy="6105380"/>
          </a:xfrm>
          <a:prstGeom prst="rect">
            <a:avLst/>
          </a:prstGeom>
        </p:spPr>
      </p:pic>
      <p:sp>
        <p:nvSpPr>
          <p:cNvPr id="22" name="Rectángulo 21">
            <a:extLst>
              <a:ext uri="{FF2B5EF4-FFF2-40B4-BE49-F238E27FC236}">
                <a16:creationId xmlns="" xmlns:a16="http://schemas.microsoft.com/office/drawing/2014/main" id="{7E26249B-F1E7-7CAE-8DB5-B2AD255FE462}"/>
              </a:ext>
            </a:extLst>
          </p:cNvPr>
          <p:cNvSpPr/>
          <p:nvPr/>
        </p:nvSpPr>
        <p:spPr>
          <a:xfrm>
            <a:off x="459787" y="2780702"/>
            <a:ext cx="4237968" cy="108791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Posteriormente tendrá que buscar en la lista la publicación en la que esté interesado.</a:t>
            </a:r>
          </a:p>
        </p:txBody>
      </p:sp>
      <p:sp>
        <p:nvSpPr>
          <p:cNvPr id="27" name="Rectángulo 26">
            <a:extLst>
              <a:ext uri="{FF2B5EF4-FFF2-40B4-BE49-F238E27FC236}">
                <a16:creationId xmlns="" xmlns:a16="http://schemas.microsoft.com/office/drawing/2014/main" id="{3F9FFE6F-E441-078D-FE7C-8875B9C03A61}"/>
              </a:ext>
            </a:extLst>
          </p:cNvPr>
          <p:cNvSpPr/>
          <p:nvPr/>
        </p:nvSpPr>
        <p:spPr>
          <a:xfrm>
            <a:off x="5287008" y="4565464"/>
            <a:ext cx="6316133" cy="2209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 xmlns:a16="http://schemas.microsoft.com/office/drawing/2014/main" id="{FE63D187-E0D9-EC42-BC56-74D0243CCC3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4" name="Diagrama de flujo: datos 28">
            <a:extLst>
              <a:ext uri="{FF2B5EF4-FFF2-40B4-BE49-F238E27FC236}">
                <a16:creationId xmlns="" xmlns:a16="http://schemas.microsoft.com/office/drawing/2014/main" id="{B170EBAA-8CF0-E0B1-6FCB-16585883117D}"/>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5" name="Diagrama de flujo: datos 26">
            <a:extLst>
              <a:ext uri="{FF2B5EF4-FFF2-40B4-BE49-F238E27FC236}">
                <a16:creationId xmlns="" xmlns:a16="http://schemas.microsoft.com/office/drawing/2014/main" id="{D7578954-3A6D-87BB-36B2-DB62AB0D7A5E}"/>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6" name="Diagrama de flujo: datos 26">
            <a:extLst>
              <a:ext uri="{FF2B5EF4-FFF2-40B4-BE49-F238E27FC236}">
                <a16:creationId xmlns="" xmlns:a16="http://schemas.microsoft.com/office/drawing/2014/main" id="{9215311A-1B41-1A37-4A3A-C956B3F46C0A}"/>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7" name="Diagrama de flujo: datos 27">
            <a:extLst>
              <a:ext uri="{FF2B5EF4-FFF2-40B4-BE49-F238E27FC236}">
                <a16:creationId xmlns="" xmlns:a16="http://schemas.microsoft.com/office/drawing/2014/main" id="{37E9E087-DE26-F4C1-EEF1-27FA30374808}"/>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8" name="Diagrama de flujo: datos 28">
            <a:extLst>
              <a:ext uri="{FF2B5EF4-FFF2-40B4-BE49-F238E27FC236}">
                <a16:creationId xmlns="" xmlns:a16="http://schemas.microsoft.com/office/drawing/2014/main" id="{5494A74F-BB9F-E888-0645-0AB3B7681772}"/>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9" name="Diagrama de flujo: datos 28">
            <a:extLst>
              <a:ext uri="{FF2B5EF4-FFF2-40B4-BE49-F238E27FC236}">
                <a16:creationId xmlns="" xmlns:a16="http://schemas.microsoft.com/office/drawing/2014/main" id="{DD2AD734-5AFB-3099-5F8F-1E347E70846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0" name="Diagrama de flujo: datos 30">
            <a:extLst>
              <a:ext uri="{FF2B5EF4-FFF2-40B4-BE49-F238E27FC236}">
                <a16:creationId xmlns="" xmlns:a16="http://schemas.microsoft.com/office/drawing/2014/main" id="{AF387B12-3BA1-278C-8453-3C012947DE5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1160CD0D-EAD8-36C2-7124-1637E6C18BD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781993268"/>
      </p:ext>
    </p:extLst>
  </p:cSld>
  <p:clrMapOvr>
    <a:masterClrMapping/>
  </p:clrMapOvr>
  <p:transition/>
  <p:timing/>
</p:sld>
</file>

<file path=ppt/slides/slide1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E6ED8022-494B-6ABA-2904-7EA97D6F1D1C}"/>
              </a:ext>
            </a:extLst>
          </p:cNvPr>
          <p:cNvPicPr>
            <a:picLocks noChangeAspect="1"/>
          </p:cNvPicPr>
          <p:nvPr/>
        </p:nvPicPr>
        <p:blipFill>
          <a:blip r:embed="rId3"/>
          <a:stretch>
            <a:fillRect/>
          </a:stretch>
        </p:blipFill>
        <p:spPr>
          <a:xfrm>
            <a:off x="5099258" y="552852"/>
            <a:ext cx="6106986" cy="6305148"/>
          </a:xfrm>
          <a:prstGeom prst="rect">
            <a:avLst/>
          </a:prstGeom>
        </p:spPr>
      </p:pic>
      <p:sp>
        <p:nvSpPr>
          <p:cNvPr id="6" name="Rectángulo 5">
            <a:extLst>
              <a:ext uri="{FF2B5EF4-FFF2-40B4-BE49-F238E27FC236}">
                <a16:creationId xmlns="" xmlns:a16="http://schemas.microsoft.com/office/drawing/2014/main" id="{51FE15B1-B13F-2B13-6D43-D7D176E7CA8D}"/>
              </a:ext>
            </a:extLst>
          </p:cNvPr>
          <p:cNvSpPr/>
          <p:nvPr/>
        </p:nvSpPr>
        <p:spPr>
          <a:xfrm>
            <a:off x="923360" y="2867850"/>
            <a:ext cx="3230007" cy="112229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Finalmente, tendrá que clicar en el enlace que le dirige a Dialnet</a:t>
            </a:r>
          </a:p>
        </p:txBody>
      </p:sp>
      <p:cxnSp>
        <p:nvCxnSpPr>
          <p:cNvPr id="16" name="Conector recto de flecha 15">
            <a:extLst>
              <a:ext uri="{FF2B5EF4-FFF2-40B4-BE49-F238E27FC236}">
                <a16:creationId xmlns="" xmlns:a16="http://schemas.microsoft.com/office/drawing/2014/main" id="{79FB4025-C3BD-29D2-9AF6-D90ED6E7BEB4}"/>
              </a:ext>
            </a:extLst>
          </p:cNvPr>
          <p:cNvCxnSpPr/>
          <p:nvPr/>
        </p:nvCxnSpPr>
        <p:spPr>
          <a:xfrm flipH="1">
            <a:off x="6738421" y="2695050"/>
            <a:ext cx="1024954" cy="86407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17" name="Imagen 16">
            <a:extLst>
              <a:ext uri="{FF2B5EF4-FFF2-40B4-BE49-F238E27FC236}">
                <a16:creationId xmlns="" xmlns:a16="http://schemas.microsoft.com/office/drawing/2014/main" id="{A9192055-E8F8-C004-8AD7-584D4D49E33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8" name="Diagrama de flujo: datos 28">
            <a:extLst>
              <a:ext uri="{FF2B5EF4-FFF2-40B4-BE49-F238E27FC236}">
                <a16:creationId xmlns="" xmlns:a16="http://schemas.microsoft.com/office/drawing/2014/main" id="{1AD75A6D-8986-FEDC-3E2F-2EFB09059F77}"/>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9" name="Diagrama de flujo: datos 26">
            <a:extLst>
              <a:ext uri="{FF2B5EF4-FFF2-40B4-BE49-F238E27FC236}">
                <a16:creationId xmlns="" xmlns:a16="http://schemas.microsoft.com/office/drawing/2014/main" id="{D1039361-CE6D-3547-1C0D-00C3547AB138}"/>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0" name="Diagrama de flujo: datos 26">
            <a:extLst>
              <a:ext uri="{FF2B5EF4-FFF2-40B4-BE49-F238E27FC236}">
                <a16:creationId xmlns="" xmlns:a16="http://schemas.microsoft.com/office/drawing/2014/main" id="{35EEF93B-D7DF-76B9-71F2-08752B738817}"/>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1" name="Diagrama de flujo: datos 27">
            <a:extLst>
              <a:ext uri="{FF2B5EF4-FFF2-40B4-BE49-F238E27FC236}">
                <a16:creationId xmlns="" xmlns:a16="http://schemas.microsoft.com/office/drawing/2014/main" id="{1D49F835-9378-74CD-BA47-89C87C416999}"/>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2" name="Diagrama de flujo: datos 28">
            <a:extLst>
              <a:ext uri="{FF2B5EF4-FFF2-40B4-BE49-F238E27FC236}">
                <a16:creationId xmlns="" xmlns:a16="http://schemas.microsoft.com/office/drawing/2014/main" id="{51DFE766-843B-79CF-622A-E18E94A2C96D}"/>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3" name="Diagrama de flujo: datos 28">
            <a:extLst>
              <a:ext uri="{FF2B5EF4-FFF2-40B4-BE49-F238E27FC236}">
                <a16:creationId xmlns="" xmlns:a16="http://schemas.microsoft.com/office/drawing/2014/main" id="{81ED7868-8BD4-AE99-D9E8-6FF65789C209}"/>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4" name="Diagrama de flujo: datos 30">
            <a:extLst>
              <a:ext uri="{FF2B5EF4-FFF2-40B4-BE49-F238E27FC236}">
                <a16:creationId xmlns="" xmlns:a16="http://schemas.microsoft.com/office/drawing/2014/main" id="{60C0D398-C96D-2582-4CE9-D36DB23CC6A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5" name="Diagrama de flujo: entrada manual 31">
            <a:extLst>
              <a:ext uri="{FF2B5EF4-FFF2-40B4-BE49-F238E27FC236}">
                <a16:creationId xmlns="" xmlns:a16="http://schemas.microsoft.com/office/drawing/2014/main" id="{17282C18-D95F-53A4-D751-572CAAFBEF4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63077821"/>
      </p:ext>
    </p:extLst>
  </p:cSld>
  <p:clrMapOvr>
    <a:masterClrMapping/>
  </p:clrMapOvr>
  <p:transition/>
  <p:timing/>
</p:sld>
</file>

<file path=ppt/slides/slide1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83039A51-D916-D96E-7E97-D25347218EFC}"/>
              </a:ext>
            </a:extLst>
          </p:cNvPr>
          <p:cNvSpPr/>
          <p:nvPr/>
        </p:nvSpPr>
        <p:spPr>
          <a:xfrm>
            <a:off x="581022" y="2438400"/>
            <a:ext cx="3937190" cy="198120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ambos casos, será dirigido a esta página, en la que va a poder visualizar información bibliográfica de la publicación. Ha de clicar en el título de la revista donde se encuentra la publicación</a:t>
            </a:r>
          </a:p>
        </p:txBody>
      </p:sp>
      <p:pic>
        <p:nvPicPr>
          <p:cNvPr id="18" name="Imagen 17">
            <a:extLst>
              <a:ext uri="{FF2B5EF4-FFF2-40B4-BE49-F238E27FC236}">
                <a16:creationId xmlns="" xmlns:a16="http://schemas.microsoft.com/office/drawing/2014/main" id="{12F07C13-502E-4E3A-B56D-9825C3A8FCA4}"/>
              </a:ext>
            </a:extLst>
          </p:cNvPr>
          <p:cNvPicPr>
            <a:picLocks noChangeAspect="1"/>
          </p:cNvPicPr>
          <p:nvPr/>
        </p:nvPicPr>
        <p:blipFill>
          <a:blip r:embed="rId3"/>
          <a:stretch>
            <a:fillRect/>
          </a:stretch>
        </p:blipFill>
        <p:spPr>
          <a:xfrm>
            <a:off x="4985550" y="727264"/>
            <a:ext cx="6715075" cy="5508460"/>
          </a:xfrm>
          <a:prstGeom prst="rect">
            <a:avLst/>
          </a:prstGeom>
        </p:spPr>
      </p:pic>
      <p:cxnSp>
        <p:nvCxnSpPr>
          <p:cNvPr id="19" name="Conector recto de flecha 18">
            <a:extLst>
              <a:ext uri="{FF2B5EF4-FFF2-40B4-BE49-F238E27FC236}">
                <a16:creationId xmlns="" xmlns:a16="http://schemas.microsoft.com/office/drawing/2014/main" id="{7D14D03B-8D0B-D5AE-D82A-23E673D5BB93}"/>
              </a:ext>
            </a:extLst>
          </p:cNvPr>
          <p:cNvCxnSpPr/>
          <p:nvPr/>
        </p:nvCxnSpPr>
        <p:spPr>
          <a:xfrm flipH="1" flipV="1">
            <a:off x="6451555" y="2438400"/>
            <a:ext cx="680765" cy="99060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 xmlns:a16="http://schemas.microsoft.com/office/drawing/2014/main" id="{2D3EC6E6-5218-147D-4375-36C501557307}"/>
              </a:ext>
            </a:extLst>
          </p:cNvPr>
          <p:cNvSpPr/>
          <p:nvPr/>
        </p:nvSpPr>
        <p:spPr>
          <a:xfrm flipH="1">
            <a:off x="5617765" y="2212009"/>
            <a:ext cx="1206367" cy="20099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 xmlns:a16="http://schemas.microsoft.com/office/drawing/2014/main" id="{4F208D32-E43D-5F4F-C10F-93CB6905DC6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8">
            <a:extLst>
              <a:ext uri="{FF2B5EF4-FFF2-40B4-BE49-F238E27FC236}">
                <a16:creationId xmlns="" xmlns:a16="http://schemas.microsoft.com/office/drawing/2014/main" id="{71609291-4F18-A817-D1A5-D9896E08F678}"/>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0" name="Diagrama de flujo: datos 26">
            <a:extLst>
              <a:ext uri="{FF2B5EF4-FFF2-40B4-BE49-F238E27FC236}">
                <a16:creationId xmlns="" xmlns:a16="http://schemas.microsoft.com/office/drawing/2014/main" id="{77AD72D5-1B46-28A8-24CF-BF6CD87795E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1" name="Diagrama de flujo: datos 26">
            <a:extLst>
              <a:ext uri="{FF2B5EF4-FFF2-40B4-BE49-F238E27FC236}">
                <a16:creationId xmlns="" xmlns:a16="http://schemas.microsoft.com/office/drawing/2014/main" id="{BC0B5F89-F3B9-BF7B-51D2-4341EEF59C75}"/>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2" name="Diagrama de flujo: datos 27">
            <a:extLst>
              <a:ext uri="{FF2B5EF4-FFF2-40B4-BE49-F238E27FC236}">
                <a16:creationId xmlns="" xmlns:a16="http://schemas.microsoft.com/office/drawing/2014/main" id="{F6D93C0F-2ABD-01F4-74AE-34DE2DE4C0F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3" name="Diagrama de flujo: datos 28">
            <a:extLst>
              <a:ext uri="{FF2B5EF4-FFF2-40B4-BE49-F238E27FC236}">
                <a16:creationId xmlns="" xmlns:a16="http://schemas.microsoft.com/office/drawing/2014/main" id="{6AAD7B1B-153E-C17A-53F9-D598CCD3674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4" name="Diagrama de flujo: datos 28">
            <a:extLst>
              <a:ext uri="{FF2B5EF4-FFF2-40B4-BE49-F238E27FC236}">
                <a16:creationId xmlns="" xmlns:a16="http://schemas.microsoft.com/office/drawing/2014/main" id="{3AB412A7-CFC4-F5D6-EC57-83A16002CC1E}"/>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5" name="Diagrama de flujo: datos 30">
            <a:extLst>
              <a:ext uri="{FF2B5EF4-FFF2-40B4-BE49-F238E27FC236}">
                <a16:creationId xmlns="" xmlns:a16="http://schemas.microsoft.com/office/drawing/2014/main" id="{6B27D466-BBB9-413D-A094-417801FA2D48}"/>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6" name="Diagrama de flujo: entrada manual 31">
            <a:extLst>
              <a:ext uri="{FF2B5EF4-FFF2-40B4-BE49-F238E27FC236}">
                <a16:creationId xmlns="" xmlns:a16="http://schemas.microsoft.com/office/drawing/2014/main" id="{58061556-59A4-1EE6-3CD3-FF9A1E67064F}"/>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581445312"/>
      </p:ext>
    </p:extLst>
  </p:cSld>
  <p:clrMapOvr>
    <a:masterClrMapping/>
  </p:clrMapOvr>
  <p:transition/>
  <p:timing/>
</p:sld>
</file>

<file path=ppt/slides/slide1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116</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9A097C4A-A5F6-7F45-FE68-BC7A8FF3592A}"/>
              </a:ext>
            </a:extLst>
          </p:cNvPr>
          <p:cNvPicPr>
            <a:picLocks noChangeAspect="1"/>
          </p:cNvPicPr>
          <p:nvPr/>
        </p:nvPicPr>
        <p:blipFill>
          <a:blip r:embed="rId3"/>
          <a:srcRect b="20865"/>
          <a:stretch>
            <a:fillRect/>
          </a:stretch>
        </p:blipFill>
        <p:spPr>
          <a:xfrm>
            <a:off x="1612473" y="698499"/>
            <a:ext cx="8967053" cy="5845812"/>
          </a:xfrm>
          <a:prstGeom prst="rect">
            <a:avLst/>
          </a:prstGeom>
        </p:spPr>
      </p:pic>
      <p:sp>
        <p:nvSpPr>
          <p:cNvPr id="15" name="Rectángulo 14">
            <a:extLst>
              <a:ext uri="{FF2B5EF4-FFF2-40B4-BE49-F238E27FC236}">
                <a16:creationId xmlns="" xmlns:a16="http://schemas.microsoft.com/office/drawing/2014/main" id="{89C028FB-2974-0356-1581-B400B842CFC8}"/>
              </a:ext>
            </a:extLst>
          </p:cNvPr>
          <p:cNvSpPr/>
          <p:nvPr/>
        </p:nvSpPr>
        <p:spPr>
          <a:xfrm flipH="1">
            <a:off x="2421467" y="4478867"/>
            <a:ext cx="1837266" cy="95673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Bocadillo: rectángulo 19">
            <a:extLst>
              <a:ext uri="{FF2B5EF4-FFF2-40B4-BE49-F238E27FC236}">
                <a16:creationId xmlns="" xmlns:a16="http://schemas.microsoft.com/office/drawing/2014/main" id="{C8279E31-B49E-32C2-B570-C40AD50BAFE4}"/>
              </a:ext>
            </a:extLst>
          </p:cNvPr>
          <p:cNvSpPr/>
          <p:nvPr/>
        </p:nvSpPr>
        <p:spPr>
          <a:xfrm>
            <a:off x="5302401" y="3420533"/>
            <a:ext cx="3636181" cy="1718734"/>
          </a:xfrm>
          <a:prstGeom prst="wedgeRectCallout">
            <a:avLst>
              <a:gd name="adj1" fmla="val -78462"/>
              <a:gd name="adj2" fmla="val 11643"/>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Finalmente, podrá consultar el índice IDR de la revista en cuestión, en concreto, el impacto de esta en el último año actualizado y el percentil en las categorías que trata.</a:t>
            </a:r>
          </a:p>
        </p:txBody>
      </p:sp>
      <p:pic>
        <p:nvPicPr>
          <p:cNvPr id="21" name="Imagen 20">
            <a:extLst>
              <a:ext uri="{FF2B5EF4-FFF2-40B4-BE49-F238E27FC236}">
                <a16:creationId xmlns="" xmlns:a16="http://schemas.microsoft.com/office/drawing/2014/main" id="{6B5AAC2B-5794-F48A-1899-740D06FE946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2" name="Diagrama de flujo: datos 28">
            <a:extLst>
              <a:ext uri="{FF2B5EF4-FFF2-40B4-BE49-F238E27FC236}">
                <a16:creationId xmlns="" xmlns:a16="http://schemas.microsoft.com/office/drawing/2014/main" id="{BAB3E3D4-A0D4-99E5-56D2-E85CEDA8B7D4}"/>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3" name="Diagrama de flujo: datos 26">
            <a:extLst>
              <a:ext uri="{FF2B5EF4-FFF2-40B4-BE49-F238E27FC236}">
                <a16:creationId xmlns="" xmlns:a16="http://schemas.microsoft.com/office/drawing/2014/main" id="{E50BC5FA-8727-473F-A7AA-56BD1F5D314D}"/>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4" name="Diagrama de flujo: datos 26">
            <a:extLst>
              <a:ext uri="{FF2B5EF4-FFF2-40B4-BE49-F238E27FC236}">
                <a16:creationId xmlns="" xmlns:a16="http://schemas.microsoft.com/office/drawing/2014/main" id="{D9BB6825-A952-BF2A-881C-19BC1191EB1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5" name="Diagrama de flujo: datos 27">
            <a:extLst>
              <a:ext uri="{FF2B5EF4-FFF2-40B4-BE49-F238E27FC236}">
                <a16:creationId xmlns="" xmlns:a16="http://schemas.microsoft.com/office/drawing/2014/main" id="{DA29FAC4-FC4D-26E2-4F73-849D8D2A171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6" name="Diagrama de flujo: datos 28">
            <a:extLst>
              <a:ext uri="{FF2B5EF4-FFF2-40B4-BE49-F238E27FC236}">
                <a16:creationId xmlns="" xmlns:a16="http://schemas.microsoft.com/office/drawing/2014/main" id="{D340FF12-E87D-F0E6-8174-4BB6E51310E3}"/>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7" name="Diagrama de flujo: datos 28">
            <a:extLst>
              <a:ext uri="{FF2B5EF4-FFF2-40B4-BE49-F238E27FC236}">
                <a16:creationId xmlns="" xmlns:a16="http://schemas.microsoft.com/office/drawing/2014/main" id="{5A2CBF1F-71D0-9CA2-984D-B75AAA94F23A}"/>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8" name="Diagrama de flujo: datos 30">
            <a:extLst>
              <a:ext uri="{FF2B5EF4-FFF2-40B4-BE49-F238E27FC236}">
                <a16:creationId xmlns="" xmlns:a16="http://schemas.microsoft.com/office/drawing/2014/main" id="{3FA9A955-5168-6203-49C2-E5BD837AE7C2}"/>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9" name="Diagrama de flujo: entrada manual 31">
            <a:extLst>
              <a:ext uri="{FF2B5EF4-FFF2-40B4-BE49-F238E27FC236}">
                <a16:creationId xmlns="" xmlns:a16="http://schemas.microsoft.com/office/drawing/2014/main" id="{AE08AC89-2BAA-6C03-622A-518A79946F3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31603119"/>
      </p:ext>
    </p:extLst>
  </p:cSld>
  <p:clrMapOvr>
    <a:masterClrMapping/>
  </p:clrMapOvr>
  <p:transition/>
  <p:timing/>
</p:sld>
</file>

<file path=ppt/slides/slide1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 xmlns:a16="http://schemas.microsoft.com/office/drawing/2014/main" id="{752B79D8-F693-94BC-9719-99A929995F25}"/>
              </a:ext>
            </a:extLst>
          </p:cNvPr>
          <p:cNvSpPr/>
          <p:nvPr/>
        </p:nvSpPr>
        <p:spPr>
          <a:xfrm>
            <a:off x="648128" y="2693958"/>
            <a:ext cx="3937190" cy="143724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otro lado, volviendo a la página de la publicación, puede clicar en “</a:t>
            </a:r>
            <a:r>
              <a:rPr lang="es-ES" sz="1600" b="1">
                <a:solidFill>
                  <a:schemeClr val="tx1"/>
                </a:solidFill>
                <a:latin typeface="Times New Roman" panose="02020603050405020304" pitchFamily="18" charset="0"/>
                <a:cs typeface="Times New Roman" panose="02020603050405020304" pitchFamily="18" charset="0"/>
              </a:rPr>
              <a:t>Ver indicadores</a:t>
            </a:r>
            <a:r>
              <a:rPr lang="es-ES" sz="1600">
                <a:solidFill>
                  <a:schemeClr val="tx1"/>
                </a:solidFill>
                <a:latin typeface="Times New Roman" panose="02020603050405020304" pitchFamily="18" charset="0"/>
                <a:cs typeface="Times New Roman" panose="02020603050405020304" pitchFamily="18" charset="0"/>
              </a:rPr>
              <a:t>” para consultar diversos índices de impacto.</a:t>
            </a:r>
          </a:p>
        </p:txBody>
      </p:sp>
      <p:pic>
        <p:nvPicPr>
          <p:cNvPr id="24" name="Imagen 23">
            <a:extLst>
              <a:ext uri="{FF2B5EF4-FFF2-40B4-BE49-F238E27FC236}">
                <a16:creationId xmlns="" xmlns:a16="http://schemas.microsoft.com/office/drawing/2014/main" id="{2D4283A0-8B6C-33A5-6FE8-5F89C5316716}"/>
              </a:ext>
            </a:extLst>
          </p:cNvPr>
          <p:cNvPicPr>
            <a:picLocks noChangeAspect="1"/>
          </p:cNvPicPr>
          <p:nvPr/>
        </p:nvPicPr>
        <p:blipFill>
          <a:blip r:embed="rId3"/>
          <a:stretch>
            <a:fillRect/>
          </a:stretch>
        </p:blipFill>
        <p:spPr>
          <a:xfrm>
            <a:off x="5292079" y="552850"/>
            <a:ext cx="6172424" cy="6299777"/>
          </a:xfrm>
          <a:prstGeom prst="rect">
            <a:avLst/>
          </a:prstGeom>
        </p:spPr>
      </p:pic>
      <p:sp>
        <p:nvSpPr>
          <p:cNvPr id="25" name="Rectángulo 24">
            <a:extLst>
              <a:ext uri="{FF2B5EF4-FFF2-40B4-BE49-F238E27FC236}">
                <a16:creationId xmlns="" xmlns:a16="http://schemas.microsoft.com/office/drawing/2014/main" id="{BA17D59D-4969-1CC5-8E28-5397F67B4A17}"/>
              </a:ext>
            </a:extLst>
          </p:cNvPr>
          <p:cNvSpPr/>
          <p:nvPr/>
        </p:nvSpPr>
        <p:spPr>
          <a:xfrm flipH="1">
            <a:off x="5574544" y="5029200"/>
            <a:ext cx="749835" cy="177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de flecha 25">
            <a:extLst>
              <a:ext uri="{FF2B5EF4-FFF2-40B4-BE49-F238E27FC236}">
                <a16:creationId xmlns="" xmlns:a16="http://schemas.microsoft.com/office/drawing/2014/main" id="{B3DACBA6-4FB2-3CB9-3F74-8A538234DFBC}"/>
              </a:ext>
            </a:extLst>
          </p:cNvPr>
          <p:cNvCxnSpPr/>
          <p:nvPr/>
        </p:nvCxnSpPr>
        <p:spPr>
          <a:xfrm flipH="1">
            <a:off x="6350375" y="4538133"/>
            <a:ext cx="1168025" cy="57996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8" name="Imagen 27">
            <a:extLst>
              <a:ext uri="{FF2B5EF4-FFF2-40B4-BE49-F238E27FC236}">
                <a16:creationId xmlns="" xmlns:a16="http://schemas.microsoft.com/office/drawing/2014/main" id="{EA638A60-560E-05B5-16B3-DEE8AB9B996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9" name="Diagrama de flujo: datos 28">
            <a:extLst>
              <a:ext uri="{FF2B5EF4-FFF2-40B4-BE49-F238E27FC236}">
                <a16:creationId xmlns="" xmlns:a16="http://schemas.microsoft.com/office/drawing/2014/main" id="{F44E1729-E3D7-D057-46E7-7A58CF0EF924}"/>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30" name="Diagrama de flujo: datos 26">
            <a:extLst>
              <a:ext uri="{FF2B5EF4-FFF2-40B4-BE49-F238E27FC236}">
                <a16:creationId xmlns="" xmlns:a16="http://schemas.microsoft.com/office/drawing/2014/main" id="{014E5600-E570-6DB5-CD48-2E2B149E62F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31" name="Diagrama de flujo: datos 26">
            <a:extLst>
              <a:ext uri="{FF2B5EF4-FFF2-40B4-BE49-F238E27FC236}">
                <a16:creationId xmlns="" xmlns:a16="http://schemas.microsoft.com/office/drawing/2014/main" id="{E16D92D1-C896-64B1-9014-DACDA27D7DB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32" name="Diagrama de flujo: datos 27">
            <a:extLst>
              <a:ext uri="{FF2B5EF4-FFF2-40B4-BE49-F238E27FC236}">
                <a16:creationId xmlns="" xmlns:a16="http://schemas.microsoft.com/office/drawing/2014/main" id="{E60E25E5-F07C-1E1E-0D16-0422F450DEB1}"/>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33" name="Diagrama de flujo: datos 28">
            <a:extLst>
              <a:ext uri="{FF2B5EF4-FFF2-40B4-BE49-F238E27FC236}">
                <a16:creationId xmlns="" xmlns:a16="http://schemas.microsoft.com/office/drawing/2014/main" id="{42EA8750-9863-B75D-F259-64BF04A40250}"/>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4" name="Diagrama de flujo: datos 28">
            <a:extLst>
              <a:ext uri="{FF2B5EF4-FFF2-40B4-BE49-F238E27FC236}">
                <a16:creationId xmlns="" xmlns:a16="http://schemas.microsoft.com/office/drawing/2014/main" id="{429DC0E3-E927-7BA1-6E3F-7EDCD281A9D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5" name="Diagrama de flujo: datos 30">
            <a:extLst>
              <a:ext uri="{FF2B5EF4-FFF2-40B4-BE49-F238E27FC236}">
                <a16:creationId xmlns="" xmlns:a16="http://schemas.microsoft.com/office/drawing/2014/main" id="{A6E4A660-7DB9-75CB-052D-C5CC7AD4050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6" name="Diagrama de flujo: entrada manual 31">
            <a:extLst>
              <a:ext uri="{FF2B5EF4-FFF2-40B4-BE49-F238E27FC236}">
                <a16:creationId xmlns="" xmlns:a16="http://schemas.microsoft.com/office/drawing/2014/main" id="{492EB889-9B33-F993-291D-D1199E8733F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328717395"/>
      </p:ext>
    </p:extLst>
  </p:cSld>
  <p:clrMapOvr>
    <a:masterClrMapping/>
  </p:clrMapOvr>
  <p:transition/>
  <p:timing/>
</p:sld>
</file>

<file path=ppt/slides/slide1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 xmlns:a16="http://schemas.microsoft.com/office/drawing/2014/main" id="{752B79D8-F693-94BC-9719-99A929995F25}"/>
              </a:ext>
            </a:extLst>
          </p:cNvPr>
          <p:cNvSpPr/>
          <p:nvPr/>
        </p:nvSpPr>
        <p:spPr>
          <a:xfrm>
            <a:off x="648128" y="2693958"/>
            <a:ext cx="3937190" cy="143724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De esta forma, podrá observar diversos índices de impacto recogidos de JCR, SCImago, CiteScore y el Índice Dialnet de Revistas.</a:t>
            </a:r>
          </a:p>
        </p:txBody>
      </p:sp>
      <p:pic>
        <p:nvPicPr>
          <p:cNvPr id="5" name="Imagen 4">
            <a:extLst>
              <a:ext uri="{FF2B5EF4-FFF2-40B4-BE49-F238E27FC236}">
                <a16:creationId xmlns="" xmlns:a16="http://schemas.microsoft.com/office/drawing/2014/main" id="{A382A44B-75C7-D50B-1159-0202ECAFEA9F}"/>
              </a:ext>
            </a:extLst>
          </p:cNvPr>
          <p:cNvPicPr>
            <a:picLocks noChangeAspect="1"/>
          </p:cNvPicPr>
          <p:nvPr/>
        </p:nvPicPr>
        <p:blipFill>
          <a:blip r:embed="rId3"/>
          <a:srcRect t="15168" b="60411"/>
          <a:stretch>
            <a:fillRect/>
          </a:stretch>
        </p:blipFill>
        <p:spPr>
          <a:xfrm>
            <a:off x="5407005" y="550506"/>
            <a:ext cx="5125528" cy="6307494"/>
          </a:xfrm>
          <a:prstGeom prst="rect">
            <a:avLst/>
          </a:prstGeom>
        </p:spPr>
      </p:pic>
      <p:sp>
        <p:nvSpPr>
          <p:cNvPr id="10" name="Rectángulo 9">
            <a:extLst>
              <a:ext uri="{FF2B5EF4-FFF2-40B4-BE49-F238E27FC236}">
                <a16:creationId xmlns="" xmlns:a16="http://schemas.microsoft.com/office/drawing/2014/main" id="{F465E8C4-F03B-9ECB-0B6F-B95961E6EB3A}"/>
              </a:ext>
            </a:extLst>
          </p:cNvPr>
          <p:cNvSpPr/>
          <p:nvPr/>
        </p:nvSpPr>
        <p:spPr>
          <a:xfrm flipH="1">
            <a:off x="5566076" y="2605058"/>
            <a:ext cx="3154591" cy="356714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 xmlns:a16="http://schemas.microsoft.com/office/drawing/2014/main" id="{3FFBC6A9-DBBB-A865-78D3-0E0B8ACD4A6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6" name="Diagrama de flujo: datos 28">
            <a:extLst>
              <a:ext uri="{FF2B5EF4-FFF2-40B4-BE49-F238E27FC236}">
                <a16:creationId xmlns="" xmlns:a16="http://schemas.microsoft.com/office/drawing/2014/main" id="{1EA7BB8E-FA93-01A3-E216-28FE9A0B6793}"/>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7" name="Diagrama de flujo: datos 26">
            <a:extLst>
              <a:ext uri="{FF2B5EF4-FFF2-40B4-BE49-F238E27FC236}">
                <a16:creationId xmlns="" xmlns:a16="http://schemas.microsoft.com/office/drawing/2014/main" id="{91039E63-ECE9-298B-A863-CF8A737B5E1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8" name="Diagrama de flujo: datos 26">
            <a:extLst>
              <a:ext uri="{FF2B5EF4-FFF2-40B4-BE49-F238E27FC236}">
                <a16:creationId xmlns="" xmlns:a16="http://schemas.microsoft.com/office/drawing/2014/main" id="{4B79EF42-939D-7E99-A22F-A7FE71CDABD3}"/>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9" name="Diagrama de flujo: datos 27">
            <a:extLst>
              <a:ext uri="{FF2B5EF4-FFF2-40B4-BE49-F238E27FC236}">
                <a16:creationId xmlns="" xmlns:a16="http://schemas.microsoft.com/office/drawing/2014/main" id="{443E57D7-226D-F9AF-8B91-17164664C3D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0" name="Diagrama de flujo: datos 28">
            <a:extLst>
              <a:ext uri="{FF2B5EF4-FFF2-40B4-BE49-F238E27FC236}">
                <a16:creationId xmlns="" xmlns:a16="http://schemas.microsoft.com/office/drawing/2014/main" id="{429EDD39-EA71-9F9F-2ACB-24E6A5471F33}"/>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EA10E435-0A81-FC6A-E18C-BB03227DD9A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3B092A4E-668F-98B2-CFF7-E6C40298D40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A3CD352B-AE74-D1CE-A84C-75FE740BC0B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214940241"/>
      </p:ext>
    </p:extLst>
  </p:cSld>
  <p:clrMapOvr>
    <a:masterClrMapping/>
  </p:clrMapOvr>
  <p:transition/>
  <p:timing/>
</p:sld>
</file>

<file path=ppt/slides/slide1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119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 xmlns:a16="http://schemas.microsoft.com/office/drawing/2014/main" id="{ED1A047D-A60C-8AE1-7185-3E7F835E714E}"/>
              </a:ext>
            </a:extLst>
          </p:cNvPr>
          <p:cNvPicPr>
            <a:picLocks noChangeAspect="1"/>
          </p:cNvPicPr>
          <p:nvPr/>
        </p:nvPicPr>
        <p:blipFill>
          <a:blip r:embed="rId3"/>
          <a:stretch>
            <a:fillRect/>
          </a:stretch>
        </p:blipFill>
        <p:spPr>
          <a:xfrm>
            <a:off x="740432" y="2162648"/>
            <a:ext cx="10711136" cy="4462268"/>
          </a:xfrm>
          <a:prstGeom prst="rect">
            <a:avLst/>
          </a:prstGeom>
        </p:spPr>
      </p:pic>
      <p:sp>
        <p:nvSpPr>
          <p:cNvPr id="15" name="Rectángulo 14">
            <a:extLst>
              <a:ext uri="{FF2B5EF4-FFF2-40B4-BE49-F238E27FC236}">
                <a16:creationId xmlns="" xmlns:a16="http://schemas.microsoft.com/office/drawing/2014/main" id="{024449B6-D166-3874-5896-9A85A400CD2A}"/>
              </a:ext>
            </a:extLst>
          </p:cNvPr>
          <p:cNvSpPr/>
          <p:nvPr/>
        </p:nvSpPr>
        <p:spPr>
          <a:xfrm>
            <a:off x="2059868" y="886115"/>
            <a:ext cx="8072261" cy="90432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Una forma adicional sería clicando en la pestaña titulada “</a:t>
            </a:r>
            <a:r>
              <a:rPr lang="es-ES" sz="1600" b="1">
                <a:solidFill>
                  <a:schemeClr val="tx1"/>
                </a:solidFill>
                <a:latin typeface="Times New Roman" panose="02020603050405020304" pitchFamily="18" charset="0"/>
                <a:cs typeface="Times New Roman" panose="02020603050405020304" pitchFamily="18" charset="0"/>
              </a:rPr>
              <a:t>Publicaciones con impacto</a:t>
            </a:r>
            <a:r>
              <a:rPr lang="es-ES" sz="1600">
                <a:solidFill>
                  <a:schemeClr val="tx1"/>
                </a:solidFill>
                <a:latin typeface="Times New Roman" panose="02020603050405020304" pitchFamily="18" charset="0"/>
                <a:cs typeface="Times New Roman" panose="02020603050405020304" pitchFamily="18" charset="0"/>
              </a:rPr>
              <a:t>” en el apartado de Indicadores.</a:t>
            </a:r>
          </a:p>
        </p:txBody>
      </p:sp>
      <p:grpSp>
        <p:nvGrpSpPr>
          <p:cNvPr id="27" name="Grupo 26">
            <a:extLst>
              <a:ext uri="{FF2B5EF4-FFF2-40B4-BE49-F238E27FC236}">
                <a16:creationId xmlns="" xmlns:a16="http://schemas.microsoft.com/office/drawing/2014/main" id="{197B59B9-698C-F2A8-CCB4-A0865C8894E3}"/>
              </a:ext>
            </a:extLst>
          </p:cNvPr>
          <p:cNvGrpSpPr/>
          <p:nvPr/>
        </p:nvGrpSpPr>
        <p:grpSpPr>
          <a:xfrm>
            <a:off x="2616591" y="3415258"/>
            <a:ext cx="3479408" cy="875388"/>
            <a:chOff x="2616591" y="3415258"/>
            <a:chExt cx="3479408" cy="875388"/>
          </a:xfrm>
        </p:grpSpPr>
        <p:sp>
          <p:nvSpPr>
            <p:cNvPr id="16" name="Rectángulo 15">
              <a:extLst>
                <a:ext uri="{FF2B5EF4-FFF2-40B4-BE49-F238E27FC236}">
                  <a16:creationId xmlns="" xmlns:a16="http://schemas.microsoft.com/office/drawing/2014/main" id="{5AE7A236-6A98-7720-E8B1-BDE3B5ED417F}"/>
                </a:ext>
              </a:extLst>
            </p:cNvPr>
            <p:cNvSpPr/>
            <p:nvPr/>
          </p:nvSpPr>
          <p:spPr>
            <a:xfrm>
              <a:off x="2616591" y="3995225"/>
              <a:ext cx="2297672" cy="29542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de flecha 16">
              <a:extLst>
                <a:ext uri="{FF2B5EF4-FFF2-40B4-BE49-F238E27FC236}">
                  <a16:creationId xmlns="" xmlns:a16="http://schemas.microsoft.com/office/drawing/2014/main" id="{86E1E6F5-8BBE-A9A0-1153-9D6E4427EF5E}"/>
                </a:ext>
              </a:extLst>
            </p:cNvPr>
            <p:cNvCxnSpPr/>
            <p:nvPr/>
          </p:nvCxnSpPr>
          <p:spPr>
            <a:xfrm flipH="1">
              <a:off x="4927974" y="3415258"/>
              <a:ext cx="1168025" cy="57996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pic>
        <p:nvPicPr>
          <p:cNvPr id="18" name="Imagen 17">
            <a:extLst>
              <a:ext uri="{FF2B5EF4-FFF2-40B4-BE49-F238E27FC236}">
                <a16:creationId xmlns="" xmlns:a16="http://schemas.microsoft.com/office/drawing/2014/main" id="{32EBF09B-CAEA-E04A-E401-2AB77415A6F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9" name="Diagrama de flujo: datos 28">
            <a:extLst>
              <a:ext uri="{FF2B5EF4-FFF2-40B4-BE49-F238E27FC236}">
                <a16:creationId xmlns="" xmlns:a16="http://schemas.microsoft.com/office/drawing/2014/main" id="{FB2964D3-6341-7E85-DB8B-86139ABECF8F}"/>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20" name="Diagrama de flujo: datos 26">
            <a:extLst>
              <a:ext uri="{FF2B5EF4-FFF2-40B4-BE49-F238E27FC236}">
                <a16:creationId xmlns="" xmlns:a16="http://schemas.microsoft.com/office/drawing/2014/main" id="{93AA7F07-5CDA-C525-33E5-76AF953282FA}"/>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1" name="Diagrama de flujo: datos 26">
            <a:extLst>
              <a:ext uri="{FF2B5EF4-FFF2-40B4-BE49-F238E27FC236}">
                <a16:creationId xmlns="" xmlns:a16="http://schemas.microsoft.com/office/drawing/2014/main" id="{D6273B68-57CE-3F6E-895F-99C9637221C8}"/>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2" name="Diagrama de flujo: datos 27">
            <a:extLst>
              <a:ext uri="{FF2B5EF4-FFF2-40B4-BE49-F238E27FC236}">
                <a16:creationId xmlns="" xmlns:a16="http://schemas.microsoft.com/office/drawing/2014/main" id="{02BCA02D-7B8A-B98D-D5F3-7E5F574AA872}"/>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3" name="Diagrama de flujo: datos 28">
            <a:extLst>
              <a:ext uri="{FF2B5EF4-FFF2-40B4-BE49-F238E27FC236}">
                <a16:creationId xmlns="" xmlns:a16="http://schemas.microsoft.com/office/drawing/2014/main" id="{A1BE94D1-8740-5846-E0F3-C7F62AA84AD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4" name="Diagrama de flujo: datos 28">
            <a:extLst>
              <a:ext uri="{FF2B5EF4-FFF2-40B4-BE49-F238E27FC236}">
                <a16:creationId xmlns="" xmlns:a16="http://schemas.microsoft.com/office/drawing/2014/main" id="{4DDF6D27-BD1E-F102-8ADE-4257B0FCADC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5" name="Diagrama de flujo: datos 30">
            <a:extLst>
              <a:ext uri="{FF2B5EF4-FFF2-40B4-BE49-F238E27FC236}">
                <a16:creationId xmlns="" xmlns:a16="http://schemas.microsoft.com/office/drawing/2014/main" id="{9132A47A-3FDE-CACD-89BF-5188887343E2}"/>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6" name="Diagrama de flujo: entrada manual 31">
            <a:extLst>
              <a:ext uri="{FF2B5EF4-FFF2-40B4-BE49-F238E27FC236}">
                <a16:creationId xmlns="" xmlns:a16="http://schemas.microsoft.com/office/drawing/2014/main" id="{D8997B0C-1D58-93C6-BC5D-02E6675E9EDF}"/>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660863370"/>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636189" y="6410139"/>
            <a:ext cx="434788"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24A515D0-236A-FAED-ADD9-8DAFE2A7AC7D}"/>
              </a:ext>
            </a:extLst>
          </p:cNvPr>
          <p:cNvPicPr>
            <a:picLocks noChangeAspect="1"/>
          </p:cNvPicPr>
          <p:nvPr/>
        </p:nvPicPr>
        <p:blipFill>
          <a:blip r:embed="rId2"/>
          <a:srcRect b="22469"/>
          <a:stretch>
            <a:fillRect/>
          </a:stretch>
        </p:blipFill>
        <p:spPr>
          <a:xfrm>
            <a:off x="5113960" y="770466"/>
            <a:ext cx="6739623" cy="5317067"/>
          </a:xfrm>
          <a:prstGeom prst="rect">
            <a:avLst/>
          </a:prstGeom>
        </p:spPr>
      </p:pic>
      <p:sp>
        <p:nvSpPr>
          <p:cNvPr id="3" name="Rectángulo 2">
            <a:extLst>
              <a:ext uri="{FF2B5EF4-FFF2-40B4-BE49-F238E27FC236}">
                <a16:creationId xmlns="" xmlns:a16="http://schemas.microsoft.com/office/drawing/2014/main" id="{98B0EE6A-8FC6-7178-CB61-2993F9939B41}"/>
              </a:ext>
            </a:extLst>
          </p:cNvPr>
          <p:cNvSpPr/>
          <p:nvPr/>
        </p:nvSpPr>
        <p:spPr>
          <a:xfrm>
            <a:off x="490911" y="2079811"/>
            <a:ext cx="4341065" cy="297102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a:solidFill>
                  <a:schemeClr val="tx1"/>
                </a:solidFill>
                <a:latin typeface="Times New Roman" panose="02020603050405020304" pitchFamily="18" charset="0"/>
                <a:cs typeface="Times New Roman" panose="02020603050405020304" pitchFamily="18" charset="0"/>
              </a:rPr>
              <a:t>Dialnet Plus </a:t>
            </a:r>
            <a:r>
              <a:rPr lang="es-ES" sz="1600">
                <a:solidFill>
                  <a:schemeClr val="tx1"/>
                </a:solidFill>
                <a:latin typeface="Times New Roman" panose="02020603050405020304" pitchFamily="18" charset="0"/>
                <a:cs typeface="Times New Roman" panose="02020603050405020304" pitchFamily="18" charset="0"/>
              </a:rPr>
              <a:t>(</a:t>
            </a:r>
            <a:r>
              <a:rPr lang="es-ES" sz="1600">
                <a:solidFill>
                  <a:schemeClr val="tx1"/>
                </a:solidFill>
                <a:latin typeface="Times New Roman" panose="02020603050405020304" pitchFamily="18" charset="0"/>
                <a:cs typeface="Times New Roman" panose="02020603050405020304" pitchFamily="18" charset="0"/>
                <a:hlinkClick r:id="rId3"/>
              </a:rPr>
              <a:t>dialnet.unirioja.es</a:t>
            </a:r>
            <a:r>
              <a:rPr lang="es-ES" sz="1600">
                <a:solidFill>
                  <a:schemeClr val="tx1"/>
                </a:solidFill>
                <a:latin typeface="Times New Roman" panose="02020603050405020304" pitchFamily="18" charset="0"/>
                <a:cs typeface="Times New Roman" panose="02020603050405020304" pitchFamily="18" charset="0"/>
              </a:rPr>
              <a:t>) es una base de datos de producción científica hispana, creada por la Universidad de La Rioja, que integra múltiples recursos (revistas, libros, tesis,...).</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Esta web ofrece servicios de manera abierta y gratuita, como la búsqueda de documentos, autores o congresos, o la suscripción de alertas informativas.</a:t>
            </a:r>
          </a:p>
        </p:txBody>
      </p:sp>
      <p:pic>
        <p:nvPicPr>
          <p:cNvPr id="4" name="Imagen 3">
            <a:extLst>
              <a:ext uri="{FF2B5EF4-FFF2-40B4-BE49-F238E27FC236}">
                <a16:creationId xmlns="" xmlns:a16="http://schemas.microsoft.com/office/drawing/2014/main" id="{78D409CA-8D84-EFCE-690B-B09F048B9E7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03CF1B95-444D-392A-601F-48653418814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14829369"/>
      </p:ext>
    </p:extLst>
  </p:cSld>
  <p:clrMapOvr>
    <a:masterClrMapping/>
  </p:clrMapOvr>
  <p:transition/>
  <p:timing/>
</p:sld>
</file>

<file path=ppt/slides/slide1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9" name="Imagen 18">
            <a:extLst>
              <a:ext uri="{FF2B5EF4-FFF2-40B4-BE49-F238E27FC236}">
                <a16:creationId xmlns="" xmlns:a16="http://schemas.microsoft.com/office/drawing/2014/main" id="{945AB852-BE68-AFEE-92CD-26A7366A2474}"/>
              </a:ext>
            </a:extLst>
          </p:cNvPr>
          <p:cNvPicPr>
            <a:picLocks noChangeAspect="1"/>
          </p:cNvPicPr>
          <p:nvPr/>
        </p:nvPicPr>
        <p:blipFill>
          <a:blip r:embed="rId3"/>
          <a:stretch>
            <a:fillRect/>
          </a:stretch>
        </p:blipFill>
        <p:spPr>
          <a:xfrm>
            <a:off x="434293" y="552850"/>
            <a:ext cx="5129324" cy="6305150"/>
          </a:xfrm>
          <a:prstGeom prst="rect">
            <a:avLst/>
          </a:prstGeom>
        </p:spPr>
      </p:pic>
      <p:sp>
        <p:nvSpPr>
          <p:cNvPr id="20" name="Rectángulo 19">
            <a:extLst>
              <a:ext uri="{FF2B5EF4-FFF2-40B4-BE49-F238E27FC236}">
                <a16:creationId xmlns="" xmlns:a16="http://schemas.microsoft.com/office/drawing/2014/main" id="{EAF0C140-8593-C22E-BAA0-9D33E0C4F1FC}"/>
              </a:ext>
            </a:extLst>
          </p:cNvPr>
          <p:cNvSpPr/>
          <p:nvPr/>
        </p:nvSpPr>
        <p:spPr>
          <a:xfrm>
            <a:off x="3185883" y="3310467"/>
            <a:ext cx="3257476" cy="218440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apartado podrá consultar los diferentes índices de impacto de forma gráfica. Si clica en una de las secciones de un gráfico, podrá consultar todas las publicaciones que se encuentran en el cuartil correspondiente.</a:t>
            </a:r>
          </a:p>
        </p:txBody>
      </p:sp>
      <p:pic>
        <p:nvPicPr>
          <p:cNvPr id="26" name="Imagen 25">
            <a:extLst>
              <a:ext uri="{FF2B5EF4-FFF2-40B4-BE49-F238E27FC236}">
                <a16:creationId xmlns="" xmlns:a16="http://schemas.microsoft.com/office/drawing/2014/main" id="{A3033071-60B0-6EA3-86E8-F3FB8D225A0C}"/>
              </a:ext>
            </a:extLst>
          </p:cNvPr>
          <p:cNvPicPr>
            <a:picLocks noChangeAspect="1"/>
          </p:cNvPicPr>
          <p:nvPr/>
        </p:nvPicPr>
        <p:blipFill>
          <a:blip r:embed="rId4"/>
          <a:stretch>
            <a:fillRect/>
          </a:stretch>
        </p:blipFill>
        <p:spPr>
          <a:xfrm>
            <a:off x="6629182" y="550340"/>
            <a:ext cx="5068547" cy="6310171"/>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120</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7" name="Flecha: doblada 26">
            <a:extLst>
              <a:ext uri="{FF2B5EF4-FFF2-40B4-BE49-F238E27FC236}">
                <a16:creationId xmlns="" xmlns:a16="http://schemas.microsoft.com/office/drawing/2014/main" id="{DF48B64C-DC67-4114-47F6-338C151DFACE}"/>
              </a:ext>
            </a:extLst>
          </p:cNvPr>
          <p:cNvSpPr/>
          <p:nvPr/>
        </p:nvSpPr>
        <p:spPr>
          <a:xfrm>
            <a:off x="5852592" y="1034281"/>
            <a:ext cx="891353" cy="2259252"/>
          </a:xfrm>
          <a:prstGeom prst="bentArrow">
            <a:avLst>
              <a:gd name="adj1" fmla="val 16138"/>
              <a:gd name="adj2" fmla="val 15378"/>
              <a:gd name="adj3" fmla="val 25000"/>
              <a:gd name="adj4" fmla="val 75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28" name="Conector recto de flecha 27">
            <a:extLst>
              <a:ext uri="{FF2B5EF4-FFF2-40B4-BE49-F238E27FC236}">
                <a16:creationId xmlns="" xmlns:a16="http://schemas.microsoft.com/office/drawing/2014/main" id="{A45564D0-7770-01C4-FFE5-83608E10F02C}"/>
              </a:ext>
            </a:extLst>
          </p:cNvPr>
          <p:cNvCxnSpPr/>
          <p:nvPr/>
        </p:nvCxnSpPr>
        <p:spPr>
          <a:xfrm flipH="1">
            <a:off x="2432647" y="1467925"/>
            <a:ext cx="1168025" cy="57996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9" name="Imagen 28">
            <a:extLst>
              <a:ext uri="{FF2B5EF4-FFF2-40B4-BE49-F238E27FC236}">
                <a16:creationId xmlns="" xmlns:a16="http://schemas.microsoft.com/office/drawing/2014/main" id="{0305D2B4-7F44-B21D-7D52-2372ED829EF8}"/>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0" name="Diagrama de flujo: datos 28">
            <a:extLst>
              <a:ext uri="{FF2B5EF4-FFF2-40B4-BE49-F238E27FC236}">
                <a16:creationId xmlns="" xmlns:a16="http://schemas.microsoft.com/office/drawing/2014/main" id="{DF744BE2-014E-C7BF-64B4-C88C39C12793}"/>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31" name="Diagrama de flujo: datos 26">
            <a:extLst>
              <a:ext uri="{FF2B5EF4-FFF2-40B4-BE49-F238E27FC236}">
                <a16:creationId xmlns="" xmlns:a16="http://schemas.microsoft.com/office/drawing/2014/main" id="{BF27165A-AF8D-13E2-EDAE-0F10BBCD0379}"/>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32" name="Diagrama de flujo: datos 26">
            <a:extLst>
              <a:ext uri="{FF2B5EF4-FFF2-40B4-BE49-F238E27FC236}">
                <a16:creationId xmlns="" xmlns:a16="http://schemas.microsoft.com/office/drawing/2014/main" id="{D5683BD9-54DA-E999-AB82-50E6012F7E7B}"/>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33" name="Diagrama de flujo: datos 27">
            <a:extLst>
              <a:ext uri="{FF2B5EF4-FFF2-40B4-BE49-F238E27FC236}">
                <a16:creationId xmlns="" xmlns:a16="http://schemas.microsoft.com/office/drawing/2014/main" id="{45F02A89-4233-A7DE-99D3-1700B4D0A73C}"/>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34" name="Diagrama de flujo: datos 28">
            <a:extLst>
              <a:ext uri="{FF2B5EF4-FFF2-40B4-BE49-F238E27FC236}">
                <a16:creationId xmlns="" xmlns:a16="http://schemas.microsoft.com/office/drawing/2014/main" id="{D44EB5FC-9422-BD97-4A5B-7AD456EAE416}"/>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5" name="Diagrama de flujo: datos 28">
            <a:extLst>
              <a:ext uri="{FF2B5EF4-FFF2-40B4-BE49-F238E27FC236}">
                <a16:creationId xmlns="" xmlns:a16="http://schemas.microsoft.com/office/drawing/2014/main" id="{9DB62B99-E5C8-19E3-59E2-B3A543F019C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6" name="Diagrama de flujo: datos 30">
            <a:extLst>
              <a:ext uri="{FF2B5EF4-FFF2-40B4-BE49-F238E27FC236}">
                <a16:creationId xmlns="" xmlns:a16="http://schemas.microsoft.com/office/drawing/2014/main" id="{5CEC4EF4-2C23-1B9D-57AA-14392689C1B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7" name="Diagrama de flujo: entrada manual 31">
            <a:extLst>
              <a:ext uri="{FF2B5EF4-FFF2-40B4-BE49-F238E27FC236}">
                <a16:creationId xmlns="" xmlns:a16="http://schemas.microsoft.com/office/drawing/2014/main" id="{758832C4-9181-3C13-D354-14F699A4D10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392573417"/>
      </p:ext>
    </p:extLst>
  </p:cSld>
  <p:clrMapOvr>
    <a:masterClrMapping/>
  </p:clrMapOvr>
  <p:transition/>
  <p:timing/>
</p:sld>
</file>

<file path=ppt/slides/slide1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 name="Diagrama de flujo: entrada manual 24">
            <a:extLst>
              <a:ext uri="{FF2B5EF4-FFF2-40B4-BE49-F238E27FC236}">
                <a16:creationId xmlns="" xmlns:a16="http://schemas.microsoft.com/office/drawing/2014/main" id="{480867BE-1C4A-1C39-6003-7D3EAC568E60}"/>
              </a:ext>
            </a:extLst>
          </p:cNvPr>
          <p:cNvSpPr/>
          <p:nvPr/>
        </p:nvSpPr>
        <p:spPr>
          <a:xfrm rot="16200000">
            <a:off x="11104165" y="-604761"/>
            <a:ext cx="483994" cy="1691675"/>
          </a:xfrm>
          <a:custGeom>
            <a:gdLst>
              <a:gd name="connsiteX0" fmla="*/ 0 w 10004"/>
              <a:gd name="connsiteY0" fmla="*/ 2335 h 10217"/>
              <a:gd name="connsiteX1" fmla="*/ 10000 w 10004"/>
              <a:gd name="connsiteY1" fmla="*/ 0 h 10217"/>
              <a:gd name="connsiteX2" fmla="*/ 10000 w 10004"/>
              <a:gd name="connsiteY2" fmla="*/ 10217 h 10217"/>
              <a:gd name="connsiteX3" fmla="*/ 0 w 10004"/>
              <a:gd name="connsiteY3" fmla="*/ 10217 h 10217"/>
              <a:gd name="connsiteX4" fmla="*/ 0 w 10004"/>
              <a:gd name="connsiteY4" fmla="*/ 2335 h 1021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217">
                <a:moveTo>
                  <a:pt x="0" y="2335"/>
                </a:moveTo>
                <a:lnTo>
                  <a:pt x="10000" y="0"/>
                </a:lnTo>
                <a:cubicBezTo>
                  <a:pt x="10016" y="3401"/>
                  <a:pt x="9984" y="6816"/>
                  <a:pt x="10000" y="10217"/>
                </a:cubicBezTo>
                <a:lnTo>
                  <a:pt x="0" y="10217"/>
                </a:lnTo>
                <a:lnTo>
                  <a:pt x="0" y="2335"/>
                </a:lnTo>
                <a:close/>
              </a:path>
            </a:pathLst>
          </a:custGeom>
          <a:solidFill>
            <a:srgbClr val="FD9D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lIns="180000" tIns="432000" rIns="180000" bIns="144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Depósito en acceso abierto</a:t>
            </a:r>
          </a:p>
        </p:txBody>
      </p:sp>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121</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Diagrama de flujo: datos 28">
            <a:extLst>
              <a:ext uri="{FF2B5EF4-FFF2-40B4-BE49-F238E27FC236}">
                <a16:creationId xmlns="" xmlns:a16="http://schemas.microsoft.com/office/drawing/2014/main" id="{BF8B53EF-FB37-2E07-AD37-7A33BF0BE485}"/>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4" name="Diagrama de flujo: datos 26">
            <a:extLst>
              <a:ext uri="{FF2B5EF4-FFF2-40B4-BE49-F238E27FC236}">
                <a16:creationId xmlns="" xmlns:a16="http://schemas.microsoft.com/office/drawing/2014/main" id="{660D0EB1-386D-7036-6BE6-702F1FC82A4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5" name="Diagrama de flujo: datos 26">
            <a:extLst>
              <a:ext uri="{FF2B5EF4-FFF2-40B4-BE49-F238E27FC236}">
                <a16:creationId xmlns="" xmlns:a16="http://schemas.microsoft.com/office/drawing/2014/main" id="{C478E80C-CC79-47E7-3D05-A82D99D41F3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6" name="Diagrama de flujo: datos 27">
            <a:extLst>
              <a:ext uri="{FF2B5EF4-FFF2-40B4-BE49-F238E27FC236}">
                <a16:creationId xmlns="" xmlns:a16="http://schemas.microsoft.com/office/drawing/2014/main" id="{1DD000B3-266C-32B8-AC98-6F184761A573}"/>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7" name="Diagrama de flujo: datos 28">
            <a:extLst>
              <a:ext uri="{FF2B5EF4-FFF2-40B4-BE49-F238E27FC236}">
                <a16:creationId xmlns="" xmlns:a16="http://schemas.microsoft.com/office/drawing/2014/main" id="{5E32309F-EAD5-D8D5-66E5-36984E3B8AE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8" name="Diagrama de flujo: datos 28">
            <a:extLst>
              <a:ext uri="{FF2B5EF4-FFF2-40B4-BE49-F238E27FC236}">
                <a16:creationId xmlns="" xmlns:a16="http://schemas.microsoft.com/office/drawing/2014/main" id="{BCAD43C5-6293-AB74-BEE9-F8103AF16C35}"/>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1" name="Diagrama de flujo: datos 30">
            <a:extLst>
              <a:ext uri="{FF2B5EF4-FFF2-40B4-BE49-F238E27FC236}">
                <a16:creationId xmlns="" xmlns:a16="http://schemas.microsoft.com/office/drawing/2014/main" id="{057CBA13-CAB3-1B37-1F03-61E10C3D4FB9}"/>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2" name="Diagrama de flujo: entrada manual 31">
            <a:extLst>
              <a:ext uri="{FF2B5EF4-FFF2-40B4-BE49-F238E27FC236}">
                <a16:creationId xmlns="" xmlns:a16="http://schemas.microsoft.com/office/drawing/2014/main" id="{42C08EAB-5D4A-FDD8-F4B6-01D9A01B5A9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
        <p:nvSpPr>
          <p:cNvPr id="24" name="Rectángulo 23">
            <a:extLst>
              <a:ext uri="{FF2B5EF4-FFF2-40B4-BE49-F238E27FC236}">
                <a16:creationId xmlns="" xmlns:a16="http://schemas.microsoft.com/office/drawing/2014/main" id="{760DD158-3425-A2E6-59E6-8649EE859FBB}"/>
              </a:ext>
            </a:extLst>
          </p:cNvPr>
          <p:cNvSpPr/>
          <p:nvPr/>
        </p:nvSpPr>
        <p:spPr>
          <a:xfrm>
            <a:off x="447433" y="772128"/>
            <a:ext cx="11297134" cy="92818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depósito en acceso abierto</a:t>
            </a:r>
            <a:r>
              <a:rPr lang="es-ES" sz="1600">
                <a:solidFill>
                  <a:schemeClr val="tx1"/>
                </a:solidFill>
                <a:latin typeface="Times New Roman" panose="02020603050405020304" pitchFamily="18" charset="0"/>
                <a:cs typeface="Times New Roman" panose="02020603050405020304" pitchFamily="18" charset="0"/>
              </a:rPr>
              <a:t> de una aportación indica que existe una copia legible por máquina de dicha aportación recogida en una o más plataformas de acceso abierto</a:t>
            </a:r>
          </a:p>
        </p:txBody>
      </p:sp>
      <p:sp>
        <p:nvSpPr>
          <p:cNvPr id="25" name="Rectángulo 24">
            <a:extLst>
              <a:ext uri="{FF2B5EF4-FFF2-40B4-BE49-F238E27FC236}">
                <a16:creationId xmlns="" xmlns:a16="http://schemas.microsoft.com/office/drawing/2014/main" id="{9DB531A5-EB98-671E-9809-EB23227FC1B1}"/>
              </a:ext>
            </a:extLst>
          </p:cNvPr>
          <p:cNvSpPr/>
          <p:nvPr/>
        </p:nvSpPr>
        <p:spPr>
          <a:xfrm>
            <a:off x="2191561" y="5191543"/>
            <a:ext cx="7808877" cy="96183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caso lo podrá saber solamente con acceder al documento a través de </a:t>
            </a:r>
            <a:r>
              <a:rPr lang="es-ES" sz="1600" b="1" err="1">
                <a:solidFill>
                  <a:schemeClr val="tx1"/>
                </a:solidFill>
                <a:latin typeface="Times New Roman" panose="02020603050405020304" pitchFamily="18" charset="0"/>
                <a:cs typeface="Times New Roman" panose="02020603050405020304" pitchFamily="18" charset="0"/>
              </a:rPr>
              <a:t>Digibug</a:t>
            </a:r>
            <a:r>
              <a:rPr lang="es-ES" sz="1600">
                <a:solidFill>
                  <a:schemeClr val="tx1"/>
                </a:solidFill>
                <a:latin typeface="Times New Roman" panose="02020603050405020304" pitchFamily="18" charset="0"/>
                <a:cs typeface="Times New Roman" panose="02020603050405020304" pitchFamily="18" charset="0"/>
              </a:rPr>
              <a:t>, ya que en esta plataforma únicamente se indexan las publicaciones en acceso abierto.</a:t>
            </a:r>
          </a:p>
        </p:txBody>
      </p:sp>
      <p:sp>
        <p:nvSpPr>
          <p:cNvPr id="29" name="Rectángulo 28">
            <a:extLst>
              <a:ext uri="{FF2B5EF4-FFF2-40B4-BE49-F238E27FC236}">
                <a16:creationId xmlns="" xmlns:a16="http://schemas.microsoft.com/office/drawing/2014/main" id="{632D8CEF-F460-F5DB-9267-40B4834FEAB7}"/>
              </a:ext>
            </a:extLst>
          </p:cNvPr>
          <p:cNvSpPr/>
          <p:nvPr/>
        </p:nvSpPr>
        <p:spPr>
          <a:xfrm>
            <a:off x="2569731" y="3091568"/>
            <a:ext cx="1971055"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Esto lo podrá consultar en la siguiente </a:t>
            </a:r>
            <a:r>
              <a:rPr lang="es-ES" sz="1600" b="1">
                <a:solidFill>
                  <a:schemeClr val="tx1"/>
                </a:solidFill>
                <a:latin typeface="Times New Roman" panose="02020603050405020304" pitchFamily="18" charset="0"/>
                <a:cs typeface="Times New Roman" panose="02020603050405020304" pitchFamily="18" charset="0"/>
              </a:rPr>
              <a:t>fuente</a:t>
            </a:r>
            <a:r>
              <a:rPr lang="es-ES" sz="1600">
                <a:solidFill>
                  <a:schemeClr val="tx1"/>
                </a:solidFill>
                <a:latin typeface="Times New Roman" panose="02020603050405020304" pitchFamily="18" charset="0"/>
                <a:cs typeface="Times New Roman" panose="02020603050405020304" pitchFamily="18" charset="0"/>
              </a:rPr>
              <a:t>:</a:t>
            </a:r>
          </a:p>
        </p:txBody>
      </p:sp>
      <p:cxnSp>
        <p:nvCxnSpPr>
          <p:cNvPr id="30" name="Conector recto de flecha 29">
            <a:extLst>
              <a:ext uri="{FF2B5EF4-FFF2-40B4-BE49-F238E27FC236}">
                <a16:creationId xmlns="" xmlns:a16="http://schemas.microsoft.com/office/drawing/2014/main" id="{BCFFF9E7-1808-DEDA-774A-D5BB405B3099}"/>
              </a:ext>
            </a:extLst>
          </p:cNvPr>
          <p:cNvCxnSpPr>
            <a:stCxn id="29" idx="3"/>
            <a:endCxn id="31" idx="1"/>
          </p:cNvCxnSpPr>
          <p:nvPr/>
        </p:nvCxnSpPr>
        <p:spPr>
          <a:xfrm>
            <a:off x="4540786" y="3719098"/>
            <a:ext cx="2576840" cy="354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1" name="CuadroTexto 30">
            <a:extLst>
              <a:ext uri="{FF2B5EF4-FFF2-40B4-BE49-F238E27FC236}">
                <a16:creationId xmlns="" xmlns:a16="http://schemas.microsoft.com/office/drawing/2014/main" id="{40EECE5B-EE23-C3CF-34BA-6E773DB169DB}"/>
              </a:ext>
            </a:extLst>
          </p:cNvPr>
          <p:cNvSpPr txBox="1"/>
          <p:nvPr/>
        </p:nvSpPr>
        <p:spPr>
          <a:xfrm>
            <a:off x="7117626" y="3199425"/>
            <a:ext cx="2560230" cy="1046440"/>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Repositorios institucionales</a:t>
            </a:r>
            <a:r>
              <a:rPr lang="fr-FR" sz="1600">
                <a:latin typeface="Times New Roman" panose="02020603050405020304" pitchFamily="18" charset="0"/>
                <a:cs typeface="Times New Roman" panose="02020603050405020304" pitchFamily="18" charset="0"/>
              </a:rPr>
              <a:t>, temáticos o generalistas de acceso abierto</a:t>
            </a:r>
            <a:endParaRPr lang="fr-FR" sz="1600">
              <a:latin typeface="Times New Roman" panose="02020603050405020304" pitchFamily="18" charset="0"/>
              <a:cs typeface="Times New Roman" panose="02020603050405020304" pitchFamily="18" charset="0"/>
            </a:endParaRPr>
          </a:p>
          <a:p>
            <a:r>
              <a:rPr lang="fr-FR" sz="1400">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122</a:t>
            </a:r>
            <a:r>
              <a:rPr lang="fr-FR" sz="1400">
                <a:latin typeface="Times New Roman" panose="02020603050405020304" pitchFamily="18" charset="0"/>
                <a:cs typeface="Times New Roman" panose="02020603050405020304" pitchFamily="18" charset="0"/>
              </a:rPr>
              <a:t>)</a:t>
            </a:r>
            <a:endParaRPr lang="fr-FR"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111658"/>
      </p:ext>
    </p:extLst>
  </p:cSld>
  <p:clrMapOvr>
    <a:masterClrMapping/>
  </p:clrMapOvr>
  <p:transition/>
  <p:timing/>
</p:sld>
</file>

<file path=ppt/slides/slide1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 name="Diagrama de flujo: entrada manual 24">
            <a:extLst>
              <a:ext uri="{FF2B5EF4-FFF2-40B4-BE49-F238E27FC236}">
                <a16:creationId xmlns="" xmlns:a16="http://schemas.microsoft.com/office/drawing/2014/main" id="{480867BE-1C4A-1C39-6003-7D3EAC568E60}"/>
              </a:ext>
            </a:extLst>
          </p:cNvPr>
          <p:cNvSpPr/>
          <p:nvPr/>
        </p:nvSpPr>
        <p:spPr>
          <a:xfrm rot="16200000">
            <a:off x="11104165" y="-604761"/>
            <a:ext cx="483994" cy="1691675"/>
          </a:xfrm>
          <a:custGeom>
            <a:gdLst>
              <a:gd name="connsiteX0" fmla="*/ 0 w 10004"/>
              <a:gd name="connsiteY0" fmla="*/ 2335 h 10217"/>
              <a:gd name="connsiteX1" fmla="*/ 10000 w 10004"/>
              <a:gd name="connsiteY1" fmla="*/ 0 h 10217"/>
              <a:gd name="connsiteX2" fmla="*/ 10000 w 10004"/>
              <a:gd name="connsiteY2" fmla="*/ 10217 h 10217"/>
              <a:gd name="connsiteX3" fmla="*/ 0 w 10004"/>
              <a:gd name="connsiteY3" fmla="*/ 10217 h 10217"/>
              <a:gd name="connsiteX4" fmla="*/ 0 w 10004"/>
              <a:gd name="connsiteY4" fmla="*/ 2335 h 1021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217">
                <a:moveTo>
                  <a:pt x="0" y="2335"/>
                </a:moveTo>
                <a:lnTo>
                  <a:pt x="10000" y="0"/>
                </a:lnTo>
                <a:cubicBezTo>
                  <a:pt x="10016" y="3401"/>
                  <a:pt x="9984" y="6816"/>
                  <a:pt x="10000" y="10217"/>
                </a:cubicBezTo>
                <a:lnTo>
                  <a:pt x="0" y="10217"/>
                </a:lnTo>
                <a:lnTo>
                  <a:pt x="0" y="2335"/>
                </a:lnTo>
                <a:close/>
              </a:path>
            </a:pathLst>
          </a:custGeom>
          <a:solidFill>
            <a:srgbClr val="FD9D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lIns="180000" tIns="432000" rIns="180000" bIns="144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Depósito en acceso abierto</a:t>
            </a:r>
          </a:p>
        </p:txBody>
      </p:sp>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122</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Diagrama de flujo: datos 28">
            <a:extLst>
              <a:ext uri="{FF2B5EF4-FFF2-40B4-BE49-F238E27FC236}">
                <a16:creationId xmlns="" xmlns:a16="http://schemas.microsoft.com/office/drawing/2014/main" id="{BF8B53EF-FB37-2E07-AD37-7A33BF0BE485}"/>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4" name="Diagrama de flujo: datos 26">
            <a:extLst>
              <a:ext uri="{FF2B5EF4-FFF2-40B4-BE49-F238E27FC236}">
                <a16:creationId xmlns="" xmlns:a16="http://schemas.microsoft.com/office/drawing/2014/main" id="{660D0EB1-386D-7036-6BE6-702F1FC82A4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5" name="Diagrama de flujo: datos 26">
            <a:extLst>
              <a:ext uri="{FF2B5EF4-FFF2-40B4-BE49-F238E27FC236}">
                <a16:creationId xmlns="" xmlns:a16="http://schemas.microsoft.com/office/drawing/2014/main" id="{C478E80C-CC79-47E7-3D05-A82D99D41F3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6" name="Diagrama de flujo: datos 27">
            <a:extLst>
              <a:ext uri="{FF2B5EF4-FFF2-40B4-BE49-F238E27FC236}">
                <a16:creationId xmlns="" xmlns:a16="http://schemas.microsoft.com/office/drawing/2014/main" id="{1DD000B3-266C-32B8-AC98-6F184761A573}"/>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7" name="Diagrama de flujo: datos 28">
            <a:extLst>
              <a:ext uri="{FF2B5EF4-FFF2-40B4-BE49-F238E27FC236}">
                <a16:creationId xmlns="" xmlns:a16="http://schemas.microsoft.com/office/drawing/2014/main" id="{5E32309F-EAD5-D8D5-66E5-36984E3B8AE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8" name="Diagrama de flujo: datos 28">
            <a:extLst>
              <a:ext uri="{FF2B5EF4-FFF2-40B4-BE49-F238E27FC236}">
                <a16:creationId xmlns="" xmlns:a16="http://schemas.microsoft.com/office/drawing/2014/main" id="{BCAD43C5-6293-AB74-BEE9-F8103AF16C35}"/>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1" name="Diagrama de flujo: datos 30">
            <a:extLst>
              <a:ext uri="{FF2B5EF4-FFF2-40B4-BE49-F238E27FC236}">
                <a16:creationId xmlns="" xmlns:a16="http://schemas.microsoft.com/office/drawing/2014/main" id="{057CBA13-CAB3-1B37-1F03-61E10C3D4FB9}"/>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2" name="Diagrama de flujo: entrada manual 31">
            <a:extLst>
              <a:ext uri="{FF2B5EF4-FFF2-40B4-BE49-F238E27FC236}">
                <a16:creationId xmlns="" xmlns:a16="http://schemas.microsoft.com/office/drawing/2014/main" id="{42C08EAB-5D4A-FDD8-F4B6-01D9A01B5A9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pic>
        <p:nvPicPr>
          <p:cNvPr id="2" name="Imagen 1">
            <a:extLst>
              <a:ext uri="{FF2B5EF4-FFF2-40B4-BE49-F238E27FC236}">
                <a16:creationId xmlns="" xmlns:a16="http://schemas.microsoft.com/office/drawing/2014/main" id="{14A79A5E-FACD-E657-7E32-20AF544DCEA5}"/>
              </a:ext>
            </a:extLst>
          </p:cNvPr>
          <p:cNvPicPr>
            <a:picLocks noChangeAspect="1"/>
          </p:cNvPicPr>
          <p:nvPr/>
        </p:nvPicPr>
        <p:blipFill>
          <a:blip r:embed="rId3"/>
          <a:srcRect l="642" t="1785" b="2334"/>
          <a:stretch>
            <a:fillRect/>
          </a:stretch>
        </p:blipFill>
        <p:spPr>
          <a:xfrm>
            <a:off x="5998280" y="836897"/>
            <a:ext cx="6193720" cy="5477436"/>
          </a:xfrm>
          <a:prstGeom prst="rect">
            <a:avLst/>
          </a:prstGeom>
        </p:spPr>
      </p:pic>
      <p:pic>
        <p:nvPicPr>
          <p:cNvPr id="3" name="Imagen 2">
            <a:extLst>
              <a:ext uri="{FF2B5EF4-FFF2-40B4-BE49-F238E27FC236}">
                <a16:creationId xmlns="" xmlns:a16="http://schemas.microsoft.com/office/drawing/2014/main" id="{90E44E81-A0BC-3068-1195-7F27AF226C87}"/>
              </a:ext>
            </a:extLst>
          </p:cNvPr>
          <p:cNvPicPr>
            <a:picLocks noChangeAspect="1"/>
          </p:cNvPicPr>
          <p:nvPr/>
        </p:nvPicPr>
        <p:blipFill>
          <a:blip r:embed="rId4"/>
          <a:srcRect b="11111"/>
          <a:stretch>
            <a:fillRect/>
          </a:stretch>
        </p:blipFill>
        <p:spPr>
          <a:xfrm>
            <a:off x="0" y="948769"/>
            <a:ext cx="5457640" cy="5253692"/>
          </a:xfrm>
          <a:prstGeom prst="rect">
            <a:avLst/>
          </a:prstGeom>
        </p:spPr>
      </p:pic>
      <p:sp>
        <p:nvSpPr>
          <p:cNvPr id="5" name="Bocadillo: rectángulo 4">
            <a:extLst>
              <a:ext uri="{FF2B5EF4-FFF2-40B4-BE49-F238E27FC236}">
                <a16:creationId xmlns="" xmlns:a16="http://schemas.microsoft.com/office/drawing/2014/main" id="{47F7B7F9-601B-365D-B7ED-47AF4661BFC1}"/>
              </a:ext>
            </a:extLst>
          </p:cNvPr>
          <p:cNvSpPr/>
          <p:nvPr/>
        </p:nvSpPr>
        <p:spPr>
          <a:xfrm>
            <a:off x="1901867" y="2306561"/>
            <a:ext cx="3555773" cy="1413792"/>
          </a:xfrm>
          <a:prstGeom prst="wedgeRectCallout">
            <a:avLst>
              <a:gd name="adj1" fmla="val -68853"/>
              <a:gd name="adj2" fmla="val -88236"/>
            </a:avLst>
          </a:prstGeom>
          <a:solidFill>
            <a:srgbClr val="F2F2F2"/>
          </a:solidFill>
          <a:ln w="38100" cap="flat" cmpd="sng" algn="ctr">
            <a:solidFill>
              <a:srgbClr val="BE0411"/>
            </a:solidFill>
            <a:prstDash val="solid"/>
            <a:miter lim="800000"/>
          </a:ln>
          <a:effectLst/>
        </p:spPr>
        <p:txBody>
          <a:bodyPr lIns="270000" rIns="270000"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s-ES" sz="1600" b="0" i="0" u="none" strike="noStrike" kern="0" cap="none" spc="0" normalizeH="0" baseline="0" noProof="0">
                <a:ln>
                  <a:noFill/>
                </a:ln>
                <a:solidFill>
                  <a:prstClr val="black"/>
                </a:solidFill>
                <a:effectLst/>
                <a:uLnTx/>
                <a:uFillTx/>
                <a:latin typeface="Times New Roman"/>
                <a:ea typeface="+mn-ea"/>
                <a:cs typeface="+mn-cs"/>
              </a:rPr>
              <a:t>Cualquier búsqueda que realice desde </a:t>
            </a:r>
            <a:r>
              <a:rPr kumimoji="0" lang="es-ES" sz="1600" b="1" i="0" u="none" strike="noStrike" kern="0" cap="none" spc="0" normalizeH="0" baseline="0" noProof="0" err="1">
                <a:ln>
                  <a:noFill/>
                </a:ln>
                <a:solidFill>
                  <a:prstClr val="black"/>
                </a:solidFill>
                <a:effectLst/>
                <a:uLnTx/>
                <a:uFillTx/>
                <a:latin typeface="Times New Roman"/>
                <a:ea typeface="+mn-ea"/>
                <a:cs typeface="+mn-cs"/>
              </a:rPr>
              <a:t>Digibug</a:t>
            </a:r>
            <a:r>
              <a:rPr kumimoji="0" lang="es-ES" sz="1600" b="0" i="0" u="none" strike="noStrike" kern="0" cap="none" spc="0" normalizeH="0" baseline="0" noProof="0">
                <a:ln>
                  <a:noFill/>
                </a:ln>
                <a:solidFill>
                  <a:prstClr val="black"/>
                </a:solidFill>
                <a:effectLst/>
                <a:uLnTx/>
                <a:uFillTx/>
                <a:latin typeface="Times New Roman"/>
                <a:ea typeface="+mn-ea"/>
                <a:cs typeface="+mn-cs"/>
              </a:rPr>
              <a:t> le conducirá sólo a publicaciones, o versiones de estas, en acceso abierto.</a:t>
            </a:r>
          </a:p>
        </p:txBody>
      </p:sp>
      <p:sp>
        <p:nvSpPr>
          <p:cNvPr id="6" name="Flecha: curvada hacia arriba 5">
            <a:extLst>
              <a:ext uri="{FF2B5EF4-FFF2-40B4-BE49-F238E27FC236}">
                <a16:creationId xmlns="" xmlns:a16="http://schemas.microsoft.com/office/drawing/2014/main" id="{FC4E7094-B481-3F97-D536-07D76337D512}"/>
              </a:ext>
            </a:extLst>
          </p:cNvPr>
          <p:cNvSpPr/>
          <p:nvPr/>
        </p:nvSpPr>
        <p:spPr>
          <a:xfrm flipV="1">
            <a:off x="5149152" y="1598269"/>
            <a:ext cx="4353435" cy="690361"/>
          </a:xfrm>
          <a:prstGeom prst="curvedUpArrow">
            <a:avLst>
              <a:gd name="adj1" fmla="val 25000"/>
              <a:gd name="adj2" fmla="val 50000"/>
              <a:gd name="adj3" fmla="val 2721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295468167"/>
      </p:ext>
    </p:extLst>
  </p:cSld>
  <p:clrMapOvr>
    <a:masterClrMapping/>
  </p:clrMapOvr>
  <p:transition/>
  <p:timing/>
</p:sld>
</file>

<file path=ppt/slides/slide1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 name="Diagrama de flujo: entrada manual 24">
            <a:extLst>
              <a:ext uri="{FF2B5EF4-FFF2-40B4-BE49-F238E27FC236}">
                <a16:creationId xmlns="" xmlns:a16="http://schemas.microsoft.com/office/drawing/2014/main" id="{480867BE-1C4A-1C39-6003-7D3EAC568E60}"/>
              </a:ext>
            </a:extLst>
          </p:cNvPr>
          <p:cNvSpPr/>
          <p:nvPr/>
        </p:nvSpPr>
        <p:spPr>
          <a:xfrm rot="16200000">
            <a:off x="11104165" y="-604761"/>
            <a:ext cx="483994" cy="1691675"/>
          </a:xfrm>
          <a:custGeom>
            <a:gdLst>
              <a:gd name="connsiteX0" fmla="*/ 0 w 10004"/>
              <a:gd name="connsiteY0" fmla="*/ 2335 h 10217"/>
              <a:gd name="connsiteX1" fmla="*/ 10000 w 10004"/>
              <a:gd name="connsiteY1" fmla="*/ 0 h 10217"/>
              <a:gd name="connsiteX2" fmla="*/ 10000 w 10004"/>
              <a:gd name="connsiteY2" fmla="*/ 10217 h 10217"/>
              <a:gd name="connsiteX3" fmla="*/ 0 w 10004"/>
              <a:gd name="connsiteY3" fmla="*/ 10217 h 10217"/>
              <a:gd name="connsiteX4" fmla="*/ 0 w 10004"/>
              <a:gd name="connsiteY4" fmla="*/ 2335 h 1021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217">
                <a:moveTo>
                  <a:pt x="0" y="2335"/>
                </a:moveTo>
                <a:lnTo>
                  <a:pt x="10000" y="0"/>
                </a:lnTo>
                <a:cubicBezTo>
                  <a:pt x="10016" y="3401"/>
                  <a:pt x="9984" y="6816"/>
                  <a:pt x="10000" y="10217"/>
                </a:cubicBezTo>
                <a:lnTo>
                  <a:pt x="0" y="10217"/>
                </a:lnTo>
                <a:lnTo>
                  <a:pt x="0" y="2335"/>
                </a:lnTo>
                <a:close/>
              </a:path>
            </a:pathLst>
          </a:custGeom>
          <a:solidFill>
            <a:srgbClr val="FD9D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lIns="180000" tIns="432000" rIns="180000" bIns="144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Depósito en acceso abierto</a:t>
            </a:r>
          </a:p>
        </p:txBody>
      </p:sp>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123</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Diagrama de flujo: datos 28">
            <a:extLst>
              <a:ext uri="{FF2B5EF4-FFF2-40B4-BE49-F238E27FC236}">
                <a16:creationId xmlns="" xmlns:a16="http://schemas.microsoft.com/office/drawing/2014/main" id="{BF8B53EF-FB37-2E07-AD37-7A33BF0BE485}"/>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4" name="Diagrama de flujo: datos 26">
            <a:extLst>
              <a:ext uri="{FF2B5EF4-FFF2-40B4-BE49-F238E27FC236}">
                <a16:creationId xmlns="" xmlns:a16="http://schemas.microsoft.com/office/drawing/2014/main" id="{660D0EB1-386D-7036-6BE6-702F1FC82A4F}"/>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5" name="Diagrama de flujo: datos 26">
            <a:extLst>
              <a:ext uri="{FF2B5EF4-FFF2-40B4-BE49-F238E27FC236}">
                <a16:creationId xmlns="" xmlns:a16="http://schemas.microsoft.com/office/drawing/2014/main" id="{C478E80C-CC79-47E7-3D05-A82D99D41F3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6" name="Diagrama de flujo: datos 27">
            <a:extLst>
              <a:ext uri="{FF2B5EF4-FFF2-40B4-BE49-F238E27FC236}">
                <a16:creationId xmlns="" xmlns:a16="http://schemas.microsoft.com/office/drawing/2014/main" id="{1DD000B3-266C-32B8-AC98-6F184761A573}"/>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7" name="Diagrama de flujo: datos 28">
            <a:extLst>
              <a:ext uri="{FF2B5EF4-FFF2-40B4-BE49-F238E27FC236}">
                <a16:creationId xmlns="" xmlns:a16="http://schemas.microsoft.com/office/drawing/2014/main" id="{5E32309F-EAD5-D8D5-66E5-36984E3B8AE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8" name="Diagrama de flujo: datos 28">
            <a:extLst>
              <a:ext uri="{FF2B5EF4-FFF2-40B4-BE49-F238E27FC236}">
                <a16:creationId xmlns="" xmlns:a16="http://schemas.microsoft.com/office/drawing/2014/main" id="{BCAD43C5-6293-AB74-BEE9-F8103AF16C35}"/>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1" name="Diagrama de flujo: datos 30">
            <a:extLst>
              <a:ext uri="{FF2B5EF4-FFF2-40B4-BE49-F238E27FC236}">
                <a16:creationId xmlns="" xmlns:a16="http://schemas.microsoft.com/office/drawing/2014/main" id="{057CBA13-CAB3-1B37-1F03-61E10C3D4FB9}"/>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2" name="Diagrama de flujo: entrada manual 31">
            <a:extLst>
              <a:ext uri="{FF2B5EF4-FFF2-40B4-BE49-F238E27FC236}">
                <a16:creationId xmlns="" xmlns:a16="http://schemas.microsoft.com/office/drawing/2014/main" id="{42C08EAB-5D4A-FDD8-F4B6-01D9A01B5A9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pic>
        <p:nvPicPr>
          <p:cNvPr id="31" name="Imagen 30">
            <a:extLst>
              <a:ext uri="{FF2B5EF4-FFF2-40B4-BE49-F238E27FC236}">
                <a16:creationId xmlns="" xmlns:a16="http://schemas.microsoft.com/office/drawing/2014/main" id="{EE967665-38D2-7F39-666D-3D7F09709001}"/>
              </a:ext>
            </a:extLst>
          </p:cNvPr>
          <p:cNvPicPr>
            <a:picLocks noChangeAspect="1"/>
          </p:cNvPicPr>
          <p:nvPr/>
        </p:nvPicPr>
        <p:blipFill>
          <a:blip r:embed="rId3"/>
          <a:srcRect l="1422" r="2193" b="1207"/>
          <a:stretch>
            <a:fillRect/>
          </a:stretch>
        </p:blipFill>
        <p:spPr>
          <a:xfrm>
            <a:off x="5832827" y="563902"/>
            <a:ext cx="4915863" cy="6294098"/>
          </a:xfrm>
          <a:prstGeom prst="rect">
            <a:avLst/>
          </a:prstGeom>
        </p:spPr>
      </p:pic>
      <p:sp>
        <p:nvSpPr>
          <p:cNvPr id="32" name="Rectángulo 31">
            <a:extLst>
              <a:ext uri="{FF2B5EF4-FFF2-40B4-BE49-F238E27FC236}">
                <a16:creationId xmlns="" xmlns:a16="http://schemas.microsoft.com/office/drawing/2014/main" id="{FC9153D7-1AD6-EEBA-0BDF-3EB39A125614}"/>
              </a:ext>
            </a:extLst>
          </p:cNvPr>
          <p:cNvSpPr/>
          <p:nvPr/>
        </p:nvSpPr>
        <p:spPr>
          <a:xfrm>
            <a:off x="1270638" y="2484967"/>
            <a:ext cx="3333259" cy="188806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Esto lo podrá comprobar al final de la página de la publicación, mediante este símbolo que especifica la licencia de </a:t>
            </a:r>
            <a:r>
              <a:rPr lang="es-ES" sz="1600" err="1" smtClean="0">
                <a:solidFill>
                  <a:schemeClr val="tx1"/>
                </a:solidFill>
                <a:latin typeface="Times New Roman" panose="02020603050405020304" pitchFamily="18" charset="0"/>
                <a:cs typeface="Times New Roman" panose="02020603050405020304" pitchFamily="18" charset="0"/>
              </a:rPr>
              <a:t>Creative Commons </a:t>
            </a:r>
            <a:r>
              <a:rPr lang="es-ES" sz="1600">
                <a:solidFill>
                  <a:schemeClr val="tx1"/>
                </a:solidFill>
                <a:latin typeface="Times New Roman" panose="02020603050405020304" pitchFamily="18" charset="0"/>
                <a:cs typeface="Times New Roman" panose="02020603050405020304" pitchFamily="18" charset="0"/>
              </a:rPr>
              <a:t>que posee.</a:t>
            </a:r>
          </a:p>
        </p:txBody>
      </p:sp>
      <p:grpSp>
        <p:nvGrpSpPr>
          <p:cNvPr id="33" name="Grupo 32">
            <a:extLst>
              <a:ext uri="{FF2B5EF4-FFF2-40B4-BE49-F238E27FC236}">
                <a16:creationId xmlns="" xmlns:a16="http://schemas.microsoft.com/office/drawing/2014/main" id="{3416FBA8-F99D-2719-BD59-9E2CC2A33CB9}"/>
              </a:ext>
            </a:extLst>
          </p:cNvPr>
          <p:cNvGrpSpPr/>
          <p:nvPr/>
        </p:nvGrpSpPr>
        <p:grpSpPr>
          <a:xfrm>
            <a:off x="5698068" y="5825068"/>
            <a:ext cx="1908593" cy="1032932"/>
            <a:chOff x="3005669" y="3257714"/>
            <a:chExt cx="1908593" cy="1032932"/>
          </a:xfrm>
        </p:grpSpPr>
        <p:sp>
          <p:nvSpPr>
            <p:cNvPr id="34" name="Rectángulo 33">
              <a:extLst>
                <a:ext uri="{FF2B5EF4-FFF2-40B4-BE49-F238E27FC236}">
                  <a16:creationId xmlns="" xmlns:a16="http://schemas.microsoft.com/office/drawing/2014/main" id="{05FCED0E-0764-E29F-E3B6-BCF85585CEEC}"/>
                </a:ext>
              </a:extLst>
            </p:cNvPr>
            <p:cNvSpPr/>
            <p:nvPr/>
          </p:nvSpPr>
          <p:spPr>
            <a:xfrm>
              <a:off x="4428067" y="4070513"/>
              <a:ext cx="486195" cy="22013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5" name="Conector recto de flecha 34">
              <a:extLst>
                <a:ext uri="{FF2B5EF4-FFF2-40B4-BE49-F238E27FC236}">
                  <a16:creationId xmlns="" xmlns:a16="http://schemas.microsoft.com/office/drawing/2014/main" id="{42184F0E-19C1-A030-E5BA-C7848D0EBB59}"/>
                </a:ext>
              </a:extLst>
            </p:cNvPr>
            <p:cNvCxnSpPr/>
            <p:nvPr/>
          </p:nvCxnSpPr>
          <p:spPr>
            <a:xfrm>
              <a:off x="3005669" y="3257714"/>
              <a:ext cx="1380067" cy="78740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982104421"/>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13</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 xmlns:a16="http://schemas.microsoft.com/office/drawing/2014/main" id="{98B0EE6A-8FC6-7178-CB61-2993F9939B41}"/>
              </a:ext>
            </a:extLst>
          </p:cNvPr>
          <p:cNvSpPr/>
          <p:nvPr/>
        </p:nvSpPr>
        <p:spPr>
          <a:xfrm>
            <a:off x="648128" y="1060696"/>
            <a:ext cx="3672860" cy="146022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clicar en el enlace del perfil del investigador en el Portal de la Investigación, le dirigirá al perfil de dicho investigador en Dialnet Plus.</a:t>
            </a:r>
          </a:p>
        </p:txBody>
      </p:sp>
      <p:pic>
        <p:nvPicPr>
          <p:cNvPr id="4" name="Imagen 3">
            <a:extLst>
              <a:ext uri="{FF2B5EF4-FFF2-40B4-BE49-F238E27FC236}">
                <a16:creationId xmlns="" xmlns:a16="http://schemas.microsoft.com/office/drawing/2014/main" id="{8DFDD36B-0D3E-E392-99EE-790087D214DA}"/>
              </a:ext>
            </a:extLst>
          </p:cNvPr>
          <p:cNvPicPr>
            <a:picLocks noChangeAspect="1"/>
          </p:cNvPicPr>
          <p:nvPr/>
        </p:nvPicPr>
        <p:blipFill>
          <a:blip r:embed="rId2"/>
          <a:stretch>
            <a:fillRect/>
          </a:stretch>
        </p:blipFill>
        <p:spPr>
          <a:xfrm>
            <a:off x="5425980" y="609419"/>
            <a:ext cx="6117892" cy="6248581"/>
          </a:xfrm>
          <a:prstGeom prst="rect">
            <a:avLst/>
          </a:prstGeom>
        </p:spPr>
      </p:pic>
      <p:sp>
        <p:nvSpPr>
          <p:cNvPr id="5" name="Bocadillo: rectángulo 4">
            <a:extLst>
              <a:ext uri="{FF2B5EF4-FFF2-40B4-BE49-F238E27FC236}">
                <a16:creationId xmlns="" xmlns:a16="http://schemas.microsoft.com/office/drawing/2014/main" id="{EBD766A5-3165-572D-4F67-59C06D5C6D8B}"/>
              </a:ext>
            </a:extLst>
          </p:cNvPr>
          <p:cNvSpPr/>
          <p:nvPr/>
        </p:nvSpPr>
        <p:spPr>
          <a:xfrm>
            <a:off x="887506" y="3428999"/>
            <a:ext cx="2944777" cy="2125755"/>
          </a:xfrm>
          <a:prstGeom prst="wedgeRectCallout">
            <a:avLst>
              <a:gd name="adj1" fmla="val 101042"/>
              <a:gd name="adj2" fmla="val -4362"/>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acceder a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clique en el número de </a:t>
            </a:r>
            <a:r>
              <a:rPr lang="es-ES" sz="1600" b="1">
                <a:solidFill>
                  <a:schemeClr val="tx1"/>
                </a:solidFill>
                <a:latin typeface="Times New Roman" panose="02020603050405020304" pitchFamily="18" charset="0"/>
                <a:cs typeface="Times New Roman" panose="02020603050405020304" pitchFamily="18" charset="0"/>
              </a:rPr>
              <a:t>citas</a:t>
            </a:r>
            <a:r>
              <a:rPr lang="es-ES" sz="1600">
                <a:solidFill>
                  <a:schemeClr val="tx1"/>
                </a:solidFill>
                <a:latin typeface="Times New Roman" panose="02020603050405020304" pitchFamily="18" charset="0"/>
                <a:cs typeface="Times New Roman" panose="02020603050405020304" pitchFamily="18" charset="0"/>
              </a:rPr>
              <a:t> resaltado en rojo. Esto le llevará a una página con toda la información estadística de las publicaciones del autor.</a:t>
            </a:r>
          </a:p>
        </p:txBody>
      </p:sp>
      <p:pic>
        <p:nvPicPr>
          <p:cNvPr id="2" name="Imagen 1">
            <a:extLst>
              <a:ext uri="{FF2B5EF4-FFF2-40B4-BE49-F238E27FC236}">
                <a16:creationId xmlns="" xmlns:a16="http://schemas.microsoft.com/office/drawing/2014/main" id="{D6F502DA-43A7-A073-56A3-310114EE739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entrada manual 31">
            <a:extLst>
              <a:ext uri="{FF2B5EF4-FFF2-40B4-BE49-F238E27FC236}">
                <a16:creationId xmlns="" xmlns:a16="http://schemas.microsoft.com/office/drawing/2014/main" id="{9D457DBB-A5C7-9C59-84E0-26B2DB1FAE6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361961647"/>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35D78891-B4F7-207D-AB0D-5EF580EC3D3C}"/>
              </a:ext>
            </a:extLst>
          </p:cNvPr>
          <p:cNvPicPr>
            <a:picLocks noChangeAspect="1"/>
          </p:cNvPicPr>
          <p:nvPr/>
        </p:nvPicPr>
        <p:blipFill>
          <a:blip r:embed="rId2"/>
          <a:srcRect l="702" t="699" r="649" b="561"/>
          <a:stretch>
            <a:fillRect/>
          </a:stretch>
        </p:blipFill>
        <p:spPr>
          <a:xfrm>
            <a:off x="6299233" y="552852"/>
            <a:ext cx="5283573" cy="6305148"/>
          </a:xfrm>
          <a:prstGeom prst="rect">
            <a:avLst/>
          </a:prstGeom>
        </p:spPr>
      </p:pic>
      <p:sp>
        <p:nvSpPr>
          <p:cNvPr id="6" name="Bocadillo: rectángulo 5">
            <a:extLst>
              <a:ext uri="{FF2B5EF4-FFF2-40B4-BE49-F238E27FC236}">
                <a16:creationId xmlns="" xmlns:a16="http://schemas.microsoft.com/office/drawing/2014/main" id="{05B23482-7739-1919-7B4F-C5E6CFF58BCC}"/>
              </a:ext>
            </a:extLst>
          </p:cNvPr>
          <p:cNvSpPr/>
          <p:nvPr/>
        </p:nvSpPr>
        <p:spPr>
          <a:xfrm>
            <a:off x="1570001" y="1688946"/>
            <a:ext cx="4160822" cy="3250363"/>
          </a:xfrm>
          <a:prstGeom prst="wedgeRectCallout">
            <a:avLst>
              <a:gd name="adj1" fmla="val 135726"/>
              <a:gd name="adj2" fmla="val -3807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Aquí podrá consultar en </a:t>
            </a:r>
            <a:r>
              <a:rPr lang="es-ES" sz="1600" b="1">
                <a:solidFill>
                  <a:schemeClr val="tx1"/>
                </a:solidFill>
                <a:latin typeface="Times New Roman" panose="02020603050405020304" pitchFamily="18" charset="0"/>
                <a:cs typeface="Times New Roman" panose="02020603050405020304" pitchFamily="18" charset="0"/>
              </a:rPr>
              <a:t>número total de publicaciones y citas</a:t>
            </a:r>
            <a:r>
              <a:rPr lang="es-ES" sz="1600">
                <a:solidFill>
                  <a:schemeClr val="tx1"/>
                </a:solidFill>
                <a:latin typeface="Times New Roman" panose="02020603050405020304" pitchFamily="18" charset="0"/>
                <a:cs typeface="Times New Roman" panose="02020603050405020304" pitchFamily="18" charset="0"/>
              </a:rPr>
              <a:t>, el </a:t>
            </a:r>
            <a:r>
              <a:rPr lang="es-ES" sz="1600" b="1">
                <a:solidFill>
                  <a:schemeClr val="tx1"/>
                </a:solidFill>
                <a:latin typeface="Times New Roman" panose="02020603050405020304" pitchFamily="18" charset="0"/>
                <a:cs typeface="Times New Roman" panose="02020603050405020304" pitchFamily="18" charset="0"/>
              </a:rPr>
              <a:t>número de citas por ámbito</a:t>
            </a:r>
            <a:r>
              <a:rPr lang="es-ES" sz="1600">
                <a:solidFill>
                  <a:schemeClr val="tx1"/>
                </a:solidFill>
                <a:latin typeface="Times New Roman" panose="02020603050405020304" pitchFamily="18" charset="0"/>
                <a:cs typeface="Times New Roman" panose="02020603050405020304" pitchFamily="18" charset="0"/>
              </a:rPr>
              <a:t>, el </a:t>
            </a:r>
            <a:r>
              <a:rPr lang="es-ES" sz="1600" b="1">
                <a:solidFill>
                  <a:schemeClr val="tx1"/>
                </a:solidFill>
                <a:latin typeface="Times New Roman" panose="02020603050405020304" pitchFamily="18" charset="0"/>
                <a:cs typeface="Times New Roman" panose="02020603050405020304" pitchFamily="18" charset="0"/>
              </a:rPr>
              <a:t>índice h</a:t>
            </a:r>
            <a:r>
              <a:rPr lang="es-ES" sz="1600">
                <a:solidFill>
                  <a:schemeClr val="tx1"/>
                </a:solidFill>
                <a:latin typeface="Times New Roman" panose="02020603050405020304" pitchFamily="18" charset="0"/>
                <a:cs typeface="Times New Roman" panose="02020603050405020304" pitchFamily="18" charset="0"/>
              </a:rPr>
              <a:t>* y </a:t>
            </a:r>
            <a:r>
              <a:rPr lang="es-ES" sz="1600" b="1">
                <a:solidFill>
                  <a:schemeClr val="tx1"/>
                </a:solidFill>
                <a:latin typeface="Times New Roman" panose="02020603050405020304" pitchFamily="18" charset="0"/>
                <a:cs typeface="Times New Roman" panose="02020603050405020304" pitchFamily="18" charset="0"/>
              </a:rPr>
              <a:t>h5</a:t>
            </a:r>
            <a:r>
              <a:rPr lang="es-ES" sz="1600">
                <a:solidFill>
                  <a:schemeClr val="tx1"/>
                </a:solidFill>
                <a:latin typeface="Times New Roman" panose="02020603050405020304" pitchFamily="18" charset="0"/>
                <a:cs typeface="Times New Roman" panose="02020603050405020304" pitchFamily="18" charset="0"/>
              </a:rPr>
              <a:t> (en 5 años), el </a:t>
            </a:r>
            <a:r>
              <a:rPr lang="es-ES" sz="1600" b="1">
                <a:solidFill>
                  <a:schemeClr val="tx1"/>
                </a:solidFill>
                <a:latin typeface="Times New Roman" panose="02020603050405020304" pitchFamily="18" charset="0"/>
                <a:cs typeface="Times New Roman" panose="02020603050405020304" pitchFamily="18" charset="0"/>
              </a:rPr>
              <a:t>promedio de citas </a:t>
            </a:r>
            <a:r>
              <a:rPr lang="es-ES" sz="1600">
                <a:solidFill>
                  <a:schemeClr val="tx1"/>
                </a:solidFill>
                <a:latin typeface="Times New Roman" panose="02020603050405020304" pitchFamily="18" charset="0"/>
                <a:cs typeface="Times New Roman" panose="02020603050405020304" pitchFamily="18" charset="0"/>
              </a:rPr>
              <a:t>en los últimos 10 y 5 años, la </a:t>
            </a:r>
            <a:r>
              <a:rPr lang="es-ES" sz="1600" b="1">
                <a:solidFill>
                  <a:schemeClr val="tx1"/>
                </a:solidFill>
                <a:latin typeface="Times New Roman" panose="02020603050405020304" pitchFamily="18" charset="0"/>
                <a:cs typeface="Times New Roman" panose="02020603050405020304" pitchFamily="18" charset="0"/>
              </a:rPr>
              <a:t>edad académica </a:t>
            </a:r>
            <a:r>
              <a:rPr lang="es-ES" sz="1600">
                <a:solidFill>
                  <a:schemeClr val="tx1"/>
                </a:solidFill>
                <a:latin typeface="Times New Roman" panose="02020603050405020304" pitchFamily="18" charset="0"/>
                <a:cs typeface="Times New Roman" panose="02020603050405020304" pitchFamily="18" charset="0"/>
              </a:rPr>
              <a:t>del autor y el </a:t>
            </a:r>
            <a:r>
              <a:rPr lang="es-ES" sz="1600" b="1">
                <a:solidFill>
                  <a:schemeClr val="tx1"/>
                </a:solidFill>
                <a:latin typeface="Times New Roman" panose="02020603050405020304" pitchFamily="18" charset="0"/>
                <a:cs typeface="Times New Roman" panose="02020603050405020304" pitchFamily="18" charset="0"/>
              </a:rPr>
              <a:t>índice m</a:t>
            </a:r>
            <a:r>
              <a:rPr lang="es-ES" sz="1600">
                <a:solidFill>
                  <a:schemeClr val="tx1"/>
                </a:solidFill>
                <a:latin typeface="Times New Roman" panose="02020603050405020304" pitchFamily="18" charset="0"/>
                <a:cs typeface="Times New Roman" panose="02020603050405020304" pitchFamily="18" charset="0"/>
              </a:rPr>
              <a:t> (índice h entre la edad académica).</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*Número aplicado a un investigador que tiene h trabajos que han sido citados al menos h veces</a:t>
            </a:r>
          </a:p>
        </p:txBody>
      </p:sp>
      <p:sp>
        <p:nvSpPr>
          <p:cNvPr id="7" name="Rectángulo 6">
            <a:extLst>
              <a:ext uri="{FF2B5EF4-FFF2-40B4-BE49-F238E27FC236}">
                <a16:creationId xmlns="" xmlns:a16="http://schemas.microsoft.com/office/drawing/2014/main" id="{E0E09F91-68E8-36EE-0541-5C248E156716}"/>
              </a:ext>
            </a:extLst>
          </p:cNvPr>
          <p:cNvSpPr/>
          <p:nvPr/>
        </p:nvSpPr>
        <p:spPr>
          <a:xfrm>
            <a:off x="9287375" y="871069"/>
            <a:ext cx="2364989" cy="231140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 xmlns:a16="http://schemas.microsoft.com/office/drawing/2014/main" id="{146D61B7-0B39-B55E-A92D-069ECFA8996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4" name="Diagrama de flujo: entrada manual 31">
            <a:extLst>
              <a:ext uri="{FF2B5EF4-FFF2-40B4-BE49-F238E27FC236}">
                <a16:creationId xmlns="" xmlns:a16="http://schemas.microsoft.com/office/drawing/2014/main" id="{524DCAD4-6162-AA51-6C07-A7B416AD354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954581935"/>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 xmlns:a16="http://schemas.microsoft.com/office/drawing/2014/main" id="{E3A398E9-3D09-17C7-0B0C-B3FDF943DA09}"/>
              </a:ext>
            </a:extLst>
          </p:cNvPr>
          <p:cNvPicPr>
            <a:picLocks noChangeAspect="1"/>
          </p:cNvPicPr>
          <p:nvPr/>
        </p:nvPicPr>
        <p:blipFill>
          <a:blip r:embed="rId2"/>
          <a:srcRect l="951" t="988" r="1094" b="864"/>
          <a:stretch>
            <a:fillRect/>
          </a:stretch>
        </p:blipFill>
        <p:spPr>
          <a:xfrm>
            <a:off x="5633414" y="552853"/>
            <a:ext cx="5416874" cy="6305146"/>
          </a:xfrm>
          <a:prstGeom prst="rect">
            <a:avLst/>
          </a:prstGeom>
        </p:spPr>
      </p:pic>
      <p:sp>
        <p:nvSpPr>
          <p:cNvPr id="4" name="Rectángulo 3">
            <a:extLst>
              <a:ext uri="{FF2B5EF4-FFF2-40B4-BE49-F238E27FC236}">
                <a16:creationId xmlns="" xmlns:a16="http://schemas.microsoft.com/office/drawing/2014/main" id="{E2B0F020-4E5F-5689-BE6C-CB0759819ED6}"/>
              </a:ext>
            </a:extLst>
          </p:cNvPr>
          <p:cNvSpPr/>
          <p:nvPr/>
        </p:nvSpPr>
        <p:spPr>
          <a:xfrm>
            <a:off x="923360" y="2223247"/>
            <a:ext cx="3849003" cy="179017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Continuando hacia abajo en la página, podrá observar dos gráficas sobre las </a:t>
            </a:r>
            <a:r>
              <a:rPr lang="es-ES" sz="1600" b="1">
                <a:solidFill>
                  <a:schemeClr val="tx1"/>
                </a:solidFill>
                <a:latin typeface="Times New Roman" panose="02020603050405020304" pitchFamily="18" charset="0"/>
                <a:cs typeface="Times New Roman" panose="02020603050405020304" pitchFamily="18" charset="0"/>
              </a:rPr>
              <a:t>citas por año de emisión y de publicación</a:t>
            </a:r>
            <a:r>
              <a:rPr lang="es-ES" sz="1600">
                <a:solidFill>
                  <a:schemeClr val="tx1"/>
                </a:solidFill>
                <a:latin typeface="Times New Roman" panose="02020603050405020304" pitchFamily="18" charset="0"/>
                <a:cs typeface="Times New Roman" panose="02020603050405020304" pitchFamily="18" charset="0"/>
              </a:rPr>
              <a:t>, con la posibilidad de consultar sus respectivas tablas.</a:t>
            </a:r>
          </a:p>
        </p:txBody>
      </p:sp>
      <p:sp>
        <p:nvSpPr>
          <p:cNvPr id="5" name="Rectángulo 4">
            <a:extLst>
              <a:ext uri="{FF2B5EF4-FFF2-40B4-BE49-F238E27FC236}">
                <a16:creationId xmlns="" xmlns:a16="http://schemas.microsoft.com/office/drawing/2014/main" id="{F88B7AAF-D8B8-4B41-AF20-DAC2436C82C8}"/>
              </a:ext>
            </a:extLst>
          </p:cNvPr>
          <p:cNvSpPr/>
          <p:nvPr/>
        </p:nvSpPr>
        <p:spPr>
          <a:xfrm>
            <a:off x="5740400" y="3272118"/>
            <a:ext cx="5223435" cy="358588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7E83DA5C-D21A-8673-B0EE-D71B32E3F0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entrada manual 31">
            <a:extLst>
              <a:ext uri="{FF2B5EF4-FFF2-40B4-BE49-F238E27FC236}">
                <a16:creationId xmlns="" xmlns:a16="http://schemas.microsoft.com/office/drawing/2014/main" id="{119DA5E2-E92C-14F0-C0B7-17BEF3671BE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552217904"/>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16</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 xmlns:a16="http://schemas.microsoft.com/office/drawing/2014/main" id="{73E0C184-1365-CE02-B643-D938FCE1B902}"/>
              </a:ext>
            </a:extLst>
          </p:cNvPr>
          <p:cNvPicPr>
            <a:picLocks noChangeAspect="1"/>
          </p:cNvPicPr>
          <p:nvPr/>
        </p:nvPicPr>
        <p:blipFill>
          <a:blip r:embed="rId2"/>
          <a:stretch>
            <a:fillRect/>
          </a:stretch>
        </p:blipFill>
        <p:spPr>
          <a:xfrm>
            <a:off x="6264589" y="552852"/>
            <a:ext cx="5193928" cy="6305148"/>
          </a:xfrm>
          <a:prstGeom prst="rect">
            <a:avLst/>
          </a:prstGeom>
        </p:spPr>
      </p:pic>
      <p:sp>
        <p:nvSpPr>
          <p:cNvPr id="11" name="Bocadillo: rectángulo 10">
            <a:extLst>
              <a:ext uri="{FF2B5EF4-FFF2-40B4-BE49-F238E27FC236}">
                <a16:creationId xmlns="" xmlns:a16="http://schemas.microsoft.com/office/drawing/2014/main" id="{D1EF4D48-392B-1BBE-3D8B-88EEB4DD630B}"/>
              </a:ext>
            </a:extLst>
          </p:cNvPr>
          <p:cNvSpPr/>
          <p:nvPr/>
        </p:nvSpPr>
        <p:spPr>
          <a:xfrm>
            <a:off x="462328" y="1616723"/>
            <a:ext cx="4571999" cy="927230"/>
          </a:xfrm>
          <a:prstGeom prst="wedgeRectCallout">
            <a:avLst>
              <a:gd name="adj1" fmla="val 76389"/>
              <a:gd name="adj2" fmla="val -149641"/>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Más abajo podrá observar un gráfico de barras que representa las </a:t>
            </a:r>
            <a:r>
              <a:rPr lang="es-ES" sz="1600" b="1">
                <a:solidFill>
                  <a:schemeClr val="tx1"/>
                </a:solidFill>
                <a:latin typeface="Times New Roman" panose="02020603050405020304" pitchFamily="18" charset="0"/>
                <a:cs typeface="Times New Roman" panose="02020603050405020304" pitchFamily="18" charset="0"/>
              </a:rPr>
              <a:t>citas por tipo de publicación</a:t>
            </a:r>
            <a:r>
              <a:rPr lang="es-ES" sz="1600">
                <a:solidFill>
                  <a:schemeClr val="tx1"/>
                </a:solidFill>
                <a:latin typeface="Times New Roman" panose="02020603050405020304" pitchFamily="18" charset="0"/>
                <a:cs typeface="Times New Roman" panose="02020603050405020304" pitchFamily="18" charset="0"/>
              </a:rPr>
              <a:t>.</a:t>
            </a:r>
          </a:p>
        </p:txBody>
      </p:sp>
      <p:sp>
        <p:nvSpPr>
          <p:cNvPr id="13" name="Bocadillo: rectángulo 12">
            <a:extLst>
              <a:ext uri="{FF2B5EF4-FFF2-40B4-BE49-F238E27FC236}">
                <a16:creationId xmlns="" xmlns:a16="http://schemas.microsoft.com/office/drawing/2014/main" id="{EEED2343-15B5-C9F2-D9CA-AACE9A512462}"/>
              </a:ext>
            </a:extLst>
          </p:cNvPr>
          <p:cNvSpPr/>
          <p:nvPr/>
        </p:nvSpPr>
        <p:spPr>
          <a:xfrm>
            <a:off x="733483" y="3607824"/>
            <a:ext cx="4301692" cy="622005"/>
          </a:xfrm>
          <a:prstGeom prst="wedgeRectCallout">
            <a:avLst>
              <a:gd name="adj1" fmla="val 77989"/>
              <a:gd name="adj2" fmla="val 1047"/>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Y, por último, las </a:t>
            </a:r>
            <a:r>
              <a:rPr lang="es-ES" sz="1600" b="1">
                <a:solidFill>
                  <a:schemeClr val="tx1"/>
                </a:solidFill>
                <a:latin typeface="Times New Roman" panose="02020603050405020304" pitchFamily="18" charset="0"/>
                <a:cs typeface="Times New Roman" panose="02020603050405020304" pitchFamily="18" charset="0"/>
              </a:rPr>
              <a:t>publicaciones más citadas</a:t>
            </a:r>
          </a:p>
        </p:txBody>
      </p:sp>
      <p:pic>
        <p:nvPicPr>
          <p:cNvPr id="2" name="Imagen 1">
            <a:extLst>
              <a:ext uri="{FF2B5EF4-FFF2-40B4-BE49-F238E27FC236}">
                <a16:creationId xmlns="" xmlns:a16="http://schemas.microsoft.com/office/drawing/2014/main" id="{9B2D64C9-300F-11DC-D1AD-2F9292A020D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2F53EDD6-0D3C-CE76-9EED-A83A7DFEB02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798770270"/>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17</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1AFE50E9-025D-2372-0AD0-FEE750ED5639}"/>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3" name="Rectángulo 2">
            <a:extLst>
              <a:ext uri="{FF2B5EF4-FFF2-40B4-BE49-F238E27FC236}">
                <a16:creationId xmlns="" xmlns:a16="http://schemas.microsoft.com/office/drawing/2014/main" id="{B2CFFDC5-24BF-B45D-33B3-0FF3412F2591}"/>
              </a:ext>
            </a:extLst>
          </p:cNvPr>
          <p:cNvSpPr/>
          <p:nvPr/>
        </p:nvSpPr>
        <p:spPr>
          <a:xfrm>
            <a:off x="3810001" y="5575213"/>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Bocadillo: rectángulo 3">
            <a:extLst>
              <a:ext uri="{FF2B5EF4-FFF2-40B4-BE49-F238E27FC236}">
                <a16:creationId xmlns="" xmlns:a16="http://schemas.microsoft.com/office/drawing/2014/main" id="{770C9CE1-13AB-F1B2-3BC2-671774CBC87E}"/>
              </a:ext>
            </a:extLst>
          </p:cNvPr>
          <p:cNvSpPr/>
          <p:nvPr/>
        </p:nvSpPr>
        <p:spPr>
          <a:xfrm>
            <a:off x="4587607" y="2985247"/>
            <a:ext cx="2198676" cy="1643730"/>
          </a:xfrm>
          <a:prstGeom prst="wedgeRectCallout">
            <a:avLst>
              <a:gd name="adj1" fmla="val -60040"/>
              <a:gd name="adj2" fmla="val 10461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dirigirnos a </a:t>
            </a:r>
            <a:r>
              <a:rPr lang="es-ES" sz="1600" b="1">
                <a:solidFill>
                  <a:schemeClr val="tx1"/>
                </a:solidFill>
                <a:latin typeface="Times New Roman" panose="02020603050405020304" pitchFamily="18" charset="0"/>
                <a:cs typeface="Times New Roman" panose="02020603050405020304" pitchFamily="18" charset="0"/>
              </a:rPr>
              <a:t>Google Scholar o Google Académico</a:t>
            </a:r>
            <a:r>
              <a:rPr lang="es-ES" sz="1600">
                <a:solidFill>
                  <a:schemeClr val="tx1"/>
                </a:solidFill>
                <a:latin typeface="Times New Roman" panose="02020603050405020304" pitchFamily="18" charset="0"/>
                <a:cs typeface="Times New Roman" panose="02020603050405020304" pitchFamily="18" charset="0"/>
              </a:rPr>
              <a:t> clicaremos en este icono.</a:t>
            </a:r>
          </a:p>
        </p:txBody>
      </p:sp>
      <p:pic>
        <p:nvPicPr>
          <p:cNvPr id="5" name="Imagen 4">
            <a:extLst>
              <a:ext uri="{FF2B5EF4-FFF2-40B4-BE49-F238E27FC236}">
                <a16:creationId xmlns="" xmlns:a16="http://schemas.microsoft.com/office/drawing/2014/main" id="{55614B33-7AE5-8149-1A3C-77DAAEDB9A9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entrada manual 31">
            <a:extLst>
              <a:ext uri="{FF2B5EF4-FFF2-40B4-BE49-F238E27FC236}">
                <a16:creationId xmlns="" xmlns:a16="http://schemas.microsoft.com/office/drawing/2014/main" id="{2D0B0F29-DE82-1F68-FB2B-D5E0AFB6B12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882449765"/>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 xmlns:a16="http://schemas.microsoft.com/office/drawing/2014/main" id="{90BA9FC6-7327-1854-70EC-418122A3E7D9}"/>
              </a:ext>
            </a:extLst>
          </p:cNvPr>
          <p:cNvSpPr/>
          <p:nvPr/>
        </p:nvSpPr>
        <p:spPr>
          <a:xfrm>
            <a:off x="505762" y="1415955"/>
            <a:ext cx="4236567" cy="402608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a:solidFill>
                  <a:schemeClr val="tx1"/>
                </a:solidFill>
                <a:latin typeface="Times New Roman" panose="02020603050405020304" pitchFamily="18" charset="0"/>
                <a:cs typeface="Times New Roman" panose="02020603050405020304" pitchFamily="18" charset="0"/>
              </a:rPr>
              <a:t>Google Académico</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2"/>
              </a:rPr>
              <a:t>scholar.google.com</a:t>
            </a:r>
            <a:r>
              <a:rPr lang="es-ES" sz="1600">
                <a:solidFill>
                  <a:schemeClr val="tx1"/>
                </a:solidFill>
                <a:latin typeface="Times New Roman" panose="02020603050405020304" pitchFamily="18" charset="0"/>
                <a:cs typeface="Times New Roman" panose="02020603050405020304" pitchFamily="18" charset="0"/>
              </a:rPr>
              <a:t>) es un buscador derivado de Google que permite buscar ampliamente literatura académica: artículos, tesis, libros y resúmenes de fuentes diversas como editoriales académicas, sociedades, repositorios en línea, universidades y otros sitios web.</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También permite buscar obras, citas, autores y publicaciones relacionadas, además de configurar alertas basadas en palabras clave o temas de interés, y notificar citas de las obras publicadas en otras.</a:t>
            </a:r>
          </a:p>
        </p:txBody>
      </p:sp>
      <p:pic>
        <p:nvPicPr>
          <p:cNvPr id="6" name="Imagen 5">
            <a:extLst>
              <a:ext uri="{FF2B5EF4-FFF2-40B4-BE49-F238E27FC236}">
                <a16:creationId xmlns="" xmlns:a16="http://schemas.microsoft.com/office/drawing/2014/main" id="{22D8B4BA-E990-1B83-629A-46DAA313475D}"/>
              </a:ext>
            </a:extLst>
          </p:cNvPr>
          <p:cNvPicPr>
            <a:picLocks noChangeAspect="1"/>
          </p:cNvPicPr>
          <p:nvPr/>
        </p:nvPicPr>
        <p:blipFill>
          <a:blip r:embed="rId3"/>
          <a:stretch>
            <a:fillRect/>
          </a:stretch>
        </p:blipFill>
        <p:spPr>
          <a:xfrm>
            <a:off x="5041341" y="763695"/>
            <a:ext cx="6644897" cy="5435600"/>
          </a:xfrm>
          <a:prstGeom prst="rect">
            <a:avLst/>
          </a:prstGeom>
        </p:spPr>
      </p:pic>
      <p:pic>
        <p:nvPicPr>
          <p:cNvPr id="2" name="Imagen 1">
            <a:extLst>
              <a:ext uri="{FF2B5EF4-FFF2-40B4-BE49-F238E27FC236}">
                <a16:creationId xmlns="" xmlns:a16="http://schemas.microsoft.com/office/drawing/2014/main" id="{A22F7EAE-D573-7F9A-7D53-C5E79FB8BED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AB6CEEF3-5F6C-CC5C-E03E-68660CE1B6E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52707704"/>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Rectángulo 1">
            <a:extLst>
              <a:ext uri="{FF2B5EF4-FFF2-40B4-BE49-F238E27FC236}">
                <a16:creationId xmlns="" xmlns:a16="http://schemas.microsoft.com/office/drawing/2014/main" id="{755EE162-6F66-0039-F602-DD0E6B5BAAB0}"/>
              </a:ext>
            </a:extLst>
          </p:cNvPr>
          <p:cNvSpPr/>
          <p:nvPr/>
        </p:nvSpPr>
        <p:spPr>
          <a:xfrm>
            <a:off x="403568" y="1628653"/>
            <a:ext cx="4760694" cy="384549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perfil del investigador en Google Académico podrá visualizar, en el encabezado, su </a:t>
            </a:r>
            <a:r>
              <a:rPr lang="es-ES" sz="1600" b="1">
                <a:solidFill>
                  <a:schemeClr val="tx1"/>
                </a:solidFill>
                <a:latin typeface="Times New Roman" panose="02020603050405020304" pitchFamily="18" charset="0"/>
                <a:cs typeface="Times New Roman" panose="02020603050405020304" pitchFamily="18" charset="0"/>
              </a:rPr>
              <a:t>información</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profesional</a:t>
            </a:r>
            <a:r>
              <a:rPr lang="es-ES" sz="1600">
                <a:solidFill>
                  <a:schemeClr val="tx1"/>
                </a:solidFill>
                <a:latin typeface="Times New Roman" panose="02020603050405020304" pitchFamily="18" charset="0"/>
                <a:cs typeface="Times New Roman" panose="02020603050405020304" pitchFamily="18" charset="0"/>
              </a:rPr>
              <a:t> (1) y, bajo este, las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realizadas (2).</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Estas últimas van a tener indicado el número de </a:t>
            </a:r>
            <a:r>
              <a:rPr lang="es-ES" sz="1600" b="1">
                <a:solidFill>
                  <a:schemeClr val="tx1"/>
                </a:solidFill>
                <a:latin typeface="Times New Roman" panose="02020603050405020304" pitchFamily="18" charset="0"/>
                <a:cs typeface="Times New Roman" panose="02020603050405020304" pitchFamily="18" charset="0"/>
              </a:rPr>
              <a:t>citas recibidas</a:t>
            </a:r>
            <a:r>
              <a:rPr lang="es-ES" sz="1600">
                <a:solidFill>
                  <a:schemeClr val="tx1"/>
                </a:solidFill>
                <a:latin typeface="Times New Roman" panose="02020603050405020304" pitchFamily="18" charset="0"/>
                <a:cs typeface="Times New Roman" panose="02020603050405020304" pitchFamily="18" charset="0"/>
              </a:rPr>
              <a:t> en otros artículos (3) y el </a:t>
            </a:r>
            <a:r>
              <a:rPr lang="es-ES" sz="1600" b="1">
                <a:solidFill>
                  <a:schemeClr val="tx1"/>
                </a:solidFill>
                <a:latin typeface="Times New Roman" panose="02020603050405020304" pitchFamily="18" charset="0"/>
                <a:cs typeface="Times New Roman" panose="02020603050405020304" pitchFamily="18" charset="0"/>
              </a:rPr>
              <a:t>año</a:t>
            </a:r>
            <a:r>
              <a:rPr lang="es-ES" sz="1600">
                <a:solidFill>
                  <a:schemeClr val="tx1"/>
                </a:solidFill>
                <a:latin typeface="Times New Roman" panose="02020603050405020304" pitchFamily="18" charset="0"/>
                <a:cs typeface="Times New Roman" panose="02020603050405020304" pitchFamily="18" charset="0"/>
              </a:rPr>
              <a:t> en el que fueron publicadas (4).</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Podrá ordenar las publicaciones de mayor a menor número de citas o de más a menos recientes al clicar en “</a:t>
            </a:r>
            <a:r>
              <a:rPr lang="es-ES" sz="1600" b="1">
                <a:solidFill>
                  <a:schemeClr val="tx1"/>
                </a:solidFill>
                <a:latin typeface="Times New Roman" panose="02020603050405020304" pitchFamily="18" charset="0"/>
                <a:cs typeface="Times New Roman" panose="02020603050405020304" pitchFamily="18" charset="0"/>
              </a:rPr>
              <a:t>CITADO POR</a:t>
            </a:r>
            <a:r>
              <a:rPr lang="es-ES" sz="1600">
                <a:solidFill>
                  <a:schemeClr val="tx1"/>
                </a:solidFill>
                <a:latin typeface="Times New Roman" panose="02020603050405020304" pitchFamily="18" charset="0"/>
                <a:cs typeface="Times New Roman" panose="02020603050405020304" pitchFamily="18" charset="0"/>
              </a:rPr>
              <a:t>” (3) o en “</a:t>
            </a:r>
            <a:r>
              <a:rPr lang="es-ES" sz="1600" b="1">
                <a:solidFill>
                  <a:schemeClr val="tx1"/>
                </a:solidFill>
                <a:latin typeface="Times New Roman" panose="02020603050405020304" pitchFamily="18" charset="0"/>
                <a:cs typeface="Times New Roman" panose="02020603050405020304" pitchFamily="18" charset="0"/>
              </a:rPr>
              <a:t>AÑO</a:t>
            </a:r>
            <a:r>
              <a:rPr lang="es-ES" sz="1600">
                <a:solidFill>
                  <a:schemeClr val="tx1"/>
                </a:solidFill>
                <a:latin typeface="Times New Roman" panose="02020603050405020304" pitchFamily="18" charset="0"/>
                <a:cs typeface="Times New Roman" panose="02020603050405020304" pitchFamily="18" charset="0"/>
              </a:rPr>
              <a:t>” (4).</a:t>
            </a:r>
          </a:p>
        </p:txBody>
      </p:sp>
      <p:pic>
        <p:nvPicPr>
          <p:cNvPr id="3" name="Imagen 2">
            <a:extLst>
              <a:ext uri="{FF2B5EF4-FFF2-40B4-BE49-F238E27FC236}">
                <a16:creationId xmlns="" xmlns:a16="http://schemas.microsoft.com/office/drawing/2014/main" id="{7B6AC847-694B-5B7D-3F69-DEC2F002170A}"/>
              </a:ext>
            </a:extLst>
          </p:cNvPr>
          <p:cNvPicPr>
            <a:picLocks noChangeAspect="1"/>
          </p:cNvPicPr>
          <p:nvPr/>
        </p:nvPicPr>
        <p:blipFill>
          <a:blip r:embed="rId2"/>
          <a:srcRect r="16" b="1728"/>
          <a:stretch>
            <a:fillRect/>
          </a:stretch>
        </p:blipFill>
        <p:spPr>
          <a:xfrm>
            <a:off x="5463677" y="552852"/>
            <a:ext cx="6389809" cy="5997097"/>
          </a:xfrm>
          <a:prstGeom prst="rect">
            <a:avLst/>
          </a:prstGeom>
        </p:spPr>
      </p:pic>
      <p:grpSp>
        <p:nvGrpSpPr>
          <p:cNvPr id="4" name="Grupo 3">
            <a:extLst>
              <a:ext uri="{FF2B5EF4-FFF2-40B4-BE49-F238E27FC236}">
                <a16:creationId xmlns="" xmlns:a16="http://schemas.microsoft.com/office/drawing/2014/main" id="{3684D0A4-1E50-310A-9D83-C24E53FA9399}"/>
              </a:ext>
            </a:extLst>
          </p:cNvPr>
          <p:cNvGrpSpPr/>
          <p:nvPr/>
        </p:nvGrpSpPr>
        <p:grpSpPr>
          <a:xfrm>
            <a:off x="5531221" y="984651"/>
            <a:ext cx="4457716" cy="889002"/>
            <a:chOff x="3263099" y="2611230"/>
            <a:chExt cx="4457716" cy="889002"/>
          </a:xfrm>
        </p:grpSpPr>
        <p:sp>
          <p:nvSpPr>
            <p:cNvPr id="7" name="Rectángulo 6">
              <a:extLst>
                <a:ext uri="{FF2B5EF4-FFF2-40B4-BE49-F238E27FC236}">
                  <a16:creationId xmlns="" xmlns:a16="http://schemas.microsoft.com/office/drawing/2014/main" id="{B724A11E-1287-55A2-5645-4FAD90A618FA}"/>
                </a:ext>
              </a:extLst>
            </p:cNvPr>
            <p:cNvSpPr/>
            <p:nvPr/>
          </p:nvSpPr>
          <p:spPr>
            <a:xfrm>
              <a:off x="3263099" y="2611230"/>
              <a:ext cx="4437611" cy="88900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 xmlns:a16="http://schemas.microsoft.com/office/drawing/2014/main" id="{4550D6EE-D35A-7F53-500B-E994B5F849FF}"/>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9" name="Grupo 8">
            <a:extLst>
              <a:ext uri="{FF2B5EF4-FFF2-40B4-BE49-F238E27FC236}">
                <a16:creationId xmlns="" xmlns:a16="http://schemas.microsoft.com/office/drawing/2014/main" id="{B0918E6A-6720-3D9F-F953-2A9FEBC85852}"/>
              </a:ext>
            </a:extLst>
          </p:cNvPr>
          <p:cNvGrpSpPr/>
          <p:nvPr/>
        </p:nvGrpSpPr>
        <p:grpSpPr>
          <a:xfrm>
            <a:off x="5531221" y="1909723"/>
            <a:ext cx="4457716" cy="4640226"/>
            <a:chOff x="3263099" y="2588034"/>
            <a:chExt cx="4457716" cy="4640226"/>
          </a:xfrm>
        </p:grpSpPr>
        <p:sp>
          <p:nvSpPr>
            <p:cNvPr id="10" name="Rectángulo 9">
              <a:extLst>
                <a:ext uri="{FF2B5EF4-FFF2-40B4-BE49-F238E27FC236}">
                  <a16:creationId xmlns="" xmlns:a16="http://schemas.microsoft.com/office/drawing/2014/main" id="{D9796C7F-A641-AD5D-89AA-9B740BEAD394}"/>
                </a:ext>
              </a:extLst>
            </p:cNvPr>
            <p:cNvSpPr/>
            <p:nvPr/>
          </p:nvSpPr>
          <p:spPr>
            <a:xfrm>
              <a:off x="3263099" y="2611229"/>
              <a:ext cx="4437611" cy="461703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67DFBF78-9624-971E-E3A8-B430A1F7929C}"/>
                </a:ext>
              </a:extLst>
            </p:cNvPr>
            <p:cNvSpPr/>
            <p:nvPr/>
          </p:nvSpPr>
          <p:spPr>
            <a:xfrm>
              <a:off x="7395263" y="2588034"/>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sp>
        <p:nvSpPr>
          <p:cNvPr id="12" name="Rectángulo 11">
            <a:extLst>
              <a:ext uri="{FF2B5EF4-FFF2-40B4-BE49-F238E27FC236}">
                <a16:creationId xmlns="" xmlns:a16="http://schemas.microsoft.com/office/drawing/2014/main" id="{E8614EE8-3312-4C0E-ACFA-A16E109FC2ED}"/>
              </a:ext>
            </a:extLst>
          </p:cNvPr>
          <p:cNvSpPr/>
          <p:nvPr/>
        </p:nvSpPr>
        <p:spPr>
          <a:xfrm>
            <a:off x="8790887" y="2000651"/>
            <a:ext cx="579629" cy="423333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 xmlns:a16="http://schemas.microsoft.com/office/drawing/2014/main" id="{FBDEF65B-B7F1-B49C-40A1-207475F0210C}"/>
              </a:ext>
            </a:extLst>
          </p:cNvPr>
          <p:cNvSpPr/>
          <p:nvPr/>
        </p:nvSpPr>
        <p:spPr>
          <a:xfrm>
            <a:off x="9438060" y="2000651"/>
            <a:ext cx="289814" cy="423333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 xmlns:a16="http://schemas.microsoft.com/office/drawing/2014/main" id="{C0D04E09-4491-2E43-7E72-45735DFAA6B6}"/>
              </a:ext>
            </a:extLst>
          </p:cNvPr>
          <p:cNvGrpSpPr/>
          <p:nvPr/>
        </p:nvGrpSpPr>
        <p:grpSpPr>
          <a:xfrm>
            <a:off x="7654806" y="2078044"/>
            <a:ext cx="1136081" cy="370328"/>
            <a:chOff x="13244674" y="680578"/>
            <a:chExt cx="1136081" cy="370328"/>
          </a:xfrm>
        </p:grpSpPr>
        <p:sp>
          <p:nvSpPr>
            <p:cNvPr id="15" name="Rectángulo 14">
              <a:extLst>
                <a:ext uri="{FF2B5EF4-FFF2-40B4-BE49-F238E27FC236}">
                  <a16:creationId xmlns="" xmlns:a16="http://schemas.microsoft.com/office/drawing/2014/main" id="{F9338D86-A9AD-2684-8212-9876D8DE4D54}"/>
                </a:ext>
              </a:extLst>
            </p:cNvPr>
            <p:cNvSpPr/>
            <p:nvPr/>
          </p:nvSpPr>
          <p:spPr>
            <a:xfrm>
              <a:off x="13244674" y="76506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cxnSp>
          <p:nvCxnSpPr>
            <p:cNvPr id="16" name="Conector recto de flecha 15">
              <a:extLst>
                <a:ext uri="{FF2B5EF4-FFF2-40B4-BE49-F238E27FC236}">
                  <a16:creationId xmlns="" xmlns:a16="http://schemas.microsoft.com/office/drawing/2014/main" id="{27FF8CA9-F568-813D-E121-4D3F1928EFE7}"/>
                </a:ext>
              </a:extLst>
            </p:cNvPr>
            <p:cNvCxnSpPr/>
            <p:nvPr/>
          </p:nvCxnSpPr>
          <p:spPr>
            <a:xfrm flipV="1">
              <a:off x="13570224" y="680578"/>
              <a:ext cx="810529" cy="22740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nvGrpSpPr>
          <p:cNvPr id="17" name="Grupo 16">
            <a:extLst>
              <a:ext uri="{FF2B5EF4-FFF2-40B4-BE49-F238E27FC236}">
                <a16:creationId xmlns="" xmlns:a16="http://schemas.microsoft.com/office/drawing/2014/main" id="{FFB8AE58-ACE2-633F-3325-9A4DB2377A5D}"/>
              </a:ext>
            </a:extLst>
          </p:cNvPr>
          <p:cNvGrpSpPr/>
          <p:nvPr/>
        </p:nvGrpSpPr>
        <p:grpSpPr>
          <a:xfrm>
            <a:off x="9663385" y="2162531"/>
            <a:ext cx="1076078" cy="412008"/>
            <a:chOff x="12494147" y="638898"/>
            <a:chExt cx="1076078" cy="412008"/>
          </a:xfrm>
        </p:grpSpPr>
        <p:sp>
          <p:nvSpPr>
            <p:cNvPr id="18" name="Rectángulo 17">
              <a:extLst>
                <a:ext uri="{FF2B5EF4-FFF2-40B4-BE49-F238E27FC236}">
                  <a16:creationId xmlns="" xmlns:a16="http://schemas.microsoft.com/office/drawing/2014/main" id="{C636E827-C1D8-4611-190E-FCC00DD0AE9E}"/>
                </a:ext>
              </a:extLst>
            </p:cNvPr>
            <p:cNvSpPr/>
            <p:nvPr/>
          </p:nvSpPr>
          <p:spPr>
            <a:xfrm>
              <a:off x="13244674" y="76506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4</a:t>
              </a:r>
            </a:p>
          </p:txBody>
        </p:sp>
        <p:cxnSp>
          <p:nvCxnSpPr>
            <p:cNvPr id="19" name="Conector recto de flecha 18">
              <a:extLst>
                <a:ext uri="{FF2B5EF4-FFF2-40B4-BE49-F238E27FC236}">
                  <a16:creationId xmlns="" xmlns:a16="http://schemas.microsoft.com/office/drawing/2014/main" id="{E8752F71-F3D5-2F5F-0778-E9CD1AC93E0D}"/>
                </a:ext>
              </a:extLst>
            </p:cNvPr>
            <p:cNvCxnSpPr/>
            <p:nvPr/>
          </p:nvCxnSpPr>
          <p:spPr>
            <a:xfrm flipH="1" flipV="1">
              <a:off x="12494147" y="638898"/>
              <a:ext cx="750526" cy="26908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19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A6C9D300-89DA-7540-13DF-74C5356B3B8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entrada manual 31">
            <a:extLst>
              <a:ext uri="{FF2B5EF4-FFF2-40B4-BE49-F238E27FC236}">
                <a16:creationId xmlns="" xmlns:a16="http://schemas.microsoft.com/office/drawing/2014/main" id="{4E978A60-B092-3796-B19E-E5176C0E300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665036081"/>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Marcador de número de diapositiva 63">
            <a:extLst>
              <a:ext uri="{FF2B5EF4-FFF2-40B4-BE49-F238E27FC236}">
                <a16:creationId xmlns="" xmlns:a16="http://schemas.microsoft.com/office/drawing/2014/main" id="{38569C89-7120-F9DC-9F73-032FC85C4A7D}"/>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2B2DCCDC-05F0-D665-742C-29B3E6C8633E}"/>
              </a:ext>
            </a:extLst>
          </p:cNvPr>
          <p:cNvSpPr/>
          <p:nvPr/>
        </p:nvSpPr>
        <p:spPr>
          <a:xfrm>
            <a:off x="472210" y="1790464"/>
            <a:ext cx="3866706" cy="327706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wrap="square" lIns="270000" tIns="180000" rIns="270000" bIns="180000" rtlCol="0" anchor="ctr"/>
          <a:lstStyle/>
          <a:p>
            <a:pPr algn="ctr"/>
            <a:r>
              <a:rPr lang="es-ES" sz="1600" b="1" err="1">
                <a:solidFill>
                  <a:schemeClr val="tx1"/>
                </a:solidFill>
                <a:latin typeface="Times New Roman" panose="02020603050405020304" pitchFamily="18" charset="0"/>
                <a:cs typeface="Times New Roman" panose="02020603050405020304" pitchFamily="18" charset="0"/>
              </a:rPr>
              <a:t>Digibug</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2"/>
              </a:rPr>
              <a:t>digibug.ugr.es</a:t>
            </a:r>
            <a:r>
              <a:rPr lang="es-ES" sz="1600">
                <a:solidFill>
                  <a:schemeClr val="tx1"/>
                </a:solidFill>
                <a:latin typeface="Times New Roman" panose="02020603050405020304" pitchFamily="18" charset="0"/>
                <a:cs typeface="Times New Roman" panose="02020603050405020304" pitchFamily="18" charset="0"/>
              </a:rPr>
              <a:t>) es el repositorio institucional de la Universidad de Granada.</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Se trata de </a:t>
            </a:r>
            <a:r>
              <a:rPr lang="es-ES" sz="1600" smtClean="0">
                <a:solidFill>
                  <a:schemeClr val="tx1"/>
                </a:solidFill>
                <a:latin typeface="Times New Roman" panose="02020603050405020304" pitchFamily="18" charset="0"/>
                <a:cs typeface="Times New Roman" panose="02020603050405020304" pitchFamily="18" charset="0"/>
              </a:rPr>
              <a:t>un servicio </a:t>
            </a:r>
            <a:r>
              <a:rPr lang="es-ES" sz="1600">
                <a:solidFill>
                  <a:schemeClr val="tx1"/>
                </a:solidFill>
                <a:latin typeface="Times New Roman" panose="02020603050405020304" pitchFamily="18" charset="0"/>
                <a:cs typeface="Times New Roman" panose="02020603050405020304" pitchFamily="18" charset="0"/>
              </a:rPr>
              <a:t>que permite almacenar y conservar la producción </a:t>
            </a:r>
            <a:r>
              <a:rPr lang="es-ES" sz="1600" smtClean="0">
                <a:solidFill>
                  <a:schemeClr val="tx1"/>
                </a:solidFill>
                <a:latin typeface="Times New Roman" panose="02020603050405020304" pitchFamily="18" charset="0"/>
                <a:cs typeface="Times New Roman" panose="02020603050405020304" pitchFamily="18" charset="0"/>
              </a:rPr>
              <a:t>científica en acceso abierto </a:t>
            </a:r>
            <a:r>
              <a:rPr lang="es-ES" sz="1600">
                <a:solidFill>
                  <a:schemeClr val="tx1"/>
                </a:solidFill>
                <a:latin typeface="Times New Roman" panose="02020603050405020304" pitchFamily="18" charset="0"/>
                <a:cs typeface="Times New Roman" panose="02020603050405020304" pitchFamily="18" charset="0"/>
              </a:rPr>
              <a:t>generada por docentes e investigadores de la UGR, haciéndola visible </a:t>
            </a:r>
            <a:r>
              <a:rPr lang="es-ES" sz="1600" smtClean="0">
                <a:solidFill>
                  <a:schemeClr val="tx1"/>
                </a:solidFill>
                <a:latin typeface="Times New Roman" panose="02020603050405020304" pitchFamily="18" charset="0"/>
                <a:cs typeface="Times New Roman" panose="02020603050405020304" pitchFamily="18" charset="0"/>
              </a:rPr>
              <a:t> y accesible a </a:t>
            </a:r>
            <a:r>
              <a:rPr lang="es-ES" sz="1600">
                <a:solidFill>
                  <a:schemeClr val="tx1"/>
                </a:solidFill>
                <a:latin typeface="Times New Roman" panose="02020603050405020304" pitchFamily="18" charset="0"/>
                <a:cs typeface="Times New Roman" panose="02020603050405020304" pitchFamily="18" charset="0"/>
              </a:rPr>
              <a:t>nivel </a:t>
            </a:r>
            <a:r>
              <a:rPr lang="es-ES" sz="1600" smtClean="0">
                <a:solidFill>
                  <a:schemeClr val="tx1"/>
                </a:solidFill>
                <a:latin typeface="Times New Roman" panose="02020603050405020304" pitchFamily="18" charset="0"/>
                <a:cs typeface="Times New Roman" panose="02020603050405020304" pitchFamily="18" charset="0"/>
              </a:rPr>
              <a:t>mundial.</a:t>
            </a:r>
            <a:endParaRPr lang="es-ES" sz="1600">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F92DC4F7-1322-E555-77AA-88B1CE651886}"/>
              </a:ext>
            </a:extLst>
          </p:cNvPr>
          <p:cNvPicPr>
            <a:picLocks noChangeAspect="1"/>
          </p:cNvPicPr>
          <p:nvPr/>
        </p:nvPicPr>
        <p:blipFill>
          <a:blip r:embed="rId3"/>
          <a:srcRect l="1298" r="427" b="10183"/>
          <a:stretch>
            <a:fillRect/>
          </a:stretch>
        </p:blipFill>
        <p:spPr>
          <a:xfrm>
            <a:off x="4906614" y="737598"/>
            <a:ext cx="6813176" cy="5382799"/>
          </a:xfrm>
          <a:prstGeom prst="rect">
            <a:avLst/>
          </a:prstGeom>
        </p:spPr>
      </p:pic>
    </p:spTree>
    <p:extLst>
      <p:ext uri="{BB962C8B-B14F-4D97-AF65-F5344CB8AC3E}">
        <p14:creationId xmlns:p14="http://schemas.microsoft.com/office/powerpoint/2010/main" val="1758093096"/>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Imagen 4">
            <a:extLst>
              <a:ext uri="{FF2B5EF4-FFF2-40B4-BE49-F238E27FC236}">
                <a16:creationId xmlns="" xmlns:a16="http://schemas.microsoft.com/office/drawing/2014/main" id="{37F1D215-0208-AD2B-9F30-7DD312A75704}"/>
              </a:ext>
            </a:extLst>
          </p:cNvPr>
          <p:cNvPicPr>
            <a:picLocks noChangeAspect="1"/>
          </p:cNvPicPr>
          <p:nvPr/>
        </p:nvPicPr>
        <p:blipFill>
          <a:blip r:embed="rId2"/>
          <a:srcRect r="16" b="1728"/>
          <a:stretch>
            <a:fillRect/>
          </a:stretch>
        </p:blipFill>
        <p:spPr>
          <a:xfrm>
            <a:off x="226494" y="600784"/>
            <a:ext cx="6389809" cy="5997097"/>
          </a:xfrm>
          <a:prstGeom prst="rect">
            <a:avLst/>
          </a:prstGeom>
        </p:spPr>
      </p:pic>
      <p:sp>
        <p:nvSpPr>
          <p:cNvPr id="20" name="Bocadillo: rectángulo 19">
            <a:extLst>
              <a:ext uri="{FF2B5EF4-FFF2-40B4-BE49-F238E27FC236}">
                <a16:creationId xmlns="" xmlns:a16="http://schemas.microsoft.com/office/drawing/2014/main" id="{56B26934-EC8D-A5C7-2ABD-7ACD2BA9C36F}"/>
              </a:ext>
            </a:extLst>
          </p:cNvPr>
          <p:cNvSpPr/>
          <p:nvPr/>
        </p:nvSpPr>
        <p:spPr>
          <a:xfrm>
            <a:off x="878541" y="3036389"/>
            <a:ext cx="2797670" cy="1930058"/>
          </a:xfrm>
          <a:prstGeom prst="wedgeRectCallout">
            <a:avLst>
              <a:gd name="adj1" fmla="val 55986"/>
              <a:gd name="adj2" fmla="val -7791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clicar en el número de citas de una publicación en concreto, será dirigido a una página en la que visualizar los artículos en cuestión que la citan.</a:t>
            </a:r>
          </a:p>
        </p:txBody>
      </p:sp>
      <p:cxnSp>
        <p:nvCxnSpPr>
          <p:cNvPr id="21" name="Conector: curvado 20">
            <a:extLst>
              <a:ext uri="{FF2B5EF4-FFF2-40B4-BE49-F238E27FC236}">
                <a16:creationId xmlns="" xmlns:a16="http://schemas.microsoft.com/office/drawing/2014/main" id="{B04C96B5-31BB-1BD1-F033-8D13B1F91FC5}"/>
              </a:ext>
            </a:extLst>
          </p:cNvPr>
          <p:cNvCxnSpPr/>
          <p:nvPr/>
        </p:nvCxnSpPr>
        <p:spPr>
          <a:xfrm flipV="1">
            <a:off x="3693145" y="1030941"/>
            <a:ext cx="3111442" cy="2382125"/>
          </a:xfrm>
          <a:prstGeom prst="curvedConnector3">
            <a:avLst>
              <a:gd name="adj1" fmla="val 50000"/>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6" name="Imagen 25">
            <a:extLst>
              <a:ext uri="{FF2B5EF4-FFF2-40B4-BE49-F238E27FC236}">
                <a16:creationId xmlns="" xmlns:a16="http://schemas.microsoft.com/office/drawing/2014/main" id="{D529216D-85CB-E464-4D23-1ABBBC8EE70E}"/>
              </a:ext>
            </a:extLst>
          </p:cNvPr>
          <p:cNvPicPr>
            <a:picLocks noChangeAspect="1"/>
          </p:cNvPicPr>
          <p:nvPr/>
        </p:nvPicPr>
        <p:blipFill>
          <a:blip r:embed="rId3"/>
          <a:stretch>
            <a:fillRect/>
          </a:stretch>
        </p:blipFill>
        <p:spPr>
          <a:xfrm>
            <a:off x="6804587" y="600784"/>
            <a:ext cx="5160919" cy="5997096"/>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9B406C6C-B1EA-8DA5-EF09-76387CE12C0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8C433B6B-D1B7-C387-A65E-EB47D185437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241950688"/>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Rectángulo 1">
            <a:extLst>
              <a:ext uri="{FF2B5EF4-FFF2-40B4-BE49-F238E27FC236}">
                <a16:creationId xmlns="" xmlns:a16="http://schemas.microsoft.com/office/drawing/2014/main" id="{4B4C9101-FA3F-7150-5DFF-732784DA83D0}"/>
              </a:ext>
            </a:extLst>
          </p:cNvPr>
          <p:cNvSpPr/>
          <p:nvPr/>
        </p:nvSpPr>
        <p:spPr>
          <a:xfrm>
            <a:off x="597163" y="1944532"/>
            <a:ext cx="4234814" cy="330338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Continuando por el lado derecho, encontrará primero una tabla (1) en la que se indica el </a:t>
            </a:r>
            <a:r>
              <a:rPr lang="es-ES" sz="1600" b="1">
                <a:solidFill>
                  <a:schemeClr val="tx1"/>
                </a:solidFill>
                <a:latin typeface="Times New Roman" panose="02020603050405020304" pitchFamily="18" charset="0"/>
                <a:cs typeface="Times New Roman" panose="02020603050405020304" pitchFamily="18" charset="0"/>
              </a:rPr>
              <a:t>número</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de citas</a:t>
            </a:r>
            <a:r>
              <a:rPr lang="es-ES" sz="1600">
                <a:solidFill>
                  <a:schemeClr val="tx1"/>
                </a:solidFill>
                <a:latin typeface="Times New Roman" panose="02020603050405020304" pitchFamily="18" charset="0"/>
                <a:cs typeface="Times New Roman" panose="02020603050405020304" pitchFamily="18" charset="0"/>
              </a:rPr>
              <a:t>, el </a:t>
            </a:r>
            <a:r>
              <a:rPr lang="es-ES" sz="1600" b="1">
                <a:solidFill>
                  <a:schemeClr val="tx1"/>
                </a:solidFill>
                <a:latin typeface="Times New Roman" panose="02020603050405020304" pitchFamily="18" charset="0"/>
                <a:cs typeface="Times New Roman" panose="02020603050405020304" pitchFamily="18" charset="0"/>
              </a:rPr>
              <a:t>índice h</a:t>
            </a:r>
            <a:r>
              <a:rPr lang="es-ES" sz="1600">
                <a:solidFill>
                  <a:schemeClr val="tx1"/>
                </a:solidFill>
                <a:latin typeface="Times New Roman" panose="02020603050405020304" pitchFamily="18" charset="0"/>
                <a:cs typeface="Times New Roman" panose="02020603050405020304" pitchFamily="18" charset="0"/>
              </a:rPr>
              <a:t> y el </a:t>
            </a:r>
            <a:r>
              <a:rPr lang="es-ES" sz="1600" b="1">
                <a:solidFill>
                  <a:schemeClr val="tx1"/>
                </a:solidFill>
                <a:latin typeface="Times New Roman" panose="02020603050405020304" pitchFamily="18" charset="0"/>
                <a:cs typeface="Times New Roman" panose="02020603050405020304" pitchFamily="18" charset="0"/>
              </a:rPr>
              <a:t>índice i10</a:t>
            </a:r>
            <a:r>
              <a:rPr lang="es-ES" sz="1600">
                <a:solidFill>
                  <a:schemeClr val="tx1"/>
                </a:solidFill>
                <a:latin typeface="Times New Roman" panose="02020603050405020304" pitchFamily="18" charset="0"/>
                <a:cs typeface="Times New Roman" panose="02020603050405020304" pitchFamily="18" charset="0"/>
              </a:rPr>
              <a:t>, total y de los últimos 5 años. El índice i10 recoge las publicaciones que se han citado al menos diez veces.</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Bajo esta tabla podrá encontrar un gráfico de barras sobre el </a:t>
            </a:r>
            <a:r>
              <a:rPr lang="es-ES" sz="1600" b="1">
                <a:solidFill>
                  <a:schemeClr val="tx1"/>
                </a:solidFill>
                <a:latin typeface="Times New Roman" panose="02020603050405020304" pitchFamily="18" charset="0"/>
                <a:cs typeface="Times New Roman" panose="02020603050405020304" pitchFamily="18" charset="0"/>
              </a:rPr>
              <a:t>número de citas por año</a:t>
            </a:r>
            <a:r>
              <a:rPr lang="es-ES" sz="1600">
                <a:solidFill>
                  <a:schemeClr val="tx1"/>
                </a:solidFill>
                <a:latin typeface="Times New Roman" panose="02020603050405020304" pitchFamily="18" charset="0"/>
                <a:cs typeface="Times New Roman" panose="02020603050405020304" pitchFamily="18" charset="0"/>
              </a:rPr>
              <a:t> (2) que, al clicar en ella o en “</a:t>
            </a:r>
            <a:r>
              <a:rPr lang="es-ES" sz="1600" b="1">
                <a:solidFill>
                  <a:schemeClr val="tx1"/>
                </a:solidFill>
                <a:latin typeface="Times New Roman" panose="02020603050405020304" pitchFamily="18" charset="0"/>
                <a:cs typeface="Times New Roman" panose="02020603050405020304" pitchFamily="18" charset="0"/>
              </a:rPr>
              <a:t>VER TODO</a:t>
            </a:r>
            <a:r>
              <a:rPr lang="es-ES" sz="1600">
                <a:solidFill>
                  <a:schemeClr val="tx1"/>
                </a:solidFill>
                <a:latin typeface="Times New Roman" panose="02020603050405020304" pitchFamily="18" charset="0"/>
                <a:cs typeface="Times New Roman" panose="02020603050405020304" pitchFamily="18" charset="0"/>
              </a:rPr>
              <a:t>”, podrá visualizarla completamente.</a:t>
            </a:r>
          </a:p>
        </p:txBody>
      </p:sp>
      <p:pic>
        <p:nvPicPr>
          <p:cNvPr id="3" name="Imagen 2">
            <a:extLst>
              <a:ext uri="{FF2B5EF4-FFF2-40B4-BE49-F238E27FC236}">
                <a16:creationId xmlns="" xmlns:a16="http://schemas.microsoft.com/office/drawing/2014/main" id="{C9B09341-88EE-53F0-4ACD-273CF23E8E02}"/>
              </a:ext>
            </a:extLst>
          </p:cNvPr>
          <p:cNvPicPr>
            <a:picLocks noChangeAspect="1"/>
          </p:cNvPicPr>
          <p:nvPr/>
        </p:nvPicPr>
        <p:blipFill>
          <a:blip r:embed="rId2"/>
          <a:srcRect r="16" b="1728"/>
          <a:stretch>
            <a:fillRect/>
          </a:stretch>
        </p:blipFill>
        <p:spPr>
          <a:xfrm>
            <a:off x="5230594" y="597677"/>
            <a:ext cx="6389809" cy="5997097"/>
          </a:xfrm>
          <a:prstGeom prst="rect">
            <a:avLst/>
          </a:prstGeom>
        </p:spPr>
      </p:pic>
      <p:grpSp>
        <p:nvGrpSpPr>
          <p:cNvPr id="4" name="Grupo 3">
            <a:extLst>
              <a:ext uri="{FF2B5EF4-FFF2-40B4-BE49-F238E27FC236}">
                <a16:creationId xmlns="" xmlns:a16="http://schemas.microsoft.com/office/drawing/2014/main" id="{05E419A1-A36C-4A04-6F63-C4402A5E708B}"/>
              </a:ext>
            </a:extLst>
          </p:cNvPr>
          <p:cNvGrpSpPr/>
          <p:nvPr/>
        </p:nvGrpSpPr>
        <p:grpSpPr>
          <a:xfrm>
            <a:off x="9650004" y="1411827"/>
            <a:ext cx="2201333" cy="829736"/>
            <a:chOff x="5519482" y="2611230"/>
            <a:chExt cx="2201333" cy="829736"/>
          </a:xfrm>
        </p:grpSpPr>
        <p:sp>
          <p:nvSpPr>
            <p:cNvPr id="6" name="Rectángulo 5">
              <a:extLst>
                <a:ext uri="{FF2B5EF4-FFF2-40B4-BE49-F238E27FC236}">
                  <a16:creationId xmlns="" xmlns:a16="http://schemas.microsoft.com/office/drawing/2014/main" id="{89C78EFD-2ADD-AA72-D0F0-144634907E26}"/>
                </a:ext>
              </a:extLst>
            </p:cNvPr>
            <p:cNvSpPr/>
            <p:nvPr/>
          </p:nvSpPr>
          <p:spPr>
            <a:xfrm>
              <a:off x="5519482" y="2611230"/>
              <a:ext cx="2181228" cy="82973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 xmlns:a16="http://schemas.microsoft.com/office/drawing/2014/main" id="{4E80A6C6-C16B-0F83-781F-4178810125D1}"/>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8" name="Grupo 7">
            <a:extLst>
              <a:ext uri="{FF2B5EF4-FFF2-40B4-BE49-F238E27FC236}">
                <a16:creationId xmlns="" xmlns:a16="http://schemas.microsoft.com/office/drawing/2014/main" id="{056C4F5F-7287-6060-442C-55174E9FC798}"/>
              </a:ext>
            </a:extLst>
          </p:cNvPr>
          <p:cNvGrpSpPr/>
          <p:nvPr/>
        </p:nvGrpSpPr>
        <p:grpSpPr>
          <a:xfrm>
            <a:off x="9650004" y="2326227"/>
            <a:ext cx="2201333" cy="1253068"/>
            <a:chOff x="5519482" y="2611230"/>
            <a:chExt cx="2201333" cy="1253068"/>
          </a:xfrm>
        </p:grpSpPr>
        <p:sp>
          <p:nvSpPr>
            <p:cNvPr id="9" name="Rectángulo 8">
              <a:extLst>
                <a:ext uri="{FF2B5EF4-FFF2-40B4-BE49-F238E27FC236}">
                  <a16:creationId xmlns="" xmlns:a16="http://schemas.microsoft.com/office/drawing/2014/main" id="{ECB3239A-5EEC-3E2D-099F-BA14381E3ADF}"/>
                </a:ext>
              </a:extLst>
            </p:cNvPr>
            <p:cNvSpPr/>
            <p:nvPr/>
          </p:nvSpPr>
          <p:spPr>
            <a:xfrm>
              <a:off x="5519482" y="2611230"/>
              <a:ext cx="2181228" cy="125306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 xmlns:a16="http://schemas.microsoft.com/office/drawing/2014/main" id="{870E3F37-9A8F-5C77-0110-97B7F6013973}"/>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423CAD12-C0C5-1B77-7561-9CC7933D2F2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1" name="Diagrama de flujo: entrada manual 31">
            <a:extLst>
              <a:ext uri="{FF2B5EF4-FFF2-40B4-BE49-F238E27FC236}">
                <a16:creationId xmlns="" xmlns:a16="http://schemas.microsoft.com/office/drawing/2014/main" id="{739F4C32-F526-824D-5015-BE37E171DAE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18884527"/>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F8B65E29-C87E-0E35-82BF-BE414D222DA1}"/>
              </a:ext>
            </a:extLst>
          </p:cNvPr>
          <p:cNvPicPr>
            <a:picLocks noChangeAspect="1"/>
          </p:cNvPicPr>
          <p:nvPr/>
        </p:nvPicPr>
        <p:blipFill>
          <a:blip r:embed="rId2"/>
          <a:srcRect r="32570" b="1728"/>
          <a:stretch>
            <a:fillRect/>
          </a:stretch>
        </p:blipFill>
        <p:spPr>
          <a:xfrm>
            <a:off x="442303" y="552852"/>
            <a:ext cx="4309343" cy="5997097"/>
          </a:xfrm>
          <a:prstGeom prst="rect">
            <a:avLst/>
          </a:prstGeom>
        </p:spPr>
      </p:pic>
      <p:pic>
        <p:nvPicPr>
          <p:cNvPr id="11" name="Imagen 10">
            <a:extLst>
              <a:ext uri="{FF2B5EF4-FFF2-40B4-BE49-F238E27FC236}">
                <a16:creationId xmlns="" xmlns:a16="http://schemas.microsoft.com/office/drawing/2014/main" id="{54962052-B4B6-B430-230E-040AA1EEA947}"/>
              </a:ext>
            </a:extLst>
          </p:cNvPr>
          <p:cNvPicPr>
            <a:picLocks noChangeAspect="1"/>
          </p:cNvPicPr>
          <p:nvPr/>
        </p:nvPicPr>
        <p:blipFill>
          <a:blip r:embed="rId3"/>
          <a:srcRect b="16920"/>
          <a:stretch>
            <a:fillRect/>
          </a:stretch>
        </p:blipFill>
        <p:spPr>
          <a:xfrm>
            <a:off x="5260776" y="809826"/>
            <a:ext cx="6511740" cy="5238348"/>
          </a:xfrm>
          <a:prstGeom prst="rect">
            <a:avLst/>
          </a:prstGeom>
        </p:spPr>
      </p:pic>
      <p:sp>
        <p:nvSpPr>
          <p:cNvPr id="12" name="Flecha: doblada 11">
            <a:extLst>
              <a:ext uri="{FF2B5EF4-FFF2-40B4-BE49-F238E27FC236}">
                <a16:creationId xmlns="" xmlns:a16="http://schemas.microsoft.com/office/drawing/2014/main" id="{8377B54C-0A50-457A-D80A-DB41501F707E}"/>
              </a:ext>
            </a:extLst>
          </p:cNvPr>
          <p:cNvSpPr/>
          <p:nvPr/>
        </p:nvSpPr>
        <p:spPr>
          <a:xfrm>
            <a:off x="4961750" y="1353670"/>
            <a:ext cx="891353" cy="2627141"/>
          </a:xfrm>
          <a:prstGeom prst="bentArrow">
            <a:avLst>
              <a:gd name="adj1" fmla="val 21837"/>
              <a:gd name="adj2" fmla="val 20127"/>
              <a:gd name="adj3" fmla="val 25000"/>
              <a:gd name="adj4" fmla="val 75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Bocadillo: rectángulo 12">
            <a:extLst>
              <a:ext uri="{FF2B5EF4-FFF2-40B4-BE49-F238E27FC236}">
                <a16:creationId xmlns="" xmlns:a16="http://schemas.microsoft.com/office/drawing/2014/main" id="{D93AF322-0237-4226-3DDC-44709B65223E}"/>
              </a:ext>
            </a:extLst>
          </p:cNvPr>
          <p:cNvSpPr/>
          <p:nvPr/>
        </p:nvSpPr>
        <p:spPr>
          <a:xfrm>
            <a:off x="3307975" y="3989278"/>
            <a:ext cx="2747537" cy="1891569"/>
          </a:xfrm>
          <a:prstGeom prst="wedgeRectCallout">
            <a:avLst>
              <a:gd name="adj1" fmla="val -34403"/>
              <a:gd name="adj2" fmla="val -128189"/>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otra parte, para consultar las estadísticas de cada publicación, basta con clicar en uno de ellos, lo que le llevará a la siguiente página:</a:t>
            </a:r>
          </a:p>
        </p:txBody>
      </p:sp>
      <p:pic>
        <p:nvPicPr>
          <p:cNvPr id="2" name="Imagen 1">
            <a:extLst>
              <a:ext uri="{FF2B5EF4-FFF2-40B4-BE49-F238E27FC236}">
                <a16:creationId xmlns="" xmlns:a16="http://schemas.microsoft.com/office/drawing/2014/main" id="{EAC6C0AF-A19F-999A-2DC8-48B423EACE1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BB9E656F-9B11-4B47-EF58-7A47EF9FF4B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15155596"/>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 xmlns:a16="http://schemas.microsoft.com/office/drawing/2014/main" id="{54962052-B4B6-B430-230E-040AA1EEA947}"/>
              </a:ext>
            </a:extLst>
          </p:cNvPr>
          <p:cNvPicPr>
            <a:picLocks noChangeAspect="1"/>
          </p:cNvPicPr>
          <p:nvPr/>
        </p:nvPicPr>
        <p:blipFill>
          <a:blip r:embed="rId2"/>
          <a:srcRect b="16920"/>
          <a:stretch>
            <a:fillRect/>
          </a:stretch>
        </p:blipFill>
        <p:spPr>
          <a:xfrm>
            <a:off x="5081482" y="809826"/>
            <a:ext cx="6511740" cy="5238348"/>
          </a:xfrm>
          <a:prstGeom prst="rect">
            <a:avLst/>
          </a:prstGeom>
        </p:spPr>
      </p:pic>
      <p:sp>
        <p:nvSpPr>
          <p:cNvPr id="2" name="Rectángulo 1">
            <a:extLst>
              <a:ext uri="{FF2B5EF4-FFF2-40B4-BE49-F238E27FC236}">
                <a16:creationId xmlns="" xmlns:a16="http://schemas.microsoft.com/office/drawing/2014/main" id="{3E76FD8E-0889-1DF6-A946-F8A240810BCC}"/>
              </a:ext>
            </a:extLst>
          </p:cNvPr>
          <p:cNvSpPr/>
          <p:nvPr/>
        </p:nvSpPr>
        <p:spPr>
          <a:xfrm>
            <a:off x="641512" y="2293189"/>
            <a:ext cx="3867735" cy="227162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ella podrá visualizar, en primer lugar, los datos bibliográficos sobre la publicación en cuestión.</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Bajo esto, podrá consultar un gráfico de barras en el que se mostrará el </a:t>
            </a:r>
            <a:r>
              <a:rPr lang="es-ES" sz="1600" b="1">
                <a:solidFill>
                  <a:schemeClr val="tx1"/>
                </a:solidFill>
                <a:latin typeface="Times New Roman" panose="02020603050405020304" pitchFamily="18" charset="0"/>
                <a:cs typeface="Times New Roman" panose="02020603050405020304" pitchFamily="18" charset="0"/>
              </a:rPr>
              <a:t>número de citas por año</a:t>
            </a:r>
            <a:r>
              <a:rPr lang="es-ES" sz="1600">
                <a:solidFill>
                  <a:schemeClr val="tx1"/>
                </a:solidFill>
                <a:latin typeface="Times New Roman" panose="02020603050405020304" pitchFamily="18" charset="0"/>
                <a:cs typeface="Times New Roman" panose="02020603050405020304" pitchFamily="18" charset="0"/>
              </a:rPr>
              <a:t> (2).</a:t>
            </a:r>
          </a:p>
        </p:txBody>
      </p:sp>
      <p:sp>
        <p:nvSpPr>
          <p:cNvPr id="8" name="Rectángulo 7">
            <a:extLst>
              <a:ext uri="{FF2B5EF4-FFF2-40B4-BE49-F238E27FC236}">
                <a16:creationId xmlns="" xmlns:a16="http://schemas.microsoft.com/office/drawing/2014/main" id="{EC7AEACC-547D-0F16-94A1-782E823DEBD2}"/>
              </a:ext>
            </a:extLst>
          </p:cNvPr>
          <p:cNvSpPr/>
          <p:nvPr/>
        </p:nvSpPr>
        <p:spPr>
          <a:xfrm>
            <a:off x="6992471" y="4674600"/>
            <a:ext cx="3914902" cy="87206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 xmlns:a16="http://schemas.microsoft.com/office/drawing/2014/main" id="{9F175B8B-1E58-893E-7E05-D1214005293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4" name="Diagrama de flujo: entrada manual 31">
            <a:extLst>
              <a:ext uri="{FF2B5EF4-FFF2-40B4-BE49-F238E27FC236}">
                <a16:creationId xmlns="" xmlns:a16="http://schemas.microsoft.com/office/drawing/2014/main" id="{0229B6C0-B9AD-89F5-EEE9-998EA640888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466952426"/>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 xmlns:a16="http://schemas.microsoft.com/office/drawing/2014/main" id="{C542FC6D-377F-FA7C-A7CA-A20E724591D1}"/>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4" name="Rectángulo 3">
            <a:extLst>
              <a:ext uri="{FF2B5EF4-FFF2-40B4-BE49-F238E27FC236}">
                <a16:creationId xmlns="" xmlns:a16="http://schemas.microsoft.com/office/drawing/2014/main" id="{97613B27-7365-55E7-E605-812B0B1963EF}"/>
              </a:ext>
            </a:extLst>
          </p:cNvPr>
          <p:cNvSpPr/>
          <p:nvPr/>
        </p:nvSpPr>
        <p:spPr>
          <a:xfrm>
            <a:off x="2752165" y="5566248"/>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Bocadillo: rectángulo 4">
            <a:extLst>
              <a:ext uri="{FF2B5EF4-FFF2-40B4-BE49-F238E27FC236}">
                <a16:creationId xmlns="" xmlns:a16="http://schemas.microsoft.com/office/drawing/2014/main" id="{61407EED-94B3-A409-BAA2-F4FE75FA7487}"/>
              </a:ext>
            </a:extLst>
          </p:cNvPr>
          <p:cNvSpPr/>
          <p:nvPr/>
        </p:nvSpPr>
        <p:spPr>
          <a:xfrm>
            <a:off x="4453136" y="3281084"/>
            <a:ext cx="1822157" cy="1383752"/>
          </a:xfrm>
          <a:prstGeom prst="wedgeRectCallout">
            <a:avLst>
              <a:gd name="adj1" fmla="val -116144"/>
              <a:gd name="adj2" fmla="val 11606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dirigirnos a </a:t>
            </a:r>
            <a:r>
              <a:rPr lang="es-ES" sz="1600" b="1" err="1">
                <a:solidFill>
                  <a:schemeClr val="tx1"/>
                </a:solidFill>
                <a:latin typeface="Times New Roman" panose="02020603050405020304" pitchFamily="18" charset="0"/>
                <a:cs typeface="Times New Roman" panose="02020603050405020304" pitchFamily="18" charset="0"/>
              </a:rPr>
              <a:t>Scopus</a:t>
            </a:r>
            <a:r>
              <a:rPr lang="es-ES" sz="1600">
                <a:solidFill>
                  <a:schemeClr val="tx1"/>
                </a:solidFill>
                <a:latin typeface="Times New Roman" panose="02020603050405020304" pitchFamily="18" charset="0"/>
                <a:cs typeface="Times New Roman" panose="02020603050405020304" pitchFamily="18" charset="0"/>
              </a:rPr>
              <a:t> clicaremos en este icono.</a:t>
            </a:r>
          </a:p>
        </p:txBody>
      </p:sp>
      <p:pic>
        <p:nvPicPr>
          <p:cNvPr id="2" name="Imagen 1">
            <a:extLst>
              <a:ext uri="{FF2B5EF4-FFF2-40B4-BE49-F238E27FC236}">
                <a16:creationId xmlns="" xmlns:a16="http://schemas.microsoft.com/office/drawing/2014/main" id="{734389A0-E4E3-4D64-E8C7-1AD5E02D484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entrada manual 31">
            <a:extLst>
              <a:ext uri="{FF2B5EF4-FFF2-40B4-BE49-F238E27FC236}">
                <a16:creationId xmlns="" xmlns:a16="http://schemas.microsoft.com/office/drawing/2014/main" id="{B0B54B3C-A009-F757-1F8E-614C013F85C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339862979"/>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Imagen 1">
            <a:extLst>
              <a:ext uri="{FF2B5EF4-FFF2-40B4-BE49-F238E27FC236}">
                <a16:creationId xmlns="" xmlns:a16="http://schemas.microsoft.com/office/drawing/2014/main" id="{6B1688A3-731D-EF33-66A0-23B4CB7220F4}"/>
              </a:ext>
            </a:extLst>
          </p:cNvPr>
          <p:cNvPicPr>
            <a:picLocks noChangeAspect="1"/>
          </p:cNvPicPr>
          <p:nvPr/>
        </p:nvPicPr>
        <p:blipFill>
          <a:blip r:embed="rId2"/>
          <a:stretch>
            <a:fillRect/>
          </a:stretch>
        </p:blipFill>
        <p:spPr>
          <a:xfrm>
            <a:off x="4866845" y="552852"/>
            <a:ext cx="6670216" cy="6305147"/>
          </a:xfrm>
          <a:prstGeom prst="rect">
            <a:avLst/>
          </a:prstGeom>
        </p:spPr>
      </p:pic>
      <p:sp>
        <p:nvSpPr>
          <p:cNvPr id="6" name="Rectángulo 5">
            <a:extLst>
              <a:ext uri="{FF2B5EF4-FFF2-40B4-BE49-F238E27FC236}">
                <a16:creationId xmlns="" xmlns:a16="http://schemas.microsoft.com/office/drawing/2014/main" id="{5F4C751C-600B-CE1F-B8C2-8FECDEDD912B}"/>
              </a:ext>
            </a:extLst>
          </p:cNvPr>
          <p:cNvSpPr/>
          <p:nvPr/>
        </p:nvSpPr>
        <p:spPr>
          <a:xfrm>
            <a:off x="654939" y="1704071"/>
            <a:ext cx="3441932" cy="344985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err="1">
                <a:solidFill>
                  <a:schemeClr val="tx1"/>
                </a:solidFill>
                <a:latin typeface="Times New Roman" panose="02020603050405020304" pitchFamily="18" charset="0"/>
                <a:cs typeface="Times New Roman" panose="02020603050405020304" pitchFamily="18" charset="0"/>
              </a:rPr>
              <a:t>Scopus</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3"/>
              </a:rPr>
              <a:t>scopus.com</a:t>
            </a:r>
            <a:r>
              <a:rPr lang="es-ES" sz="1600">
                <a:solidFill>
                  <a:schemeClr val="tx1"/>
                </a:solidFill>
                <a:latin typeface="Times New Roman" panose="02020603050405020304" pitchFamily="18" charset="0"/>
                <a:cs typeface="Times New Roman" panose="02020603050405020304" pitchFamily="18" charset="0"/>
              </a:rPr>
              <a:t>) es una base de datos multidisciplinar de referencias bibliográficas y citas, de ámbito internacional, perteneciente a Elsevier.</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En ella se puede realizar búsquedas precisas de investigaciones relevantes y autorizadas, identificar autores y obtener acceso al texto completo, y a datos, métricas y herramientas analíticas.</a:t>
            </a:r>
          </a:p>
        </p:txBody>
      </p:sp>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 xmlns:a16="http://schemas.microsoft.com/office/drawing/2014/main" id="{E1AE3098-4883-912B-076F-23D8EF58E74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4" name="Diagrama de flujo: entrada manual 31">
            <a:extLst>
              <a:ext uri="{FF2B5EF4-FFF2-40B4-BE49-F238E27FC236}">
                <a16:creationId xmlns="" xmlns:a16="http://schemas.microsoft.com/office/drawing/2014/main" id="{C51641E6-6440-4818-263C-4A9AA4D0541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706627192"/>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9" name="Imagen 48">
            <a:extLst>
              <a:ext uri="{FF2B5EF4-FFF2-40B4-BE49-F238E27FC236}">
                <a16:creationId xmlns="" xmlns:a16="http://schemas.microsoft.com/office/drawing/2014/main" id="{FA199D59-3A0A-1400-F055-75BAFCF44441}"/>
              </a:ext>
            </a:extLst>
          </p:cNvPr>
          <p:cNvPicPr>
            <a:picLocks noChangeAspect="1"/>
          </p:cNvPicPr>
          <p:nvPr/>
        </p:nvPicPr>
        <p:blipFill>
          <a:blip r:embed="rId2"/>
          <a:srcRect l="997" t="291" r="1465" b="384"/>
          <a:stretch>
            <a:fillRect/>
          </a:stretch>
        </p:blipFill>
        <p:spPr>
          <a:xfrm>
            <a:off x="6146801" y="552852"/>
            <a:ext cx="5253019" cy="6305148"/>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320A4F24-3EB0-1F40-922E-E1C2CCD1724F}"/>
              </a:ext>
            </a:extLst>
          </p:cNvPr>
          <p:cNvSpPr/>
          <p:nvPr/>
        </p:nvSpPr>
        <p:spPr>
          <a:xfrm>
            <a:off x="923360" y="1263086"/>
            <a:ext cx="4223850" cy="464448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perfil del autor, en el encabezado, podrá visualizar los datos profesionales (1), bajo lo que habrá un </a:t>
            </a:r>
            <a:r>
              <a:rPr lang="es-ES" sz="1600" b="1">
                <a:solidFill>
                  <a:schemeClr val="tx1"/>
                </a:solidFill>
                <a:latin typeface="Times New Roman" panose="02020603050405020304" pitchFamily="18" charset="0"/>
                <a:cs typeface="Times New Roman" panose="02020603050405020304" pitchFamily="18" charset="0"/>
              </a:rPr>
              <a:t>resumen de las métricas</a:t>
            </a:r>
            <a:r>
              <a:rPr lang="es-ES" sz="1600">
                <a:solidFill>
                  <a:schemeClr val="tx1"/>
                </a:solidFill>
                <a:latin typeface="Times New Roman" panose="02020603050405020304" pitchFamily="18" charset="0"/>
                <a:cs typeface="Times New Roman" panose="02020603050405020304" pitchFamily="18" charset="0"/>
              </a:rPr>
              <a:t> (número de </a:t>
            </a:r>
            <a:r>
              <a:rPr lang="es-ES" sz="1600" b="1">
                <a:solidFill>
                  <a:schemeClr val="tx1"/>
                </a:solidFill>
                <a:latin typeface="Times New Roman" panose="02020603050405020304" pitchFamily="18" charset="0"/>
                <a:cs typeface="Times New Roman" panose="02020603050405020304" pitchFamily="18" charset="0"/>
              </a:rPr>
              <a:t>citas</a:t>
            </a:r>
            <a:r>
              <a:rPr lang="es-ES" sz="1600">
                <a:solidFill>
                  <a:schemeClr val="tx1"/>
                </a:solidFill>
                <a:latin typeface="Times New Roman" panose="02020603050405020304" pitchFamily="18" charset="0"/>
                <a:cs typeface="Times New Roman" panose="02020603050405020304" pitchFamily="18" charset="0"/>
              </a:rPr>
              <a:t>, número de </a:t>
            </a:r>
            <a:r>
              <a:rPr lang="es-ES" sz="1600" b="1">
                <a:solidFill>
                  <a:schemeClr val="tx1"/>
                </a:solidFill>
                <a:latin typeface="Times New Roman" panose="02020603050405020304" pitchFamily="18" charset="0"/>
                <a:cs typeface="Times New Roman" panose="02020603050405020304" pitchFamily="18" charset="0"/>
              </a:rPr>
              <a:t>documentos</a:t>
            </a:r>
            <a:r>
              <a:rPr lang="es-ES" sz="1600">
                <a:solidFill>
                  <a:schemeClr val="tx1"/>
                </a:solidFill>
                <a:latin typeface="Times New Roman" panose="02020603050405020304" pitchFamily="18" charset="0"/>
                <a:cs typeface="Times New Roman" panose="02020603050405020304" pitchFamily="18" charset="0"/>
              </a:rPr>
              <a:t> publicados e </a:t>
            </a:r>
            <a:r>
              <a:rPr lang="es-ES" sz="1600" b="1">
                <a:solidFill>
                  <a:schemeClr val="tx1"/>
                </a:solidFill>
                <a:latin typeface="Times New Roman" panose="02020603050405020304" pitchFamily="18" charset="0"/>
                <a:cs typeface="Times New Roman" panose="02020603050405020304" pitchFamily="18" charset="0"/>
              </a:rPr>
              <a:t>índice h</a:t>
            </a:r>
            <a:r>
              <a:rPr lang="es-ES" sz="1600">
                <a:solidFill>
                  <a:schemeClr val="tx1"/>
                </a:solidFill>
                <a:latin typeface="Times New Roman" panose="02020603050405020304" pitchFamily="18" charset="0"/>
                <a:cs typeface="Times New Roman" panose="02020603050405020304" pitchFamily="18" charset="0"/>
              </a:rPr>
              <a:t>) (2).</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Bajo estos datos, se mostrará un gráfico sobre el </a:t>
            </a:r>
            <a:r>
              <a:rPr lang="es-ES" sz="1600" b="1">
                <a:solidFill>
                  <a:schemeClr val="tx1"/>
                </a:solidFill>
                <a:latin typeface="Times New Roman" panose="02020603050405020304" pitchFamily="18" charset="0"/>
                <a:cs typeface="Times New Roman" panose="02020603050405020304" pitchFamily="18" charset="0"/>
              </a:rPr>
              <a:t>número de documentos</a:t>
            </a:r>
            <a:r>
              <a:rPr lang="es-ES" sz="1600">
                <a:solidFill>
                  <a:schemeClr val="tx1"/>
                </a:solidFill>
                <a:latin typeface="Times New Roman" panose="02020603050405020304" pitchFamily="18" charset="0"/>
                <a:cs typeface="Times New Roman" panose="02020603050405020304" pitchFamily="18" charset="0"/>
              </a:rPr>
              <a:t> publicados en un periodo de tiempo y el </a:t>
            </a:r>
            <a:r>
              <a:rPr lang="es-ES" sz="1600" b="1">
                <a:solidFill>
                  <a:schemeClr val="tx1"/>
                </a:solidFill>
                <a:latin typeface="Times New Roman" panose="02020603050405020304" pitchFamily="18" charset="0"/>
                <a:cs typeface="Times New Roman" panose="02020603050405020304" pitchFamily="18" charset="0"/>
              </a:rPr>
              <a:t>número de citas</a:t>
            </a:r>
            <a:r>
              <a:rPr lang="es-ES" sz="1600">
                <a:solidFill>
                  <a:schemeClr val="tx1"/>
                </a:solidFill>
                <a:latin typeface="Times New Roman" panose="02020603050405020304" pitchFamily="18" charset="0"/>
                <a:cs typeface="Times New Roman" panose="02020603050405020304" pitchFamily="18" charset="0"/>
              </a:rPr>
              <a:t> que han recibido (3).</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En la parte inferior de la página podrá visualizar una serie de pestañas, siendo la primera sobre el </a:t>
            </a:r>
            <a:r>
              <a:rPr lang="es-ES" sz="1600" b="1">
                <a:solidFill>
                  <a:schemeClr val="tx1"/>
                </a:solidFill>
                <a:latin typeface="Times New Roman" panose="02020603050405020304" pitchFamily="18" charset="0"/>
                <a:cs typeface="Times New Roman" panose="02020603050405020304" pitchFamily="18" charset="0"/>
              </a:rPr>
              <a:t>número de documentos</a:t>
            </a:r>
            <a:r>
              <a:rPr lang="es-ES" sz="1600">
                <a:solidFill>
                  <a:schemeClr val="tx1"/>
                </a:solidFill>
                <a:latin typeface="Times New Roman" panose="02020603050405020304" pitchFamily="18" charset="0"/>
                <a:cs typeface="Times New Roman" panose="02020603050405020304" pitchFamily="18" charset="0"/>
              </a:rPr>
              <a:t>, en la que, en el lado izquierdo, encontrará los </a:t>
            </a:r>
            <a:r>
              <a:rPr lang="es-ES" sz="1600" b="1">
                <a:solidFill>
                  <a:schemeClr val="tx1"/>
                </a:solidFill>
                <a:latin typeface="Times New Roman" panose="02020603050405020304" pitchFamily="18" charset="0"/>
                <a:cs typeface="Times New Roman" panose="02020603050405020304" pitchFamily="18" charset="0"/>
              </a:rPr>
              <a:t>documentos</a:t>
            </a:r>
            <a:r>
              <a:rPr lang="es-ES" sz="1600">
                <a:solidFill>
                  <a:schemeClr val="tx1"/>
                </a:solidFill>
                <a:latin typeface="Times New Roman" panose="02020603050405020304" pitchFamily="18" charset="0"/>
                <a:cs typeface="Times New Roman" panose="02020603050405020304" pitchFamily="18" charset="0"/>
              </a:rPr>
              <a:t> publicados por el autor y la citas que tienen (4).</a:t>
            </a:r>
          </a:p>
        </p:txBody>
      </p:sp>
      <p:grpSp>
        <p:nvGrpSpPr>
          <p:cNvPr id="5" name="Grupo 4">
            <a:extLst>
              <a:ext uri="{FF2B5EF4-FFF2-40B4-BE49-F238E27FC236}">
                <a16:creationId xmlns="" xmlns:a16="http://schemas.microsoft.com/office/drawing/2014/main" id="{FDD0BB19-58DD-54AD-2FA2-7689C1753E47}"/>
              </a:ext>
            </a:extLst>
          </p:cNvPr>
          <p:cNvGrpSpPr/>
          <p:nvPr/>
        </p:nvGrpSpPr>
        <p:grpSpPr>
          <a:xfrm>
            <a:off x="6517341" y="1022260"/>
            <a:ext cx="4874803" cy="481652"/>
            <a:chOff x="6403729" y="1983790"/>
            <a:chExt cx="4874803" cy="481652"/>
          </a:xfrm>
        </p:grpSpPr>
        <p:grpSp>
          <p:nvGrpSpPr>
            <p:cNvPr id="7" name="Grupo 6">
              <a:extLst>
                <a:ext uri="{FF2B5EF4-FFF2-40B4-BE49-F238E27FC236}">
                  <a16:creationId xmlns="" xmlns:a16="http://schemas.microsoft.com/office/drawing/2014/main" id="{F65B61A1-BC80-917B-26D7-4A9CC25F3E89}"/>
                </a:ext>
              </a:extLst>
            </p:cNvPr>
            <p:cNvGrpSpPr/>
            <p:nvPr/>
          </p:nvGrpSpPr>
          <p:grpSpPr>
            <a:xfrm>
              <a:off x="6403729" y="1983790"/>
              <a:ext cx="4874803" cy="481652"/>
              <a:chOff x="5287606" y="2627858"/>
              <a:chExt cx="4874803" cy="481652"/>
            </a:xfrm>
          </p:grpSpPr>
          <p:sp>
            <p:nvSpPr>
              <p:cNvPr id="9" name="Rectángulo 8">
                <a:extLst>
                  <a:ext uri="{FF2B5EF4-FFF2-40B4-BE49-F238E27FC236}">
                    <a16:creationId xmlns="" xmlns:a16="http://schemas.microsoft.com/office/drawing/2014/main" id="{885A42C1-A6DB-F368-17AE-DA9F62187D97}"/>
                  </a:ext>
                </a:extLst>
              </p:cNvPr>
              <p:cNvSpPr/>
              <p:nvPr/>
            </p:nvSpPr>
            <p:spPr>
              <a:xfrm>
                <a:off x="5287606" y="2627858"/>
                <a:ext cx="3367266" cy="48165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 xmlns:a16="http://schemas.microsoft.com/office/drawing/2014/main" id="{C7267BDE-4DFF-6170-8434-D28321AA9EEF}"/>
                  </a:ext>
                </a:extLst>
              </p:cNvPr>
              <p:cNvSpPr/>
              <p:nvPr/>
            </p:nvSpPr>
            <p:spPr>
              <a:xfrm>
                <a:off x="9836857" y="265438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cxnSp>
          <p:nvCxnSpPr>
            <p:cNvPr id="8" name="Conector recto de flecha 7">
              <a:extLst>
                <a:ext uri="{FF2B5EF4-FFF2-40B4-BE49-F238E27FC236}">
                  <a16:creationId xmlns="" xmlns:a16="http://schemas.microsoft.com/office/drawing/2014/main" id="{3DEF57B0-9228-0E2A-2BE0-A3A1A6B117D1}"/>
                </a:ext>
              </a:extLst>
            </p:cNvPr>
            <p:cNvCxnSpPr>
              <a:stCxn id="10" idx="1"/>
              <a:endCxn id="9" idx="3"/>
            </p:cNvCxnSpPr>
            <p:nvPr/>
          </p:nvCxnSpPr>
          <p:spPr>
            <a:xfrm flipH="1">
              <a:off x="9770995" y="2153233"/>
              <a:ext cx="1181985" cy="7138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nvGrpSpPr>
          <p:cNvPr id="11" name="Grupo 10">
            <a:extLst>
              <a:ext uri="{FF2B5EF4-FFF2-40B4-BE49-F238E27FC236}">
                <a16:creationId xmlns="" xmlns:a16="http://schemas.microsoft.com/office/drawing/2014/main" id="{FFDCA1F1-E2D5-CF08-0F92-1B4BC7186CBC}"/>
              </a:ext>
            </a:extLst>
          </p:cNvPr>
          <p:cNvGrpSpPr/>
          <p:nvPr/>
        </p:nvGrpSpPr>
        <p:grpSpPr>
          <a:xfrm>
            <a:off x="6517341" y="1592296"/>
            <a:ext cx="4241390" cy="349873"/>
            <a:chOff x="6403730" y="1983790"/>
            <a:chExt cx="4241390" cy="349873"/>
          </a:xfrm>
        </p:grpSpPr>
        <p:grpSp>
          <p:nvGrpSpPr>
            <p:cNvPr id="12" name="Grupo 11">
              <a:extLst>
                <a:ext uri="{FF2B5EF4-FFF2-40B4-BE49-F238E27FC236}">
                  <a16:creationId xmlns="" xmlns:a16="http://schemas.microsoft.com/office/drawing/2014/main" id="{126FE6E6-FAB2-9A5B-5407-1D0246343B24}"/>
                </a:ext>
              </a:extLst>
            </p:cNvPr>
            <p:cNvGrpSpPr/>
            <p:nvPr/>
          </p:nvGrpSpPr>
          <p:grpSpPr>
            <a:xfrm>
              <a:off x="6403730" y="1983790"/>
              <a:ext cx="4241390" cy="349873"/>
              <a:chOff x="5287607" y="2627858"/>
              <a:chExt cx="4241390" cy="349873"/>
            </a:xfrm>
          </p:grpSpPr>
          <p:sp>
            <p:nvSpPr>
              <p:cNvPr id="14" name="Rectángulo 13">
                <a:extLst>
                  <a:ext uri="{FF2B5EF4-FFF2-40B4-BE49-F238E27FC236}">
                    <a16:creationId xmlns="" xmlns:a16="http://schemas.microsoft.com/office/drawing/2014/main" id="{B4BAEEF8-1CB8-6615-712E-02EF7B280CFD}"/>
                  </a:ext>
                </a:extLst>
              </p:cNvPr>
              <p:cNvSpPr/>
              <p:nvPr/>
            </p:nvSpPr>
            <p:spPr>
              <a:xfrm>
                <a:off x="5287607" y="2627858"/>
                <a:ext cx="2950283" cy="31236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 xmlns:a16="http://schemas.microsoft.com/office/drawing/2014/main" id="{6783495B-83BC-DC50-888A-B6EC9B8E8635}"/>
                  </a:ext>
                </a:extLst>
              </p:cNvPr>
              <p:cNvSpPr/>
              <p:nvPr/>
            </p:nvSpPr>
            <p:spPr>
              <a:xfrm>
                <a:off x="9203445" y="269189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cxnSp>
          <p:nvCxnSpPr>
            <p:cNvPr id="13" name="Conector recto de flecha 12">
              <a:extLst>
                <a:ext uri="{FF2B5EF4-FFF2-40B4-BE49-F238E27FC236}">
                  <a16:creationId xmlns="" xmlns:a16="http://schemas.microsoft.com/office/drawing/2014/main" id="{BFE8BB7D-617C-7C10-9202-B27E495258B6}"/>
                </a:ext>
              </a:extLst>
            </p:cNvPr>
            <p:cNvCxnSpPr>
              <a:stCxn id="15" idx="1"/>
              <a:endCxn id="14" idx="3"/>
            </p:cNvCxnSpPr>
            <p:nvPr/>
          </p:nvCxnSpPr>
          <p:spPr>
            <a:xfrm flipH="1" flipV="1">
              <a:off x="9354013" y="2139972"/>
              <a:ext cx="965555" cy="5077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nvGrpSpPr>
          <p:cNvPr id="16" name="Grupo 15">
            <a:extLst>
              <a:ext uri="{FF2B5EF4-FFF2-40B4-BE49-F238E27FC236}">
                <a16:creationId xmlns="" xmlns:a16="http://schemas.microsoft.com/office/drawing/2014/main" id="{E9CC10DE-820C-B4EB-7F6D-25E2B5336305}"/>
              </a:ext>
            </a:extLst>
          </p:cNvPr>
          <p:cNvGrpSpPr/>
          <p:nvPr/>
        </p:nvGrpSpPr>
        <p:grpSpPr>
          <a:xfrm>
            <a:off x="6515572" y="2427915"/>
            <a:ext cx="2878434" cy="1024817"/>
            <a:chOff x="5184810" y="2611230"/>
            <a:chExt cx="2536005" cy="1024817"/>
          </a:xfrm>
        </p:grpSpPr>
        <p:sp>
          <p:nvSpPr>
            <p:cNvPr id="17" name="Rectángulo 16">
              <a:extLst>
                <a:ext uri="{FF2B5EF4-FFF2-40B4-BE49-F238E27FC236}">
                  <a16:creationId xmlns="" xmlns:a16="http://schemas.microsoft.com/office/drawing/2014/main" id="{D5C16916-73B5-974E-07DD-3F4C136242A2}"/>
                </a:ext>
              </a:extLst>
            </p:cNvPr>
            <p:cNvSpPr/>
            <p:nvPr/>
          </p:nvSpPr>
          <p:spPr>
            <a:xfrm>
              <a:off x="5184810" y="2611230"/>
              <a:ext cx="2515900" cy="102481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EB7BD913-8B18-1B62-88E8-B0CB6506A2EC}"/>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sp>
        <p:nvSpPr>
          <p:cNvPr id="44" name="Rectángulo 43">
            <a:extLst>
              <a:ext uri="{FF2B5EF4-FFF2-40B4-BE49-F238E27FC236}">
                <a16:creationId xmlns="" xmlns:a16="http://schemas.microsoft.com/office/drawing/2014/main" id="{FF99EDFF-0A80-5513-61E1-CEA5C8575F43}"/>
              </a:ext>
            </a:extLst>
          </p:cNvPr>
          <p:cNvSpPr/>
          <p:nvPr/>
        </p:nvSpPr>
        <p:spPr>
          <a:xfrm>
            <a:off x="6545129" y="4016189"/>
            <a:ext cx="2922495" cy="284181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 xmlns:a16="http://schemas.microsoft.com/office/drawing/2014/main" id="{07BE8408-ADC6-931A-5253-8BCE13DDDB97}"/>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4</a:t>
            </a:r>
          </a:p>
        </p:txBody>
      </p:sp>
      <p:pic>
        <p:nvPicPr>
          <p:cNvPr id="2" name="Imagen 1">
            <a:extLst>
              <a:ext uri="{FF2B5EF4-FFF2-40B4-BE49-F238E27FC236}">
                <a16:creationId xmlns="" xmlns:a16="http://schemas.microsoft.com/office/drawing/2014/main" id="{3C59D828-A32F-CFD4-5DE3-803D36C0245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02C85F26-2620-3FE7-1120-42AE4C6CF85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075913542"/>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27</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0" name="Imagen 19">
            <a:extLst>
              <a:ext uri="{FF2B5EF4-FFF2-40B4-BE49-F238E27FC236}">
                <a16:creationId xmlns="" xmlns:a16="http://schemas.microsoft.com/office/drawing/2014/main" id="{A35AF86B-833F-FE2C-2669-126B4CF0235E}"/>
              </a:ext>
            </a:extLst>
          </p:cNvPr>
          <p:cNvPicPr>
            <a:picLocks noChangeAspect="1"/>
          </p:cNvPicPr>
          <p:nvPr/>
        </p:nvPicPr>
        <p:blipFill>
          <a:blip r:embed="rId2"/>
          <a:srcRect l="164" t="1208" r="1670" b="3619"/>
          <a:stretch>
            <a:fillRect/>
          </a:stretch>
        </p:blipFill>
        <p:spPr>
          <a:xfrm>
            <a:off x="1126236" y="1049865"/>
            <a:ext cx="5869552" cy="4758269"/>
          </a:xfrm>
          <a:prstGeom prst="rect">
            <a:avLst/>
          </a:prstGeom>
        </p:spPr>
      </p:pic>
      <p:sp>
        <p:nvSpPr>
          <p:cNvPr id="21" name="Bocadillo: rectángulo 20">
            <a:extLst>
              <a:ext uri="{FF2B5EF4-FFF2-40B4-BE49-F238E27FC236}">
                <a16:creationId xmlns="" xmlns:a16="http://schemas.microsoft.com/office/drawing/2014/main" id="{19EBCFE9-2DEF-5B6B-8E18-56CD3D20E135}"/>
              </a:ext>
            </a:extLst>
          </p:cNvPr>
          <p:cNvSpPr/>
          <p:nvPr/>
        </p:nvSpPr>
        <p:spPr>
          <a:xfrm>
            <a:off x="7435162" y="1940538"/>
            <a:ext cx="3170085" cy="1980229"/>
          </a:xfrm>
          <a:prstGeom prst="wedgeRectCallout">
            <a:avLst>
              <a:gd name="adj1" fmla="val -163114"/>
              <a:gd name="adj2" fmla="val -7921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la pestaña de “</a:t>
            </a:r>
            <a:r>
              <a:rPr lang="es-ES" sz="1600" b="1" err="1">
                <a:solidFill>
                  <a:schemeClr val="tx1"/>
                </a:solidFill>
                <a:latin typeface="Times New Roman" panose="02020603050405020304" pitchFamily="18" charset="0"/>
                <a:cs typeface="Times New Roman" panose="02020603050405020304" pitchFamily="18" charset="0"/>
              </a:rPr>
              <a:t>Cited by x documents</a:t>
            </a:r>
            <a:r>
              <a:rPr lang="es-ES" sz="1600">
                <a:solidFill>
                  <a:schemeClr val="tx1"/>
                </a:solidFill>
                <a:latin typeface="Times New Roman" panose="02020603050405020304" pitchFamily="18" charset="0"/>
                <a:cs typeface="Times New Roman" panose="02020603050405020304" pitchFamily="18" charset="0"/>
              </a:rPr>
              <a:t>”, podrá consultar el número de </a:t>
            </a:r>
            <a:r>
              <a:rPr lang="es-ES" sz="1600" b="1">
                <a:solidFill>
                  <a:schemeClr val="tx1"/>
                </a:solidFill>
                <a:latin typeface="Times New Roman" panose="02020603050405020304" pitchFamily="18" charset="0"/>
                <a:cs typeface="Times New Roman" panose="02020603050405020304" pitchFamily="18" charset="0"/>
              </a:rPr>
              <a:t>citas</a:t>
            </a:r>
            <a:r>
              <a:rPr lang="es-ES" sz="1600">
                <a:solidFill>
                  <a:schemeClr val="tx1"/>
                </a:solidFill>
                <a:latin typeface="Times New Roman" panose="02020603050405020304" pitchFamily="18" charset="0"/>
                <a:cs typeface="Times New Roman" panose="02020603050405020304" pitchFamily="18" charset="0"/>
              </a:rPr>
              <a:t> de las publicaciones del autor en otras obras.</a:t>
            </a:r>
          </a:p>
        </p:txBody>
      </p:sp>
      <p:pic>
        <p:nvPicPr>
          <p:cNvPr id="2" name="Imagen 1">
            <a:extLst>
              <a:ext uri="{FF2B5EF4-FFF2-40B4-BE49-F238E27FC236}">
                <a16:creationId xmlns="" xmlns:a16="http://schemas.microsoft.com/office/drawing/2014/main" id="{7FCBD43D-0D34-350E-E39E-597927B8A43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96B8FDD3-F477-8C86-E052-DAF66D8639A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876490512"/>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Imagen 6">
            <a:extLst>
              <a:ext uri="{FF2B5EF4-FFF2-40B4-BE49-F238E27FC236}">
                <a16:creationId xmlns="" xmlns:a16="http://schemas.microsoft.com/office/drawing/2014/main" id="{80206165-3B53-6D94-BD82-FF25A078A20C}"/>
              </a:ext>
            </a:extLst>
          </p:cNvPr>
          <p:cNvPicPr>
            <a:picLocks noChangeAspect="1"/>
          </p:cNvPicPr>
          <p:nvPr/>
        </p:nvPicPr>
        <p:blipFill>
          <a:blip r:embed="rId2"/>
          <a:srcRect l="997" t="291" r="1465" b="384"/>
          <a:stretch>
            <a:fillRect/>
          </a:stretch>
        </p:blipFill>
        <p:spPr>
          <a:xfrm>
            <a:off x="612031" y="552852"/>
            <a:ext cx="5253019" cy="6305148"/>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 xmlns:a16="http://schemas.microsoft.com/office/drawing/2014/main" id="{20317BB7-F3C0-7B84-4725-94BCC212CB05}"/>
              </a:ext>
            </a:extLst>
          </p:cNvPr>
          <p:cNvSpPr/>
          <p:nvPr/>
        </p:nvSpPr>
        <p:spPr>
          <a:xfrm>
            <a:off x="1028156" y="3428999"/>
            <a:ext cx="657770" cy="18097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Bocadillo: rectángulo 3">
            <a:extLst>
              <a:ext uri="{FF2B5EF4-FFF2-40B4-BE49-F238E27FC236}">
                <a16:creationId xmlns="" xmlns:a16="http://schemas.microsoft.com/office/drawing/2014/main" id="{005C5F08-6A5A-C3C6-E5AC-19A42BDB694F}"/>
              </a:ext>
            </a:extLst>
          </p:cNvPr>
          <p:cNvSpPr/>
          <p:nvPr/>
        </p:nvSpPr>
        <p:spPr>
          <a:xfrm>
            <a:off x="1443483" y="4489191"/>
            <a:ext cx="4381764" cy="1572612"/>
          </a:xfrm>
          <a:prstGeom prst="wedgeRectCallout">
            <a:avLst>
              <a:gd name="adj1" fmla="val -43833"/>
              <a:gd name="adj2" fmla="val -10421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al principio, en la parte intermedia donde se encuentra el gráfico de documentos y citas, si clica en “</a:t>
            </a:r>
            <a:r>
              <a:rPr lang="es-ES" sz="1600" b="1" err="1">
                <a:solidFill>
                  <a:schemeClr val="tx1"/>
                </a:solidFill>
                <a:latin typeface="Times New Roman" panose="02020603050405020304" pitchFamily="18" charset="0"/>
                <a:cs typeface="Times New Roman" panose="02020603050405020304" pitchFamily="18" charset="0"/>
              </a:rPr>
              <a:t>Analyze author output</a:t>
            </a:r>
            <a:r>
              <a:rPr lang="es-ES" sz="1600">
                <a:solidFill>
                  <a:schemeClr val="tx1"/>
                </a:solidFill>
                <a:latin typeface="Times New Roman" panose="02020603050405020304" pitchFamily="18" charset="0"/>
                <a:cs typeface="Times New Roman" panose="02020603050405020304" pitchFamily="18" charset="0"/>
              </a:rPr>
              <a:t>” será dirigido a la siguiente página:</a:t>
            </a:r>
          </a:p>
        </p:txBody>
      </p:sp>
      <p:pic>
        <p:nvPicPr>
          <p:cNvPr id="5" name="Imagen 4">
            <a:extLst>
              <a:ext uri="{FF2B5EF4-FFF2-40B4-BE49-F238E27FC236}">
                <a16:creationId xmlns="" xmlns:a16="http://schemas.microsoft.com/office/drawing/2014/main" id="{E063A761-1BFF-5552-D26E-E7995C1093F4}"/>
              </a:ext>
            </a:extLst>
          </p:cNvPr>
          <p:cNvPicPr>
            <a:picLocks noChangeAspect="1"/>
          </p:cNvPicPr>
          <p:nvPr/>
        </p:nvPicPr>
        <p:blipFill>
          <a:blip r:embed="rId3"/>
          <a:srcRect l="446" t="989" r="3109" b="987"/>
          <a:stretch>
            <a:fillRect/>
          </a:stretch>
        </p:blipFill>
        <p:spPr>
          <a:xfrm>
            <a:off x="6352352" y="535812"/>
            <a:ext cx="5191520" cy="6322188"/>
          </a:xfrm>
          <a:prstGeom prst="rect">
            <a:avLst/>
          </a:prstGeom>
        </p:spPr>
      </p:pic>
      <p:sp>
        <p:nvSpPr>
          <p:cNvPr id="6" name="Flecha: doblada 5">
            <a:extLst>
              <a:ext uri="{FF2B5EF4-FFF2-40B4-BE49-F238E27FC236}">
                <a16:creationId xmlns="" xmlns:a16="http://schemas.microsoft.com/office/drawing/2014/main" id="{2CC64A0D-DD79-2034-5261-459A150060B2}"/>
              </a:ext>
            </a:extLst>
          </p:cNvPr>
          <p:cNvSpPr/>
          <p:nvPr/>
        </p:nvSpPr>
        <p:spPr>
          <a:xfrm>
            <a:off x="5541561" y="959224"/>
            <a:ext cx="891353" cy="3517252"/>
          </a:xfrm>
          <a:prstGeom prst="bentArrow">
            <a:avLst>
              <a:gd name="adj1" fmla="val 21837"/>
              <a:gd name="adj2" fmla="val 20127"/>
              <a:gd name="adj3" fmla="val 25000"/>
              <a:gd name="adj4" fmla="val 75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 name="Imagen 1">
            <a:extLst>
              <a:ext uri="{FF2B5EF4-FFF2-40B4-BE49-F238E27FC236}">
                <a16:creationId xmlns="" xmlns:a16="http://schemas.microsoft.com/office/drawing/2014/main" id="{DE6FA738-6CE5-8935-8C4C-26A4D38894F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8" name="Diagrama de flujo: entrada manual 31">
            <a:extLst>
              <a:ext uri="{FF2B5EF4-FFF2-40B4-BE49-F238E27FC236}">
                <a16:creationId xmlns="" xmlns:a16="http://schemas.microsoft.com/office/drawing/2014/main" id="{FD6C90DB-B76F-1FB9-7B58-B1D32044E22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153136054"/>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29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E063A761-1BFF-5552-D26E-E7995C1093F4}"/>
              </a:ext>
            </a:extLst>
          </p:cNvPr>
          <p:cNvPicPr>
            <a:picLocks noChangeAspect="1"/>
          </p:cNvPicPr>
          <p:nvPr/>
        </p:nvPicPr>
        <p:blipFill>
          <a:blip r:embed="rId2"/>
          <a:srcRect l="446" t="989" r="3109" b="987"/>
          <a:stretch>
            <a:fillRect/>
          </a:stretch>
        </p:blipFill>
        <p:spPr>
          <a:xfrm>
            <a:off x="485084" y="552852"/>
            <a:ext cx="5177527" cy="6305148"/>
          </a:xfrm>
          <a:prstGeom prst="rect">
            <a:avLst/>
          </a:prstGeom>
        </p:spPr>
      </p:pic>
      <p:pic>
        <p:nvPicPr>
          <p:cNvPr id="14" name="Imagen 13">
            <a:extLst>
              <a:ext uri="{FF2B5EF4-FFF2-40B4-BE49-F238E27FC236}">
                <a16:creationId xmlns="" xmlns:a16="http://schemas.microsoft.com/office/drawing/2014/main" id="{1D1C3204-975C-ED23-F0D6-E63977321707}"/>
              </a:ext>
            </a:extLst>
          </p:cNvPr>
          <p:cNvPicPr>
            <a:picLocks noChangeAspect="1"/>
          </p:cNvPicPr>
          <p:nvPr/>
        </p:nvPicPr>
        <p:blipFill>
          <a:blip r:embed="rId3"/>
          <a:srcRect l="1330" t="3262" r="1752" b="4676"/>
          <a:stretch>
            <a:fillRect/>
          </a:stretch>
        </p:blipFill>
        <p:spPr>
          <a:xfrm>
            <a:off x="6096000" y="1001806"/>
            <a:ext cx="5707633" cy="4854388"/>
          </a:xfrm>
          <a:prstGeom prst="rect">
            <a:avLst/>
          </a:prstGeom>
        </p:spPr>
      </p:pic>
      <p:sp>
        <p:nvSpPr>
          <p:cNvPr id="15" name="Bocadillo: rectángulo 14">
            <a:extLst>
              <a:ext uri="{FF2B5EF4-FFF2-40B4-BE49-F238E27FC236}">
                <a16:creationId xmlns="" xmlns:a16="http://schemas.microsoft.com/office/drawing/2014/main" id="{EE22E730-39AB-A562-96B7-738FBFA8570C}"/>
              </a:ext>
            </a:extLst>
          </p:cNvPr>
          <p:cNvSpPr/>
          <p:nvPr/>
        </p:nvSpPr>
        <p:spPr>
          <a:xfrm>
            <a:off x="923360" y="1603717"/>
            <a:ext cx="4381764" cy="2225874"/>
          </a:xfrm>
          <a:prstGeom prst="wedgeRectCallout">
            <a:avLst>
              <a:gd name="adj1" fmla="val -5282"/>
              <a:gd name="adj2" fmla="val 10450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consultar el número de citas, clique en el ítem “</a:t>
            </a:r>
            <a:r>
              <a:rPr lang="es-ES" sz="1600" b="1">
                <a:solidFill>
                  <a:schemeClr val="tx1"/>
                </a:solidFill>
                <a:latin typeface="Times New Roman" panose="02020603050405020304" pitchFamily="18" charset="0"/>
                <a:cs typeface="Times New Roman" panose="02020603050405020304" pitchFamily="18" charset="0"/>
              </a:rPr>
              <a:t>h-index</a:t>
            </a:r>
            <a:r>
              <a:rPr lang="es-ES" sz="1600">
                <a:solidFill>
                  <a:schemeClr val="tx1"/>
                </a:solidFill>
                <a:latin typeface="Times New Roman" panose="02020603050405020304" pitchFamily="18" charset="0"/>
                <a:cs typeface="Times New Roman" panose="02020603050405020304" pitchFamily="18" charset="0"/>
              </a:rPr>
              <a:t>” para ampliarlo. De esta forma, podrá consultar a la izquierda una lista de los documentos publicados y el número de citas recibidas (1), mientras que a la derecha visualizará un gráfico en el que se representa el índice h basado en la lista anterior (2).</a:t>
            </a:r>
          </a:p>
        </p:txBody>
      </p:sp>
      <p:grpSp>
        <p:nvGrpSpPr>
          <p:cNvPr id="16" name="Grupo 15">
            <a:extLst>
              <a:ext uri="{FF2B5EF4-FFF2-40B4-BE49-F238E27FC236}">
                <a16:creationId xmlns="" xmlns:a16="http://schemas.microsoft.com/office/drawing/2014/main" id="{A74AF639-A6E1-F425-446B-A0F65B9E1624}"/>
              </a:ext>
            </a:extLst>
          </p:cNvPr>
          <p:cNvGrpSpPr/>
          <p:nvPr/>
        </p:nvGrpSpPr>
        <p:grpSpPr>
          <a:xfrm>
            <a:off x="6133707" y="3081745"/>
            <a:ext cx="1933523" cy="2814229"/>
            <a:chOff x="6017311" y="2611229"/>
            <a:chExt cx="1703504" cy="2814229"/>
          </a:xfrm>
        </p:grpSpPr>
        <p:sp>
          <p:nvSpPr>
            <p:cNvPr id="17" name="Rectángulo 16">
              <a:extLst>
                <a:ext uri="{FF2B5EF4-FFF2-40B4-BE49-F238E27FC236}">
                  <a16:creationId xmlns="" xmlns:a16="http://schemas.microsoft.com/office/drawing/2014/main" id="{F57615B4-3E2C-9115-296F-005813E1D04A}"/>
                </a:ext>
              </a:extLst>
            </p:cNvPr>
            <p:cNvSpPr/>
            <p:nvPr/>
          </p:nvSpPr>
          <p:spPr>
            <a:xfrm>
              <a:off x="6017311" y="2611229"/>
              <a:ext cx="1683398" cy="281422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22174E8D-3647-DB5D-B7A7-A3E6F84624A3}"/>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9" name="Grupo 18">
            <a:extLst>
              <a:ext uri="{FF2B5EF4-FFF2-40B4-BE49-F238E27FC236}">
                <a16:creationId xmlns="" xmlns:a16="http://schemas.microsoft.com/office/drawing/2014/main" id="{1424F861-2CB9-F5A0-0B14-625FBB4C8411}"/>
              </a:ext>
            </a:extLst>
          </p:cNvPr>
          <p:cNvGrpSpPr/>
          <p:nvPr/>
        </p:nvGrpSpPr>
        <p:grpSpPr>
          <a:xfrm>
            <a:off x="8073151" y="3087566"/>
            <a:ext cx="3848901" cy="2814229"/>
            <a:chOff x="4329793" y="2611229"/>
            <a:chExt cx="3391022" cy="2814229"/>
          </a:xfrm>
        </p:grpSpPr>
        <p:sp>
          <p:nvSpPr>
            <p:cNvPr id="20" name="Rectángulo 19">
              <a:extLst>
                <a:ext uri="{FF2B5EF4-FFF2-40B4-BE49-F238E27FC236}">
                  <a16:creationId xmlns="" xmlns:a16="http://schemas.microsoft.com/office/drawing/2014/main" id="{F00A8C09-8519-BDF6-881E-2FD222193137}"/>
                </a:ext>
              </a:extLst>
            </p:cNvPr>
            <p:cNvSpPr/>
            <p:nvPr/>
          </p:nvSpPr>
          <p:spPr>
            <a:xfrm>
              <a:off x="4329793" y="2611229"/>
              <a:ext cx="3370916" cy="281422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 xmlns:a16="http://schemas.microsoft.com/office/drawing/2014/main" id="{E3841757-AB32-0D3A-AED2-C60642D9DD1A}"/>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sp>
        <p:nvSpPr>
          <p:cNvPr id="22" name="Flecha: curvada hacia arriba 21">
            <a:extLst>
              <a:ext uri="{FF2B5EF4-FFF2-40B4-BE49-F238E27FC236}">
                <a16:creationId xmlns="" xmlns:a16="http://schemas.microsoft.com/office/drawing/2014/main" id="{D065E8D4-0415-69DA-9B0A-A31F420D8A7C}"/>
              </a:ext>
            </a:extLst>
          </p:cNvPr>
          <p:cNvSpPr/>
          <p:nvPr/>
        </p:nvSpPr>
        <p:spPr>
          <a:xfrm flipV="1">
            <a:off x="4763671" y="784667"/>
            <a:ext cx="2473462" cy="690361"/>
          </a:xfrm>
          <a:prstGeom prst="curvedUpArrow">
            <a:avLst>
              <a:gd name="adj1" fmla="val 25000"/>
              <a:gd name="adj2" fmla="val 50000"/>
              <a:gd name="adj3" fmla="val 27216"/>
            </a:avLst>
          </a:prstGeom>
          <a:solidFill>
            <a:srgbClr val="BE04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 name="Imagen 1">
            <a:extLst>
              <a:ext uri="{FF2B5EF4-FFF2-40B4-BE49-F238E27FC236}">
                <a16:creationId xmlns="" xmlns:a16="http://schemas.microsoft.com/office/drawing/2014/main" id="{B6380BCD-5D0E-31BF-64C9-62DE8E9E0F8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29851A0F-8DEF-3A49-97F2-529EAB8E809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269179545"/>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5" name="Imagen 14">
            <a:extLst>
              <a:ext uri="{FF2B5EF4-FFF2-40B4-BE49-F238E27FC236}">
                <a16:creationId xmlns="" xmlns:a16="http://schemas.microsoft.com/office/drawing/2014/main" id="{7BCD6CD5-7CAF-3F34-5342-54DC26B2DFB3}"/>
              </a:ext>
            </a:extLst>
          </p:cNvPr>
          <p:cNvPicPr>
            <a:picLocks noChangeAspect="1"/>
          </p:cNvPicPr>
          <p:nvPr/>
        </p:nvPicPr>
        <p:blipFill>
          <a:blip r:embed="rId3"/>
          <a:srcRect l="1298" r="427" b="10183"/>
          <a:stretch>
            <a:fillRect/>
          </a:stretch>
        </p:blipFill>
        <p:spPr>
          <a:xfrm>
            <a:off x="155235" y="737600"/>
            <a:ext cx="6813176" cy="5382799"/>
          </a:xfrm>
          <a:prstGeom prst="rect">
            <a:avLst/>
          </a:prstGeom>
        </p:spPr>
      </p:pic>
      <p:sp>
        <p:nvSpPr>
          <p:cNvPr id="2" name="Bocadillo: rectángulo 1">
            <a:extLst>
              <a:ext uri="{FF2B5EF4-FFF2-40B4-BE49-F238E27FC236}">
                <a16:creationId xmlns="" xmlns:a16="http://schemas.microsoft.com/office/drawing/2014/main" id="{8BCA68D5-A6E4-802E-5814-745D4AA6782E}"/>
              </a:ext>
            </a:extLst>
          </p:cNvPr>
          <p:cNvSpPr/>
          <p:nvPr/>
        </p:nvSpPr>
        <p:spPr>
          <a:xfrm>
            <a:off x="2615737" y="2743200"/>
            <a:ext cx="3776163" cy="2507868"/>
          </a:xfrm>
          <a:prstGeom prst="wedgeRectCallout">
            <a:avLst>
              <a:gd name="adj1" fmla="val -85414"/>
              <a:gd name="adj2" fmla="val 31189"/>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Antes de comenzar, si es la primera vez </a:t>
            </a:r>
            <a:r>
              <a:rPr lang="es-ES" sz="1600" smtClean="0">
                <a:solidFill>
                  <a:schemeClr val="tx1"/>
                </a:solidFill>
                <a:latin typeface="Times New Roman" panose="02020603050405020304" pitchFamily="18" charset="0"/>
                <a:cs typeface="Times New Roman" panose="02020603050405020304" pitchFamily="18" charset="0"/>
              </a:rPr>
              <a:t>autoarchivando, </a:t>
            </a:r>
            <a:r>
              <a:rPr lang="es-ES" sz="1600">
                <a:solidFill>
                  <a:schemeClr val="tx1"/>
                </a:solidFill>
                <a:latin typeface="Times New Roman" panose="02020603050405020304" pitchFamily="18" charset="0"/>
                <a:cs typeface="Times New Roman" panose="02020603050405020304" pitchFamily="18" charset="0"/>
              </a:rPr>
              <a:t>va a ser necesario seguir unos pasos para realizar el autoarchivo.</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smtClean="0">
                <a:solidFill>
                  <a:schemeClr val="tx1"/>
                </a:solidFill>
                <a:latin typeface="Times New Roman" panose="02020603050405020304" pitchFamily="18" charset="0"/>
                <a:cs typeface="Times New Roman" panose="02020603050405020304" pitchFamily="18" charset="0"/>
              </a:rPr>
              <a:t>Los encuentra Clicando </a:t>
            </a:r>
            <a:r>
              <a:rPr lang="es-ES" sz="1600">
                <a:solidFill>
                  <a:schemeClr val="tx1"/>
                </a:solidFill>
                <a:latin typeface="Times New Roman" panose="02020603050405020304" pitchFamily="18" charset="0"/>
                <a:cs typeface="Times New Roman" panose="02020603050405020304" pitchFamily="18" charset="0"/>
              </a:rPr>
              <a:t>en </a:t>
            </a:r>
            <a:r>
              <a:rPr lang="es-ES" sz="1600" b="1">
                <a:solidFill>
                  <a:schemeClr val="tx1"/>
                </a:solidFill>
                <a:latin typeface="Times New Roman" panose="02020603050405020304" pitchFamily="18" charset="0"/>
                <a:cs typeface="Times New Roman" panose="02020603050405020304" pitchFamily="18" charset="0"/>
              </a:rPr>
              <a:t>“Pasos para autoarchivo”</a:t>
            </a:r>
            <a:r>
              <a:rPr lang="es-ES" sz="1600">
                <a:solidFill>
                  <a:schemeClr val="tx1"/>
                </a:solidFill>
                <a:latin typeface="Times New Roman" panose="02020603050405020304" pitchFamily="18" charset="0"/>
                <a:cs typeface="Times New Roman" panose="02020603050405020304" pitchFamily="18" charset="0"/>
              </a:rPr>
              <a:t>, en el apartado de </a:t>
            </a:r>
            <a:r>
              <a:rPr lang="es-ES" sz="1600" smtClean="0">
                <a:solidFill>
                  <a:schemeClr val="tx1"/>
                </a:solidFill>
                <a:latin typeface="Times New Roman" panose="02020603050405020304" pitchFamily="18" charset="0"/>
                <a:cs typeface="Times New Roman" panose="02020603050405020304" pitchFamily="18" charset="0"/>
              </a:rPr>
              <a:t>Servicios.</a:t>
            </a:r>
            <a:endParaRPr lang="es-ES" sz="1600">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 xmlns:a16="http://schemas.microsoft.com/office/drawing/2014/main" id="{14AA4B07-6898-BE68-9DF7-0FD65055B2AD}"/>
              </a:ext>
            </a:extLst>
          </p:cNvPr>
          <p:cNvPicPr>
            <a:picLocks noChangeAspect="1"/>
          </p:cNvPicPr>
          <p:nvPr/>
        </p:nvPicPr>
        <p:blipFill>
          <a:blip r:embed="rId4"/>
          <a:stretch>
            <a:fillRect/>
          </a:stretch>
        </p:blipFill>
        <p:spPr>
          <a:xfrm>
            <a:off x="7272141" y="1342659"/>
            <a:ext cx="4708662" cy="4085552"/>
          </a:xfrm>
          <a:prstGeom prst="rect">
            <a:avLst/>
          </a:prstGeom>
        </p:spPr>
      </p:pic>
      <p:sp>
        <p:nvSpPr>
          <p:cNvPr id="6" name="Flecha: curvada hacia arriba 5">
            <a:extLst>
              <a:ext uri="{FF2B5EF4-FFF2-40B4-BE49-F238E27FC236}">
                <a16:creationId xmlns="" xmlns:a16="http://schemas.microsoft.com/office/drawing/2014/main" id="{AA3A989F-078B-815A-F2BA-9783F40067F7}"/>
              </a:ext>
            </a:extLst>
          </p:cNvPr>
          <p:cNvSpPr/>
          <p:nvPr/>
        </p:nvSpPr>
        <p:spPr>
          <a:xfrm>
            <a:off x="5802285" y="5515341"/>
            <a:ext cx="2473462" cy="750531"/>
          </a:xfrm>
          <a:prstGeom prst="curvedUpArrow">
            <a:avLst>
              <a:gd name="adj1" fmla="val 25000"/>
              <a:gd name="adj2" fmla="val 50000"/>
              <a:gd name="adj3" fmla="val 27216"/>
            </a:avLst>
          </a:prstGeom>
          <a:solidFill>
            <a:srgbClr val="BE04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703058839"/>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Imagen 7">
            <a:extLst>
              <a:ext uri="{FF2B5EF4-FFF2-40B4-BE49-F238E27FC236}">
                <a16:creationId xmlns="" xmlns:a16="http://schemas.microsoft.com/office/drawing/2014/main" id="{73876495-8A52-AD34-8CE4-CDC121FBF3AC}"/>
              </a:ext>
            </a:extLst>
          </p:cNvPr>
          <p:cNvPicPr>
            <a:picLocks noChangeAspect="1"/>
          </p:cNvPicPr>
          <p:nvPr/>
        </p:nvPicPr>
        <p:blipFill>
          <a:blip r:embed="rId2"/>
          <a:srcRect l="997" t="291" r="1465" b="384"/>
          <a:stretch>
            <a:fillRect/>
          </a:stretch>
        </p:blipFill>
        <p:spPr>
          <a:xfrm>
            <a:off x="461604" y="552852"/>
            <a:ext cx="5253019" cy="6305148"/>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30</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 xmlns:a16="http://schemas.microsoft.com/office/drawing/2014/main" id="{8C48E7A9-2046-AE6D-5627-1C151A876C07}"/>
              </a:ext>
            </a:extLst>
          </p:cNvPr>
          <p:cNvSpPr/>
          <p:nvPr/>
        </p:nvSpPr>
        <p:spPr>
          <a:xfrm>
            <a:off x="1547391" y="3423307"/>
            <a:ext cx="550349" cy="19744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Bocadillo: rectángulo 3">
            <a:extLst>
              <a:ext uri="{FF2B5EF4-FFF2-40B4-BE49-F238E27FC236}">
                <a16:creationId xmlns="" xmlns:a16="http://schemas.microsoft.com/office/drawing/2014/main" id="{4A6259D9-54AF-FFDD-5D45-C5817A8DA684}"/>
              </a:ext>
            </a:extLst>
          </p:cNvPr>
          <p:cNvSpPr/>
          <p:nvPr/>
        </p:nvSpPr>
        <p:spPr>
          <a:xfrm>
            <a:off x="1004047" y="4374776"/>
            <a:ext cx="4685927" cy="2027272"/>
          </a:xfrm>
          <a:prstGeom prst="wedgeRectCallout">
            <a:avLst>
              <a:gd name="adj1" fmla="val -32030"/>
              <a:gd name="adj2" fmla="val -8569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otra vez al principio, donde se encuentra el gráfico de documentos y citas, al clicar en “</a:t>
            </a:r>
            <a:r>
              <a:rPr lang="es-ES" sz="1600" b="1" err="1">
                <a:solidFill>
                  <a:schemeClr val="tx1"/>
                </a:solidFill>
                <a:latin typeface="Times New Roman" panose="02020603050405020304" pitchFamily="18" charset="0"/>
                <a:cs typeface="Times New Roman" panose="02020603050405020304" pitchFamily="18" charset="0"/>
              </a:rPr>
              <a:t>Citation overview</a:t>
            </a:r>
            <a:r>
              <a:rPr lang="es-ES" sz="1600">
                <a:solidFill>
                  <a:schemeClr val="tx1"/>
                </a:solidFill>
                <a:latin typeface="Times New Roman" panose="02020603050405020304" pitchFamily="18" charset="0"/>
                <a:cs typeface="Times New Roman" panose="02020603050405020304" pitchFamily="18" charset="0"/>
              </a:rPr>
              <a:t>”, será dirigido a la página a continuación. En ella se le mostrará un gráfico sobre los documentos publicados y citados por año, y su tabla correspondiente.</a:t>
            </a:r>
          </a:p>
        </p:txBody>
      </p:sp>
      <p:pic>
        <p:nvPicPr>
          <p:cNvPr id="6" name="Imagen 5">
            <a:extLst>
              <a:ext uri="{FF2B5EF4-FFF2-40B4-BE49-F238E27FC236}">
                <a16:creationId xmlns="" xmlns:a16="http://schemas.microsoft.com/office/drawing/2014/main" id="{70068910-9E4C-188D-2C4F-EFBB0D8D02DB}"/>
              </a:ext>
            </a:extLst>
          </p:cNvPr>
          <p:cNvPicPr>
            <a:picLocks noChangeAspect="1"/>
          </p:cNvPicPr>
          <p:nvPr/>
        </p:nvPicPr>
        <p:blipFill>
          <a:blip r:embed="rId3"/>
          <a:srcRect l="951" t="847" r="684" b="990"/>
          <a:stretch>
            <a:fillRect/>
          </a:stretch>
        </p:blipFill>
        <p:spPr>
          <a:xfrm>
            <a:off x="6352352" y="811884"/>
            <a:ext cx="5607559" cy="5234231"/>
          </a:xfrm>
          <a:prstGeom prst="rect">
            <a:avLst/>
          </a:prstGeom>
        </p:spPr>
      </p:pic>
      <p:sp>
        <p:nvSpPr>
          <p:cNvPr id="7" name="Flecha: doblada 6">
            <a:extLst>
              <a:ext uri="{FF2B5EF4-FFF2-40B4-BE49-F238E27FC236}">
                <a16:creationId xmlns="" xmlns:a16="http://schemas.microsoft.com/office/drawing/2014/main" id="{BF6A296C-F8BC-9F05-4AF8-452352434C13}"/>
              </a:ext>
            </a:extLst>
          </p:cNvPr>
          <p:cNvSpPr/>
          <p:nvPr/>
        </p:nvSpPr>
        <p:spPr>
          <a:xfrm>
            <a:off x="5431032" y="1452282"/>
            <a:ext cx="891353" cy="2904564"/>
          </a:xfrm>
          <a:prstGeom prst="bentArrow">
            <a:avLst>
              <a:gd name="adj1" fmla="val 21837"/>
              <a:gd name="adj2" fmla="val 20127"/>
              <a:gd name="adj3" fmla="val 25000"/>
              <a:gd name="adj4" fmla="val 75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 name="Imagen 1">
            <a:extLst>
              <a:ext uri="{FF2B5EF4-FFF2-40B4-BE49-F238E27FC236}">
                <a16:creationId xmlns="" xmlns:a16="http://schemas.microsoft.com/office/drawing/2014/main" id="{EB63E202-6162-2747-4338-14BFF3C6EE2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F94A4903-0906-A5DA-3552-CF876F9C142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629467091"/>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 xmlns:a16="http://schemas.microsoft.com/office/drawing/2014/main" id="{1DFBB19D-6A7A-4186-425F-78170EA0DDAA}"/>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8" name="Rectángulo 7">
            <a:extLst>
              <a:ext uri="{FF2B5EF4-FFF2-40B4-BE49-F238E27FC236}">
                <a16:creationId xmlns="" xmlns:a16="http://schemas.microsoft.com/office/drawing/2014/main" id="{F50407DE-B53C-1E3F-1EC8-B3A66D6E6CAD}"/>
              </a:ext>
            </a:extLst>
          </p:cNvPr>
          <p:cNvSpPr/>
          <p:nvPr/>
        </p:nvSpPr>
        <p:spPr>
          <a:xfrm>
            <a:off x="4867841" y="5575213"/>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Bocadillo: rectángulo 8">
            <a:extLst>
              <a:ext uri="{FF2B5EF4-FFF2-40B4-BE49-F238E27FC236}">
                <a16:creationId xmlns="" xmlns:a16="http://schemas.microsoft.com/office/drawing/2014/main" id="{6B1C079C-AD44-96B3-C69E-2AF0910D81A6}"/>
              </a:ext>
            </a:extLst>
          </p:cNvPr>
          <p:cNvSpPr/>
          <p:nvPr/>
        </p:nvSpPr>
        <p:spPr>
          <a:xfrm>
            <a:off x="5645447" y="3173505"/>
            <a:ext cx="2198676" cy="1455471"/>
          </a:xfrm>
          <a:prstGeom prst="wedgeRectCallout">
            <a:avLst>
              <a:gd name="adj1" fmla="val -60447"/>
              <a:gd name="adj2" fmla="val 112007"/>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dirigirnos a la </a:t>
            </a:r>
            <a:r>
              <a:rPr lang="es-ES" sz="1600" b="1">
                <a:solidFill>
                  <a:schemeClr val="tx1"/>
                </a:solidFill>
                <a:latin typeface="Times New Roman" panose="02020603050405020304" pitchFamily="18" charset="0"/>
                <a:cs typeface="Times New Roman" panose="02020603050405020304" pitchFamily="18" charset="0"/>
              </a:rPr>
              <a:t>Web of Science (WoS) </a:t>
            </a:r>
            <a:r>
              <a:rPr lang="es-ES" sz="1600">
                <a:solidFill>
                  <a:schemeClr val="tx1"/>
                </a:solidFill>
                <a:latin typeface="Times New Roman" panose="02020603050405020304" pitchFamily="18" charset="0"/>
                <a:cs typeface="Times New Roman" panose="02020603050405020304" pitchFamily="18" charset="0"/>
              </a:rPr>
              <a:t>clicaremos en este icono.</a:t>
            </a:r>
          </a:p>
        </p:txBody>
      </p:sp>
      <p:pic>
        <p:nvPicPr>
          <p:cNvPr id="2" name="Imagen 1">
            <a:extLst>
              <a:ext uri="{FF2B5EF4-FFF2-40B4-BE49-F238E27FC236}">
                <a16:creationId xmlns="" xmlns:a16="http://schemas.microsoft.com/office/drawing/2014/main" id="{37B0CD4C-2BC1-FFA8-EC1B-2D5D5277EA0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DCB84D16-0AE8-B4AD-9F20-B1D9A2F904C3}"/>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105950714"/>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32</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 xmlns:a16="http://schemas.microsoft.com/office/drawing/2014/main" id="{35E6A096-285D-44FB-D1E6-24725925DC2E}"/>
              </a:ext>
            </a:extLst>
          </p:cNvPr>
          <p:cNvSpPr/>
          <p:nvPr/>
        </p:nvSpPr>
        <p:spPr>
          <a:xfrm>
            <a:off x="332910" y="1081747"/>
            <a:ext cx="4382526" cy="469450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a:solidFill>
                  <a:schemeClr val="tx1"/>
                </a:solidFill>
                <a:latin typeface="Times New Roman" panose="02020603050405020304" pitchFamily="18" charset="0"/>
                <a:cs typeface="Times New Roman" panose="02020603050405020304" pitchFamily="18" charset="0"/>
              </a:rPr>
              <a:t>Web of Science o WoS</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2"/>
              </a:rPr>
              <a:t>webofscience.com</a:t>
            </a:r>
            <a:r>
              <a:rPr lang="es-ES" sz="1600">
                <a:solidFill>
                  <a:schemeClr val="tx1"/>
                </a:solidFill>
                <a:latin typeface="Times New Roman" panose="02020603050405020304" pitchFamily="18" charset="0"/>
                <a:cs typeface="Times New Roman" panose="02020603050405020304" pitchFamily="18" charset="0"/>
              </a:rPr>
              <a:t>) es una base de datos que contiene el vaciado de las publicaciones con factor de impacto y que recoge el número de citas de los trabajos publicados en las mismas.</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Esta abarca los índices de Ciencias, Ciencias Sociales y Artes y Humanidades, además de los Proceedings de Ciencias, Ciencias Sociales y Humanidades, junto con las herramientas para análisis y evaluación (Journal Citation Report y Essential Science Indicators).</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Adicionalmente, cuenta con bases de datos que la complementan incluidas en la licencia para España: Medline, Scielo y Korean Citation Index.</a:t>
            </a:r>
          </a:p>
        </p:txBody>
      </p:sp>
      <p:pic>
        <p:nvPicPr>
          <p:cNvPr id="3" name="Imagen 2">
            <a:extLst>
              <a:ext uri="{FF2B5EF4-FFF2-40B4-BE49-F238E27FC236}">
                <a16:creationId xmlns="" xmlns:a16="http://schemas.microsoft.com/office/drawing/2014/main" id="{BAC373F0-08B6-690C-FD10-BEA3ED6BDC73}"/>
              </a:ext>
            </a:extLst>
          </p:cNvPr>
          <p:cNvPicPr>
            <a:picLocks noChangeAspect="1"/>
          </p:cNvPicPr>
          <p:nvPr/>
        </p:nvPicPr>
        <p:blipFill>
          <a:blip r:embed="rId3"/>
          <a:srcRect b="19537"/>
          <a:stretch>
            <a:fillRect/>
          </a:stretch>
        </p:blipFill>
        <p:spPr>
          <a:xfrm>
            <a:off x="5049280" y="872594"/>
            <a:ext cx="6909637" cy="5112809"/>
          </a:xfrm>
          <a:prstGeom prst="rect">
            <a:avLst/>
          </a:prstGeom>
        </p:spPr>
      </p:pic>
      <p:pic>
        <p:nvPicPr>
          <p:cNvPr id="4" name="Imagen 3">
            <a:extLst>
              <a:ext uri="{FF2B5EF4-FFF2-40B4-BE49-F238E27FC236}">
                <a16:creationId xmlns="" xmlns:a16="http://schemas.microsoft.com/office/drawing/2014/main" id="{0736E5B8-B53C-9355-7408-3806D8C2ADE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BAA41D6B-AAE5-1970-E0F8-33D6DD9E10C0}"/>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981185163"/>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33</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463CAD0C-C579-0EE5-27A0-8FB3BBC1E002}"/>
              </a:ext>
            </a:extLst>
          </p:cNvPr>
          <p:cNvSpPr/>
          <p:nvPr/>
        </p:nvSpPr>
        <p:spPr>
          <a:xfrm>
            <a:off x="425497" y="1599064"/>
            <a:ext cx="4419371" cy="421284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perfil de autor de WoS va a encontrar, en primera instancia, información profesional sobre el investigador (</a:t>
            </a:r>
            <a:r>
              <a:rPr lang="es-ES" sz="1600" b="1">
                <a:solidFill>
                  <a:schemeClr val="tx1"/>
                </a:solidFill>
                <a:latin typeface="Times New Roman" panose="02020603050405020304" pitchFamily="18" charset="0"/>
                <a:cs typeface="Times New Roman" panose="02020603050405020304" pitchFamily="18" charset="0"/>
              </a:rPr>
              <a:t>organizaciones</a:t>
            </a:r>
            <a:r>
              <a:rPr lang="es-ES" sz="1600">
                <a:solidFill>
                  <a:schemeClr val="tx1"/>
                </a:solidFill>
                <a:latin typeface="Times New Roman" panose="02020603050405020304" pitchFamily="18" charset="0"/>
                <a:cs typeface="Times New Roman" panose="02020603050405020304" pitchFamily="18" charset="0"/>
              </a:rPr>
              <a:t> en las que ha publicado documentos, </a:t>
            </a:r>
            <a:r>
              <a:rPr lang="es-ES" sz="1600" b="1">
                <a:solidFill>
                  <a:schemeClr val="tx1"/>
                </a:solidFill>
                <a:latin typeface="Times New Roman" panose="02020603050405020304" pitchFamily="18" charset="0"/>
                <a:cs typeface="Times New Roman" panose="02020603050405020304" pitchFamily="18" charset="0"/>
              </a:rPr>
              <a:t>categorías temáticas</a:t>
            </a:r>
            <a:r>
              <a:rPr lang="es-ES" sz="1600">
                <a:solidFill>
                  <a:schemeClr val="tx1"/>
                </a:solidFill>
                <a:latin typeface="Times New Roman" panose="02020603050405020304" pitchFamily="18" charset="0"/>
                <a:cs typeface="Times New Roman" panose="02020603050405020304" pitchFamily="18" charset="0"/>
              </a:rPr>
              <a:t> que trata y </a:t>
            </a:r>
            <a:r>
              <a:rPr lang="es-ES" sz="1600" b="1">
                <a:solidFill>
                  <a:schemeClr val="tx1"/>
                </a:solidFill>
                <a:latin typeface="Times New Roman" panose="02020603050405020304" pitchFamily="18" charset="0"/>
                <a:cs typeface="Times New Roman" panose="02020603050405020304" pitchFamily="18" charset="0"/>
              </a:rPr>
              <a:t>otros identificadores</a:t>
            </a:r>
            <a:r>
              <a:rPr lang="es-ES" sz="1600">
                <a:solidFill>
                  <a:schemeClr val="tx1"/>
                </a:solidFill>
                <a:latin typeface="Times New Roman" panose="02020603050405020304" pitchFamily="18" charset="0"/>
                <a:cs typeface="Times New Roman" panose="02020603050405020304" pitchFamily="18" charset="0"/>
              </a:rPr>
              <a:t> como el ORCID) (1).</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Por otra parte, a la izquierda, bajo esto, va a visualizar los </a:t>
            </a:r>
            <a:r>
              <a:rPr lang="es-ES" sz="1600" b="1">
                <a:solidFill>
                  <a:schemeClr val="tx1"/>
                </a:solidFill>
                <a:latin typeface="Times New Roman" panose="02020603050405020304" pitchFamily="18" charset="0"/>
                <a:cs typeface="Times New Roman" panose="02020603050405020304" pitchFamily="18" charset="0"/>
              </a:rPr>
              <a:t>documentos publicados </a:t>
            </a:r>
            <a:r>
              <a:rPr lang="es-ES" sz="1600">
                <a:solidFill>
                  <a:schemeClr val="tx1"/>
                </a:solidFill>
                <a:latin typeface="Times New Roman" panose="02020603050405020304" pitchFamily="18" charset="0"/>
                <a:cs typeface="Times New Roman" panose="02020603050405020304" pitchFamily="18" charset="0"/>
              </a:rPr>
              <a:t>por el autor e indexados en WoS (2), sobre los que se indicará las </a:t>
            </a:r>
            <a:r>
              <a:rPr lang="es-ES" sz="1600" b="1">
                <a:solidFill>
                  <a:schemeClr val="tx1"/>
                </a:solidFill>
                <a:latin typeface="Times New Roman" panose="02020603050405020304" pitchFamily="18" charset="0"/>
                <a:cs typeface="Times New Roman" panose="02020603050405020304" pitchFamily="18" charset="0"/>
              </a:rPr>
              <a:t>veces que han sido citados </a:t>
            </a:r>
            <a:r>
              <a:rPr lang="es-ES" sz="1600">
                <a:solidFill>
                  <a:schemeClr val="tx1"/>
                </a:solidFill>
                <a:latin typeface="Times New Roman" panose="02020603050405020304" pitchFamily="18" charset="0"/>
                <a:cs typeface="Times New Roman" panose="02020603050405020304" pitchFamily="18" charset="0"/>
              </a:rPr>
              <a:t>(3).</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Con esto último puede realizar dos acciones: bien puede clicar en el número de veces citado el documento (3) o en el título de este.</a:t>
            </a:r>
          </a:p>
        </p:txBody>
      </p:sp>
      <p:pic>
        <p:nvPicPr>
          <p:cNvPr id="5" name="Imagen 4">
            <a:extLst>
              <a:ext uri="{FF2B5EF4-FFF2-40B4-BE49-F238E27FC236}">
                <a16:creationId xmlns="" xmlns:a16="http://schemas.microsoft.com/office/drawing/2014/main" id="{90480396-5A4A-805A-1D6D-222DD5F8A8DE}"/>
              </a:ext>
            </a:extLst>
          </p:cNvPr>
          <p:cNvPicPr>
            <a:picLocks noChangeAspect="1"/>
          </p:cNvPicPr>
          <p:nvPr/>
        </p:nvPicPr>
        <p:blipFill>
          <a:blip r:embed="rId2"/>
          <a:stretch>
            <a:fillRect/>
          </a:stretch>
        </p:blipFill>
        <p:spPr>
          <a:xfrm>
            <a:off x="5218633" y="552851"/>
            <a:ext cx="6478579" cy="6305267"/>
          </a:xfrm>
          <a:prstGeom prst="rect">
            <a:avLst/>
          </a:prstGeom>
        </p:spPr>
      </p:pic>
      <p:grpSp>
        <p:nvGrpSpPr>
          <p:cNvPr id="6" name="Grupo 5">
            <a:extLst>
              <a:ext uri="{FF2B5EF4-FFF2-40B4-BE49-F238E27FC236}">
                <a16:creationId xmlns="" xmlns:a16="http://schemas.microsoft.com/office/drawing/2014/main" id="{3C783F95-2D62-662F-6739-EC95F15FD299}"/>
              </a:ext>
            </a:extLst>
          </p:cNvPr>
          <p:cNvGrpSpPr/>
          <p:nvPr/>
        </p:nvGrpSpPr>
        <p:grpSpPr>
          <a:xfrm>
            <a:off x="5585011" y="1098632"/>
            <a:ext cx="4412649" cy="1429415"/>
            <a:chOff x="3308166" y="2611230"/>
            <a:chExt cx="4412649" cy="1429415"/>
          </a:xfrm>
        </p:grpSpPr>
        <p:sp>
          <p:nvSpPr>
            <p:cNvPr id="7" name="Rectángulo 6">
              <a:extLst>
                <a:ext uri="{FF2B5EF4-FFF2-40B4-BE49-F238E27FC236}">
                  <a16:creationId xmlns="" xmlns:a16="http://schemas.microsoft.com/office/drawing/2014/main" id="{93D81943-E4B6-39CF-D9B1-12F206CA2162}"/>
                </a:ext>
              </a:extLst>
            </p:cNvPr>
            <p:cNvSpPr/>
            <p:nvPr/>
          </p:nvSpPr>
          <p:spPr>
            <a:xfrm>
              <a:off x="3308166" y="2611230"/>
              <a:ext cx="4392543" cy="142941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 xmlns:a16="http://schemas.microsoft.com/office/drawing/2014/main" id="{49EB96D2-411F-D77A-FDA0-4A6AEEDA5967}"/>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9" name="Grupo 8">
            <a:extLst>
              <a:ext uri="{FF2B5EF4-FFF2-40B4-BE49-F238E27FC236}">
                <a16:creationId xmlns="" xmlns:a16="http://schemas.microsoft.com/office/drawing/2014/main" id="{353847CC-B49B-A433-02DF-BF6A3C46A7D4}"/>
              </a:ext>
            </a:extLst>
          </p:cNvPr>
          <p:cNvGrpSpPr/>
          <p:nvPr/>
        </p:nvGrpSpPr>
        <p:grpSpPr>
          <a:xfrm>
            <a:off x="5585011" y="2802694"/>
            <a:ext cx="4412649" cy="4055306"/>
            <a:chOff x="3308166" y="2611230"/>
            <a:chExt cx="4412649" cy="4055306"/>
          </a:xfrm>
        </p:grpSpPr>
        <p:sp>
          <p:nvSpPr>
            <p:cNvPr id="10" name="Rectángulo 9">
              <a:extLst>
                <a:ext uri="{FF2B5EF4-FFF2-40B4-BE49-F238E27FC236}">
                  <a16:creationId xmlns="" xmlns:a16="http://schemas.microsoft.com/office/drawing/2014/main" id="{CC3B1EF3-4BF8-6440-3535-141CFEC98B47}"/>
                </a:ext>
              </a:extLst>
            </p:cNvPr>
            <p:cNvSpPr/>
            <p:nvPr/>
          </p:nvSpPr>
          <p:spPr>
            <a:xfrm>
              <a:off x="3308166" y="2611230"/>
              <a:ext cx="4392544" cy="405530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0A37DF6B-41A4-3BD1-317B-6E32D0416089}"/>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12" name="Grupo 11">
            <a:extLst>
              <a:ext uri="{FF2B5EF4-FFF2-40B4-BE49-F238E27FC236}">
                <a16:creationId xmlns="" xmlns:a16="http://schemas.microsoft.com/office/drawing/2014/main" id="{F1FB97C2-6154-2B3C-7F74-32CA3F8B57D7}"/>
              </a:ext>
            </a:extLst>
          </p:cNvPr>
          <p:cNvGrpSpPr/>
          <p:nvPr/>
        </p:nvGrpSpPr>
        <p:grpSpPr>
          <a:xfrm>
            <a:off x="9166917" y="4011905"/>
            <a:ext cx="550165" cy="2846095"/>
            <a:chOff x="7170650" y="2611230"/>
            <a:chExt cx="550165" cy="2846095"/>
          </a:xfrm>
        </p:grpSpPr>
        <p:sp>
          <p:nvSpPr>
            <p:cNvPr id="13" name="Rectángulo 12">
              <a:extLst>
                <a:ext uri="{FF2B5EF4-FFF2-40B4-BE49-F238E27FC236}">
                  <a16:creationId xmlns="" xmlns:a16="http://schemas.microsoft.com/office/drawing/2014/main" id="{7A46E3FF-86DD-49C5-2595-F0776C014960}"/>
                </a:ext>
              </a:extLst>
            </p:cNvPr>
            <p:cNvSpPr/>
            <p:nvPr/>
          </p:nvSpPr>
          <p:spPr>
            <a:xfrm>
              <a:off x="7170650" y="2611230"/>
              <a:ext cx="530059" cy="284609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 xmlns:a16="http://schemas.microsoft.com/office/drawing/2014/main" id="{FEE742BC-4DD5-C4F2-B99A-0D7185FC7320}"/>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pic>
        <p:nvPicPr>
          <p:cNvPr id="2" name="Imagen 1">
            <a:extLst>
              <a:ext uri="{FF2B5EF4-FFF2-40B4-BE49-F238E27FC236}">
                <a16:creationId xmlns="" xmlns:a16="http://schemas.microsoft.com/office/drawing/2014/main" id="{B39457EB-622B-6F10-18BF-85617F94BA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91B74A42-CFFF-6271-2A90-50F145BFE97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690894824"/>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1" name="Imagen 60">
            <a:extLst>
              <a:ext uri="{FF2B5EF4-FFF2-40B4-BE49-F238E27FC236}">
                <a16:creationId xmlns="" xmlns:a16="http://schemas.microsoft.com/office/drawing/2014/main" id="{AE6F37EF-A38B-C286-ACC7-7920C33CF700}"/>
              </a:ext>
            </a:extLst>
          </p:cNvPr>
          <p:cNvPicPr>
            <a:picLocks noChangeAspect="1"/>
          </p:cNvPicPr>
          <p:nvPr/>
        </p:nvPicPr>
        <p:blipFill>
          <a:blip r:embed="rId2">
            <a:grayscl/>
            <a:alphaModFix amt="85000"/>
          </a:blip>
          <a:srcRect l="175" t="7116" r="625" b="12595"/>
          <a:stretch>
            <a:fillRect/>
          </a:stretch>
        </p:blipFill>
        <p:spPr>
          <a:xfrm>
            <a:off x="-1" y="0"/>
            <a:ext cx="12192000" cy="552852"/>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3F82FC1A-76B3-00B5-B201-21415FE29DE4}"/>
              </a:ext>
            </a:extLst>
          </p:cNvPr>
          <p:cNvPicPr>
            <a:picLocks noChangeAspect="1"/>
          </p:cNvPicPr>
          <p:nvPr/>
        </p:nvPicPr>
        <p:blipFill>
          <a:blip r:embed="rId3"/>
          <a:stretch>
            <a:fillRect/>
          </a:stretch>
        </p:blipFill>
        <p:spPr>
          <a:xfrm>
            <a:off x="3948838" y="552852"/>
            <a:ext cx="8242554" cy="5891957"/>
          </a:xfrm>
          <a:prstGeom prst="rect">
            <a:avLst/>
          </a:prstGeom>
        </p:spPr>
      </p:pic>
      <p:sp>
        <p:nvSpPr>
          <p:cNvPr id="3" name="Rectángulo 2">
            <a:extLst>
              <a:ext uri="{FF2B5EF4-FFF2-40B4-BE49-F238E27FC236}">
                <a16:creationId xmlns="" xmlns:a16="http://schemas.microsoft.com/office/drawing/2014/main" id="{000D0828-3226-D2B1-13DB-78502EFC7DC0}"/>
              </a:ext>
            </a:extLst>
          </p:cNvPr>
          <p:cNvSpPr/>
          <p:nvPr/>
        </p:nvSpPr>
        <p:spPr>
          <a:xfrm>
            <a:off x="518651" y="2387846"/>
            <a:ext cx="2911536" cy="222196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primer caso, podrá visualizar los documentos en los que ha sido citado el del autor. Además, podrá obtener un </a:t>
            </a:r>
            <a:r>
              <a:rPr lang="es-ES" sz="1600" b="1">
                <a:solidFill>
                  <a:schemeClr val="tx1"/>
                </a:solidFill>
                <a:latin typeface="Times New Roman" panose="02020603050405020304" pitchFamily="18" charset="0"/>
                <a:cs typeface="Times New Roman" panose="02020603050405020304" pitchFamily="18" charset="0"/>
              </a:rPr>
              <a:t>Informe de citas</a:t>
            </a:r>
            <a:r>
              <a:rPr lang="es-ES" sz="1600">
                <a:solidFill>
                  <a:schemeClr val="tx1"/>
                </a:solidFill>
                <a:latin typeface="Times New Roman" panose="02020603050405020304" pitchFamily="18" charset="0"/>
                <a:cs typeface="Times New Roman" panose="02020603050405020304" pitchFamily="18" charset="0"/>
              </a:rPr>
              <a:t>, en el que podrá visualizar lo siguiente.</a:t>
            </a:r>
          </a:p>
        </p:txBody>
      </p:sp>
      <p:cxnSp>
        <p:nvCxnSpPr>
          <p:cNvPr id="20" name="Conector recto de flecha 19">
            <a:extLst>
              <a:ext uri="{FF2B5EF4-FFF2-40B4-BE49-F238E27FC236}">
                <a16:creationId xmlns="" xmlns:a16="http://schemas.microsoft.com/office/drawing/2014/main" id="{B0D4ED81-1342-C866-FA4A-BC2279B3B395}"/>
              </a:ext>
            </a:extLst>
          </p:cNvPr>
          <p:cNvCxnSpPr/>
          <p:nvPr/>
        </p:nvCxnSpPr>
        <p:spPr>
          <a:xfrm>
            <a:off x="10759667" y="1911644"/>
            <a:ext cx="898933" cy="31767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4" name="Imagen 3">
            <a:extLst>
              <a:ext uri="{FF2B5EF4-FFF2-40B4-BE49-F238E27FC236}">
                <a16:creationId xmlns="" xmlns:a16="http://schemas.microsoft.com/office/drawing/2014/main" id="{DE8DC1C0-A73D-D43B-D961-F0AB0EF08EE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3A179CCB-0687-632A-9145-9157BB9D262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91772726"/>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03E89243-DF75-A3DE-6915-414A6BE5594D}"/>
              </a:ext>
            </a:extLst>
          </p:cNvPr>
          <p:cNvSpPr/>
          <p:nvPr/>
        </p:nvSpPr>
        <p:spPr>
          <a:xfrm>
            <a:off x="743820" y="2209799"/>
            <a:ext cx="4492618" cy="244288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a:t>
            </a:r>
            <a:r>
              <a:rPr lang="es-ES" sz="1600" b="1">
                <a:solidFill>
                  <a:schemeClr val="tx1"/>
                </a:solidFill>
                <a:latin typeface="Times New Roman" panose="02020603050405020304" pitchFamily="18" charset="0"/>
                <a:cs typeface="Times New Roman" panose="02020603050405020304" pitchFamily="18" charset="0"/>
              </a:rPr>
              <a:t>informe de citas</a:t>
            </a:r>
            <a:r>
              <a:rPr lang="es-ES" sz="1600">
                <a:solidFill>
                  <a:schemeClr val="tx1"/>
                </a:solidFill>
                <a:latin typeface="Times New Roman" panose="02020603050405020304" pitchFamily="18" charset="0"/>
                <a:cs typeface="Times New Roman" panose="02020603050405020304" pitchFamily="18" charset="0"/>
              </a:rPr>
              <a:t> del documento podrá visualizar en el encabezado el número total de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los </a:t>
            </a:r>
            <a:r>
              <a:rPr lang="es-ES" sz="1600" b="1">
                <a:solidFill>
                  <a:schemeClr val="tx1"/>
                </a:solidFill>
                <a:latin typeface="Times New Roman" panose="02020603050405020304" pitchFamily="18" charset="0"/>
                <a:cs typeface="Times New Roman" panose="02020603050405020304" pitchFamily="18" charset="0"/>
              </a:rPr>
              <a:t>artículos citantes</a:t>
            </a:r>
            <a:r>
              <a:rPr lang="es-ES" sz="1600">
                <a:solidFill>
                  <a:schemeClr val="tx1"/>
                </a:solidFill>
                <a:latin typeface="Times New Roman" panose="02020603050405020304" pitchFamily="18" charset="0"/>
                <a:cs typeface="Times New Roman" panose="02020603050405020304" pitchFamily="18" charset="0"/>
              </a:rPr>
              <a:t>, las </a:t>
            </a:r>
            <a:r>
              <a:rPr lang="es-ES" sz="1600" b="1">
                <a:solidFill>
                  <a:schemeClr val="tx1"/>
                </a:solidFill>
                <a:latin typeface="Times New Roman" panose="02020603050405020304" pitchFamily="18" charset="0"/>
                <a:cs typeface="Times New Roman" panose="02020603050405020304" pitchFamily="18" charset="0"/>
              </a:rPr>
              <a:t>veces</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citado</a:t>
            </a:r>
            <a:r>
              <a:rPr lang="es-ES" sz="1600">
                <a:solidFill>
                  <a:schemeClr val="tx1"/>
                </a:solidFill>
                <a:latin typeface="Times New Roman" panose="02020603050405020304" pitchFamily="18" charset="0"/>
                <a:cs typeface="Times New Roman" panose="02020603050405020304" pitchFamily="18" charset="0"/>
              </a:rPr>
              <a:t> y el </a:t>
            </a:r>
            <a:r>
              <a:rPr lang="es-ES" sz="1600" b="1">
                <a:solidFill>
                  <a:schemeClr val="tx1"/>
                </a:solidFill>
                <a:latin typeface="Times New Roman" panose="02020603050405020304" pitchFamily="18" charset="0"/>
                <a:cs typeface="Times New Roman" panose="02020603050405020304" pitchFamily="18" charset="0"/>
              </a:rPr>
              <a:t>índice h</a:t>
            </a:r>
            <a:r>
              <a:rPr lang="es-ES" sz="1600">
                <a:solidFill>
                  <a:schemeClr val="tx1"/>
                </a:solidFill>
                <a:latin typeface="Times New Roman" panose="02020603050405020304" pitchFamily="18" charset="0"/>
                <a:cs typeface="Times New Roman" panose="02020603050405020304" pitchFamily="18" charset="0"/>
              </a:rPr>
              <a:t> (1).</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Además, podrá consultar un gráfico de barras sobre las </a:t>
            </a:r>
            <a:r>
              <a:rPr lang="es-ES" sz="1600" b="1">
                <a:solidFill>
                  <a:schemeClr val="tx1"/>
                </a:solidFill>
                <a:latin typeface="Times New Roman" panose="02020603050405020304" pitchFamily="18" charset="0"/>
                <a:cs typeface="Times New Roman" panose="02020603050405020304" pitchFamily="18" charset="0"/>
              </a:rPr>
              <a:t>veces citado y las publicaciones a lo largo del tiempo</a:t>
            </a:r>
            <a:r>
              <a:rPr lang="es-ES" sz="1600">
                <a:solidFill>
                  <a:schemeClr val="tx1"/>
                </a:solidFill>
                <a:latin typeface="Times New Roman" panose="02020603050405020304" pitchFamily="18" charset="0"/>
                <a:cs typeface="Times New Roman" panose="02020603050405020304" pitchFamily="18" charset="0"/>
              </a:rPr>
              <a:t> (2), y su respectiva </a:t>
            </a:r>
            <a:r>
              <a:rPr lang="es-ES" sz="1600" b="1">
                <a:solidFill>
                  <a:schemeClr val="tx1"/>
                </a:solidFill>
                <a:latin typeface="Times New Roman" panose="02020603050405020304" pitchFamily="18" charset="0"/>
                <a:cs typeface="Times New Roman" panose="02020603050405020304" pitchFamily="18" charset="0"/>
              </a:rPr>
              <a:t>tabla</a:t>
            </a:r>
            <a:r>
              <a:rPr lang="es-ES" sz="1600">
                <a:solidFill>
                  <a:schemeClr val="tx1"/>
                </a:solidFill>
                <a:latin typeface="Times New Roman" panose="02020603050405020304" pitchFamily="18" charset="0"/>
                <a:cs typeface="Times New Roman" panose="02020603050405020304" pitchFamily="18" charset="0"/>
              </a:rPr>
              <a:t> (3).</a:t>
            </a:r>
          </a:p>
        </p:txBody>
      </p:sp>
      <p:pic>
        <p:nvPicPr>
          <p:cNvPr id="5" name="Imagen 4">
            <a:extLst>
              <a:ext uri="{FF2B5EF4-FFF2-40B4-BE49-F238E27FC236}">
                <a16:creationId xmlns="" xmlns:a16="http://schemas.microsoft.com/office/drawing/2014/main" id="{68088EE7-62F8-A19B-65CE-57FDDCEEAFF7}"/>
              </a:ext>
            </a:extLst>
          </p:cNvPr>
          <p:cNvPicPr>
            <a:picLocks noChangeAspect="1"/>
          </p:cNvPicPr>
          <p:nvPr/>
        </p:nvPicPr>
        <p:blipFill>
          <a:blip r:embed="rId2"/>
          <a:stretch>
            <a:fillRect/>
          </a:stretch>
        </p:blipFill>
        <p:spPr>
          <a:xfrm>
            <a:off x="5980259" y="552852"/>
            <a:ext cx="5594476" cy="6305148"/>
          </a:xfrm>
          <a:prstGeom prst="rect">
            <a:avLst/>
          </a:prstGeom>
        </p:spPr>
      </p:pic>
      <p:grpSp>
        <p:nvGrpSpPr>
          <p:cNvPr id="6" name="Grupo 5">
            <a:extLst>
              <a:ext uri="{FF2B5EF4-FFF2-40B4-BE49-F238E27FC236}">
                <a16:creationId xmlns="" xmlns:a16="http://schemas.microsoft.com/office/drawing/2014/main" id="{AB73897C-E158-9132-8609-D73E693D39E1}"/>
              </a:ext>
            </a:extLst>
          </p:cNvPr>
          <p:cNvGrpSpPr/>
          <p:nvPr/>
        </p:nvGrpSpPr>
        <p:grpSpPr>
          <a:xfrm>
            <a:off x="6293223" y="1089670"/>
            <a:ext cx="5281512" cy="1120130"/>
            <a:chOff x="2439303" y="2611231"/>
            <a:chExt cx="5281512" cy="1120130"/>
          </a:xfrm>
        </p:grpSpPr>
        <p:sp>
          <p:nvSpPr>
            <p:cNvPr id="7" name="Rectángulo 6">
              <a:extLst>
                <a:ext uri="{FF2B5EF4-FFF2-40B4-BE49-F238E27FC236}">
                  <a16:creationId xmlns="" xmlns:a16="http://schemas.microsoft.com/office/drawing/2014/main" id="{12438FAB-7C10-2DDD-964E-5536150EC237}"/>
                </a:ext>
              </a:extLst>
            </p:cNvPr>
            <p:cNvSpPr/>
            <p:nvPr/>
          </p:nvSpPr>
          <p:spPr>
            <a:xfrm>
              <a:off x="2439303" y="2611231"/>
              <a:ext cx="5261407" cy="112013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 xmlns:a16="http://schemas.microsoft.com/office/drawing/2014/main" id="{F26D5EAF-07F4-4560-501C-2F2C234197C3}"/>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9" name="Grupo 8">
            <a:extLst>
              <a:ext uri="{FF2B5EF4-FFF2-40B4-BE49-F238E27FC236}">
                <a16:creationId xmlns="" xmlns:a16="http://schemas.microsoft.com/office/drawing/2014/main" id="{1D758F8B-E369-288F-748F-4E5A9E5FAE97}"/>
              </a:ext>
            </a:extLst>
          </p:cNvPr>
          <p:cNvGrpSpPr/>
          <p:nvPr/>
        </p:nvGrpSpPr>
        <p:grpSpPr>
          <a:xfrm>
            <a:off x="6293223" y="2291460"/>
            <a:ext cx="5281512" cy="2916889"/>
            <a:chOff x="2439303" y="2611231"/>
            <a:chExt cx="5281512" cy="2916889"/>
          </a:xfrm>
        </p:grpSpPr>
        <p:sp>
          <p:nvSpPr>
            <p:cNvPr id="10" name="Rectángulo 9">
              <a:extLst>
                <a:ext uri="{FF2B5EF4-FFF2-40B4-BE49-F238E27FC236}">
                  <a16:creationId xmlns="" xmlns:a16="http://schemas.microsoft.com/office/drawing/2014/main" id="{FA065852-E8D9-DD10-C989-9D13961BF0F4}"/>
                </a:ext>
              </a:extLst>
            </p:cNvPr>
            <p:cNvSpPr/>
            <p:nvPr/>
          </p:nvSpPr>
          <p:spPr>
            <a:xfrm>
              <a:off x="2439303" y="2611231"/>
              <a:ext cx="5261407" cy="291688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EF2BE8C9-F5F9-E5FD-5ECC-0DB37DFBF083}"/>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12" name="Grupo 11">
            <a:extLst>
              <a:ext uri="{FF2B5EF4-FFF2-40B4-BE49-F238E27FC236}">
                <a16:creationId xmlns="" xmlns:a16="http://schemas.microsoft.com/office/drawing/2014/main" id="{FE1B8CB5-6012-CA31-4964-D5B1400EF64F}"/>
              </a:ext>
            </a:extLst>
          </p:cNvPr>
          <p:cNvGrpSpPr/>
          <p:nvPr/>
        </p:nvGrpSpPr>
        <p:grpSpPr>
          <a:xfrm>
            <a:off x="6293223" y="5336472"/>
            <a:ext cx="5281512" cy="1521528"/>
            <a:chOff x="2439303" y="2611231"/>
            <a:chExt cx="5281512" cy="1521528"/>
          </a:xfrm>
        </p:grpSpPr>
        <p:sp>
          <p:nvSpPr>
            <p:cNvPr id="13" name="Rectángulo 12">
              <a:extLst>
                <a:ext uri="{FF2B5EF4-FFF2-40B4-BE49-F238E27FC236}">
                  <a16:creationId xmlns="" xmlns:a16="http://schemas.microsoft.com/office/drawing/2014/main" id="{230927CF-B0BF-05CC-8DDA-2821E8B2A3E1}"/>
                </a:ext>
              </a:extLst>
            </p:cNvPr>
            <p:cNvSpPr/>
            <p:nvPr/>
          </p:nvSpPr>
          <p:spPr>
            <a:xfrm>
              <a:off x="2439303" y="2611231"/>
              <a:ext cx="5261407" cy="152152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 xmlns:a16="http://schemas.microsoft.com/office/drawing/2014/main" id="{C7A5A43B-D25B-FA45-8F36-42687688EB5F}"/>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pic>
        <p:nvPicPr>
          <p:cNvPr id="2" name="Imagen 1">
            <a:extLst>
              <a:ext uri="{FF2B5EF4-FFF2-40B4-BE49-F238E27FC236}">
                <a16:creationId xmlns="" xmlns:a16="http://schemas.microsoft.com/office/drawing/2014/main" id="{D9051B7A-F281-161D-B4E8-700625447F7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D61BE775-3A82-21CD-E484-714691FB4C7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805235686"/>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Imagen 1">
            <a:extLst>
              <a:ext uri="{FF2B5EF4-FFF2-40B4-BE49-F238E27FC236}">
                <a16:creationId xmlns="" xmlns:a16="http://schemas.microsoft.com/office/drawing/2014/main" id="{6B91AE5C-AF7E-74D1-3D75-A21062093E05}"/>
              </a:ext>
            </a:extLst>
          </p:cNvPr>
          <p:cNvPicPr>
            <a:picLocks noChangeAspect="1"/>
          </p:cNvPicPr>
          <p:nvPr/>
        </p:nvPicPr>
        <p:blipFill>
          <a:blip r:embed="rId2"/>
          <a:stretch>
            <a:fillRect/>
          </a:stretch>
        </p:blipFill>
        <p:spPr>
          <a:xfrm>
            <a:off x="5166301" y="552852"/>
            <a:ext cx="6305147" cy="6305147"/>
          </a:xfrm>
          <a:prstGeom prst="rect">
            <a:avLst/>
          </a:prstGeom>
        </p:spPr>
      </p:pic>
      <p:sp>
        <p:nvSpPr>
          <p:cNvPr id="3" name="Rectángulo 2">
            <a:extLst>
              <a:ext uri="{FF2B5EF4-FFF2-40B4-BE49-F238E27FC236}">
                <a16:creationId xmlns="" xmlns:a16="http://schemas.microsoft.com/office/drawing/2014/main" id="{45EB8947-DDC8-B799-00CC-8EF5890B0487}"/>
              </a:ext>
            </a:extLst>
          </p:cNvPr>
          <p:cNvSpPr/>
          <p:nvPr/>
        </p:nvSpPr>
        <p:spPr>
          <a:xfrm>
            <a:off x="565804" y="2156998"/>
            <a:ext cx="3993898" cy="309685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segundo caso, visualizará toda la </a:t>
            </a:r>
            <a:r>
              <a:rPr lang="es-ES" sz="1600" b="1">
                <a:solidFill>
                  <a:schemeClr val="tx1"/>
                </a:solidFill>
                <a:latin typeface="Times New Roman" panose="02020603050405020304" pitchFamily="18" charset="0"/>
                <a:cs typeface="Times New Roman" panose="02020603050405020304" pitchFamily="18" charset="0"/>
              </a:rPr>
              <a:t>información bibliográfica</a:t>
            </a:r>
            <a:r>
              <a:rPr lang="es-ES" sz="1600">
                <a:solidFill>
                  <a:schemeClr val="tx1"/>
                </a:solidFill>
                <a:latin typeface="Times New Roman" panose="02020603050405020304" pitchFamily="18" charset="0"/>
                <a:cs typeface="Times New Roman" panose="02020603050405020304" pitchFamily="18" charset="0"/>
              </a:rPr>
              <a:t> sobre el documento (1) en la parte de la izquierda, mientras que en la derecha podrá consultar el </a:t>
            </a:r>
            <a:r>
              <a:rPr lang="es-ES" sz="1600" b="1">
                <a:solidFill>
                  <a:schemeClr val="tx1"/>
                </a:solidFill>
                <a:latin typeface="Times New Roman" panose="02020603050405020304" pitchFamily="18" charset="0"/>
                <a:cs typeface="Times New Roman" panose="02020603050405020304" pitchFamily="18" charset="0"/>
              </a:rPr>
              <a:t>número de veces citado</a:t>
            </a:r>
            <a:r>
              <a:rPr lang="es-ES" sz="1600">
                <a:solidFill>
                  <a:schemeClr val="tx1"/>
                </a:solidFill>
                <a:latin typeface="Times New Roman" panose="02020603050405020304" pitchFamily="18" charset="0"/>
                <a:cs typeface="Times New Roman" panose="02020603050405020304" pitchFamily="18" charset="0"/>
              </a:rPr>
              <a:t> en otros documentos tanto </a:t>
            </a:r>
            <a:r>
              <a:rPr lang="es-ES" sz="1600" b="1">
                <a:solidFill>
                  <a:schemeClr val="tx1"/>
                </a:solidFill>
                <a:latin typeface="Times New Roman" panose="02020603050405020304" pitchFamily="18" charset="0"/>
                <a:cs typeface="Times New Roman" panose="02020603050405020304" pitchFamily="18" charset="0"/>
              </a:rPr>
              <a:t>de WoS </a:t>
            </a:r>
            <a:r>
              <a:rPr lang="es-ES" sz="1600">
                <a:solidFill>
                  <a:schemeClr val="tx1"/>
                </a:solidFill>
                <a:latin typeface="Times New Roman" panose="02020603050405020304" pitchFamily="18" charset="0"/>
                <a:cs typeface="Times New Roman" panose="02020603050405020304" pitchFamily="18" charset="0"/>
              </a:rPr>
              <a:t>(2) como </a:t>
            </a:r>
            <a:r>
              <a:rPr lang="es-ES" sz="1600" b="1">
                <a:solidFill>
                  <a:schemeClr val="tx1"/>
                </a:solidFill>
                <a:latin typeface="Times New Roman" panose="02020603050405020304" pitchFamily="18" charset="0"/>
                <a:cs typeface="Times New Roman" panose="02020603050405020304" pitchFamily="18" charset="0"/>
              </a:rPr>
              <a:t>de todas las bases de datos </a:t>
            </a:r>
            <a:r>
              <a:rPr lang="es-ES" sz="1600">
                <a:solidFill>
                  <a:schemeClr val="tx1"/>
                </a:solidFill>
                <a:latin typeface="Times New Roman" panose="02020603050405020304" pitchFamily="18" charset="0"/>
                <a:cs typeface="Times New Roman" panose="02020603050405020304" pitchFamily="18" charset="0"/>
              </a:rPr>
              <a:t>(3), y las </a:t>
            </a:r>
            <a:r>
              <a:rPr lang="es-ES" sz="1600" b="1">
                <a:solidFill>
                  <a:schemeClr val="tx1"/>
                </a:solidFill>
                <a:latin typeface="Times New Roman" panose="02020603050405020304" pitchFamily="18" charset="0"/>
                <a:cs typeface="Times New Roman" panose="02020603050405020304" pitchFamily="18" charset="0"/>
              </a:rPr>
              <a:t>referencias citadas </a:t>
            </a:r>
            <a:r>
              <a:rPr lang="es-ES" sz="1600">
                <a:solidFill>
                  <a:schemeClr val="tx1"/>
                </a:solidFill>
                <a:latin typeface="Times New Roman" panose="02020603050405020304" pitchFamily="18" charset="0"/>
                <a:cs typeface="Times New Roman" panose="02020603050405020304" pitchFamily="18" charset="0"/>
              </a:rPr>
              <a:t>en este documento (4). Además, podrá </a:t>
            </a:r>
            <a:r>
              <a:rPr lang="es-ES" sz="1600" b="1">
                <a:solidFill>
                  <a:schemeClr val="tx1"/>
                </a:solidFill>
                <a:latin typeface="Times New Roman" panose="02020603050405020304" pitchFamily="18" charset="0"/>
                <a:cs typeface="Times New Roman" panose="02020603050405020304" pitchFamily="18" charset="0"/>
              </a:rPr>
              <a:t>crear una alerta de citas</a:t>
            </a:r>
            <a:r>
              <a:rPr lang="es-ES" sz="1600">
                <a:solidFill>
                  <a:schemeClr val="tx1"/>
                </a:solidFill>
                <a:latin typeface="Times New Roman" panose="02020603050405020304" pitchFamily="18" charset="0"/>
                <a:cs typeface="Times New Roman" panose="02020603050405020304" pitchFamily="18" charset="0"/>
              </a:rPr>
              <a:t> cuando reciba una en otro documento (5).</a:t>
            </a:r>
          </a:p>
        </p:txBody>
      </p:sp>
      <p:grpSp>
        <p:nvGrpSpPr>
          <p:cNvPr id="15" name="Grupo 14">
            <a:extLst>
              <a:ext uri="{FF2B5EF4-FFF2-40B4-BE49-F238E27FC236}">
                <a16:creationId xmlns="" xmlns:a16="http://schemas.microsoft.com/office/drawing/2014/main" id="{1C5A097C-ACFF-B8CE-1D06-575CA21649C9}"/>
              </a:ext>
            </a:extLst>
          </p:cNvPr>
          <p:cNvGrpSpPr/>
          <p:nvPr/>
        </p:nvGrpSpPr>
        <p:grpSpPr>
          <a:xfrm>
            <a:off x="5519911" y="2038699"/>
            <a:ext cx="4382048" cy="4819301"/>
            <a:chOff x="3338767" y="2611231"/>
            <a:chExt cx="4382048" cy="4819301"/>
          </a:xfrm>
        </p:grpSpPr>
        <p:sp>
          <p:nvSpPr>
            <p:cNvPr id="16" name="Rectángulo 15">
              <a:extLst>
                <a:ext uri="{FF2B5EF4-FFF2-40B4-BE49-F238E27FC236}">
                  <a16:creationId xmlns="" xmlns:a16="http://schemas.microsoft.com/office/drawing/2014/main" id="{4DACAA4E-BB6A-E499-1C54-83741430E44D}"/>
                </a:ext>
              </a:extLst>
            </p:cNvPr>
            <p:cNvSpPr/>
            <p:nvPr/>
          </p:nvSpPr>
          <p:spPr>
            <a:xfrm>
              <a:off x="3338767" y="2611231"/>
              <a:ext cx="4361943" cy="481930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 xmlns:a16="http://schemas.microsoft.com/office/drawing/2014/main" id="{051825B6-E646-4857-0C44-1C42A4E060D9}"/>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8" name="Grupo 17">
            <a:extLst>
              <a:ext uri="{FF2B5EF4-FFF2-40B4-BE49-F238E27FC236}">
                <a16:creationId xmlns="" xmlns:a16="http://schemas.microsoft.com/office/drawing/2014/main" id="{230F33D9-98CD-BECA-6059-1554D50B9F76}"/>
              </a:ext>
            </a:extLst>
          </p:cNvPr>
          <p:cNvGrpSpPr/>
          <p:nvPr/>
        </p:nvGrpSpPr>
        <p:grpSpPr>
          <a:xfrm>
            <a:off x="8889118" y="2389822"/>
            <a:ext cx="2295984" cy="495301"/>
            <a:chOff x="9599683" y="2263820"/>
            <a:chExt cx="2295984" cy="495301"/>
          </a:xfrm>
        </p:grpSpPr>
        <p:sp>
          <p:nvSpPr>
            <p:cNvPr id="19" name="Rectángulo 18">
              <a:extLst>
                <a:ext uri="{FF2B5EF4-FFF2-40B4-BE49-F238E27FC236}">
                  <a16:creationId xmlns="" xmlns:a16="http://schemas.microsoft.com/office/drawing/2014/main" id="{FEFB6CE2-C186-2BB4-F8DA-FE8A02598776}"/>
                </a:ext>
              </a:extLst>
            </p:cNvPr>
            <p:cNvSpPr/>
            <p:nvPr/>
          </p:nvSpPr>
          <p:spPr>
            <a:xfrm>
              <a:off x="10729381" y="2263820"/>
              <a:ext cx="1166286" cy="28584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0" name="Grupo 19">
              <a:extLst>
                <a:ext uri="{FF2B5EF4-FFF2-40B4-BE49-F238E27FC236}">
                  <a16:creationId xmlns="" xmlns:a16="http://schemas.microsoft.com/office/drawing/2014/main" id="{B10C77F4-9D30-0193-D0F6-C09CCE9E9AF8}"/>
                </a:ext>
              </a:extLst>
            </p:cNvPr>
            <p:cNvGrpSpPr/>
            <p:nvPr/>
          </p:nvGrpSpPr>
          <p:grpSpPr>
            <a:xfrm>
              <a:off x="9599683" y="2406741"/>
              <a:ext cx="1129698" cy="352380"/>
              <a:chOff x="12388520" y="-1222900"/>
              <a:chExt cx="1129698" cy="352380"/>
            </a:xfrm>
          </p:grpSpPr>
          <p:sp>
            <p:nvSpPr>
              <p:cNvPr id="21" name="Rectángulo 20">
                <a:extLst>
                  <a:ext uri="{FF2B5EF4-FFF2-40B4-BE49-F238E27FC236}">
                    <a16:creationId xmlns="" xmlns:a16="http://schemas.microsoft.com/office/drawing/2014/main" id="{8CD2B0B5-CA89-D2B5-9DDB-87D3EB35FE56}"/>
                  </a:ext>
                </a:extLst>
              </p:cNvPr>
              <p:cNvSpPr/>
              <p:nvPr/>
            </p:nvSpPr>
            <p:spPr>
              <a:xfrm>
                <a:off x="12388520" y="-115636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cxnSp>
            <p:nvCxnSpPr>
              <p:cNvPr id="22" name="Conector recto de flecha 21">
                <a:extLst>
                  <a:ext uri="{FF2B5EF4-FFF2-40B4-BE49-F238E27FC236}">
                    <a16:creationId xmlns="" xmlns:a16="http://schemas.microsoft.com/office/drawing/2014/main" id="{E20F7F3C-471A-3457-0FBC-4A85B8FC5023}"/>
                  </a:ext>
                </a:extLst>
              </p:cNvPr>
              <p:cNvCxnSpPr>
                <a:stCxn id="21" idx="3"/>
                <a:endCxn id="19" idx="1"/>
              </p:cNvCxnSpPr>
              <p:nvPr/>
            </p:nvCxnSpPr>
            <p:spPr>
              <a:xfrm flipV="1">
                <a:off x="12714072" y="-1222900"/>
                <a:ext cx="804146" cy="20946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grpSp>
        <p:nvGrpSpPr>
          <p:cNvPr id="23" name="Grupo 22">
            <a:extLst>
              <a:ext uri="{FF2B5EF4-FFF2-40B4-BE49-F238E27FC236}">
                <a16:creationId xmlns="" xmlns:a16="http://schemas.microsoft.com/office/drawing/2014/main" id="{6FB5EF01-1FA0-6674-0EA3-63B83478A074}"/>
              </a:ext>
            </a:extLst>
          </p:cNvPr>
          <p:cNvGrpSpPr/>
          <p:nvPr/>
        </p:nvGrpSpPr>
        <p:grpSpPr>
          <a:xfrm>
            <a:off x="8889118" y="2715727"/>
            <a:ext cx="1989067" cy="461433"/>
            <a:chOff x="9599683" y="2263820"/>
            <a:chExt cx="1989067" cy="461433"/>
          </a:xfrm>
        </p:grpSpPr>
        <p:sp>
          <p:nvSpPr>
            <p:cNvPr id="24" name="Rectángulo 23">
              <a:extLst>
                <a:ext uri="{FF2B5EF4-FFF2-40B4-BE49-F238E27FC236}">
                  <a16:creationId xmlns="" xmlns:a16="http://schemas.microsoft.com/office/drawing/2014/main" id="{5D16318B-96ED-F649-3CD1-2BAF82A56C9C}"/>
                </a:ext>
              </a:extLst>
            </p:cNvPr>
            <p:cNvSpPr/>
            <p:nvPr/>
          </p:nvSpPr>
          <p:spPr>
            <a:xfrm>
              <a:off x="10729381" y="2263820"/>
              <a:ext cx="859369" cy="19163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 xmlns:a16="http://schemas.microsoft.com/office/drawing/2014/main" id="{3445AE9D-A0E3-CF2E-80F6-0F61B7478213}"/>
                </a:ext>
              </a:extLst>
            </p:cNvPr>
            <p:cNvGrpSpPr/>
            <p:nvPr/>
          </p:nvGrpSpPr>
          <p:grpSpPr>
            <a:xfrm>
              <a:off x="9599683" y="2359639"/>
              <a:ext cx="1129698" cy="365614"/>
              <a:chOff x="12388520" y="-1270002"/>
              <a:chExt cx="1129698" cy="365614"/>
            </a:xfrm>
          </p:grpSpPr>
          <p:sp>
            <p:nvSpPr>
              <p:cNvPr id="26" name="Rectángulo 25">
                <a:extLst>
                  <a:ext uri="{FF2B5EF4-FFF2-40B4-BE49-F238E27FC236}">
                    <a16:creationId xmlns="" xmlns:a16="http://schemas.microsoft.com/office/drawing/2014/main" id="{9C3C3655-149A-E16E-EDFF-69ED8993E8E4}"/>
                  </a:ext>
                </a:extLst>
              </p:cNvPr>
              <p:cNvSpPr/>
              <p:nvPr/>
            </p:nvSpPr>
            <p:spPr>
              <a:xfrm>
                <a:off x="12388520" y="-1190229"/>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5</a:t>
                </a:r>
              </a:p>
            </p:txBody>
          </p:sp>
          <p:cxnSp>
            <p:nvCxnSpPr>
              <p:cNvPr id="27" name="Conector recto de flecha 26">
                <a:extLst>
                  <a:ext uri="{FF2B5EF4-FFF2-40B4-BE49-F238E27FC236}">
                    <a16:creationId xmlns="" xmlns:a16="http://schemas.microsoft.com/office/drawing/2014/main" id="{F9AB43B3-A4F7-0413-5D1C-5B4540144513}"/>
                  </a:ext>
                </a:extLst>
              </p:cNvPr>
              <p:cNvCxnSpPr>
                <a:stCxn id="26" idx="3"/>
                <a:endCxn id="24" idx="1"/>
              </p:cNvCxnSpPr>
              <p:nvPr/>
            </p:nvCxnSpPr>
            <p:spPr>
              <a:xfrm flipV="1">
                <a:off x="12714072" y="-1270002"/>
                <a:ext cx="804146" cy="22269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grpSp>
        <p:nvGrpSpPr>
          <p:cNvPr id="28" name="Grupo 27">
            <a:extLst>
              <a:ext uri="{FF2B5EF4-FFF2-40B4-BE49-F238E27FC236}">
                <a16:creationId xmlns="" xmlns:a16="http://schemas.microsoft.com/office/drawing/2014/main" id="{824DE661-BBA6-4875-6568-5294E808FF82}"/>
              </a:ext>
            </a:extLst>
          </p:cNvPr>
          <p:cNvGrpSpPr/>
          <p:nvPr/>
        </p:nvGrpSpPr>
        <p:grpSpPr>
          <a:xfrm>
            <a:off x="8889118" y="2956392"/>
            <a:ext cx="2354192" cy="654359"/>
            <a:chOff x="9599683" y="2263819"/>
            <a:chExt cx="2354192" cy="654359"/>
          </a:xfrm>
        </p:grpSpPr>
        <p:sp>
          <p:nvSpPr>
            <p:cNvPr id="29" name="Rectángulo 28">
              <a:extLst>
                <a:ext uri="{FF2B5EF4-FFF2-40B4-BE49-F238E27FC236}">
                  <a16:creationId xmlns="" xmlns:a16="http://schemas.microsoft.com/office/drawing/2014/main" id="{B73AA652-2B24-C534-24F6-00B0FC3EDA59}"/>
                </a:ext>
              </a:extLst>
            </p:cNvPr>
            <p:cNvSpPr/>
            <p:nvPr/>
          </p:nvSpPr>
          <p:spPr>
            <a:xfrm>
              <a:off x="10729381" y="2263819"/>
              <a:ext cx="1224494" cy="55875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Grupo 29">
              <a:extLst>
                <a:ext uri="{FF2B5EF4-FFF2-40B4-BE49-F238E27FC236}">
                  <a16:creationId xmlns="" xmlns:a16="http://schemas.microsoft.com/office/drawing/2014/main" id="{9217DA3B-6AC0-A58E-21A6-5553E9EB72BB}"/>
                </a:ext>
              </a:extLst>
            </p:cNvPr>
            <p:cNvGrpSpPr/>
            <p:nvPr/>
          </p:nvGrpSpPr>
          <p:grpSpPr>
            <a:xfrm>
              <a:off x="9599683" y="2543195"/>
              <a:ext cx="1129698" cy="374983"/>
              <a:chOff x="12388520" y="-1086446"/>
              <a:chExt cx="1129698" cy="374983"/>
            </a:xfrm>
          </p:grpSpPr>
          <p:sp>
            <p:nvSpPr>
              <p:cNvPr id="31" name="Rectángulo 30">
                <a:extLst>
                  <a:ext uri="{FF2B5EF4-FFF2-40B4-BE49-F238E27FC236}">
                    <a16:creationId xmlns="" xmlns:a16="http://schemas.microsoft.com/office/drawing/2014/main" id="{1EA7AB6B-2E48-54BE-D5EB-6BB38EC0F580}"/>
                  </a:ext>
                </a:extLst>
              </p:cNvPr>
              <p:cNvSpPr/>
              <p:nvPr/>
            </p:nvSpPr>
            <p:spPr>
              <a:xfrm>
                <a:off x="12388520" y="-997304"/>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cxnSp>
            <p:nvCxnSpPr>
              <p:cNvPr id="32" name="Conector recto de flecha 31">
                <a:extLst>
                  <a:ext uri="{FF2B5EF4-FFF2-40B4-BE49-F238E27FC236}">
                    <a16:creationId xmlns="" xmlns:a16="http://schemas.microsoft.com/office/drawing/2014/main" id="{C2F1CD92-B585-DC22-334E-43453A789342}"/>
                  </a:ext>
                </a:extLst>
              </p:cNvPr>
              <p:cNvCxnSpPr>
                <a:stCxn id="31" idx="3"/>
                <a:endCxn id="29" idx="1"/>
              </p:cNvCxnSpPr>
              <p:nvPr/>
            </p:nvCxnSpPr>
            <p:spPr>
              <a:xfrm flipV="1">
                <a:off x="12714072" y="-1086446"/>
                <a:ext cx="804146" cy="23206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grpSp>
        <p:nvGrpSpPr>
          <p:cNvPr id="33" name="Grupo 32">
            <a:extLst>
              <a:ext uri="{FF2B5EF4-FFF2-40B4-BE49-F238E27FC236}">
                <a16:creationId xmlns="" xmlns:a16="http://schemas.microsoft.com/office/drawing/2014/main" id="{4FE5C051-9DA9-C4C4-34EF-7AF4A6E75B41}"/>
              </a:ext>
            </a:extLst>
          </p:cNvPr>
          <p:cNvGrpSpPr/>
          <p:nvPr/>
        </p:nvGrpSpPr>
        <p:grpSpPr>
          <a:xfrm>
            <a:off x="8889118" y="3558006"/>
            <a:ext cx="2050450" cy="495302"/>
            <a:chOff x="9599683" y="2263819"/>
            <a:chExt cx="2050450" cy="495302"/>
          </a:xfrm>
        </p:grpSpPr>
        <p:sp>
          <p:nvSpPr>
            <p:cNvPr id="34" name="Rectángulo 33">
              <a:extLst>
                <a:ext uri="{FF2B5EF4-FFF2-40B4-BE49-F238E27FC236}">
                  <a16:creationId xmlns="" xmlns:a16="http://schemas.microsoft.com/office/drawing/2014/main" id="{175E3853-BABA-AD95-1928-CE26E29E6DA9}"/>
                </a:ext>
              </a:extLst>
            </p:cNvPr>
            <p:cNvSpPr/>
            <p:nvPr/>
          </p:nvSpPr>
          <p:spPr>
            <a:xfrm>
              <a:off x="10729381" y="2263819"/>
              <a:ext cx="920752" cy="26476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5" name="Grupo 34">
              <a:extLst>
                <a:ext uri="{FF2B5EF4-FFF2-40B4-BE49-F238E27FC236}">
                  <a16:creationId xmlns="" xmlns:a16="http://schemas.microsoft.com/office/drawing/2014/main" id="{FD077938-D666-0AF0-FDBF-F940BED88A16}"/>
                </a:ext>
              </a:extLst>
            </p:cNvPr>
            <p:cNvGrpSpPr/>
            <p:nvPr/>
          </p:nvGrpSpPr>
          <p:grpSpPr>
            <a:xfrm>
              <a:off x="9599683" y="2396200"/>
              <a:ext cx="1129698" cy="362921"/>
              <a:chOff x="12388520" y="-1233441"/>
              <a:chExt cx="1129698" cy="362921"/>
            </a:xfrm>
          </p:grpSpPr>
          <p:sp>
            <p:nvSpPr>
              <p:cNvPr id="36" name="Rectángulo 35">
                <a:extLst>
                  <a:ext uri="{FF2B5EF4-FFF2-40B4-BE49-F238E27FC236}">
                    <a16:creationId xmlns="" xmlns:a16="http://schemas.microsoft.com/office/drawing/2014/main" id="{4170D361-3D8F-19F9-0E35-AA7B23276DAE}"/>
                  </a:ext>
                </a:extLst>
              </p:cNvPr>
              <p:cNvSpPr/>
              <p:nvPr/>
            </p:nvSpPr>
            <p:spPr>
              <a:xfrm>
                <a:off x="12388520" y="-115636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4</a:t>
                </a:r>
              </a:p>
            </p:txBody>
          </p:sp>
          <p:cxnSp>
            <p:nvCxnSpPr>
              <p:cNvPr id="37" name="Conector recto de flecha 36">
                <a:extLst>
                  <a:ext uri="{FF2B5EF4-FFF2-40B4-BE49-F238E27FC236}">
                    <a16:creationId xmlns="" xmlns:a16="http://schemas.microsoft.com/office/drawing/2014/main" id="{98D006EF-335E-3592-CFF3-EDCFA965C94F}"/>
                  </a:ext>
                </a:extLst>
              </p:cNvPr>
              <p:cNvCxnSpPr>
                <a:stCxn id="36" idx="3"/>
                <a:endCxn id="34" idx="1"/>
              </p:cNvCxnSpPr>
              <p:nvPr/>
            </p:nvCxnSpPr>
            <p:spPr>
              <a:xfrm flipV="1">
                <a:off x="12714072" y="-1233441"/>
                <a:ext cx="804146" cy="22000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36</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 xmlns:a16="http://schemas.microsoft.com/office/drawing/2014/main" id="{D0AFEC6A-BAAB-B6D0-7964-6E31AD892CF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3044CC8A-D191-793A-7998-ECC38994447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454122602"/>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37</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 xmlns:a16="http://schemas.microsoft.com/office/drawing/2014/main" id="{14134E59-EC5D-0F24-E596-C961103F4A06}"/>
              </a:ext>
            </a:extLst>
          </p:cNvPr>
          <p:cNvPicPr>
            <a:picLocks noChangeAspect="1"/>
          </p:cNvPicPr>
          <p:nvPr/>
        </p:nvPicPr>
        <p:blipFill>
          <a:blip r:embed="rId2"/>
          <a:stretch>
            <a:fillRect/>
          </a:stretch>
        </p:blipFill>
        <p:spPr>
          <a:xfrm>
            <a:off x="4587437" y="686519"/>
            <a:ext cx="6815667" cy="5606887"/>
          </a:xfrm>
          <a:prstGeom prst="rect">
            <a:avLst/>
          </a:prstGeom>
        </p:spPr>
      </p:pic>
      <p:sp>
        <p:nvSpPr>
          <p:cNvPr id="5" name="Rectángulo 4">
            <a:extLst>
              <a:ext uri="{FF2B5EF4-FFF2-40B4-BE49-F238E27FC236}">
                <a16:creationId xmlns="" xmlns:a16="http://schemas.microsoft.com/office/drawing/2014/main" id="{B4E089C0-0612-5B80-25E7-313CF906698B}"/>
              </a:ext>
            </a:extLst>
          </p:cNvPr>
          <p:cNvSpPr/>
          <p:nvPr/>
        </p:nvSpPr>
        <p:spPr>
          <a:xfrm>
            <a:off x="744071" y="2429860"/>
            <a:ext cx="3040031" cy="199827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Continuando abajo en la página de la información del documento, podrá visualizar a la derecha los documentos </a:t>
            </a:r>
            <a:r>
              <a:rPr lang="es-ES" sz="1600" b="1">
                <a:solidFill>
                  <a:schemeClr val="tx1"/>
                </a:solidFill>
                <a:latin typeface="Times New Roman" panose="02020603050405020304" pitchFamily="18" charset="0"/>
                <a:cs typeface="Times New Roman" panose="02020603050405020304" pitchFamily="18" charset="0"/>
              </a:rPr>
              <a:t>más recientes</a:t>
            </a:r>
            <a:r>
              <a:rPr lang="es-ES" sz="1600">
                <a:solidFill>
                  <a:schemeClr val="tx1"/>
                </a:solidFill>
                <a:latin typeface="Times New Roman" panose="02020603050405020304" pitchFamily="18" charset="0"/>
                <a:cs typeface="Times New Roman" panose="02020603050405020304" pitchFamily="18" charset="0"/>
              </a:rPr>
              <a:t> en los que ha sido </a:t>
            </a:r>
            <a:r>
              <a:rPr lang="es-ES" sz="1600" b="1">
                <a:solidFill>
                  <a:schemeClr val="tx1"/>
                </a:solidFill>
                <a:latin typeface="Times New Roman" panose="02020603050405020304" pitchFamily="18" charset="0"/>
                <a:cs typeface="Times New Roman" panose="02020603050405020304" pitchFamily="18" charset="0"/>
              </a:rPr>
              <a:t>citado</a:t>
            </a:r>
            <a:r>
              <a:rPr lang="es-ES" sz="1600">
                <a:solidFill>
                  <a:schemeClr val="tx1"/>
                </a:solidFill>
                <a:latin typeface="Times New Roman" panose="02020603050405020304" pitchFamily="18" charset="0"/>
                <a:cs typeface="Times New Roman" panose="02020603050405020304" pitchFamily="18" charset="0"/>
              </a:rPr>
              <a:t> este.</a:t>
            </a:r>
            <a:endParaRPr lang="es-ES" sz="1600" b="1">
              <a:solidFill>
                <a:schemeClr val="tx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FAFA6E22-E22D-C046-40B6-43D77D91B7B8}"/>
              </a:ext>
            </a:extLst>
          </p:cNvPr>
          <p:cNvSpPr/>
          <p:nvPr/>
        </p:nvSpPr>
        <p:spPr>
          <a:xfrm>
            <a:off x="9802904" y="669585"/>
            <a:ext cx="1580095" cy="166044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A74ECEB1-9EB7-922B-0FF8-7BFF17CAECE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82C13598-28CE-DC83-1F61-7680697356F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39947727"/>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31378E03-C207-4180-65E6-1B7CC836646E}"/>
              </a:ext>
            </a:extLst>
          </p:cNvPr>
          <p:cNvPicPr>
            <a:picLocks noChangeAspect="1"/>
          </p:cNvPicPr>
          <p:nvPr/>
        </p:nvPicPr>
        <p:blipFill>
          <a:blip r:embed="rId2"/>
          <a:stretch>
            <a:fillRect/>
          </a:stretch>
        </p:blipFill>
        <p:spPr>
          <a:xfrm>
            <a:off x="5326564" y="578724"/>
            <a:ext cx="6218981" cy="6227466"/>
          </a:xfrm>
          <a:prstGeom prst="rect">
            <a:avLst/>
          </a:prstGeom>
        </p:spPr>
      </p:pic>
      <p:sp>
        <p:nvSpPr>
          <p:cNvPr id="3" name="Rectángulo 2">
            <a:extLst>
              <a:ext uri="{FF2B5EF4-FFF2-40B4-BE49-F238E27FC236}">
                <a16:creationId xmlns="" xmlns:a16="http://schemas.microsoft.com/office/drawing/2014/main" id="{2C1B9B9B-09C5-868C-767E-73CF008BB48F}"/>
              </a:ext>
            </a:extLst>
          </p:cNvPr>
          <p:cNvSpPr/>
          <p:nvPr/>
        </p:nvSpPr>
        <p:spPr>
          <a:xfrm>
            <a:off x="690820" y="2073897"/>
            <a:ext cx="4038101" cy="2323225"/>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último, al final de la página de la información del documento, podrá encontrar una lista de las </a:t>
            </a:r>
            <a:r>
              <a:rPr lang="es-ES" sz="1600" b="1">
                <a:solidFill>
                  <a:schemeClr val="tx1"/>
                </a:solidFill>
                <a:latin typeface="Times New Roman" panose="02020603050405020304" pitchFamily="18" charset="0"/>
                <a:cs typeface="Times New Roman" panose="02020603050405020304" pitchFamily="18" charset="0"/>
              </a:rPr>
              <a:t>referencias citadas </a:t>
            </a:r>
            <a:r>
              <a:rPr lang="es-ES" sz="1600">
                <a:solidFill>
                  <a:schemeClr val="tx1"/>
                </a:solidFill>
                <a:latin typeface="Times New Roman" panose="02020603050405020304" pitchFamily="18" charset="0"/>
                <a:cs typeface="Times New Roman" panose="02020603050405020304" pitchFamily="18" charset="0"/>
              </a:rPr>
              <a:t>en dicho documento, sobre las que podrá consultar el número de </a:t>
            </a:r>
            <a:r>
              <a:rPr lang="es-ES" sz="1600" b="1">
                <a:solidFill>
                  <a:schemeClr val="tx1"/>
                </a:solidFill>
                <a:latin typeface="Times New Roman" panose="02020603050405020304" pitchFamily="18" charset="0"/>
                <a:cs typeface="Times New Roman" panose="02020603050405020304" pitchFamily="18" charset="0"/>
              </a:rPr>
              <a:t>citas</a:t>
            </a:r>
            <a:r>
              <a:rPr lang="es-ES" sz="1600">
                <a:solidFill>
                  <a:schemeClr val="tx1"/>
                </a:solidFill>
                <a:latin typeface="Times New Roman" panose="02020603050405020304" pitchFamily="18" charset="0"/>
                <a:cs typeface="Times New Roman" panose="02020603050405020304" pitchFamily="18" charset="0"/>
              </a:rPr>
              <a:t> en otros documentos (1) y las veces que hayan sido usadas como </a:t>
            </a:r>
            <a:r>
              <a:rPr lang="es-ES" sz="1600" b="1">
                <a:solidFill>
                  <a:schemeClr val="tx1"/>
                </a:solidFill>
                <a:latin typeface="Times New Roman" panose="02020603050405020304" pitchFamily="18" charset="0"/>
                <a:cs typeface="Times New Roman" panose="02020603050405020304" pitchFamily="18" charset="0"/>
              </a:rPr>
              <a:t>referencia</a:t>
            </a:r>
            <a:r>
              <a:rPr lang="es-ES" sz="1600">
                <a:solidFill>
                  <a:schemeClr val="tx1"/>
                </a:solidFill>
                <a:latin typeface="Times New Roman" panose="02020603050405020304" pitchFamily="18" charset="0"/>
                <a:cs typeface="Times New Roman" panose="02020603050405020304" pitchFamily="18" charset="0"/>
              </a:rPr>
              <a:t> (2).</a:t>
            </a:r>
          </a:p>
        </p:txBody>
      </p:sp>
      <p:grpSp>
        <p:nvGrpSpPr>
          <p:cNvPr id="6" name="Grupo 5">
            <a:extLst>
              <a:ext uri="{FF2B5EF4-FFF2-40B4-BE49-F238E27FC236}">
                <a16:creationId xmlns="" xmlns:a16="http://schemas.microsoft.com/office/drawing/2014/main" id="{6246376C-F6F0-99E9-009E-4E04303CE796}"/>
              </a:ext>
            </a:extLst>
          </p:cNvPr>
          <p:cNvGrpSpPr/>
          <p:nvPr/>
        </p:nvGrpSpPr>
        <p:grpSpPr>
          <a:xfrm>
            <a:off x="9382844" y="3441701"/>
            <a:ext cx="1607335" cy="328789"/>
            <a:chOff x="10288331" y="2272287"/>
            <a:chExt cx="1607335" cy="328789"/>
          </a:xfrm>
        </p:grpSpPr>
        <p:sp>
          <p:nvSpPr>
            <p:cNvPr id="8" name="Rectángulo 7">
              <a:extLst>
                <a:ext uri="{FF2B5EF4-FFF2-40B4-BE49-F238E27FC236}">
                  <a16:creationId xmlns="" xmlns:a16="http://schemas.microsoft.com/office/drawing/2014/main" id="{F740D2BC-87A4-50AD-5153-C7482AC29AB1}"/>
                </a:ext>
              </a:extLst>
            </p:cNvPr>
            <p:cNvSpPr/>
            <p:nvPr/>
          </p:nvSpPr>
          <p:spPr>
            <a:xfrm>
              <a:off x="11570114" y="2272287"/>
              <a:ext cx="325552" cy="24302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 xmlns:a16="http://schemas.microsoft.com/office/drawing/2014/main" id="{C841525E-5810-C49C-B8C1-4B26E27CABB8}"/>
                </a:ext>
              </a:extLst>
            </p:cNvPr>
            <p:cNvGrpSpPr/>
            <p:nvPr/>
          </p:nvGrpSpPr>
          <p:grpSpPr>
            <a:xfrm>
              <a:off x="10288331" y="2315235"/>
              <a:ext cx="1281783" cy="285841"/>
              <a:chOff x="13077168" y="-1314406"/>
              <a:chExt cx="1281783" cy="285841"/>
            </a:xfrm>
          </p:grpSpPr>
          <p:sp>
            <p:nvSpPr>
              <p:cNvPr id="10" name="Rectángulo 9">
                <a:extLst>
                  <a:ext uri="{FF2B5EF4-FFF2-40B4-BE49-F238E27FC236}">
                    <a16:creationId xmlns="" xmlns:a16="http://schemas.microsoft.com/office/drawing/2014/main" id="{CED759AD-0120-5BE8-E422-7673F6B22138}"/>
                  </a:ext>
                </a:extLst>
              </p:cNvPr>
              <p:cNvSpPr/>
              <p:nvPr/>
            </p:nvSpPr>
            <p:spPr>
              <a:xfrm>
                <a:off x="13077168" y="-131440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cxnSp>
            <p:nvCxnSpPr>
              <p:cNvPr id="11" name="Conector recto de flecha 10">
                <a:extLst>
                  <a:ext uri="{FF2B5EF4-FFF2-40B4-BE49-F238E27FC236}">
                    <a16:creationId xmlns="" xmlns:a16="http://schemas.microsoft.com/office/drawing/2014/main" id="{292070F2-B8AF-2F6B-54B3-6C6EECAE577A}"/>
                  </a:ext>
                </a:extLst>
              </p:cNvPr>
              <p:cNvCxnSpPr>
                <a:stCxn id="10" idx="3"/>
                <a:endCxn id="8" idx="1"/>
              </p:cNvCxnSpPr>
              <p:nvPr/>
            </p:nvCxnSpPr>
            <p:spPr>
              <a:xfrm flipV="1">
                <a:off x="13402720" y="-1235844"/>
                <a:ext cx="956231" cy="6435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grpSp>
        <p:nvGrpSpPr>
          <p:cNvPr id="12" name="Grupo 11">
            <a:extLst>
              <a:ext uri="{FF2B5EF4-FFF2-40B4-BE49-F238E27FC236}">
                <a16:creationId xmlns="" xmlns:a16="http://schemas.microsoft.com/office/drawing/2014/main" id="{F0CF1E65-3F37-84C1-A324-77B6BDD954BE}"/>
              </a:ext>
            </a:extLst>
          </p:cNvPr>
          <p:cNvGrpSpPr/>
          <p:nvPr/>
        </p:nvGrpSpPr>
        <p:grpSpPr>
          <a:xfrm>
            <a:off x="9382843" y="3690892"/>
            <a:ext cx="1666343" cy="328789"/>
            <a:chOff x="10288331" y="2272287"/>
            <a:chExt cx="1666343" cy="328789"/>
          </a:xfrm>
        </p:grpSpPr>
        <p:sp>
          <p:nvSpPr>
            <p:cNvPr id="13" name="Rectángulo 12">
              <a:extLst>
                <a:ext uri="{FF2B5EF4-FFF2-40B4-BE49-F238E27FC236}">
                  <a16:creationId xmlns="" xmlns:a16="http://schemas.microsoft.com/office/drawing/2014/main" id="{A4AE2CE4-3BB0-74BE-B0A9-8F8D8D4F86C2}"/>
                </a:ext>
              </a:extLst>
            </p:cNvPr>
            <p:cNvSpPr/>
            <p:nvPr/>
          </p:nvSpPr>
          <p:spPr>
            <a:xfrm>
              <a:off x="11570113" y="2272287"/>
              <a:ext cx="384561" cy="24302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 xmlns:a16="http://schemas.microsoft.com/office/drawing/2014/main" id="{BF2677F7-EEE1-AFE2-AA95-A65A9949ACA9}"/>
                </a:ext>
              </a:extLst>
            </p:cNvPr>
            <p:cNvGrpSpPr/>
            <p:nvPr/>
          </p:nvGrpSpPr>
          <p:grpSpPr>
            <a:xfrm>
              <a:off x="10288331" y="2315235"/>
              <a:ext cx="1281782" cy="285841"/>
              <a:chOff x="13077168" y="-1314406"/>
              <a:chExt cx="1281782" cy="285841"/>
            </a:xfrm>
          </p:grpSpPr>
          <p:sp>
            <p:nvSpPr>
              <p:cNvPr id="15" name="Rectángulo 14">
                <a:extLst>
                  <a:ext uri="{FF2B5EF4-FFF2-40B4-BE49-F238E27FC236}">
                    <a16:creationId xmlns="" xmlns:a16="http://schemas.microsoft.com/office/drawing/2014/main" id="{6C00B256-8D91-A211-48D0-94B00D533AC7}"/>
                  </a:ext>
                </a:extLst>
              </p:cNvPr>
              <p:cNvSpPr/>
              <p:nvPr/>
            </p:nvSpPr>
            <p:spPr>
              <a:xfrm>
                <a:off x="13077168" y="-131440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cxnSp>
            <p:nvCxnSpPr>
              <p:cNvPr id="16" name="Conector recto de flecha 15">
                <a:extLst>
                  <a:ext uri="{FF2B5EF4-FFF2-40B4-BE49-F238E27FC236}">
                    <a16:creationId xmlns="" xmlns:a16="http://schemas.microsoft.com/office/drawing/2014/main" id="{6C73AFE0-5341-F3F2-64C0-618A8E251750}"/>
                  </a:ext>
                </a:extLst>
              </p:cNvPr>
              <p:cNvCxnSpPr>
                <a:stCxn id="15" idx="3"/>
                <a:endCxn id="13" idx="1"/>
              </p:cNvCxnSpPr>
              <p:nvPr/>
            </p:nvCxnSpPr>
            <p:spPr>
              <a:xfrm flipV="1">
                <a:off x="13402720" y="-1235844"/>
                <a:ext cx="956230" cy="6435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grpSp>
      <p:pic>
        <p:nvPicPr>
          <p:cNvPr id="4" name="Imagen 3">
            <a:extLst>
              <a:ext uri="{FF2B5EF4-FFF2-40B4-BE49-F238E27FC236}">
                <a16:creationId xmlns="" xmlns:a16="http://schemas.microsoft.com/office/drawing/2014/main" id="{AE611DC6-4890-C58A-84FD-A9B866F43E2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9EBF7597-4926-28A2-3C6B-DEB558B8582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38975518"/>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39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 xmlns:a16="http://schemas.microsoft.com/office/drawing/2014/main" id="{1CB21C5E-3304-46EB-1BA4-712509859D2C}"/>
              </a:ext>
            </a:extLst>
          </p:cNvPr>
          <p:cNvPicPr>
            <a:picLocks noChangeAspect="1"/>
          </p:cNvPicPr>
          <p:nvPr/>
        </p:nvPicPr>
        <p:blipFill>
          <a:blip r:embed="rId2"/>
          <a:stretch>
            <a:fillRect/>
          </a:stretch>
        </p:blipFill>
        <p:spPr>
          <a:xfrm>
            <a:off x="941294" y="733860"/>
            <a:ext cx="5906885" cy="5748867"/>
          </a:xfrm>
          <a:prstGeom prst="rect">
            <a:avLst/>
          </a:prstGeom>
        </p:spPr>
      </p:pic>
      <p:sp>
        <p:nvSpPr>
          <p:cNvPr id="5" name="Rectángulo 4">
            <a:extLst>
              <a:ext uri="{FF2B5EF4-FFF2-40B4-BE49-F238E27FC236}">
                <a16:creationId xmlns="" xmlns:a16="http://schemas.microsoft.com/office/drawing/2014/main" id="{28FFDA11-4F6A-79E0-6FB7-2BBF5533914E}"/>
              </a:ext>
            </a:extLst>
          </p:cNvPr>
          <p:cNvSpPr/>
          <p:nvPr/>
        </p:nvSpPr>
        <p:spPr>
          <a:xfrm>
            <a:off x="5369361" y="2259064"/>
            <a:ext cx="1462700" cy="422366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Bocadillo: rectángulo 6">
            <a:extLst>
              <a:ext uri="{FF2B5EF4-FFF2-40B4-BE49-F238E27FC236}">
                <a16:creationId xmlns="" xmlns:a16="http://schemas.microsoft.com/office/drawing/2014/main" id="{963E1E2D-F852-A82F-5978-B733E2F7C25B}"/>
              </a:ext>
            </a:extLst>
          </p:cNvPr>
          <p:cNvSpPr/>
          <p:nvPr/>
        </p:nvSpPr>
        <p:spPr>
          <a:xfrm>
            <a:off x="7953108" y="1522249"/>
            <a:ext cx="3323138" cy="3354550"/>
          </a:xfrm>
          <a:prstGeom prst="wedgeRectCallout">
            <a:avLst>
              <a:gd name="adj1" fmla="val -82449"/>
              <a:gd name="adj2" fmla="val -2162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al perfil del autor, ahora nos centraremos en la zona de la derecha, en la que, en primer lugar, podrá visualizar un resumen de las </a:t>
            </a:r>
            <a:r>
              <a:rPr lang="es-ES" sz="1600" b="1">
                <a:solidFill>
                  <a:schemeClr val="tx1"/>
                </a:solidFill>
                <a:latin typeface="Times New Roman" panose="02020603050405020304" pitchFamily="18" charset="0"/>
                <a:cs typeface="Times New Roman" panose="02020603050405020304" pitchFamily="18" charset="0"/>
              </a:rPr>
              <a:t>métricas</a:t>
            </a:r>
            <a:r>
              <a:rPr lang="es-ES" sz="1600">
                <a:solidFill>
                  <a:schemeClr val="tx1"/>
                </a:solidFill>
                <a:latin typeface="Times New Roman" panose="02020603050405020304" pitchFamily="18" charset="0"/>
                <a:cs typeface="Times New Roman" panose="02020603050405020304" pitchFamily="18" charset="0"/>
              </a:rPr>
              <a:t> del autor. Lo primero que van a contener estas es un </a:t>
            </a:r>
            <a:r>
              <a:rPr lang="es-ES" sz="1600" b="1">
                <a:solidFill>
                  <a:schemeClr val="tx1"/>
                </a:solidFill>
                <a:latin typeface="Times New Roman" panose="02020603050405020304" pitchFamily="18" charset="0"/>
                <a:cs typeface="Times New Roman" panose="02020603050405020304" pitchFamily="18" charset="0"/>
              </a:rPr>
              <a:t>resumen del perfil</a:t>
            </a:r>
            <a:r>
              <a:rPr lang="es-ES" sz="1600">
                <a:solidFill>
                  <a:schemeClr val="tx1"/>
                </a:solidFill>
                <a:latin typeface="Times New Roman" panose="02020603050405020304" pitchFamily="18" charset="0"/>
                <a:cs typeface="Times New Roman" panose="02020603050405020304" pitchFamily="18" charset="0"/>
              </a:rPr>
              <a:t>, luego las </a:t>
            </a:r>
            <a:r>
              <a:rPr lang="es-ES" sz="1600" b="1">
                <a:solidFill>
                  <a:schemeClr val="tx1"/>
                </a:solidFill>
                <a:latin typeface="Times New Roman" panose="02020603050405020304" pitchFamily="18" charset="0"/>
                <a:cs typeface="Times New Roman" panose="02020603050405020304" pitchFamily="18" charset="0"/>
              </a:rPr>
              <a:t>métricas de su colección principal</a:t>
            </a:r>
            <a:r>
              <a:rPr lang="es-ES" sz="1600">
                <a:solidFill>
                  <a:schemeClr val="tx1"/>
                </a:solidFill>
                <a:latin typeface="Times New Roman" panose="02020603050405020304" pitchFamily="18" charset="0"/>
                <a:cs typeface="Times New Roman" panose="02020603050405020304" pitchFamily="18" charset="0"/>
              </a:rPr>
              <a:t> y, finalmente, un </a:t>
            </a:r>
            <a:r>
              <a:rPr lang="es-ES" sz="1600" b="1">
                <a:solidFill>
                  <a:schemeClr val="tx1"/>
                </a:solidFill>
                <a:latin typeface="Times New Roman" panose="02020603050405020304" pitchFamily="18" charset="0"/>
                <a:cs typeface="Times New Roman" panose="02020603050405020304" pitchFamily="18" charset="0"/>
              </a:rPr>
              <a:t>resumen del </a:t>
            </a:r>
            <a:r>
              <a:rPr lang="es-ES" sz="1600" b="1" err="1" smtClean="0">
                <a:solidFill>
                  <a:schemeClr val="tx1"/>
                </a:solidFill>
                <a:latin typeface="Times New Roman" panose="02020603050405020304" pitchFamily="18" charset="0"/>
                <a:cs typeface="Times New Roman" panose="02020603050405020304" pitchFamily="18" charset="0"/>
              </a:rPr>
              <a:t>Beamplot </a:t>
            </a:r>
            <a:r>
              <a:rPr lang="es-ES" sz="1600" b="1">
                <a:solidFill>
                  <a:schemeClr val="tx1"/>
                </a:solidFill>
                <a:latin typeface="Times New Roman" panose="02020603050405020304" pitchFamily="18" charset="0"/>
                <a:cs typeface="Times New Roman" panose="02020603050405020304" pitchFamily="18" charset="0"/>
              </a:rPr>
              <a:t>de impacto</a:t>
            </a:r>
            <a:r>
              <a:rPr lang="es-ES" sz="1600">
                <a:solidFill>
                  <a:schemeClr val="tx1"/>
                </a:solidFill>
                <a:latin typeface="Times New Roman" panose="02020603050405020304" pitchFamily="18" charset="0"/>
                <a:cs typeface="Times New Roman" panose="02020603050405020304" pitchFamily="18" charset="0"/>
              </a:rPr>
              <a:t> (percentil de citas).</a:t>
            </a:r>
          </a:p>
        </p:txBody>
      </p:sp>
      <p:pic>
        <p:nvPicPr>
          <p:cNvPr id="2" name="Imagen 1">
            <a:extLst>
              <a:ext uri="{FF2B5EF4-FFF2-40B4-BE49-F238E27FC236}">
                <a16:creationId xmlns="" xmlns:a16="http://schemas.microsoft.com/office/drawing/2014/main" id="{B450E878-DFCE-3467-9DE4-DFB098C218D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44D24C6E-E7B5-CE1B-89E1-B5A87A6FC8F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792949880"/>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5" name="Imagen 14">
            <a:extLst>
              <a:ext uri="{FF2B5EF4-FFF2-40B4-BE49-F238E27FC236}">
                <a16:creationId xmlns="" xmlns:a16="http://schemas.microsoft.com/office/drawing/2014/main" id="{D85BB337-1ED1-05E0-B540-52264BFBBE2C}"/>
              </a:ext>
            </a:extLst>
          </p:cNvPr>
          <p:cNvPicPr>
            <a:picLocks noChangeAspect="1"/>
          </p:cNvPicPr>
          <p:nvPr/>
        </p:nvPicPr>
        <p:blipFill>
          <a:blip r:embed="rId2"/>
          <a:srcRect b="32727"/>
          <a:stretch>
            <a:fillRect/>
          </a:stretch>
        </p:blipFill>
        <p:spPr>
          <a:xfrm>
            <a:off x="816553" y="270163"/>
            <a:ext cx="10558893" cy="6317673"/>
          </a:xfrm>
          <a:prstGeom prst="rect">
            <a:avLst/>
          </a:prstGeom>
        </p:spPr>
      </p:pic>
      <p:sp>
        <p:nvSpPr>
          <p:cNvPr id="16" name="Bocadillo: rectángulo 15">
            <a:extLst>
              <a:ext uri="{FF2B5EF4-FFF2-40B4-BE49-F238E27FC236}">
                <a16:creationId xmlns="" xmlns:a16="http://schemas.microsoft.com/office/drawing/2014/main" id="{8DFA589C-82D4-6268-108F-C567593524B9}"/>
              </a:ext>
            </a:extLst>
          </p:cNvPr>
          <p:cNvSpPr/>
          <p:nvPr/>
        </p:nvSpPr>
        <p:spPr>
          <a:xfrm>
            <a:off x="3745417" y="2152358"/>
            <a:ext cx="4315371" cy="1178167"/>
          </a:xfrm>
          <a:prstGeom prst="wedgeRectCallout">
            <a:avLst>
              <a:gd name="adj1" fmla="val -94487"/>
              <a:gd name="adj2" fmla="val 1431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Posteriormente podrá realizar envíos clicando en el apartado indicado. </a:t>
            </a:r>
          </a:p>
        </p:txBody>
      </p:sp>
    </p:spTree>
    <p:extLst>
      <p:ext uri="{BB962C8B-B14F-4D97-AF65-F5344CB8AC3E}">
        <p14:creationId xmlns:p14="http://schemas.microsoft.com/office/powerpoint/2010/main" val="1825068572"/>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76391AA1-9E14-E1FD-119C-ECD7A13D665D}"/>
              </a:ext>
            </a:extLst>
          </p:cNvPr>
          <p:cNvPicPr>
            <a:picLocks noChangeAspect="1"/>
          </p:cNvPicPr>
          <p:nvPr/>
        </p:nvPicPr>
        <p:blipFill>
          <a:blip r:embed="rId2"/>
          <a:srcRect l="73101" t="1546"/>
          <a:stretch>
            <a:fillRect/>
          </a:stretch>
        </p:blipFill>
        <p:spPr>
          <a:xfrm>
            <a:off x="1117601" y="552851"/>
            <a:ext cx="1771177" cy="6309333"/>
          </a:xfrm>
          <a:prstGeom prst="rect">
            <a:avLst/>
          </a:prstGeom>
        </p:spPr>
      </p:pic>
      <p:sp>
        <p:nvSpPr>
          <p:cNvPr id="3" name="Rectángulo 2">
            <a:extLst>
              <a:ext uri="{FF2B5EF4-FFF2-40B4-BE49-F238E27FC236}">
                <a16:creationId xmlns="" xmlns:a16="http://schemas.microsoft.com/office/drawing/2014/main" id="{2BDDFDA8-D1BC-E127-7402-91E4A1DA5EE2}"/>
              </a:ext>
            </a:extLst>
          </p:cNvPr>
          <p:cNvSpPr/>
          <p:nvPr/>
        </p:nvSpPr>
        <p:spPr>
          <a:xfrm>
            <a:off x="2117452" y="2221277"/>
            <a:ext cx="643292" cy="17379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 xmlns:a16="http://schemas.microsoft.com/office/drawing/2014/main" id="{60139DAC-6C15-711E-3C57-DB5D11B0CE98}"/>
              </a:ext>
            </a:extLst>
          </p:cNvPr>
          <p:cNvPicPr>
            <a:picLocks noChangeAspect="1"/>
          </p:cNvPicPr>
          <p:nvPr/>
        </p:nvPicPr>
        <p:blipFill>
          <a:blip r:embed="rId3"/>
          <a:srcRect l="774" r="6031" b="52945"/>
          <a:stretch>
            <a:fillRect/>
          </a:stretch>
        </p:blipFill>
        <p:spPr>
          <a:xfrm>
            <a:off x="7386919" y="951418"/>
            <a:ext cx="4473388" cy="4220628"/>
          </a:xfrm>
          <a:prstGeom prst="rect">
            <a:avLst/>
          </a:prstGeom>
        </p:spPr>
      </p:pic>
      <p:sp>
        <p:nvSpPr>
          <p:cNvPr id="8" name="Bocadillo: rectángulo 7">
            <a:extLst>
              <a:ext uri="{FF2B5EF4-FFF2-40B4-BE49-F238E27FC236}">
                <a16:creationId xmlns="" xmlns:a16="http://schemas.microsoft.com/office/drawing/2014/main" id="{7B0DADC3-C755-8BB2-D732-1F4A81865154}"/>
              </a:ext>
            </a:extLst>
          </p:cNvPr>
          <p:cNvSpPr/>
          <p:nvPr/>
        </p:nvSpPr>
        <p:spPr>
          <a:xfrm>
            <a:off x="762000" y="3429000"/>
            <a:ext cx="2531932" cy="1358153"/>
          </a:xfrm>
          <a:prstGeom prst="wedgeRectCallout">
            <a:avLst>
              <a:gd name="adj1" fmla="val 23976"/>
              <a:gd name="adj2" fmla="val -125778"/>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clicar en “</a:t>
            </a:r>
            <a:r>
              <a:rPr lang="es-ES" sz="1600" b="1">
                <a:solidFill>
                  <a:schemeClr val="tx1"/>
                </a:solidFill>
                <a:latin typeface="Times New Roman" panose="02020603050405020304" pitchFamily="18" charset="0"/>
                <a:cs typeface="Times New Roman" panose="02020603050405020304" pitchFamily="18" charset="0"/>
              </a:rPr>
              <a:t>Abrir panel</a:t>
            </a:r>
            <a:r>
              <a:rPr lang="es-ES" sz="1600">
                <a:solidFill>
                  <a:schemeClr val="tx1"/>
                </a:solidFill>
                <a:latin typeface="Times New Roman" panose="02020603050405020304" pitchFamily="18" charset="0"/>
                <a:cs typeface="Times New Roman" panose="02020603050405020304" pitchFamily="18" charset="0"/>
              </a:rPr>
              <a:t>” de métricas, se le desplegará un extensible a la derecha.</a:t>
            </a:r>
          </a:p>
        </p:txBody>
      </p:sp>
      <p:sp>
        <p:nvSpPr>
          <p:cNvPr id="9" name="Bocadillo: rectángulo 8">
            <a:extLst>
              <a:ext uri="{FF2B5EF4-FFF2-40B4-BE49-F238E27FC236}">
                <a16:creationId xmlns="" xmlns:a16="http://schemas.microsoft.com/office/drawing/2014/main" id="{EEFF3A9E-B096-94D6-A489-73AF22F435B2}"/>
              </a:ext>
            </a:extLst>
          </p:cNvPr>
          <p:cNvSpPr/>
          <p:nvPr/>
        </p:nvSpPr>
        <p:spPr>
          <a:xfrm>
            <a:off x="3760595" y="951418"/>
            <a:ext cx="3004046" cy="1406300"/>
          </a:xfrm>
          <a:prstGeom prst="wedgeRectCallout">
            <a:avLst>
              <a:gd name="adj1" fmla="val 68717"/>
              <a:gd name="adj2" fmla="val 1733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en primer lugar, podrá consultar el número de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el </a:t>
            </a:r>
            <a:r>
              <a:rPr lang="es-ES" sz="1600" b="1">
                <a:solidFill>
                  <a:schemeClr val="tx1"/>
                </a:solidFill>
                <a:latin typeface="Times New Roman" panose="02020603050405020304" pitchFamily="18" charset="0"/>
                <a:cs typeface="Times New Roman" panose="02020603050405020304" pitchFamily="18" charset="0"/>
              </a:rPr>
              <a:t>total de veces citadas</a:t>
            </a:r>
            <a:r>
              <a:rPr lang="es-ES" sz="1600">
                <a:solidFill>
                  <a:schemeClr val="tx1"/>
                </a:solidFill>
                <a:latin typeface="Times New Roman" panose="02020603050405020304" pitchFamily="18" charset="0"/>
                <a:cs typeface="Times New Roman" panose="02020603050405020304" pitchFamily="18" charset="0"/>
              </a:rPr>
              <a:t> y el </a:t>
            </a:r>
            <a:r>
              <a:rPr lang="es-ES" sz="1600" b="1">
                <a:solidFill>
                  <a:schemeClr val="tx1"/>
                </a:solidFill>
                <a:latin typeface="Times New Roman" panose="02020603050405020304" pitchFamily="18" charset="0"/>
                <a:cs typeface="Times New Roman" panose="02020603050405020304" pitchFamily="18" charset="0"/>
              </a:rPr>
              <a:t>índice h</a:t>
            </a:r>
            <a:r>
              <a:rPr lang="es-ES" sz="1600">
                <a:solidFill>
                  <a:schemeClr val="tx1"/>
                </a:solidFill>
                <a:latin typeface="Times New Roman" panose="02020603050405020304" pitchFamily="18" charset="0"/>
                <a:cs typeface="Times New Roman" panose="02020603050405020304" pitchFamily="18" charset="0"/>
              </a:rPr>
              <a:t>.</a:t>
            </a:r>
          </a:p>
        </p:txBody>
      </p:sp>
      <p:sp>
        <p:nvSpPr>
          <p:cNvPr id="10" name="Bocadillo: rectángulo 9">
            <a:extLst>
              <a:ext uri="{FF2B5EF4-FFF2-40B4-BE49-F238E27FC236}">
                <a16:creationId xmlns="" xmlns:a16="http://schemas.microsoft.com/office/drawing/2014/main" id="{BC47361D-5754-FC34-8574-BA514D4E85C4}"/>
              </a:ext>
            </a:extLst>
          </p:cNvPr>
          <p:cNvSpPr/>
          <p:nvPr/>
        </p:nvSpPr>
        <p:spPr>
          <a:xfrm>
            <a:off x="3916210" y="4500283"/>
            <a:ext cx="2911109" cy="1721223"/>
          </a:xfrm>
          <a:prstGeom prst="wedgeRectCallout">
            <a:avLst>
              <a:gd name="adj1" fmla="val 67398"/>
              <a:gd name="adj2" fmla="val -5821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continuación, encontrará un gráfico que representa las </a:t>
            </a:r>
            <a:r>
              <a:rPr lang="es-ES" sz="1600" b="1">
                <a:solidFill>
                  <a:schemeClr val="tx1"/>
                </a:solidFill>
                <a:latin typeface="Times New Roman" panose="02020603050405020304" pitchFamily="18" charset="0"/>
                <a:cs typeface="Times New Roman" panose="02020603050405020304" pitchFamily="18" charset="0"/>
              </a:rPr>
              <a:t>veces citado</a:t>
            </a:r>
            <a:r>
              <a:rPr lang="es-ES" sz="1600">
                <a:solidFill>
                  <a:schemeClr val="tx1"/>
                </a:solidFill>
                <a:latin typeface="Times New Roman" panose="02020603050405020304" pitchFamily="18" charset="0"/>
                <a:cs typeface="Times New Roman" panose="02020603050405020304" pitchFamily="18" charset="0"/>
              </a:rPr>
              <a:t> frente a las </a:t>
            </a:r>
            <a:r>
              <a:rPr lang="es-ES" sz="1600" b="1">
                <a:solidFill>
                  <a:schemeClr val="tx1"/>
                </a:solidFill>
                <a:latin typeface="Times New Roman" panose="02020603050405020304" pitchFamily="18" charset="0"/>
                <a:cs typeface="Times New Roman" panose="02020603050405020304" pitchFamily="18" charset="0"/>
              </a:rPr>
              <a:t>publicaciones realizadas a lo largo del tiempo</a:t>
            </a:r>
            <a:r>
              <a:rPr lang="es-ES" sz="1600">
                <a:solidFill>
                  <a:schemeClr val="tx1"/>
                </a:solidFill>
                <a:latin typeface="Times New Roman" panose="02020603050405020304" pitchFamily="18" charset="0"/>
                <a:cs typeface="Times New Roman" panose="02020603050405020304" pitchFamily="18" charset="0"/>
              </a:rPr>
              <a:t>.</a:t>
            </a:r>
          </a:p>
        </p:txBody>
      </p:sp>
      <p:sp>
        <p:nvSpPr>
          <p:cNvPr id="12" name="Rectángulo 11">
            <a:extLst>
              <a:ext uri="{FF2B5EF4-FFF2-40B4-BE49-F238E27FC236}">
                <a16:creationId xmlns="" xmlns:a16="http://schemas.microsoft.com/office/drawing/2014/main" id="{D0234C2C-A467-C22F-0178-907ED2527F8B}"/>
              </a:ext>
            </a:extLst>
          </p:cNvPr>
          <p:cNvSpPr/>
          <p:nvPr/>
        </p:nvSpPr>
        <p:spPr>
          <a:xfrm>
            <a:off x="7386918" y="1888067"/>
            <a:ext cx="1963270" cy="46965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 xmlns:a16="http://schemas.microsoft.com/office/drawing/2014/main" id="{4B875222-080A-00EF-1D01-FD13F32EC9EE}"/>
              </a:ext>
            </a:extLst>
          </p:cNvPr>
          <p:cNvSpPr/>
          <p:nvPr/>
        </p:nvSpPr>
        <p:spPr>
          <a:xfrm>
            <a:off x="7386917" y="2590800"/>
            <a:ext cx="4473389" cy="258124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 xmlns:a16="http://schemas.microsoft.com/office/drawing/2014/main" id="{B2A3E0EC-4C6B-3CD8-5174-81C58A2F52F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A9A305A6-70E3-AE7E-D670-D2E747E28EA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083951921"/>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3" name="Imagen 22">
            <a:extLst>
              <a:ext uri="{FF2B5EF4-FFF2-40B4-BE49-F238E27FC236}">
                <a16:creationId xmlns="" xmlns:a16="http://schemas.microsoft.com/office/drawing/2014/main" id="{B97B43A1-306D-F726-BDFA-F210F6A2D157}"/>
              </a:ext>
            </a:extLst>
          </p:cNvPr>
          <p:cNvPicPr>
            <a:picLocks noChangeAspect="1"/>
          </p:cNvPicPr>
          <p:nvPr/>
        </p:nvPicPr>
        <p:blipFill>
          <a:blip r:embed="rId2"/>
          <a:srcRect b="4618"/>
          <a:stretch>
            <a:fillRect/>
          </a:stretch>
        </p:blipFill>
        <p:spPr>
          <a:xfrm>
            <a:off x="0" y="677332"/>
            <a:ext cx="5792008" cy="5888002"/>
          </a:xfrm>
          <a:prstGeom prst="rect">
            <a:avLst/>
          </a:prstGeom>
        </p:spPr>
      </p:pic>
      <p:pic>
        <p:nvPicPr>
          <p:cNvPr id="24" name="Imagen 23">
            <a:extLst>
              <a:ext uri="{FF2B5EF4-FFF2-40B4-BE49-F238E27FC236}">
                <a16:creationId xmlns="" xmlns:a16="http://schemas.microsoft.com/office/drawing/2014/main" id="{0910AFF8-814A-6878-3F97-A2CE0F0DB37C}"/>
              </a:ext>
            </a:extLst>
          </p:cNvPr>
          <p:cNvPicPr>
            <a:picLocks noChangeAspect="1"/>
          </p:cNvPicPr>
          <p:nvPr/>
        </p:nvPicPr>
        <p:blipFill>
          <a:blip r:embed="rId3"/>
          <a:stretch>
            <a:fillRect/>
          </a:stretch>
        </p:blipFill>
        <p:spPr>
          <a:xfrm>
            <a:off x="5927663" y="2490073"/>
            <a:ext cx="5995396" cy="3920066"/>
          </a:xfrm>
          <a:prstGeom prst="rect">
            <a:avLst/>
          </a:prstGeom>
        </p:spPr>
      </p:pic>
      <p:sp>
        <p:nvSpPr>
          <p:cNvPr id="25" name="Rectángulo 24">
            <a:extLst>
              <a:ext uri="{FF2B5EF4-FFF2-40B4-BE49-F238E27FC236}">
                <a16:creationId xmlns="" xmlns:a16="http://schemas.microsoft.com/office/drawing/2014/main" id="{15C2C192-6558-B465-21C0-829FD3EA27AC}"/>
              </a:ext>
            </a:extLst>
          </p:cNvPr>
          <p:cNvSpPr/>
          <p:nvPr/>
        </p:nvSpPr>
        <p:spPr>
          <a:xfrm>
            <a:off x="5927662" y="677332"/>
            <a:ext cx="5995395" cy="165349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último, continuando hacia abajo, podrá consultar un </a:t>
            </a:r>
            <a:r>
              <a:rPr lang="es-ES" sz="1600" b="1">
                <a:solidFill>
                  <a:schemeClr val="tx1"/>
                </a:solidFill>
                <a:latin typeface="Times New Roman" panose="02020603050405020304" pitchFamily="18" charset="0"/>
                <a:cs typeface="Times New Roman" panose="02020603050405020304" pitchFamily="18" charset="0"/>
              </a:rPr>
              <a:t>mapa geográfico de citas</a:t>
            </a:r>
            <a:r>
              <a:rPr lang="es-ES" sz="1600">
                <a:solidFill>
                  <a:schemeClr val="tx1"/>
                </a:solidFill>
                <a:latin typeface="Times New Roman" panose="02020603050405020304" pitchFamily="18" charset="0"/>
                <a:cs typeface="Times New Roman" panose="02020603050405020304" pitchFamily="18" charset="0"/>
              </a:rPr>
              <a:t>. Si coloca el cursor sobre una localización del mapa y clica en ella, podrá consultar las publicaciones de dicha localización que han citado al autor.</a:t>
            </a:r>
          </a:p>
        </p:txBody>
      </p:sp>
      <p:pic>
        <p:nvPicPr>
          <p:cNvPr id="2" name="Imagen 1">
            <a:extLst>
              <a:ext uri="{FF2B5EF4-FFF2-40B4-BE49-F238E27FC236}">
                <a16:creationId xmlns="" xmlns:a16="http://schemas.microsoft.com/office/drawing/2014/main" id="{FDF672D7-0643-CA40-D293-D8F243FD42A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B1F2F62E-5354-92C5-C16C-109975EBD32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942197931"/>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8" name="Imagen 17">
            <a:extLst>
              <a:ext uri="{FF2B5EF4-FFF2-40B4-BE49-F238E27FC236}">
                <a16:creationId xmlns="" xmlns:a16="http://schemas.microsoft.com/office/drawing/2014/main" id="{78EE93C8-2FDC-B98D-F742-3C922D3C31E9}"/>
              </a:ext>
            </a:extLst>
          </p:cNvPr>
          <p:cNvPicPr>
            <a:picLocks noChangeAspect="1"/>
          </p:cNvPicPr>
          <p:nvPr/>
        </p:nvPicPr>
        <p:blipFill>
          <a:blip r:embed="rId2"/>
          <a:srcRect r="204" b="2346"/>
          <a:stretch>
            <a:fillRect/>
          </a:stretch>
        </p:blipFill>
        <p:spPr>
          <a:xfrm>
            <a:off x="1253805" y="550477"/>
            <a:ext cx="9684387" cy="6307523"/>
          </a:xfrm>
          <a:prstGeom prst="rect">
            <a:avLst/>
          </a:prstGeom>
        </p:spPr>
      </p:pic>
      <p:sp>
        <p:nvSpPr>
          <p:cNvPr id="19" name="Bocadillo: rectángulo 18">
            <a:extLst>
              <a:ext uri="{FF2B5EF4-FFF2-40B4-BE49-F238E27FC236}">
                <a16:creationId xmlns="" xmlns:a16="http://schemas.microsoft.com/office/drawing/2014/main" id="{70F8CBA2-52EA-E409-D966-3B4D3CDE9CEF}"/>
              </a:ext>
            </a:extLst>
          </p:cNvPr>
          <p:cNvSpPr/>
          <p:nvPr/>
        </p:nvSpPr>
        <p:spPr>
          <a:xfrm>
            <a:off x="6414247" y="4200462"/>
            <a:ext cx="4029636" cy="1786467"/>
          </a:xfrm>
          <a:prstGeom prst="wedgeRectCallout">
            <a:avLst>
              <a:gd name="adj1" fmla="val -40804"/>
              <a:gd name="adj2" fmla="val -9166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800">
                <a:solidFill>
                  <a:schemeClr val="tx1"/>
                </a:solidFill>
                <a:latin typeface="Times New Roman" panose="02020603050405020304" pitchFamily="18" charset="0"/>
                <a:cs typeface="Times New Roman" panose="02020603050405020304" pitchFamily="18" charset="0"/>
              </a:rPr>
              <a:t>Otra forma de consultar estadísticas el número de citas </a:t>
            </a:r>
            <a:r>
              <a:rPr lang="es-ES">
                <a:solidFill>
                  <a:schemeClr val="tx1"/>
                </a:solidFill>
                <a:latin typeface="Times New Roman" panose="02020603050405020304" pitchFamily="18" charset="0"/>
                <a:cs typeface="Times New Roman" panose="02020603050405020304" pitchFamily="18" charset="0"/>
              </a:rPr>
              <a:t>a través del Portal de la Investigación es clicando en “</a:t>
            </a:r>
            <a:r>
              <a:rPr lang="es-ES" b="1">
                <a:solidFill>
                  <a:schemeClr val="tx1"/>
                </a:solidFill>
                <a:latin typeface="Times New Roman" panose="02020603050405020304" pitchFamily="18" charset="0"/>
                <a:cs typeface="Times New Roman" panose="02020603050405020304" pitchFamily="18" charset="0"/>
              </a:rPr>
              <a:t>Indicadores</a:t>
            </a:r>
            <a:r>
              <a:rPr lang="es-ES">
                <a:solidFill>
                  <a:schemeClr val="tx1"/>
                </a:solidFill>
                <a:latin typeface="Times New Roman" panose="02020603050405020304" pitchFamily="18" charset="0"/>
                <a:cs typeface="Times New Roman" panose="02020603050405020304" pitchFamily="18" charset="0"/>
              </a:rPr>
              <a:t>”, de manera que será dirigido a la siguiente página:</a:t>
            </a:r>
            <a:endParaRPr lang="es-ES" sz="1800">
              <a:solidFill>
                <a:schemeClr val="tx1"/>
              </a:solidFill>
              <a:latin typeface="Times New Roman" panose="02020603050405020304" pitchFamily="18" charset="0"/>
              <a:cs typeface="Times New Roman" panose="02020603050405020304" pitchFamily="18" charset="0"/>
            </a:endParaRPr>
          </a:p>
        </p:txBody>
      </p:sp>
      <p:sp>
        <p:nvSpPr>
          <p:cNvPr id="20" name="Rectángulo 19">
            <a:extLst>
              <a:ext uri="{FF2B5EF4-FFF2-40B4-BE49-F238E27FC236}">
                <a16:creationId xmlns="" xmlns:a16="http://schemas.microsoft.com/office/drawing/2014/main" id="{B3018910-CD9B-89F9-D08C-54DED8DCF72B}"/>
              </a:ext>
            </a:extLst>
          </p:cNvPr>
          <p:cNvSpPr/>
          <p:nvPr/>
        </p:nvSpPr>
        <p:spPr>
          <a:xfrm>
            <a:off x="6095998" y="3128682"/>
            <a:ext cx="995084" cy="30031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831051C2-F54B-842A-30ED-BAD452F84F5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0DD0E0A9-D0C0-2294-8478-A4FB0146BFE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699806607"/>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E41EC397-3B28-6C7E-37B0-08A70CA94D5E}"/>
              </a:ext>
            </a:extLst>
          </p:cNvPr>
          <p:cNvPicPr>
            <a:picLocks noChangeAspect="1"/>
          </p:cNvPicPr>
          <p:nvPr/>
        </p:nvPicPr>
        <p:blipFill>
          <a:blip r:embed="rId2"/>
          <a:stretch>
            <a:fillRect/>
          </a:stretch>
        </p:blipFill>
        <p:spPr>
          <a:xfrm>
            <a:off x="740432" y="2395732"/>
            <a:ext cx="10711136" cy="4462268"/>
          </a:xfrm>
          <a:prstGeom prst="rect">
            <a:avLst/>
          </a:prstGeom>
        </p:spPr>
      </p:pic>
      <p:sp>
        <p:nvSpPr>
          <p:cNvPr id="3" name="Rectángulo 2">
            <a:extLst>
              <a:ext uri="{FF2B5EF4-FFF2-40B4-BE49-F238E27FC236}">
                <a16:creationId xmlns="" xmlns:a16="http://schemas.microsoft.com/office/drawing/2014/main" id="{7970BC88-4621-CFE8-ACD8-F487A6C03945}"/>
              </a:ext>
            </a:extLst>
          </p:cNvPr>
          <p:cNvSpPr/>
          <p:nvPr/>
        </p:nvSpPr>
        <p:spPr>
          <a:xfrm>
            <a:off x="740432" y="703547"/>
            <a:ext cx="10711136" cy="140397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un primer lugar, podrá visualizar una tabla resumen sobre las citas recogidas en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a:t>
            </a:r>
            <a:r>
              <a:rPr lang="es-ES" sz="1600" b="1" err="1">
                <a:solidFill>
                  <a:schemeClr val="tx1"/>
                </a:solidFill>
                <a:latin typeface="Times New Roman" panose="02020603050405020304" pitchFamily="18" charset="0"/>
                <a:cs typeface="Times New Roman" panose="02020603050405020304" pitchFamily="18" charset="0"/>
              </a:rPr>
              <a:t>Dimensions</a:t>
            </a:r>
            <a:r>
              <a:rPr lang="es-ES" sz="1600">
                <a:solidFill>
                  <a:schemeClr val="tx1"/>
                </a:solidFill>
                <a:latin typeface="Times New Roman" panose="02020603050405020304" pitchFamily="18" charset="0"/>
                <a:cs typeface="Times New Roman" panose="02020603050405020304" pitchFamily="18" charset="0"/>
              </a:rPr>
              <a:t> y </a:t>
            </a:r>
            <a:r>
              <a:rPr lang="es-ES" sz="1600" b="1" err="1">
                <a:solidFill>
                  <a:schemeClr val="tx1"/>
                </a:solidFill>
                <a:latin typeface="Times New Roman" panose="02020603050405020304" pitchFamily="18" charset="0"/>
                <a:cs typeface="Times New Roman" panose="02020603050405020304" pitchFamily="18" charset="0"/>
              </a:rPr>
              <a:t>Dimensions</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en los últimos 2 años</a:t>
            </a:r>
            <a:r>
              <a:rPr lang="es-ES" sz="1600">
                <a:solidFill>
                  <a:schemeClr val="tx1"/>
                </a:solidFill>
                <a:latin typeface="Times New Roman" panose="02020603050405020304" pitchFamily="18" charset="0"/>
                <a:cs typeface="Times New Roman" panose="02020603050405020304" pitchFamily="18" charset="0"/>
              </a:rPr>
              <a:t> (1), en la que se recoge el </a:t>
            </a:r>
            <a:r>
              <a:rPr lang="es-ES" sz="1600" b="1">
                <a:solidFill>
                  <a:schemeClr val="tx1"/>
                </a:solidFill>
                <a:latin typeface="Times New Roman" panose="02020603050405020304" pitchFamily="18" charset="0"/>
                <a:cs typeface="Times New Roman" panose="02020603050405020304" pitchFamily="18" charset="0"/>
              </a:rPr>
              <a:t>número</a:t>
            </a:r>
            <a:r>
              <a:rPr lang="es-ES" sz="1600">
                <a:solidFill>
                  <a:schemeClr val="tx1"/>
                </a:solidFill>
                <a:latin typeface="Times New Roman" panose="02020603050405020304" pitchFamily="18" charset="0"/>
                <a:cs typeface="Times New Roman" panose="02020603050405020304" pitchFamily="18" charset="0"/>
              </a:rPr>
              <a:t> total de </a:t>
            </a:r>
            <a:r>
              <a:rPr lang="es-ES" sz="1600" b="1">
                <a:solidFill>
                  <a:schemeClr val="tx1"/>
                </a:solidFill>
                <a:latin typeface="Times New Roman" panose="02020603050405020304" pitchFamily="18" charset="0"/>
                <a:cs typeface="Times New Roman" panose="02020603050405020304" pitchFamily="18" charset="0"/>
              </a:rPr>
              <a:t>publicaciones y citas</a:t>
            </a:r>
            <a:r>
              <a:rPr lang="es-ES" sz="1600">
                <a:solidFill>
                  <a:schemeClr val="tx1"/>
                </a:solidFill>
                <a:latin typeface="Times New Roman" panose="02020603050405020304" pitchFamily="18" charset="0"/>
                <a:cs typeface="Times New Roman" panose="02020603050405020304" pitchFamily="18" charset="0"/>
              </a:rPr>
              <a:t>, la </a:t>
            </a:r>
            <a:r>
              <a:rPr lang="es-ES" sz="1600" b="1">
                <a:solidFill>
                  <a:schemeClr val="tx1"/>
                </a:solidFill>
                <a:latin typeface="Times New Roman" panose="02020603050405020304" pitchFamily="18" charset="0"/>
                <a:cs typeface="Times New Roman" panose="02020603050405020304" pitchFamily="18" charset="0"/>
              </a:rPr>
              <a:t>media</a:t>
            </a:r>
            <a:r>
              <a:rPr lang="es-ES" sz="1600">
                <a:solidFill>
                  <a:schemeClr val="tx1"/>
                </a:solidFill>
                <a:latin typeface="Times New Roman" panose="02020603050405020304" pitchFamily="18" charset="0"/>
                <a:cs typeface="Times New Roman" panose="02020603050405020304" pitchFamily="18" charset="0"/>
              </a:rPr>
              <a:t> y la </a:t>
            </a:r>
            <a:r>
              <a:rPr lang="es-ES" sz="1600" b="1">
                <a:solidFill>
                  <a:schemeClr val="tx1"/>
                </a:solidFill>
                <a:latin typeface="Times New Roman" panose="02020603050405020304" pitchFamily="18" charset="0"/>
                <a:cs typeface="Times New Roman" panose="02020603050405020304" pitchFamily="18" charset="0"/>
              </a:rPr>
              <a:t>mediana</a:t>
            </a:r>
            <a:r>
              <a:rPr lang="es-ES" sz="1600">
                <a:solidFill>
                  <a:schemeClr val="tx1"/>
                </a:solidFill>
                <a:latin typeface="Times New Roman" panose="02020603050405020304" pitchFamily="18" charset="0"/>
                <a:cs typeface="Times New Roman" panose="02020603050405020304" pitchFamily="18" charset="0"/>
              </a:rPr>
              <a:t> de </a:t>
            </a:r>
            <a:r>
              <a:rPr lang="es-ES" sz="1600" b="1">
                <a:solidFill>
                  <a:schemeClr val="tx1"/>
                </a:solidFill>
                <a:latin typeface="Times New Roman" panose="02020603050405020304" pitchFamily="18" charset="0"/>
                <a:cs typeface="Times New Roman" panose="02020603050405020304" pitchFamily="18" charset="0"/>
              </a:rPr>
              <a:t>citas</a:t>
            </a:r>
            <a:r>
              <a:rPr lang="es-ES" sz="1600">
                <a:solidFill>
                  <a:schemeClr val="tx1"/>
                </a:solidFill>
                <a:latin typeface="Times New Roman" panose="02020603050405020304" pitchFamily="18" charset="0"/>
                <a:cs typeface="Times New Roman" panose="02020603050405020304" pitchFamily="18" charset="0"/>
              </a:rPr>
              <a:t>, y el </a:t>
            </a:r>
            <a:r>
              <a:rPr lang="es-ES" sz="1600" b="1">
                <a:solidFill>
                  <a:schemeClr val="tx1"/>
                </a:solidFill>
                <a:latin typeface="Times New Roman" panose="02020603050405020304" pitchFamily="18" charset="0"/>
                <a:cs typeface="Times New Roman" panose="02020603050405020304" pitchFamily="18" charset="0"/>
              </a:rPr>
              <a:t>promedio</a:t>
            </a:r>
            <a:r>
              <a:rPr lang="es-ES" sz="1600">
                <a:solidFill>
                  <a:schemeClr val="tx1"/>
                </a:solidFill>
                <a:latin typeface="Times New Roman" panose="02020603050405020304" pitchFamily="18" charset="0"/>
                <a:cs typeface="Times New Roman" panose="02020603050405020304" pitchFamily="18" charset="0"/>
              </a:rPr>
              <a:t> y la </a:t>
            </a:r>
            <a:r>
              <a:rPr lang="es-ES" sz="1600" b="1">
                <a:solidFill>
                  <a:schemeClr val="tx1"/>
                </a:solidFill>
                <a:latin typeface="Times New Roman" panose="02020603050405020304" pitchFamily="18" charset="0"/>
                <a:cs typeface="Times New Roman" panose="02020603050405020304" pitchFamily="18" charset="0"/>
              </a:rPr>
              <a:t>mediada</a:t>
            </a:r>
            <a:r>
              <a:rPr lang="es-ES" sz="1600">
                <a:solidFill>
                  <a:schemeClr val="tx1"/>
                </a:solidFill>
                <a:latin typeface="Times New Roman" panose="02020603050405020304" pitchFamily="18" charset="0"/>
                <a:cs typeface="Times New Roman" panose="02020603050405020304" pitchFamily="18" charset="0"/>
              </a:rPr>
              <a:t> de </a:t>
            </a:r>
            <a:r>
              <a:rPr lang="es-ES" sz="1600" b="1">
                <a:solidFill>
                  <a:schemeClr val="tx1"/>
                </a:solidFill>
                <a:latin typeface="Times New Roman" panose="02020603050405020304" pitchFamily="18" charset="0"/>
                <a:cs typeface="Times New Roman" panose="02020603050405020304" pitchFamily="18" charset="0"/>
              </a:rPr>
              <a:t>autores</a:t>
            </a:r>
            <a:r>
              <a:rPr lang="es-ES" sz="1600">
                <a:solidFill>
                  <a:schemeClr val="tx1"/>
                </a:solidFill>
                <a:latin typeface="Times New Roman" panose="02020603050405020304" pitchFamily="18" charset="0"/>
                <a:cs typeface="Times New Roman" panose="02020603050405020304" pitchFamily="18" charset="0"/>
              </a:rPr>
              <a:t> con los que ha colaborado (2). Para acceder a las estadísticas de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clique en el número de publicaciones en rojo (3).</a:t>
            </a:r>
          </a:p>
        </p:txBody>
      </p:sp>
      <p:grpSp>
        <p:nvGrpSpPr>
          <p:cNvPr id="4" name="Grupo 3">
            <a:extLst>
              <a:ext uri="{FF2B5EF4-FFF2-40B4-BE49-F238E27FC236}">
                <a16:creationId xmlns="" xmlns:a16="http://schemas.microsoft.com/office/drawing/2014/main" id="{7A09F0E1-F7AE-C2DB-6681-A2654609E41A}"/>
              </a:ext>
            </a:extLst>
          </p:cNvPr>
          <p:cNvGrpSpPr/>
          <p:nvPr/>
        </p:nvGrpSpPr>
        <p:grpSpPr>
          <a:xfrm>
            <a:off x="1171362" y="5077762"/>
            <a:ext cx="1977149" cy="1041403"/>
            <a:chOff x="6751606" y="1693330"/>
            <a:chExt cx="2426260" cy="1041403"/>
          </a:xfrm>
        </p:grpSpPr>
        <p:sp>
          <p:nvSpPr>
            <p:cNvPr id="5" name="Rectángulo 4">
              <a:extLst>
                <a:ext uri="{FF2B5EF4-FFF2-40B4-BE49-F238E27FC236}">
                  <a16:creationId xmlns="" xmlns:a16="http://schemas.microsoft.com/office/drawing/2014/main" id="{959F3097-29D5-F8EF-C0D1-47196ABB90BB}"/>
                </a:ext>
              </a:extLst>
            </p:cNvPr>
            <p:cNvSpPr/>
            <p:nvPr/>
          </p:nvSpPr>
          <p:spPr>
            <a:xfrm>
              <a:off x="6751606" y="1693330"/>
              <a:ext cx="2426260" cy="104140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 xmlns:a16="http://schemas.microsoft.com/office/drawing/2014/main" id="{03EFDBA9-8EF4-B2C2-6C71-EEA1C6EE7A7F}"/>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7" name="Grupo 6">
            <a:extLst>
              <a:ext uri="{FF2B5EF4-FFF2-40B4-BE49-F238E27FC236}">
                <a16:creationId xmlns="" xmlns:a16="http://schemas.microsoft.com/office/drawing/2014/main" id="{12C70D5C-2293-F2C6-28C6-409F106F4ED2}"/>
              </a:ext>
            </a:extLst>
          </p:cNvPr>
          <p:cNvGrpSpPr/>
          <p:nvPr/>
        </p:nvGrpSpPr>
        <p:grpSpPr>
          <a:xfrm>
            <a:off x="3481391" y="4643800"/>
            <a:ext cx="7861482" cy="387299"/>
            <a:chOff x="-469358" y="1693330"/>
            <a:chExt cx="9647224" cy="387299"/>
          </a:xfrm>
        </p:grpSpPr>
        <p:sp>
          <p:nvSpPr>
            <p:cNvPr id="8" name="Rectángulo 7">
              <a:extLst>
                <a:ext uri="{FF2B5EF4-FFF2-40B4-BE49-F238E27FC236}">
                  <a16:creationId xmlns="" xmlns:a16="http://schemas.microsoft.com/office/drawing/2014/main" id="{C42279B8-6EF9-A5B8-0C47-1FEE5E9BE554}"/>
                </a:ext>
              </a:extLst>
            </p:cNvPr>
            <p:cNvSpPr/>
            <p:nvPr/>
          </p:nvSpPr>
          <p:spPr>
            <a:xfrm>
              <a:off x="-469358" y="1693330"/>
              <a:ext cx="9647224" cy="38729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 xmlns:a16="http://schemas.microsoft.com/office/drawing/2014/main" id="{66A0840F-5DB9-8968-B77E-422E1523363A}"/>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10" name="Grupo 9">
            <a:extLst>
              <a:ext uri="{FF2B5EF4-FFF2-40B4-BE49-F238E27FC236}">
                <a16:creationId xmlns="" xmlns:a16="http://schemas.microsoft.com/office/drawing/2014/main" id="{89EE3AB7-0252-3A07-E61D-E1B08E3FCE79}"/>
              </a:ext>
            </a:extLst>
          </p:cNvPr>
          <p:cNvGrpSpPr/>
          <p:nvPr/>
        </p:nvGrpSpPr>
        <p:grpSpPr>
          <a:xfrm>
            <a:off x="3386117" y="5104659"/>
            <a:ext cx="1365176" cy="1014506"/>
            <a:chOff x="7280815" y="1720226"/>
            <a:chExt cx="1675277" cy="1014506"/>
          </a:xfrm>
        </p:grpSpPr>
        <p:sp>
          <p:nvSpPr>
            <p:cNvPr id="11" name="Rectángulo 10">
              <a:extLst>
                <a:ext uri="{FF2B5EF4-FFF2-40B4-BE49-F238E27FC236}">
                  <a16:creationId xmlns="" xmlns:a16="http://schemas.microsoft.com/office/drawing/2014/main" id="{E82234DF-F538-0ACF-46B4-1BAC32093984}"/>
                </a:ext>
              </a:extLst>
            </p:cNvPr>
            <p:cNvSpPr/>
            <p:nvPr/>
          </p:nvSpPr>
          <p:spPr>
            <a:xfrm>
              <a:off x="8450042" y="1720226"/>
              <a:ext cx="506050" cy="101450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 xmlns:a16="http://schemas.microsoft.com/office/drawing/2014/main" id="{25EE843D-B4BA-CB66-E5D1-2171AA232385}"/>
                </a:ext>
              </a:extLst>
            </p:cNvPr>
            <p:cNvSpPr/>
            <p:nvPr/>
          </p:nvSpPr>
          <p:spPr>
            <a:xfrm>
              <a:off x="7280815" y="236340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cxnSp>
        <p:nvCxnSpPr>
          <p:cNvPr id="13" name="Conector recto de flecha 12">
            <a:extLst>
              <a:ext uri="{FF2B5EF4-FFF2-40B4-BE49-F238E27FC236}">
                <a16:creationId xmlns="" xmlns:a16="http://schemas.microsoft.com/office/drawing/2014/main" id="{B8E0C80A-FE79-A939-7A04-A852793623C9}"/>
              </a:ext>
            </a:extLst>
          </p:cNvPr>
          <p:cNvCxnSpPr>
            <a:endCxn id="11" idx="1"/>
          </p:cNvCxnSpPr>
          <p:nvPr/>
        </p:nvCxnSpPr>
        <p:spPr>
          <a:xfrm flipV="1">
            <a:off x="3593136" y="5611912"/>
            <a:ext cx="745780" cy="22342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4" name="Imagen 13">
            <a:extLst>
              <a:ext uri="{FF2B5EF4-FFF2-40B4-BE49-F238E27FC236}">
                <a16:creationId xmlns="" xmlns:a16="http://schemas.microsoft.com/office/drawing/2014/main" id="{ACB00F88-8548-584D-A8CE-504F03143A9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5" name="Diagrama de flujo: entrada manual 31">
            <a:extLst>
              <a:ext uri="{FF2B5EF4-FFF2-40B4-BE49-F238E27FC236}">
                <a16:creationId xmlns="" xmlns:a16="http://schemas.microsoft.com/office/drawing/2014/main" id="{2D041B01-21D6-F8C4-30B4-29FC39D3B1F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757545474"/>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 xmlns:a16="http://schemas.microsoft.com/office/drawing/2014/main" id="{23EA0503-AFDD-E938-1BF3-F25C1E25CBE9}"/>
              </a:ext>
            </a:extLst>
          </p:cNvPr>
          <p:cNvPicPr>
            <a:picLocks noChangeAspect="1"/>
          </p:cNvPicPr>
          <p:nvPr/>
        </p:nvPicPr>
        <p:blipFill>
          <a:blip r:embed="rId2"/>
          <a:srcRect t="1" b="445"/>
          <a:stretch>
            <a:fillRect/>
          </a:stretch>
        </p:blipFill>
        <p:spPr>
          <a:xfrm>
            <a:off x="5031102" y="606840"/>
            <a:ext cx="6512770" cy="6105380"/>
          </a:xfrm>
          <a:prstGeom prst="rect">
            <a:avLst/>
          </a:prstGeom>
        </p:spPr>
      </p:pic>
      <p:sp>
        <p:nvSpPr>
          <p:cNvPr id="15" name="Rectángulo 14">
            <a:extLst>
              <a:ext uri="{FF2B5EF4-FFF2-40B4-BE49-F238E27FC236}">
                <a16:creationId xmlns="" xmlns:a16="http://schemas.microsoft.com/office/drawing/2014/main" id="{02B4F41C-07CA-9145-1A29-C359248815B0}"/>
              </a:ext>
            </a:extLst>
          </p:cNvPr>
          <p:cNvSpPr/>
          <p:nvPr/>
        </p:nvSpPr>
        <p:spPr>
          <a:xfrm>
            <a:off x="487922" y="1908504"/>
            <a:ext cx="4237968" cy="304099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primer lugar, podrá consultar un gráfico en el que se representan los </a:t>
            </a:r>
            <a:r>
              <a:rPr lang="es-ES" sz="1600" b="1">
                <a:solidFill>
                  <a:schemeClr val="tx1"/>
                </a:solidFill>
                <a:latin typeface="Times New Roman" panose="02020603050405020304" pitchFamily="18" charset="0"/>
                <a:cs typeface="Times New Roman" panose="02020603050405020304" pitchFamily="18" charset="0"/>
              </a:rPr>
              <a:t>documentos publicados y citados</a:t>
            </a:r>
            <a:r>
              <a:rPr lang="es-ES" sz="1600">
                <a:solidFill>
                  <a:schemeClr val="tx1"/>
                </a:solidFill>
                <a:latin typeface="Times New Roman" panose="02020603050405020304" pitchFamily="18" charset="0"/>
                <a:cs typeface="Times New Roman" panose="02020603050405020304" pitchFamily="18" charset="0"/>
              </a:rPr>
              <a:t> por año (1), además de una lista de los </a:t>
            </a:r>
            <a:r>
              <a:rPr lang="es-ES" sz="1600" b="1">
                <a:solidFill>
                  <a:schemeClr val="tx1"/>
                </a:solidFill>
                <a:latin typeface="Times New Roman" panose="02020603050405020304" pitchFamily="18" charset="0"/>
                <a:cs typeface="Times New Roman" panose="02020603050405020304" pitchFamily="18" charset="0"/>
              </a:rPr>
              <a:t>documentos más citados </a:t>
            </a:r>
            <a:r>
              <a:rPr lang="es-ES" sz="1600">
                <a:solidFill>
                  <a:schemeClr val="tx1"/>
                </a:solidFill>
                <a:latin typeface="Times New Roman" panose="02020603050405020304" pitchFamily="18" charset="0"/>
                <a:cs typeface="Times New Roman" panose="02020603050405020304" pitchFamily="18" charset="0"/>
              </a:rPr>
              <a:t>en Dialnet (2).</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En el caso del gráfico, podrá clicar en una barra en concreto para seleccionar un año específico o filtrar las estadísticas (3) que prefiera consultar.</a:t>
            </a:r>
          </a:p>
        </p:txBody>
      </p:sp>
      <p:grpSp>
        <p:nvGrpSpPr>
          <p:cNvPr id="16" name="Grupo 15">
            <a:extLst>
              <a:ext uri="{FF2B5EF4-FFF2-40B4-BE49-F238E27FC236}">
                <a16:creationId xmlns="" xmlns:a16="http://schemas.microsoft.com/office/drawing/2014/main" id="{0C992246-E9FC-7FE6-58D6-3A739C0C45C8}"/>
              </a:ext>
            </a:extLst>
          </p:cNvPr>
          <p:cNvGrpSpPr/>
          <p:nvPr/>
        </p:nvGrpSpPr>
        <p:grpSpPr>
          <a:xfrm>
            <a:off x="5287008" y="1898463"/>
            <a:ext cx="6316133" cy="2345267"/>
            <a:chOff x="1427018" y="1693330"/>
            <a:chExt cx="7750848" cy="2345267"/>
          </a:xfrm>
        </p:grpSpPr>
        <p:sp>
          <p:nvSpPr>
            <p:cNvPr id="17" name="Rectángulo 16">
              <a:extLst>
                <a:ext uri="{FF2B5EF4-FFF2-40B4-BE49-F238E27FC236}">
                  <a16:creationId xmlns="" xmlns:a16="http://schemas.microsoft.com/office/drawing/2014/main" id="{684BA917-9E19-8214-B2E6-3560D079A6F8}"/>
                </a:ext>
              </a:extLst>
            </p:cNvPr>
            <p:cNvSpPr/>
            <p:nvPr/>
          </p:nvSpPr>
          <p:spPr>
            <a:xfrm>
              <a:off x="1427018" y="1693330"/>
              <a:ext cx="7750848" cy="234526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3AD2FCEF-8433-F4FD-F283-461E5E716313}"/>
                </a:ext>
              </a:extLst>
            </p:cNvPr>
            <p:cNvSpPr/>
            <p:nvPr/>
          </p:nvSpPr>
          <p:spPr>
            <a:xfrm>
              <a:off x="8852314" y="197475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9" name="Grupo 18">
            <a:extLst>
              <a:ext uri="{FF2B5EF4-FFF2-40B4-BE49-F238E27FC236}">
                <a16:creationId xmlns="" xmlns:a16="http://schemas.microsoft.com/office/drawing/2014/main" id="{084B6402-8368-4AA8-465E-B5945FBD039A}"/>
              </a:ext>
            </a:extLst>
          </p:cNvPr>
          <p:cNvGrpSpPr/>
          <p:nvPr/>
        </p:nvGrpSpPr>
        <p:grpSpPr>
          <a:xfrm>
            <a:off x="5287008" y="4565463"/>
            <a:ext cx="6316133" cy="2209801"/>
            <a:chOff x="1427018" y="1693330"/>
            <a:chExt cx="7750848" cy="2209801"/>
          </a:xfrm>
        </p:grpSpPr>
        <p:sp>
          <p:nvSpPr>
            <p:cNvPr id="20" name="Rectángulo 19">
              <a:extLst>
                <a:ext uri="{FF2B5EF4-FFF2-40B4-BE49-F238E27FC236}">
                  <a16:creationId xmlns="" xmlns:a16="http://schemas.microsoft.com/office/drawing/2014/main" id="{116F3B8A-65AB-DDD2-400C-4B595BF89CB7}"/>
                </a:ext>
              </a:extLst>
            </p:cNvPr>
            <p:cNvSpPr/>
            <p:nvPr/>
          </p:nvSpPr>
          <p:spPr>
            <a:xfrm>
              <a:off x="1427018" y="1693331"/>
              <a:ext cx="7750848" cy="2209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 xmlns:a16="http://schemas.microsoft.com/office/drawing/2014/main" id="{6E359A08-F931-D5B4-A418-0AEFC74C0440}"/>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sp>
        <p:nvSpPr>
          <p:cNvPr id="22" name="Rectángulo 21">
            <a:extLst>
              <a:ext uri="{FF2B5EF4-FFF2-40B4-BE49-F238E27FC236}">
                <a16:creationId xmlns="" xmlns:a16="http://schemas.microsoft.com/office/drawing/2014/main" id="{A20120C2-B794-27A6-22A1-41C6DADBD6FA}"/>
              </a:ext>
            </a:extLst>
          </p:cNvPr>
          <p:cNvSpPr/>
          <p:nvPr/>
        </p:nvSpPr>
        <p:spPr>
          <a:xfrm>
            <a:off x="6844874" y="3998197"/>
            <a:ext cx="3064934" cy="24553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 xmlns:a16="http://schemas.microsoft.com/office/drawing/2014/main" id="{8F63659E-EE16-97D4-F70F-89CCA498A4D2}"/>
              </a:ext>
            </a:extLst>
          </p:cNvPr>
          <p:cNvSpPr/>
          <p:nvPr/>
        </p:nvSpPr>
        <p:spPr>
          <a:xfrm>
            <a:off x="9080073" y="1898462"/>
            <a:ext cx="2523067" cy="20522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 xmlns:a16="http://schemas.microsoft.com/office/drawing/2014/main" id="{8F8D3350-B5F1-9B93-104E-96F100C25B86}"/>
              </a:ext>
            </a:extLst>
          </p:cNvPr>
          <p:cNvSpPr/>
          <p:nvPr/>
        </p:nvSpPr>
        <p:spPr>
          <a:xfrm>
            <a:off x="8112050" y="2425418"/>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cxnSp>
        <p:nvCxnSpPr>
          <p:cNvPr id="25" name="Conector recto de flecha 24">
            <a:extLst>
              <a:ext uri="{FF2B5EF4-FFF2-40B4-BE49-F238E27FC236}">
                <a16:creationId xmlns="" xmlns:a16="http://schemas.microsoft.com/office/drawing/2014/main" id="{6B3DDE5A-D186-12E5-80F6-10680E276AE3}"/>
              </a:ext>
            </a:extLst>
          </p:cNvPr>
          <p:cNvCxnSpPr/>
          <p:nvPr/>
        </p:nvCxnSpPr>
        <p:spPr>
          <a:xfrm flipV="1">
            <a:off x="8369920" y="2001073"/>
            <a:ext cx="710152" cy="46465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 xmlns:a16="http://schemas.microsoft.com/office/drawing/2014/main" id="{418F0597-4E71-5463-1E4E-A3C1474B617C}"/>
              </a:ext>
            </a:extLst>
          </p:cNvPr>
          <p:cNvCxnSpPr/>
          <p:nvPr/>
        </p:nvCxnSpPr>
        <p:spPr>
          <a:xfrm flipH="1">
            <a:off x="8249451" y="2729579"/>
            <a:ext cx="0" cy="126861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 name="Imagen 1">
            <a:extLst>
              <a:ext uri="{FF2B5EF4-FFF2-40B4-BE49-F238E27FC236}">
                <a16:creationId xmlns="" xmlns:a16="http://schemas.microsoft.com/office/drawing/2014/main" id="{DE80E584-9641-D3EA-47AE-B0F9BFEA45E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F3D5EA54-868D-6F2F-FDDD-977A0E2EC9F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517885984"/>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3" name="Imagen 62">
            <a:extLst>
              <a:ext uri="{FF2B5EF4-FFF2-40B4-BE49-F238E27FC236}">
                <a16:creationId xmlns="" xmlns:a16="http://schemas.microsoft.com/office/drawing/2014/main" id="{08C7AFE9-C542-C107-9DCE-B34383E8652C}"/>
              </a:ext>
            </a:extLst>
          </p:cNvPr>
          <p:cNvPicPr>
            <a:picLocks noChangeAspect="1"/>
          </p:cNvPicPr>
          <p:nvPr/>
        </p:nvPicPr>
        <p:blipFill>
          <a:blip r:embed="rId3"/>
          <a:stretch>
            <a:fillRect/>
          </a:stretch>
        </p:blipFill>
        <p:spPr>
          <a:xfrm>
            <a:off x="5436886" y="552852"/>
            <a:ext cx="6106986" cy="6305148"/>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7" name="Rectángulo 46">
            <a:extLst>
              <a:ext uri="{FF2B5EF4-FFF2-40B4-BE49-F238E27FC236}">
                <a16:creationId xmlns="" xmlns:a16="http://schemas.microsoft.com/office/drawing/2014/main" id="{D1EE39E7-2CEB-6A5E-FDE0-C8056A1C52E2}"/>
              </a:ext>
            </a:extLst>
          </p:cNvPr>
          <p:cNvSpPr/>
          <p:nvPr/>
        </p:nvSpPr>
        <p:spPr>
          <a:xfrm>
            <a:off x="708947" y="1613867"/>
            <a:ext cx="4360333" cy="363026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clicar en uno de los artículos de la lista, podrá consultar información bibliográfica detallada sobre este, pero en este caso tendrá que clicar en “</a:t>
            </a:r>
            <a:r>
              <a:rPr lang="es-ES" sz="1600" b="1">
                <a:solidFill>
                  <a:schemeClr val="tx1"/>
                </a:solidFill>
                <a:latin typeface="Times New Roman" panose="02020603050405020304" pitchFamily="18" charset="0"/>
                <a:cs typeface="Times New Roman" panose="02020603050405020304" pitchFamily="18" charset="0"/>
              </a:rPr>
              <a:t>Ver indicadores</a:t>
            </a:r>
            <a:r>
              <a:rPr lang="es-ES" sz="1600">
                <a:solidFill>
                  <a:schemeClr val="tx1"/>
                </a:solidFill>
                <a:latin typeface="Times New Roman" panose="02020603050405020304" pitchFamily="18" charset="0"/>
                <a:cs typeface="Times New Roman" panose="02020603050405020304" pitchFamily="18" charset="0"/>
              </a:rPr>
              <a:t>” (aquí “Ocultar indicadores”) (1) para consultar las estadísticas del artículo.</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Lo primero que podrá observar es una tabla sobre las </a:t>
            </a:r>
            <a:r>
              <a:rPr lang="es-ES" sz="1600" b="1">
                <a:solidFill>
                  <a:schemeClr val="tx1"/>
                </a:solidFill>
                <a:latin typeface="Times New Roman" panose="02020603050405020304" pitchFamily="18" charset="0"/>
                <a:cs typeface="Times New Roman" panose="02020603050405020304" pitchFamily="18" charset="0"/>
              </a:rPr>
              <a:t>citas recibidas</a:t>
            </a:r>
            <a:r>
              <a:rPr lang="es-ES" sz="1600">
                <a:solidFill>
                  <a:schemeClr val="tx1"/>
                </a:solidFill>
                <a:latin typeface="Times New Roman" panose="02020603050405020304" pitchFamily="18" charset="0"/>
                <a:cs typeface="Times New Roman" panose="02020603050405020304" pitchFamily="18" charset="0"/>
              </a:rPr>
              <a:t> (2) en diversas fuentes, y posteriormente podrá clicar en el número de citas en rojo en Dialnet Métricas (3) para acceder a este.</a:t>
            </a:r>
          </a:p>
        </p:txBody>
      </p:sp>
      <p:grpSp>
        <p:nvGrpSpPr>
          <p:cNvPr id="48" name="Grupo 47">
            <a:extLst>
              <a:ext uri="{FF2B5EF4-FFF2-40B4-BE49-F238E27FC236}">
                <a16:creationId xmlns="" xmlns:a16="http://schemas.microsoft.com/office/drawing/2014/main" id="{56A34593-9161-A487-924D-2460E2D213CE}"/>
              </a:ext>
            </a:extLst>
          </p:cNvPr>
          <p:cNvGrpSpPr/>
          <p:nvPr/>
        </p:nvGrpSpPr>
        <p:grpSpPr>
          <a:xfrm>
            <a:off x="6622462" y="4323920"/>
            <a:ext cx="1645358" cy="780974"/>
            <a:chOff x="7052733" y="3325359"/>
            <a:chExt cx="1645358" cy="780974"/>
          </a:xfrm>
        </p:grpSpPr>
        <p:cxnSp>
          <p:nvCxnSpPr>
            <p:cNvPr id="49" name="Conector recto de flecha 48">
              <a:extLst>
                <a:ext uri="{FF2B5EF4-FFF2-40B4-BE49-F238E27FC236}">
                  <a16:creationId xmlns="" xmlns:a16="http://schemas.microsoft.com/office/drawing/2014/main" id="{83788A6F-AF88-4D85-BD50-13976A3DE3C9}"/>
                </a:ext>
              </a:extLst>
            </p:cNvPr>
            <p:cNvCxnSpPr/>
            <p:nvPr/>
          </p:nvCxnSpPr>
          <p:spPr>
            <a:xfrm flipH="1">
              <a:off x="7052733" y="3567492"/>
              <a:ext cx="1380067" cy="53884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50" name="Rectángulo 49">
              <a:extLst>
                <a:ext uri="{FF2B5EF4-FFF2-40B4-BE49-F238E27FC236}">
                  <a16:creationId xmlns="" xmlns:a16="http://schemas.microsoft.com/office/drawing/2014/main" id="{A26B8898-58C0-D0AC-48EE-AAE6703F620A}"/>
                </a:ext>
              </a:extLst>
            </p:cNvPr>
            <p:cNvSpPr/>
            <p:nvPr/>
          </p:nvSpPr>
          <p:spPr>
            <a:xfrm>
              <a:off x="8432800" y="3325359"/>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52" name="Grupo 51">
            <a:extLst>
              <a:ext uri="{FF2B5EF4-FFF2-40B4-BE49-F238E27FC236}">
                <a16:creationId xmlns="" xmlns:a16="http://schemas.microsoft.com/office/drawing/2014/main" id="{49B87EF8-58CE-D1CA-C5CA-E304E3D9DAD0}"/>
              </a:ext>
            </a:extLst>
          </p:cNvPr>
          <p:cNvGrpSpPr/>
          <p:nvPr/>
        </p:nvGrpSpPr>
        <p:grpSpPr>
          <a:xfrm>
            <a:off x="5683624" y="5456967"/>
            <a:ext cx="2863995" cy="1401033"/>
            <a:chOff x="5663312" y="1693330"/>
            <a:chExt cx="3514554" cy="1401033"/>
          </a:xfrm>
        </p:grpSpPr>
        <p:sp>
          <p:nvSpPr>
            <p:cNvPr id="53" name="Rectángulo 52">
              <a:extLst>
                <a:ext uri="{FF2B5EF4-FFF2-40B4-BE49-F238E27FC236}">
                  <a16:creationId xmlns="" xmlns:a16="http://schemas.microsoft.com/office/drawing/2014/main" id="{9B2C7928-A29B-2619-A320-47DC401A6412}"/>
                </a:ext>
              </a:extLst>
            </p:cNvPr>
            <p:cNvSpPr/>
            <p:nvPr/>
          </p:nvSpPr>
          <p:spPr>
            <a:xfrm>
              <a:off x="5663312" y="1693330"/>
              <a:ext cx="3514554" cy="140103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 xmlns:a16="http://schemas.microsoft.com/office/drawing/2014/main" id="{9B62294B-9291-B908-4983-4D9B79C68343}"/>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56" name="Grupo 55">
            <a:extLst>
              <a:ext uri="{FF2B5EF4-FFF2-40B4-BE49-F238E27FC236}">
                <a16:creationId xmlns="" xmlns:a16="http://schemas.microsoft.com/office/drawing/2014/main" id="{E5C84248-8915-C0D5-C20D-49C7986C4280}"/>
              </a:ext>
            </a:extLst>
          </p:cNvPr>
          <p:cNvGrpSpPr/>
          <p:nvPr/>
        </p:nvGrpSpPr>
        <p:grpSpPr>
          <a:xfrm>
            <a:off x="7781365" y="5754322"/>
            <a:ext cx="1866522" cy="415962"/>
            <a:chOff x="6831569" y="3325359"/>
            <a:chExt cx="1866522" cy="415962"/>
          </a:xfrm>
        </p:grpSpPr>
        <p:cxnSp>
          <p:nvCxnSpPr>
            <p:cNvPr id="57" name="Conector recto de flecha 56">
              <a:extLst>
                <a:ext uri="{FF2B5EF4-FFF2-40B4-BE49-F238E27FC236}">
                  <a16:creationId xmlns="" xmlns:a16="http://schemas.microsoft.com/office/drawing/2014/main" id="{4A699AFD-FEE7-480C-8D2C-E1E4E6978DD0}"/>
                </a:ext>
              </a:extLst>
            </p:cNvPr>
            <p:cNvCxnSpPr>
              <a:stCxn id="58" idx="1"/>
            </p:cNvCxnSpPr>
            <p:nvPr/>
          </p:nvCxnSpPr>
          <p:spPr>
            <a:xfrm flipH="1">
              <a:off x="6831569" y="3468280"/>
              <a:ext cx="1601231" cy="27304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58" name="Rectángulo 57">
              <a:extLst>
                <a:ext uri="{FF2B5EF4-FFF2-40B4-BE49-F238E27FC236}">
                  <a16:creationId xmlns="" xmlns:a16="http://schemas.microsoft.com/office/drawing/2014/main" id="{0F41A828-0755-8A2F-E01B-7A0F8C4B86D4}"/>
                </a:ext>
              </a:extLst>
            </p:cNvPr>
            <p:cNvSpPr/>
            <p:nvPr/>
          </p:nvSpPr>
          <p:spPr>
            <a:xfrm>
              <a:off x="8432800" y="3325359"/>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pic>
        <p:nvPicPr>
          <p:cNvPr id="2" name="Imagen 1">
            <a:extLst>
              <a:ext uri="{FF2B5EF4-FFF2-40B4-BE49-F238E27FC236}">
                <a16:creationId xmlns="" xmlns:a16="http://schemas.microsoft.com/office/drawing/2014/main" id="{E91522B7-17EA-8E6A-402D-B1DCD038EBA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46EAEBC9-89A0-B693-833A-A75C11393F8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6485909"/>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Rectángulo 1">
            <a:extLst>
              <a:ext uri="{FF2B5EF4-FFF2-40B4-BE49-F238E27FC236}">
                <a16:creationId xmlns="" xmlns:a16="http://schemas.microsoft.com/office/drawing/2014/main" id="{D4C6AB70-CDFF-C57E-16AE-BBA398EB47FD}"/>
              </a:ext>
            </a:extLst>
          </p:cNvPr>
          <p:cNvSpPr/>
          <p:nvPr/>
        </p:nvSpPr>
        <p:spPr>
          <a:xfrm>
            <a:off x="422261" y="2177220"/>
            <a:ext cx="3500250" cy="297253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al inicio de los indicadores del investigador, si clica en el número de </a:t>
            </a:r>
            <a:r>
              <a:rPr lang="es-ES" sz="1600" b="1">
                <a:solidFill>
                  <a:schemeClr val="tx1"/>
                </a:solidFill>
                <a:latin typeface="Times New Roman" panose="02020603050405020304" pitchFamily="18" charset="0"/>
                <a:cs typeface="Times New Roman" panose="02020603050405020304" pitchFamily="18" charset="0"/>
              </a:rPr>
              <a:t>documentos más citados en Dimensions o</a:t>
            </a:r>
            <a:r>
              <a:rPr lang="es-ES" sz="1600">
                <a:solidFill>
                  <a:schemeClr val="tx1"/>
                </a:solidFill>
                <a:latin typeface="Times New Roman" panose="02020603050405020304" pitchFamily="18" charset="0"/>
                <a:cs typeface="Times New Roman" panose="02020603050405020304" pitchFamily="18" charset="0"/>
              </a:rPr>
              <a:t> </a:t>
            </a:r>
            <a:r>
              <a:rPr lang="es-ES" sz="1600" b="1" err="1">
                <a:solidFill>
                  <a:schemeClr val="tx1"/>
                </a:solidFill>
                <a:latin typeface="Times New Roman" panose="02020603050405020304" pitchFamily="18" charset="0"/>
                <a:cs typeface="Times New Roman" panose="02020603050405020304" pitchFamily="18" charset="0"/>
              </a:rPr>
              <a:t>Dimensions (últimos 2 años)</a:t>
            </a:r>
            <a:r>
              <a:rPr lang="es-ES" sz="1600">
                <a:solidFill>
                  <a:schemeClr val="tx1"/>
                </a:solidFill>
                <a:latin typeface="Times New Roman" panose="02020603050405020304" pitchFamily="18" charset="0"/>
                <a:cs typeface="Times New Roman" panose="02020603050405020304" pitchFamily="18" charset="0"/>
              </a:rPr>
              <a:t>, podrá realizar las mismas consultas que en el anterior, aunque estos arrojan un índice de impacto más realista, ya que recogen todas o la gran mayoría de las publicaciones.</a:t>
            </a:r>
          </a:p>
        </p:txBody>
      </p:sp>
      <p:pic>
        <p:nvPicPr>
          <p:cNvPr id="3" name="Imagen 2">
            <a:extLst>
              <a:ext uri="{FF2B5EF4-FFF2-40B4-BE49-F238E27FC236}">
                <a16:creationId xmlns="" xmlns:a16="http://schemas.microsoft.com/office/drawing/2014/main" id="{91B7C427-9915-52F6-7A04-0D346039B647}"/>
              </a:ext>
            </a:extLst>
          </p:cNvPr>
          <p:cNvPicPr>
            <a:picLocks noChangeAspect="1"/>
          </p:cNvPicPr>
          <p:nvPr/>
        </p:nvPicPr>
        <p:blipFill>
          <a:blip r:embed="rId3"/>
          <a:stretch>
            <a:fillRect/>
          </a:stretch>
        </p:blipFill>
        <p:spPr>
          <a:xfrm>
            <a:off x="4296042" y="552852"/>
            <a:ext cx="7622176" cy="6104376"/>
          </a:xfrm>
          <a:prstGeom prst="rect">
            <a:avLst/>
          </a:prstGeom>
        </p:spPr>
      </p:pic>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46</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 xmlns:a16="http://schemas.microsoft.com/office/drawing/2014/main" id="{021F2D53-3B1C-48FF-A660-33534E68A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29C78E7B-3F9B-FD23-C961-B3BEF7FA9F1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8607313"/>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 xmlns:a16="http://schemas.microsoft.com/office/drawing/2014/main" id="{F1047BD2-9370-E47F-083A-63C2613F0394}"/>
              </a:ext>
            </a:extLst>
          </p:cNvPr>
          <p:cNvSpPr/>
          <p:nvPr/>
        </p:nvSpPr>
        <p:spPr>
          <a:xfrm>
            <a:off x="355601" y="1942735"/>
            <a:ext cx="3767666" cy="310339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de nuevo al inicio de los indicadores del investigador, puede clicar en la pestaña de “</a:t>
            </a:r>
            <a:r>
              <a:rPr lang="es-ES" sz="1600" b="1">
                <a:solidFill>
                  <a:schemeClr val="tx1"/>
                </a:solidFill>
                <a:latin typeface="Times New Roman" panose="02020603050405020304" pitchFamily="18" charset="0"/>
                <a:cs typeface="Times New Roman" panose="02020603050405020304" pitchFamily="18" charset="0"/>
              </a:rPr>
              <a:t>Revistas</a:t>
            </a:r>
            <a:r>
              <a:rPr lang="es-ES" sz="1600">
                <a:solidFill>
                  <a:schemeClr val="tx1"/>
                </a:solidFill>
                <a:latin typeface="Times New Roman" panose="02020603050405020304" pitchFamily="18" charset="0"/>
                <a:cs typeface="Times New Roman" panose="02020603050405020304" pitchFamily="18" charset="0"/>
              </a:rPr>
              <a:t>”, donde podrá observar un gráfico en que se representa el número de publicaciones que se ha realizado a lo largo de los años y el número de revistas en las que se han realizado (1).</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Bajo este, podrá encontrar una lista de dichas revistas (2).</a:t>
            </a:r>
          </a:p>
        </p:txBody>
      </p:sp>
      <p:pic>
        <p:nvPicPr>
          <p:cNvPr id="5" name="Imagen 4">
            <a:extLst>
              <a:ext uri="{FF2B5EF4-FFF2-40B4-BE49-F238E27FC236}">
                <a16:creationId xmlns="" xmlns:a16="http://schemas.microsoft.com/office/drawing/2014/main" id="{AC6B9EA3-BA74-DEE9-0A9B-FA87D68EEA65}"/>
              </a:ext>
            </a:extLst>
          </p:cNvPr>
          <p:cNvPicPr>
            <a:picLocks noChangeAspect="1"/>
          </p:cNvPicPr>
          <p:nvPr/>
        </p:nvPicPr>
        <p:blipFill>
          <a:blip r:embed="rId3"/>
          <a:stretch>
            <a:fillRect/>
          </a:stretch>
        </p:blipFill>
        <p:spPr>
          <a:xfrm>
            <a:off x="4429488" y="547071"/>
            <a:ext cx="7565288" cy="5918141"/>
          </a:xfrm>
          <a:prstGeom prst="rect">
            <a:avLst/>
          </a:prstGeom>
        </p:spPr>
      </p:pic>
      <p:grpSp>
        <p:nvGrpSpPr>
          <p:cNvPr id="6" name="Grupo 5">
            <a:extLst>
              <a:ext uri="{FF2B5EF4-FFF2-40B4-BE49-F238E27FC236}">
                <a16:creationId xmlns="" xmlns:a16="http://schemas.microsoft.com/office/drawing/2014/main" id="{9053F8D8-50B7-C12F-BD4C-D6243780212C}"/>
              </a:ext>
            </a:extLst>
          </p:cNvPr>
          <p:cNvGrpSpPr/>
          <p:nvPr/>
        </p:nvGrpSpPr>
        <p:grpSpPr>
          <a:xfrm>
            <a:off x="4670612" y="2102111"/>
            <a:ext cx="7260748" cy="2550571"/>
            <a:chOff x="359456" y="1693330"/>
            <a:chExt cx="8818410" cy="2550571"/>
          </a:xfrm>
        </p:grpSpPr>
        <p:sp>
          <p:nvSpPr>
            <p:cNvPr id="7" name="Rectángulo 6">
              <a:extLst>
                <a:ext uri="{FF2B5EF4-FFF2-40B4-BE49-F238E27FC236}">
                  <a16:creationId xmlns="" xmlns:a16="http://schemas.microsoft.com/office/drawing/2014/main" id="{1766040E-4EA5-9B3B-F20F-0247F59E0C89}"/>
                </a:ext>
              </a:extLst>
            </p:cNvPr>
            <p:cNvSpPr/>
            <p:nvPr/>
          </p:nvSpPr>
          <p:spPr>
            <a:xfrm>
              <a:off x="359456" y="1693330"/>
              <a:ext cx="8818410" cy="255057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 xmlns:a16="http://schemas.microsoft.com/office/drawing/2014/main" id="{F58C853F-7395-AFE8-0122-AEA75F17A9AB}"/>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9" name="Grupo 8">
            <a:extLst>
              <a:ext uri="{FF2B5EF4-FFF2-40B4-BE49-F238E27FC236}">
                <a16:creationId xmlns="" xmlns:a16="http://schemas.microsoft.com/office/drawing/2014/main" id="{FD945A00-691D-D786-73D2-7CB6EA3B96BD}"/>
              </a:ext>
            </a:extLst>
          </p:cNvPr>
          <p:cNvGrpSpPr/>
          <p:nvPr/>
        </p:nvGrpSpPr>
        <p:grpSpPr>
          <a:xfrm>
            <a:off x="4670612" y="4838385"/>
            <a:ext cx="7260748" cy="1662687"/>
            <a:chOff x="267832" y="1693330"/>
            <a:chExt cx="8910034" cy="1662687"/>
          </a:xfrm>
        </p:grpSpPr>
        <p:sp>
          <p:nvSpPr>
            <p:cNvPr id="10" name="Rectángulo 9">
              <a:extLst>
                <a:ext uri="{FF2B5EF4-FFF2-40B4-BE49-F238E27FC236}">
                  <a16:creationId xmlns="" xmlns:a16="http://schemas.microsoft.com/office/drawing/2014/main" id="{C8DDCA47-DB92-A0A1-B725-B0DC94A8DB00}"/>
                </a:ext>
              </a:extLst>
            </p:cNvPr>
            <p:cNvSpPr/>
            <p:nvPr/>
          </p:nvSpPr>
          <p:spPr>
            <a:xfrm>
              <a:off x="267832" y="1693330"/>
              <a:ext cx="8910034" cy="166268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 xmlns:a16="http://schemas.microsoft.com/office/drawing/2014/main" id="{E06036AC-21B8-C905-276C-64EE336E4EEC}"/>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 name="Imagen 1">
            <a:extLst>
              <a:ext uri="{FF2B5EF4-FFF2-40B4-BE49-F238E27FC236}">
                <a16:creationId xmlns="" xmlns:a16="http://schemas.microsoft.com/office/drawing/2014/main" id="{1E9B03B2-4FD3-66E1-62FD-8913D65590F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3B33F5FB-94C5-5FEB-51D4-E925CF22910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59849789"/>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 xmlns:a16="http://schemas.microsoft.com/office/drawing/2014/main" id="{CC7C73C3-C3F7-88F8-B3E8-0ABA234D7771}"/>
              </a:ext>
            </a:extLst>
          </p:cNvPr>
          <p:cNvSpPr/>
          <p:nvPr/>
        </p:nvSpPr>
        <p:spPr>
          <a:xfrm>
            <a:off x="302311" y="1961707"/>
            <a:ext cx="3539066" cy="310339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Finalmente, en la última pestaña de “</a:t>
            </a:r>
            <a:r>
              <a:rPr lang="es-ES" sz="1600" b="1">
                <a:solidFill>
                  <a:schemeClr val="tx1"/>
                </a:solidFill>
                <a:latin typeface="Times New Roman" panose="02020603050405020304" pitchFamily="18" charset="0"/>
                <a:cs typeface="Times New Roman" panose="02020603050405020304" pitchFamily="18" charset="0"/>
              </a:rPr>
              <a:t>Otros</a:t>
            </a:r>
            <a:r>
              <a:rPr lang="es-ES" sz="1600">
                <a:solidFill>
                  <a:schemeClr val="tx1"/>
                </a:solidFill>
                <a:latin typeface="Times New Roman" panose="02020603050405020304" pitchFamily="18" charset="0"/>
                <a:cs typeface="Times New Roman" panose="02020603050405020304" pitchFamily="18" charset="0"/>
              </a:rPr>
              <a:t>” podrá observar indicadores sobre las citas a las publicaciones del investigador en Scopus, Dialnet Métricas y Google Scholar, además del índice h, el h5 o el i10 según corresponda (1).</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Bajo esto, podrá visualizar un gráfico de barras que representa dichas citas en total (2).</a:t>
            </a:r>
          </a:p>
        </p:txBody>
      </p:sp>
      <p:pic>
        <p:nvPicPr>
          <p:cNvPr id="3" name="Imagen 2">
            <a:extLst>
              <a:ext uri="{FF2B5EF4-FFF2-40B4-BE49-F238E27FC236}">
                <a16:creationId xmlns="" xmlns:a16="http://schemas.microsoft.com/office/drawing/2014/main" id="{59FB6EA4-0CA8-2084-5877-80910EA1B9CA}"/>
              </a:ext>
            </a:extLst>
          </p:cNvPr>
          <p:cNvPicPr>
            <a:picLocks noChangeAspect="1"/>
          </p:cNvPicPr>
          <p:nvPr/>
        </p:nvPicPr>
        <p:blipFill>
          <a:blip r:embed="rId3"/>
          <a:stretch>
            <a:fillRect/>
          </a:stretch>
        </p:blipFill>
        <p:spPr>
          <a:xfrm>
            <a:off x="4099197" y="739649"/>
            <a:ext cx="7971780" cy="5110557"/>
          </a:xfrm>
          <a:prstGeom prst="rect">
            <a:avLst/>
          </a:prstGeom>
        </p:spPr>
      </p:pic>
      <p:grpSp>
        <p:nvGrpSpPr>
          <p:cNvPr id="12" name="Grupo 11">
            <a:extLst>
              <a:ext uri="{FF2B5EF4-FFF2-40B4-BE49-F238E27FC236}">
                <a16:creationId xmlns="" xmlns:a16="http://schemas.microsoft.com/office/drawing/2014/main" id="{7A32ED7E-63E2-0CF8-2BE6-186DBB8EC263}"/>
              </a:ext>
            </a:extLst>
          </p:cNvPr>
          <p:cNvGrpSpPr/>
          <p:nvPr/>
        </p:nvGrpSpPr>
        <p:grpSpPr>
          <a:xfrm>
            <a:off x="4307044" y="2537077"/>
            <a:ext cx="2264629" cy="2271729"/>
            <a:chOff x="6427403" y="1693330"/>
            <a:chExt cx="2750464" cy="2271729"/>
          </a:xfrm>
        </p:grpSpPr>
        <p:sp>
          <p:nvSpPr>
            <p:cNvPr id="13" name="Rectángulo 12">
              <a:extLst>
                <a:ext uri="{FF2B5EF4-FFF2-40B4-BE49-F238E27FC236}">
                  <a16:creationId xmlns="" xmlns:a16="http://schemas.microsoft.com/office/drawing/2014/main" id="{6A1F6345-27E6-F578-0085-70487C7F4B85}"/>
                </a:ext>
              </a:extLst>
            </p:cNvPr>
            <p:cNvSpPr/>
            <p:nvPr/>
          </p:nvSpPr>
          <p:spPr>
            <a:xfrm>
              <a:off x="6427403" y="1693330"/>
              <a:ext cx="2750464" cy="227172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 xmlns:a16="http://schemas.microsoft.com/office/drawing/2014/main" id="{BC8E2E5D-1374-A851-8B52-F50621445DE0}"/>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5" name="Grupo 14">
            <a:extLst>
              <a:ext uri="{FF2B5EF4-FFF2-40B4-BE49-F238E27FC236}">
                <a16:creationId xmlns="" xmlns:a16="http://schemas.microsoft.com/office/drawing/2014/main" id="{A0D4AF34-D530-4475-7D4D-E28E020F17E1}"/>
              </a:ext>
            </a:extLst>
          </p:cNvPr>
          <p:cNvGrpSpPr/>
          <p:nvPr/>
        </p:nvGrpSpPr>
        <p:grpSpPr>
          <a:xfrm>
            <a:off x="4501777" y="4842674"/>
            <a:ext cx="4376252" cy="1007533"/>
            <a:chOff x="3862770" y="1693330"/>
            <a:chExt cx="5315097" cy="1007533"/>
          </a:xfrm>
        </p:grpSpPr>
        <p:sp>
          <p:nvSpPr>
            <p:cNvPr id="16" name="Rectángulo 15">
              <a:extLst>
                <a:ext uri="{FF2B5EF4-FFF2-40B4-BE49-F238E27FC236}">
                  <a16:creationId xmlns="" xmlns:a16="http://schemas.microsoft.com/office/drawing/2014/main" id="{24A6CE45-F29A-AD61-21DE-5D963F84F2A3}"/>
                </a:ext>
              </a:extLst>
            </p:cNvPr>
            <p:cNvSpPr/>
            <p:nvPr/>
          </p:nvSpPr>
          <p:spPr>
            <a:xfrm>
              <a:off x="3862770" y="1693331"/>
              <a:ext cx="5315097" cy="100753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 xmlns:a16="http://schemas.microsoft.com/office/drawing/2014/main" id="{6040773D-5B9E-4355-D2EC-B616355AECE2}"/>
                </a:ext>
              </a:extLst>
            </p:cNvPr>
            <p:cNvSpPr/>
            <p:nvPr/>
          </p:nvSpPr>
          <p:spPr>
            <a:xfrm>
              <a:off x="8852314" y="1693330"/>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4" name="Imagen 3">
            <a:extLst>
              <a:ext uri="{FF2B5EF4-FFF2-40B4-BE49-F238E27FC236}">
                <a16:creationId xmlns="" xmlns:a16="http://schemas.microsoft.com/office/drawing/2014/main" id="{92707CCA-D06D-F328-5999-F7EDC75A3CF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252080FC-647F-AAAE-CF02-5B4B9BFDB01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273783124"/>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49</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88EB839D-937D-3560-7B98-DCB44BDA9BB7}"/>
              </a:ext>
            </a:extLst>
          </p:cNvPr>
          <p:cNvSpPr/>
          <p:nvPr/>
        </p:nvSpPr>
        <p:spPr>
          <a:xfrm>
            <a:off x="880263" y="814911"/>
            <a:ext cx="10431470" cy="136204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Las </a:t>
            </a:r>
            <a:r>
              <a:rPr lang="es-ES" sz="1600" b="1">
                <a:solidFill>
                  <a:schemeClr val="tx1"/>
                </a:solidFill>
                <a:latin typeface="Times New Roman" panose="02020603050405020304" pitchFamily="18" charset="0"/>
                <a:cs typeface="Times New Roman" panose="02020603050405020304" pitchFamily="18" charset="0"/>
              </a:rPr>
              <a:t>citas normalizadas</a:t>
            </a:r>
            <a:r>
              <a:rPr lang="es-ES" sz="1600">
                <a:solidFill>
                  <a:schemeClr val="tx1"/>
                </a:solidFill>
                <a:latin typeface="Times New Roman" panose="02020603050405020304" pitchFamily="18" charset="0"/>
                <a:cs typeface="Times New Roman" panose="02020603050405020304" pitchFamily="18" charset="0"/>
              </a:rPr>
              <a:t> indican el porcentaje de citación respecto al promedio mundial, u otras referencias (geográficas o disciplinares). Evalúa el número de citas recibidas considerando el año de publicación, la tipología documental y la disciplina. Por ejemplo: </a:t>
            </a:r>
            <a:r>
              <a:rPr lang="en-US" sz="1600">
                <a:solidFill>
                  <a:schemeClr val="tx1"/>
                </a:solidFill>
                <a:latin typeface="Times New Roman" panose="02020603050405020304" pitchFamily="18" charset="0"/>
                <a:cs typeface="Times New Roman" panose="02020603050405020304" pitchFamily="18" charset="0"/>
              </a:rPr>
              <a:t>Category Normalized Citation Impact (CNCI), Field-weighted Citation Impact (FWCI), Field Citation Ratio (FCR), etc.</a:t>
            </a:r>
            <a:endParaRPr lang="es-ES" sz="1600">
              <a:solidFill>
                <a:schemeClr val="tx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0C4A2A04-9C4D-B9FA-2F6A-8D0373333EF1}"/>
              </a:ext>
            </a:extLst>
          </p:cNvPr>
          <p:cNvSpPr/>
          <p:nvPr/>
        </p:nvSpPr>
        <p:spPr>
          <a:xfrm>
            <a:off x="2420743" y="3101565"/>
            <a:ext cx="2377122"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Las </a:t>
            </a:r>
            <a:r>
              <a:rPr lang="es-ES" sz="1600" b="1">
                <a:solidFill>
                  <a:schemeClr val="tx1"/>
                </a:solidFill>
                <a:latin typeface="Times New Roman" panose="02020603050405020304" pitchFamily="18" charset="0"/>
                <a:cs typeface="Times New Roman" panose="02020603050405020304" pitchFamily="18" charset="0"/>
              </a:rPr>
              <a:t>fuentes</a:t>
            </a:r>
            <a:r>
              <a:rPr lang="es-ES" sz="1600">
                <a:solidFill>
                  <a:schemeClr val="tx1"/>
                </a:solidFill>
                <a:latin typeface="Times New Roman" panose="02020603050405020304" pitchFamily="18" charset="0"/>
                <a:cs typeface="Times New Roman" panose="02020603050405020304" pitchFamily="18" charset="0"/>
              </a:rPr>
              <a:t> de las que podemos obtener esta información son:</a:t>
            </a:r>
          </a:p>
        </p:txBody>
      </p:sp>
      <p:cxnSp>
        <p:nvCxnSpPr>
          <p:cNvPr id="9" name="Conector recto de flecha 8">
            <a:extLst>
              <a:ext uri="{FF2B5EF4-FFF2-40B4-BE49-F238E27FC236}">
                <a16:creationId xmlns="" xmlns:a16="http://schemas.microsoft.com/office/drawing/2014/main" id="{8E311316-C4AF-0AAD-46D6-2C549B181D35}"/>
              </a:ext>
            </a:extLst>
          </p:cNvPr>
          <p:cNvCxnSpPr>
            <a:stCxn id="7" idx="3"/>
            <a:endCxn id="15" idx="1"/>
          </p:cNvCxnSpPr>
          <p:nvPr/>
        </p:nvCxnSpPr>
        <p:spPr>
          <a:xfrm>
            <a:off x="4797865" y="3729095"/>
            <a:ext cx="2811429" cy="6938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1" name="Conector recto de flecha 10">
            <a:extLst>
              <a:ext uri="{FF2B5EF4-FFF2-40B4-BE49-F238E27FC236}">
                <a16:creationId xmlns="" xmlns:a16="http://schemas.microsoft.com/office/drawing/2014/main" id="{738F27E5-6F7F-9BF0-D8FE-FB1B059C830C}"/>
              </a:ext>
            </a:extLst>
          </p:cNvPr>
          <p:cNvCxnSpPr>
            <a:stCxn id="7" idx="3"/>
            <a:endCxn id="16" idx="1"/>
          </p:cNvCxnSpPr>
          <p:nvPr/>
        </p:nvCxnSpPr>
        <p:spPr>
          <a:xfrm flipV="1">
            <a:off x="4797865" y="3076972"/>
            <a:ext cx="2811429" cy="65212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5" name="CuadroTexto 14">
            <a:extLst>
              <a:ext uri="{FF2B5EF4-FFF2-40B4-BE49-F238E27FC236}">
                <a16:creationId xmlns="" xmlns:a16="http://schemas.microsoft.com/office/drawing/2014/main" id="{901E3ABB-9248-5D38-5E42-D8E7D27AE82F}"/>
              </a:ext>
            </a:extLst>
          </p:cNvPr>
          <p:cNvSpPr txBox="1"/>
          <p:nvPr/>
        </p:nvSpPr>
        <p:spPr>
          <a:xfrm>
            <a:off x="7609294" y="4145921"/>
            <a:ext cx="1401624"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Dimensions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2" action="ppaction://hlinksldjump"/>
              </a:rPr>
              <a:t>diapositiva 51</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 xmlns:a16="http://schemas.microsoft.com/office/drawing/2014/main" id="{FAED2531-BD20-AD79-D9A2-DB81CD488BD8}"/>
              </a:ext>
            </a:extLst>
          </p:cNvPr>
          <p:cNvSpPr txBox="1"/>
          <p:nvPr/>
        </p:nvSpPr>
        <p:spPr>
          <a:xfrm>
            <a:off x="7609294" y="2799973"/>
            <a:ext cx="2233956"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Scopus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48</a:t>
            </a:r>
            <a:r>
              <a:rPr lang="fr-FR" sz="1400">
                <a:solidFill>
                  <a:schemeClr val="tx1"/>
                </a:solidFill>
                <a:latin typeface="Times New Roman" panose="02020603050405020304" pitchFamily="18" charset="0"/>
                <a:cs typeface="Times New Roman" panose="02020603050405020304" pitchFamily="18" charset="0"/>
              </a:rPr>
              <a:t>)</a:t>
            </a:r>
            <a:endParaRPr lang="es-ES"/>
          </a:p>
        </p:txBody>
      </p:sp>
      <p:sp>
        <p:nvSpPr>
          <p:cNvPr id="18" name="Rectángulo 17">
            <a:extLst>
              <a:ext uri="{FF2B5EF4-FFF2-40B4-BE49-F238E27FC236}">
                <a16:creationId xmlns="" xmlns:a16="http://schemas.microsoft.com/office/drawing/2014/main" id="{465C18FC-372C-A6C4-D641-7E73D51F672D}"/>
              </a:ext>
            </a:extLst>
          </p:cNvPr>
          <p:cNvSpPr/>
          <p:nvPr/>
        </p:nvSpPr>
        <p:spPr>
          <a:xfrm>
            <a:off x="2078103" y="5605442"/>
            <a:ext cx="8035789" cy="62752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estos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pic>
        <p:nvPicPr>
          <p:cNvPr id="2" name="Imagen 1">
            <a:extLst>
              <a:ext uri="{FF2B5EF4-FFF2-40B4-BE49-F238E27FC236}">
                <a16:creationId xmlns="" xmlns:a16="http://schemas.microsoft.com/office/drawing/2014/main" id="{77D4D8FE-F711-F8B4-48E0-5E33385E85E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8" name="Diagrama de flujo: datos 30">
            <a:extLst>
              <a:ext uri="{FF2B5EF4-FFF2-40B4-BE49-F238E27FC236}">
                <a16:creationId xmlns="" xmlns:a16="http://schemas.microsoft.com/office/drawing/2014/main" id="{2CC56198-8B20-C199-221E-00882FD48BB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 name="Diagrama de flujo: entrada manual 31">
            <a:extLst>
              <a:ext uri="{FF2B5EF4-FFF2-40B4-BE49-F238E27FC236}">
                <a16:creationId xmlns="" xmlns:a16="http://schemas.microsoft.com/office/drawing/2014/main" id="{67123B7B-4027-0A96-AC6D-0BBCF1712297}"/>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817441728"/>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 name="Marcador de número de diapositiva 63">
            <a:extLst>
              <a:ext uri="{FF2B5EF4-FFF2-40B4-BE49-F238E27FC236}">
                <a16:creationId xmlns="" xmlns:a16="http://schemas.microsoft.com/office/drawing/2014/main" id="{38569C89-7120-F9DC-9F73-032FC85C4A7D}"/>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2CCB12F6-A7B3-BB3D-813D-2A68838D316F}"/>
              </a:ext>
            </a:extLst>
          </p:cNvPr>
          <p:cNvPicPr>
            <a:picLocks noChangeAspect="1"/>
          </p:cNvPicPr>
          <p:nvPr/>
        </p:nvPicPr>
        <p:blipFill>
          <a:blip r:embed="rId2"/>
          <a:srcRect t="-1" b="53642"/>
          <a:stretch>
            <a:fillRect/>
          </a:stretch>
        </p:blipFill>
        <p:spPr>
          <a:xfrm>
            <a:off x="4964637" y="1201316"/>
            <a:ext cx="6960662" cy="4455368"/>
          </a:xfrm>
          <a:prstGeom prst="rect">
            <a:avLst/>
          </a:prstGeom>
        </p:spPr>
      </p:pic>
      <p:sp>
        <p:nvSpPr>
          <p:cNvPr id="3" name="Rectángulo 2">
            <a:extLst>
              <a:ext uri="{FF2B5EF4-FFF2-40B4-BE49-F238E27FC236}">
                <a16:creationId xmlns="" xmlns:a16="http://schemas.microsoft.com/office/drawing/2014/main" id="{E297D8A2-2BD4-2E2A-7DDF-C818757688B1}"/>
              </a:ext>
            </a:extLst>
          </p:cNvPr>
          <p:cNvSpPr/>
          <p:nvPr/>
        </p:nvSpPr>
        <p:spPr>
          <a:xfrm>
            <a:off x="389687" y="1328222"/>
            <a:ext cx="4173350" cy="4201555"/>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otro lado,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Universidad de Granada (</a:t>
            </a:r>
            <a:r>
              <a:rPr lang="es-ES" sz="1600">
                <a:solidFill>
                  <a:schemeClr val="tx1"/>
                </a:solidFill>
                <a:latin typeface="Times New Roman" panose="02020603050405020304" pitchFamily="18" charset="0"/>
                <a:cs typeface="Times New Roman" panose="02020603050405020304" pitchFamily="18" charset="0"/>
                <a:hlinkClick r:id="rId3"/>
              </a:rPr>
              <a:t>produccioncientifica.ugr.es</a:t>
            </a:r>
            <a:r>
              <a:rPr lang="es-ES" sz="1600">
                <a:solidFill>
                  <a:schemeClr val="tx1"/>
                </a:solidFill>
                <a:latin typeface="Times New Roman" panose="02020603050405020304" pitchFamily="18" charset="0"/>
                <a:cs typeface="Times New Roman" panose="02020603050405020304" pitchFamily="18" charset="0"/>
              </a:rPr>
              <a:t>) muestra los resultados de la actividad investigadora del PDI de la Universidad de Granada.</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Este portal se ha desarrollado con el fin de recoger, difundir y analizar la producción científica de la UGR, para lo que se recolectan de forma automática distintos tipos de documentos: publicaciones científicas, proyectos, tesis doctorales dirigidas y patentes registradas, provenientes de diferentes fuentes: Dialnet, Scopus </a:t>
            </a:r>
            <a:r>
              <a:rPr lang="es-ES" sz="1600" smtClean="0">
                <a:solidFill>
                  <a:schemeClr val="tx1"/>
                </a:solidFill>
                <a:latin typeface="Times New Roman" panose="02020603050405020304" pitchFamily="18" charset="0"/>
                <a:cs typeface="Times New Roman" panose="02020603050405020304" pitchFamily="18" charset="0"/>
              </a:rPr>
              <a:t>y de </a:t>
            </a:r>
            <a:r>
              <a:rPr lang="es-ES" sz="1600">
                <a:solidFill>
                  <a:schemeClr val="tx1"/>
                </a:solidFill>
                <a:latin typeface="Times New Roman" panose="02020603050405020304" pitchFamily="18" charset="0"/>
                <a:cs typeface="Times New Roman" panose="02020603050405020304" pitchFamily="18" charset="0"/>
              </a:rPr>
              <a:t>la Web of Science.</a:t>
            </a:r>
            <a:endParaRPr lang="es-ES" sz="16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521242"/>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1198557E-4D7A-8F12-320F-87FEF0DDA921}"/>
              </a:ext>
            </a:extLst>
          </p:cNvPr>
          <p:cNvPicPr>
            <a:picLocks noChangeAspect="1"/>
          </p:cNvPicPr>
          <p:nvPr/>
        </p:nvPicPr>
        <p:blipFill>
          <a:blip r:embed="rId2"/>
          <a:stretch>
            <a:fillRect/>
          </a:stretch>
        </p:blipFill>
        <p:spPr>
          <a:xfrm>
            <a:off x="840021" y="818782"/>
            <a:ext cx="10511956" cy="5773919"/>
          </a:xfrm>
          <a:prstGeom prst="rect">
            <a:avLst/>
          </a:prstGeom>
        </p:spPr>
      </p:pic>
      <p:sp>
        <p:nvSpPr>
          <p:cNvPr id="3" name="Rectángulo 2">
            <a:extLst>
              <a:ext uri="{FF2B5EF4-FFF2-40B4-BE49-F238E27FC236}">
                <a16:creationId xmlns="" xmlns:a16="http://schemas.microsoft.com/office/drawing/2014/main" id="{E63F113A-4DA1-F5F7-D3E2-C4E2671FF794}"/>
              </a:ext>
            </a:extLst>
          </p:cNvPr>
          <p:cNvSpPr/>
          <p:nvPr/>
        </p:nvSpPr>
        <p:spPr>
          <a:xfrm>
            <a:off x="2752165" y="5566248"/>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Bocadillo: rectángulo 7">
            <a:extLst>
              <a:ext uri="{FF2B5EF4-FFF2-40B4-BE49-F238E27FC236}">
                <a16:creationId xmlns="" xmlns:a16="http://schemas.microsoft.com/office/drawing/2014/main" id="{C20E7FDA-4156-79C6-C188-CEF0D23E7B8E}"/>
              </a:ext>
            </a:extLst>
          </p:cNvPr>
          <p:cNvSpPr/>
          <p:nvPr/>
        </p:nvSpPr>
        <p:spPr>
          <a:xfrm>
            <a:off x="4453136" y="3281084"/>
            <a:ext cx="2109029" cy="1383752"/>
          </a:xfrm>
          <a:prstGeom prst="wedgeRectCallout">
            <a:avLst>
              <a:gd name="adj1" fmla="val -116144"/>
              <a:gd name="adj2" fmla="val 11606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Comenzaremos de nuevo por </a:t>
            </a:r>
            <a:r>
              <a:rPr lang="es-ES" sz="1600" b="1" err="1">
                <a:solidFill>
                  <a:schemeClr val="tx1"/>
                </a:solidFill>
                <a:latin typeface="Times New Roman" panose="02020603050405020304" pitchFamily="18" charset="0"/>
                <a:cs typeface="Times New Roman" panose="02020603050405020304" pitchFamily="18" charset="0"/>
              </a:rPr>
              <a:t>Scopus</a:t>
            </a:r>
            <a:r>
              <a:rPr lang="es-ES" sz="1600">
                <a:solidFill>
                  <a:schemeClr val="tx1"/>
                </a:solidFill>
                <a:latin typeface="Times New Roman" panose="02020603050405020304" pitchFamily="18" charset="0"/>
                <a:cs typeface="Times New Roman" panose="02020603050405020304" pitchFamily="18" charset="0"/>
              </a:rPr>
              <a:t> clicando en este icono.</a:t>
            </a:r>
          </a:p>
        </p:txBody>
      </p:sp>
      <p:pic>
        <p:nvPicPr>
          <p:cNvPr id="6" name="Imagen 5">
            <a:extLst>
              <a:ext uri="{FF2B5EF4-FFF2-40B4-BE49-F238E27FC236}">
                <a16:creationId xmlns="" xmlns:a16="http://schemas.microsoft.com/office/drawing/2014/main" id="{7F9E4258-16BB-977F-A4C7-F0ECC43DBA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30">
            <a:extLst>
              <a:ext uri="{FF2B5EF4-FFF2-40B4-BE49-F238E27FC236}">
                <a16:creationId xmlns="" xmlns:a16="http://schemas.microsoft.com/office/drawing/2014/main" id="{B887B3BE-8539-F238-818D-FCA6E7AA6034}"/>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9" name="Diagrama de flujo: entrada manual 31">
            <a:extLst>
              <a:ext uri="{FF2B5EF4-FFF2-40B4-BE49-F238E27FC236}">
                <a16:creationId xmlns="" xmlns:a16="http://schemas.microsoft.com/office/drawing/2014/main" id="{64C6B2A6-E378-E61C-3E0D-466D7F37B144}"/>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786579346"/>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51</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6" name="Rectángulo 25">
            <a:extLst>
              <a:ext uri="{FF2B5EF4-FFF2-40B4-BE49-F238E27FC236}">
                <a16:creationId xmlns="" xmlns:a16="http://schemas.microsoft.com/office/drawing/2014/main" id="{B8F28AE1-1CA2-14D2-C290-788CE44E0FD4}"/>
              </a:ext>
            </a:extLst>
          </p:cNvPr>
          <p:cNvSpPr/>
          <p:nvPr/>
        </p:nvSpPr>
        <p:spPr>
          <a:xfrm>
            <a:off x="868238" y="2193577"/>
            <a:ext cx="4223850" cy="302369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Ya en el perfil del autor, en la parte inferior de la página, a la derecha, podrá consultar el </a:t>
            </a:r>
            <a:r>
              <a:rPr lang="es-ES" sz="1600" b="1">
                <a:solidFill>
                  <a:schemeClr val="tx1"/>
                </a:solidFill>
                <a:latin typeface="Times New Roman" panose="02020603050405020304" pitchFamily="18" charset="0"/>
                <a:cs typeface="Times New Roman" panose="02020603050405020304" pitchFamily="18" charset="0"/>
              </a:rPr>
              <a:t>Field-weighted Citation Impact (FWCI</a:t>
            </a:r>
            <a:r>
              <a:rPr lang="es-ES" sz="1600">
                <a:solidFill>
                  <a:schemeClr val="tx1"/>
                </a:solidFill>
                <a:latin typeface="Times New Roman" panose="02020603050405020304" pitchFamily="18" charset="0"/>
                <a:cs typeface="Times New Roman" panose="02020603050405020304" pitchFamily="18" charset="0"/>
              </a:rPr>
              <a:t>) (1), es decir, el impacto de las citas ponderadas por campo, dependiendo de la posición que haya ocupado el investigador en sus publicaciones.</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Por otro lado, también puede clicar en “</a:t>
            </a:r>
            <a:r>
              <a:rPr lang="es-ES" sz="1600" b="1" err="1">
                <a:solidFill>
                  <a:schemeClr val="tx1"/>
                </a:solidFill>
                <a:latin typeface="Times New Roman" panose="02020603050405020304" pitchFamily="18" charset="0"/>
                <a:cs typeface="Times New Roman" panose="02020603050405020304" pitchFamily="18" charset="0"/>
              </a:rPr>
              <a:t>Author Metrics</a:t>
            </a:r>
            <a:r>
              <a:rPr lang="es-ES" sz="1600">
                <a:solidFill>
                  <a:schemeClr val="tx1"/>
                </a:solidFill>
                <a:latin typeface="Times New Roman" panose="02020603050405020304" pitchFamily="18" charset="0"/>
                <a:cs typeface="Times New Roman" panose="02020603050405020304" pitchFamily="18" charset="0"/>
              </a:rPr>
              <a:t>” (2).</a:t>
            </a:r>
          </a:p>
        </p:txBody>
      </p:sp>
      <p:pic>
        <p:nvPicPr>
          <p:cNvPr id="52" name="Imagen 51">
            <a:extLst>
              <a:ext uri="{FF2B5EF4-FFF2-40B4-BE49-F238E27FC236}">
                <a16:creationId xmlns="" xmlns:a16="http://schemas.microsoft.com/office/drawing/2014/main" id="{7B9F864D-448D-ECB4-4F10-EF81CC613E5F}"/>
              </a:ext>
            </a:extLst>
          </p:cNvPr>
          <p:cNvPicPr>
            <a:picLocks noChangeAspect="1"/>
          </p:cNvPicPr>
          <p:nvPr/>
        </p:nvPicPr>
        <p:blipFill>
          <a:blip r:embed="rId2"/>
          <a:srcRect l="997" t="291" r="1465" b="384"/>
          <a:stretch>
            <a:fillRect/>
          </a:stretch>
        </p:blipFill>
        <p:spPr>
          <a:xfrm>
            <a:off x="6290852" y="552852"/>
            <a:ext cx="5253019" cy="6305148"/>
          </a:xfrm>
          <a:prstGeom prst="rect">
            <a:avLst/>
          </a:prstGeom>
        </p:spPr>
      </p:pic>
      <p:grpSp>
        <p:nvGrpSpPr>
          <p:cNvPr id="42" name="Grupo 41">
            <a:extLst>
              <a:ext uri="{FF2B5EF4-FFF2-40B4-BE49-F238E27FC236}">
                <a16:creationId xmlns="" xmlns:a16="http://schemas.microsoft.com/office/drawing/2014/main" id="{3BEBA4F6-9F94-C50C-38CF-C97BF9B29B3D}"/>
              </a:ext>
            </a:extLst>
          </p:cNvPr>
          <p:cNvGrpSpPr/>
          <p:nvPr/>
        </p:nvGrpSpPr>
        <p:grpSpPr>
          <a:xfrm>
            <a:off x="9680942" y="4920102"/>
            <a:ext cx="1829061" cy="1937898"/>
            <a:chOff x="7650596" y="4016190"/>
            <a:chExt cx="1829061" cy="1937898"/>
          </a:xfrm>
        </p:grpSpPr>
        <p:sp>
          <p:nvSpPr>
            <p:cNvPr id="40" name="Rectángulo 39">
              <a:extLst>
                <a:ext uri="{FF2B5EF4-FFF2-40B4-BE49-F238E27FC236}">
                  <a16:creationId xmlns="" xmlns:a16="http://schemas.microsoft.com/office/drawing/2014/main" id="{DE14430F-E091-8BC2-AD2F-2869F0E57E6A}"/>
                </a:ext>
              </a:extLst>
            </p:cNvPr>
            <p:cNvSpPr/>
            <p:nvPr/>
          </p:nvSpPr>
          <p:spPr>
            <a:xfrm>
              <a:off x="7650596" y="4016190"/>
              <a:ext cx="1817028" cy="193789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 xmlns:a16="http://schemas.microsoft.com/office/drawing/2014/main" id="{56223EA6-978F-5382-C55F-122C180B97BB}"/>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sp>
        <p:nvSpPr>
          <p:cNvPr id="43" name="Rectángulo 42">
            <a:extLst>
              <a:ext uri="{FF2B5EF4-FFF2-40B4-BE49-F238E27FC236}">
                <a16:creationId xmlns="" xmlns:a16="http://schemas.microsoft.com/office/drawing/2014/main" id="{A6824B49-4083-0647-953A-2A862A571B88}"/>
              </a:ext>
            </a:extLst>
          </p:cNvPr>
          <p:cNvSpPr/>
          <p:nvPr/>
        </p:nvSpPr>
        <p:spPr>
          <a:xfrm>
            <a:off x="7294836" y="3624739"/>
            <a:ext cx="606801" cy="28584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4" name="Grupo 43">
            <a:extLst>
              <a:ext uri="{FF2B5EF4-FFF2-40B4-BE49-F238E27FC236}">
                <a16:creationId xmlns="" xmlns:a16="http://schemas.microsoft.com/office/drawing/2014/main" id="{754DADC8-E8CA-30B4-8EDC-EFD9343563EA}"/>
              </a:ext>
            </a:extLst>
          </p:cNvPr>
          <p:cNvGrpSpPr/>
          <p:nvPr/>
        </p:nvGrpSpPr>
        <p:grpSpPr>
          <a:xfrm>
            <a:off x="7598236" y="3910580"/>
            <a:ext cx="822678" cy="1330789"/>
            <a:chOff x="7052733" y="4106333"/>
            <a:chExt cx="822678" cy="1330789"/>
          </a:xfrm>
        </p:grpSpPr>
        <p:cxnSp>
          <p:nvCxnSpPr>
            <p:cNvPr id="47" name="Conector recto de flecha 46">
              <a:extLst>
                <a:ext uri="{FF2B5EF4-FFF2-40B4-BE49-F238E27FC236}">
                  <a16:creationId xmlns="" xmlns:a16="http://schemas.microsoft.com/office/drawing/2014/main" id="{ED58494B-D6EF-E50A-39D1-B6605A03A5C7}"/>
                </a:ext>
              </a:extLst>
            </p:cNvPr>
            <p:cNvCxnSpPr/>
            <p:nvPr/>
          </p:nvCxnSpPr>
          <p:spPr>
            <a:xfrm flipH="1" flipV="1">
              <a:off x="7052733" y="4106333"/>
              <a:ext cx="557387" cy="106136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48" name="Rectángulo 47">
              <a:extLst>
                <a:ext uri="{FF2B5EF4-FFF2-40B4-BE49-F238E27FC236}">
                  <a16:creationId xmlns="" xmlns:a16="http://schemas.microsoft.com/office/drawing/2014/main" id="{0C84164A-38B6-0E74-666F-21EAB8D9DDAA}"/>
                </a:ext>
              </a:extLst>
            </p:cNvPr>
            <p:cNvSpPr/>
            <p:nvPr/>
          </p:nvSpPr>
          <p:spPr>
            <a:xfrm>
              <a:off x="7610120" y="5151281"/>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 name="Imagen 1">
            <a:extLst>
              <a:ext uri="{FF2B5EF4-FFF2-40B4-BE49-F238E27FC236}">
                <a16:creationId xmlns="" xmlns:a16="http://schemas.microsoft.com/office/drawing/2014/main" id="{0A38862A-0965-D7F0-0C4F-FC4413B413D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datos 30">
            <a:extLst>
              <a:ext uri="{FF2B5EF4-FFF2-40B4-BE49-F238E27FC236}">
                <a16:creationId xmlns="" xmlns:a16="http://schemas.microsoft.com/office/drawing/2014/main" id="{D012E886-55BB-6147-B8D2-655270E200A0}"/>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6" name="Diagrama de flujo: entrada manual 31">
            <a:extLst>
              <a:ext uri="{FF2B5EF4-FFF2-40B4-BE49-F238E27FC236}">
                <a16:creationId xmlns="" xmlns:a16="http://schemas.microsoft.com/office/drawing/2014/main" id="{C4311EEA-787B-2679-38D9-BD6063628DF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361360810"/>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52</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 xmlns:a16="http://schemas.microsoft.com/office/drawing/2014/main" id="{CFC46035-6459-D3E0-DCBF-7A9421938E24}"/>
              </a:ext>
            </a:extLst>
          </p:cNvPr>
          <p:cNvSpPr/>
          <p:nvPr/>
        </p:nvSpPr>
        <p:spPr>
          <a:xfrm>
            <a:off x="886631" y="2384782"/>
            <a:ext cx="4359186" cy="245798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esta pestaña, al final los diferentes apartados, podrá consultar el </a:t>
            </a:r>
            <a:r>
              <a:rPr lang="es-ES" sz="1600" b="1">
                <a:solidFill>
                  <a:schemeClr val="tx1"/>
                </a:solidFill>
                <a:latin typeface="Times New Roman" panose="02020603050405020304" pitchFamily="18" charset="0"/>
                <a:cs typeface="Times New Roman" panose="02020603050405020304" pitchFamily="18" charset="0"/>
              </a:rPr>
              <a:t>impacto de los documentos y FWCI</a:t>
            </a:r>
            <a:r>
              <a:rPr lang="es-ES" sz="1600">
                <a:solidFill>
                  <a:schemeClr val="tx1"/>
                </a:solidFill>
                <a:latin typeface="Times New Roman" panose="02020603050405020304" pitchFamily="18" charset="0"/>
                <a:cs typeface="Times New Roman" panose="02020603050405020304" pitchFamily="18" charset="0"/>
              </a:rPr>
              <a:t>.</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Esto último compara el nivel de citas recibidas con las esperadas mundialmente para su campo temático, el tipo de publicación y el año de publicación.</a:t>
            </a:r>
          </a:p>
        </p:txBody>
      </p:sp>
      <p:pic>
        <p:nvPicPr>
          <p:cNvPr id="3" name="Imagen 2">
            <a:extLst>
              <a:ext uri="{FF2B5EF4-FFF2-40B4-BE49-F238E27FC236}">
                <a16:creationId xmlns="" xmlns:a16="http://schemas.microsoft.com/office/drawing/2014/main" id="{ED8744AD-C392-8CD5-C36F-38C90C495ADF}"/>
              </a:ext>
            </a:extLst>
          </p:cNvPr>
          <p:cNvPicPr>
            <a:picLocks noChangeAspect="1"/>
          </p:cNvPicPr>
          <p:nvPr/>
        </p:nvPicPr>
        <p:blipFill>
          <a:blip r:embed="rId3"/>
          <a:srcRect l="2420" t="25009" r="2725" b="27043"/>
          <a:stretch>
            <a:fillRect/>
          </a:stretch>
        </p:blipFill>
        <p:spPr>
          <a:xfrm>
            <a:off x="5931621" y="552850"/>
            <a:ext cx="5419513" cy="6302170"/>
          </a:xfrm>
          <a:prstGeom prst="rect">
            <a:avLst/>
          </a:prstGeom>
        </p:spPr>
      </p:pic>
      <p:sp>
        <p:nvSpPr>
          <p:cNvPr id="16" name="Rectángulo 15">
            <a:extLst>
              <a:ext uri="{FF2B5EF4-FFF2-40B4-BE49-F238E27FC236}">
                <a16:creationId xmlns="" xmlns:a16="http://schemas.microsoft.com/office/drawing/2014/main" id="{67C476BD-8251-3410-AE99-0789CDB58235}"/>
              </a:ext>
            </a:extLst>
          </p:cNvPr>
          <p:cNvSpPr/>
          <p:nvPr/>
        </p:nvSpPr>
        <p:spPr>
          <a:xfrm>
            <a:off x="6358466" y="5405718"/>
            <a:ext cx="4596406" cy="127448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 xmlns:a16="http://schemas.microsoft.com/office/drawing/2014/main" id="{A92F8226-D6DC-3C30-521E-A82AC5A468C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30">
            <a:extLst>
              <a:ext uri="{FF2B5EF4-FFF2-40B4-BE49-F238E27FC236}">
                <a16:creationId xmlns="" xmlns:a16="http://schemas.microsoft.com/office/drawing/2014/main" id="{1587F41A-BC4B-24DF-A81B-CB5AD6A14FA7}"/>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4C598880-C39A-92B7-CD1B-B7D5E1EF766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47927340"/>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 xmlns:a16="http://schemas.microsoft.com/office/drawing/2014/main" id="{9C627A60-CF4D-1408-BC42-226B5D92634B}"/>
              </a:ext>
            </a:extLst>
          </p:cNvPr>
          <p:cNvPicPr>
            <a:picLocks noChangeAspect="1"/>
          </p:cNvPicPr>
          <p:nvPr/>
        </p:nvPicPr>
        <p:blipFill>
          <a:blip r:embed="rId3"/>
          <a:srcRect r="204" b="2346"/>
          <a:stretch>
            <a:fillRect/>
          </a:stretch>
        </p:blipFill>
        <p:spPr>
          <a:xfrm>
            <a:off x="1253805" y="550477"/>
            <a:ext cx="9684387" cy="6307523"/>
          </a:xfrm>
          <a:prstGeom prst="rect">
            <a:avLst/>
          </a:prstGeom>
        </p:spPr>
      </p:pic>
      <p:sp>
        <p:nvSpPr>
          <p:cNvPr id="7" name="Bocadillo: rectángulo 6">
            <a:extLst>
              <a:ext uri="{FF2B5EF4-FFF2-40B4-BE49-F238E27FC236}">
                <a16:creationId xmlns="" xmlns:a16="http://schemas.microsoft.com/office/drawing/2014/main" id="{8F39E9D9-D6D6-0CC2-7E87-96264061AB23}"/>
              </a:ext>
            </a:extLst>
          </p:cNvPr>
          <p:cNvSpPr/>
          <p:nvPr/>
        </p:nvSpPr>
        <p:spPr>
          <a:xfrm>
            <a:off x="6414247" y="4200462"/>
            <a:ext cx="3742627" cy="1581359"/>
          </a:xfrm>
          <a:prstGeom prst="wedgeRectCallout">
            <a:avLst>
              <a:gd name="adj1" fmla="val -37046"/>
              <a:gd name="adj2" fmla="val -9700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800">
                <a:solidFill>
                  <a:schemeClr val="tx1"/>
                </a:solidFill>
                <a:latin typeface="Times New Roman" panose="02020603050405020304" pitchFamily="18" charset="0"/>
                <a:cs typeface="Times New Roman" panose="02020603050405020304" pitchFamily="18" charset="0"/>
              </a:rPr>
              <a:t>Ahora, en el perfil del investigador</a:t>
            </a:r>
            <a:r>
              <a:rPr lang="es-ES">
                <a:solidFill>
                  <a:schemeClr val="tx1"/>
                </a:solidFill>
                <a:latin typeface="Times New Roman" panose="02020603050405020304" pitchFamily="18" charset="0"/>
                <a:cs typeface="Times New Roman" panose="02020603050405020304" pitchFamily="18" charset="0"/>
              </a:rPr>
              <a:t> del Portal de la Investigación, clicando en “</a:t>
            </a:r>
            <a:r>
              <a:rPr lang="es-ES" b="1">
                <a:solidFill>
                  <a:schemeClr val="tx1"/>
                </a:solidFill>
                <a:latin typeface="Times New Roman" panose="02020603050405020304" pitchFamily="18" charset="0"/>
                <a:cs typeface="Times New Roman" panose="02020603050405020304" pitchFamily="18" charset="0"/>
              </a:rPr>
              <a:t>Indicadores</a:t>
            </a:r>
            <a:r>
              <a:rPr lang="es-ES">
                <a:solidFill>
                  <a:schemeClr val="tx1"/>
                </a:solidFill>
                <a:latin typeface="Times New Roman" panose="02020603050405020304" pitchFamily="18" charset="0"/>
                <a:cs typeface="Times New Roman" panose="02020603050405020304" pitchFamily="18" charset="0"/>
              </a:rPr>
              <a:t>”, será dirigido a la siguiente página:</a:t>
            </a:r>
            <a:endParaRPr lang="es-ES" sz="1800">
              <a:solidFill>
                <a:schemeClr val="tx1"/>
              </a:solidFill>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 xmlns:a16="http://schemas.microsoft.com/office/drawing/2014/main" id="{8EB301C1-F15F-3460-279C-B8DB078E82AE}"/>
              </a:ext>
            </a:extLst>
          </p:cNvPr>
          <p:cNvSpPr/>
          <p:nvPr/>
        </p:nvSpPr>
        <p:spPr>
          <a:xfrm>
            <a:off x="6095998" y="3128682"/>
            <a:ext cx="995084" cy="30031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225463A5-54E6-F5A3-7EB4-1651A165DB6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datos 30">
            <a:extLst>
              <a:ext uri="{FF2B5EF4-FFF2-40B4-BE49-F238E27FC236}">
                <a16:creationId xmlns="" xmlns:a16="http://schemas.microsoft.com/office/drawing/2014/main" id="{9FB0A200-C060-5594-3BB0-693FD2D983F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9" name="Diagrama de flujo: entrada manual 31">
            <a:extLst>
              <a:ext uri="{FF2B5EF4-FFF2-40B4-BE49-F238E27FC236}">
                <a16:creationId xmlns="" xmlns:a16="http://schemas.microsoft.com/office/drawing/2014/main" id="{13F45F5C-A08A-8117-7C23-E8FBCBD16FB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725856192"/>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CE25597D-BBE0-0B84-2BDD-F5693C27D03B}"/>
              </a:ext>
            </a:extLst>
          </p:cNvPr>
          <p:cNvPicPr>
            <a:picLocks noChangeAspect="1"/>
          </p:cNvPicPr>
          <p:nvPr/>
        </p:nvPicPr>
        <p:blipFill>
          <a:blip r:embed="rId3"/>
          <a:stretch>
            <a:fillRect/>
          </a:stretch>
        </p:blipFill>
        <p:spPr>
          <a:xfrm>
            <a:off x="740432" y="2162648"/>
            <a:ext cx="10711136" cy="4462268"/>
          </a:xfrm>
          <a:prstGeom prst="rect">
            <a:avLst/>
          </a:prstGeom>
        </p:spPr>
      </p:pic>
      <p:sp>
        <p:nvSpPr>
          <p:cNvPr id="3" name="Rectángulo 2">
            <a:extLst>
              <a:ext uri="{FF2B5EF4-FFF2-40B4-BE49-F238E27FC236}">
                <a16:creationId xmlns="" xmlns:a16="http://schemas.microsoft.com/office/drawing/2014/main" id="{CBA7D517-172F-7C9A-5F42-78F556985509}"/>
              </a:ext>
            </a:extLst>
          </p:cNvPr>
          <p:cNvSpPr/>
          <p:nvPr/>
        </p:nvSpPr>
        <p:spPr>
          <a:xfrm>
            <a:off x="1324957" y="860612"/>
            <a:ext cx="9542086" cy="95107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caso, nos podremos dirigir directamente </a:t>
            </a:r>
            <a:r>
              <a:rPr lang="es-ES" sz="1600" b="1" err="1">
                <a:solidFill>
                  <a:schemeClr val="tx1"/>
                </a:solidFill>
                <a:latin typeface="Times New Roman" panose="02020603050405020304" pitchFamily="18" charset="0"/>
                <a:cs typeface="Times New Roman" panose="02020603050405020304" pitchFamily="18" charset="0"/>
              </a:rPr>
              <a:t>Dimensions</a:t>
            </a:r>
            <a:r>
              <a:rPr lang="es-ES" sz="1600">
                <a:solidFill>
                  <a:schemeClr val="tx1"/>
                </a:solidFill>
                <a:latin typeface="Times New Roman" panose="02020603050405020304" pitchFamily="18" charset="0"/>
                <a:cs typeface="Times New Roman" panose="02020603050405020304" pitchFamily="18" charset="0"/>
              </a:rPr>
              <a:t> o </a:t>
            </a:r>
            <a:r>
              <a:rPr lang="es-ES" sz="1600" b="1" err="1">
                <a:solidFill>
                  <a:schemeClr val="tx1"/>
                </a:solidFill>
                <a:latin typeface="Times New Roman" panose="02020603050405020304" pitchFamily="18" charset="0"/>
                <a:cs typeface="Times New Roman" panose="02020603050405020304" pitchFamily="18" charset="0"/>
              </a:rPr>
              <a:t>Dimensions</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en los últimos 2 años</a:t>
            </a:r>
            <a:r>
              <a:rPr lang="es-ES" sz="1600">
                <a:solidFill>
                  <a:schemeClr val="tx1"/>
                </a:solidFill>
                <a:latin typeface="Times New Roman" panose="02020603050405020304" pitchFamily="18" charset="0"/>
                <a:cs typeface="Times New Roman" panose="02020603050405020304" pitchFamily="18" charset="0"/>
              </a:rPr>
              <a:t> clicando en el número de publicaciones en rojo.</a:t>
            </a:r>
          </a:p>
        </p:txBody>
      </p:sp>
      <p:sp>
        <p:nvSpPr>
          <p:cNvPr id="16" name="Rectángulo 15">
            <a:extLst>
              <a:ext uri="{FF2B5EF4-FFF2-40B4-BE49-F238E27FC236}">
                <a16:creationId xmlns="" xmlns:a16="http://schemas.microsoft.com/office/drawing/2014/main" id="{E094A784-051E-AF35-4EC5-405E625B6ADC}"/>
              </a:ext>
            </a:extLst>
          </p:cNvPr>
          <p:cNvSpPr/>
          <p:nvPr/>
        </p:nvSpPr>
        <p:spPr>
          <a:xfrm>
            <a:off x="4338915" y="5217457"/>
            <a:ext cx="412378" cy="66862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 xmlns:a16="http://schemas.microsoft.com/office/drawing/2014/main" id="{57A60A29-89D3-6756-6D32-63223394A19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30">
            <a:extLst>
              <a:ext uri="{FF2B5EF4-FFF2-40B4-BE49-F238E27FC236}">
                <a16:creationId xmlns="" xmlns:a16="http://schemas.microsoft.com/office/drawing/2014/main" id="{F6108555-8452-24FC-6B0B-6CD7A164262C}"/>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54E5A3F5-7079-F018-6B35-ABD147956C0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071087243"/>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Rectángulo 2">
            <a:extLst>
              <a:ext uri="{FF2B5EF4-FFF2-40B4-BE49-F238E27FC236}">
                <a16:creationId xmlns="" xmlns:a16="http://schemas.microsoft.com/office/drawing/2014/main" id="{01AF11CB-D43F-E21F-0FBD-3C8B7C21E431}"/>
              </a:ext>
            </a:extLst>
          </p:cNvPr>
          <p:cNvSpPr/>
          <p:nvPr/>
        </p:nvSpPr>
        <p:spPr>
          <a:xfrm>
            <a:off x="758460" y="2617846"/>
            <a:ext cx="2176523" cy="172729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ambos casos, tendrá que clicar en el título de la publicación en la que esté interesado.</a:t>
            </a:r>
          </a:p>
        </p:txBody>
      </p:sp>
      <p:pic>
        <p:nvPicPr>
          <p:cNvPr id="9" name="Imagen 8">
            <a:extLst>
              <a:ext uri="{FF2B5EF4-FFF2-40B4-BE49-F238E27FC236}">
                <a16:creationId xmlns="" xmlns:a16="http://schemas.microsoft.com/office/drawing/2014/main" id="{61DB0C65-B7C1-703D-8158-F57F6EE7FFA3}"/>
              </a:ext>
            </a:extLst>
          </p:cNvPr>
          <p:cNvPicPr>
            <a:picLocks noChangeAspect="1"/>
          </p:cNvPicPr>
          <p:nvPr/>
        </p:nvPicPr>
        <p:blipFill>
          <a:blip r:embed="rId3"/>
          <a:stretch>
            <a:fillRect/>
          </a:stretch>
        </p:blipFill>
        <p:spPr>
          <a:xfrm>
            <a:off x="3691131" y="595054"/>
            <a:ext cx="7622176" cy="6104376"/>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B835E598-2EF1-C66E-30F6-4FDFB8EC03DF}"/>
              </a:ext>
            </a:extLst>
          </p:cNvPr>
          <p:cNvSpPr/>
          <p:nvPr/>
        </p:nvSpPr>
        <p:spPr>
          <a:xfrm>
            <a:off x="3967089" y="5305239"/>
            <a:ext cx="7157751" cy="1394191"/>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036A0AE8-7390-52B0-1D60-8E584D7F44A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30">
            <a:extLst>
              <a:ext uri="{FF2B5EF4-FFF2-40B4-BE49-F238E27FC236}">
                <a16:creationId xmlns="" xmlns:a16="http://schemas.microsoft.com/office/drawing/2014/main" id="{DA211666-3001-2F9D-3304-B2025CB03D1B}"/>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7" name="Diagrama de flujo: entrada manual 31">
            <a:extLst>
              <a:ext uri="{FF2B5EF4-FFF2-40B4-BE49-F238E27FC236}">
                <a16:creationId xmlns="" xmlns:a16="http://schemas.microsoft.com/office/drawing/2014/main" id="{13EE0020-7E65-FA85-FE8B-C637B302B84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045062222"/>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50FD0EC0-56D1-19A5-7448-D9069BF06EA5}"/>
              </a:ext>
            </a:extLst>
          </p:cNvPr>
          <p:cNvSpPr/>
          <p:nvPr/>
        </p:nvSpPr>
        <p:spPr>
          <a:xfrm>
            <a:off x="816156" y="2012686"/>
            <a:ext cx="4091721" cy="283262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Posteriormente tendrá que clicar en “</a:t>
            </a:r>
            <a:r>
              <a:rPr lang="es-ES" sz="1600" b="1">
                <a:solidFill>
                  <a:schemeClr val="tx1"/>
                </a:solidFill>
                <a:latin typeface="Times New Roman" panose="02020603050405020304" pitchFamily="18" charset="0"/>
                <a:cs typeface="Times New Roman" panose="02020603050405020304" pitchFamily="18" charset="0"/>
              </a:rPr>
              <a:t>Ver indicadores</a:t>
            </a:r>
            <a:r>
              <a:rPr lang="es-ES" sz="1600">
                <a:solidFill>
                  <a:schemeClr val="tx1"/>
                </a:solidFill>
                <a:latin typeface="Times New Roman" panose="02020603050405020304" pitchFamily="18" charset="0"/>
                <a:cs typeface="Times New Roman" panose="02020603050405020304" pitchFamily="18" charset="0"/>
              </a:rPr>
              <a:t>” (aquí “Ocultar indicadores”) (1) para consultar las estadísticas del artículo.</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Esta vez, nos fijaremos en el apartado titulado “</a:t>
            </a:r>
            <a:r>
              <a:rPr lang="es-ES" sz="1600" b="1">
                <a:solidFill>
                  <a:schemeClr val="tx1"/>
                </a:solidFill>
                <a:latin typeface="Times New Roman" panose="02020603050405020304" pitchFamily="18" charset="0"/>
                <a:cs typeface="Times New Roman" panose="02020603050405020304" pitchFamily="18" charset="0"/>
              </a:rPr>
              <a:t>Impacto normalizado de citación</a:t>
            </a:r>
            <a:r>
              <a:rPr lang="es-ES" sz="1600">
                <a:solidFill>
                  <a:schemeClr val="tx1"/>
                </a:solidFill>
                <a:latin typeface="Times New Roman" panose="02020603050405020304" pitchFamily="18" charset="0"/>
                <a:cs typeface="Times New Roman" panose="02020603050405020304" pitchFamily="18" charset="0"/>
              </a:rPr>
              <a:t>”, donde se indicará el FCR recogido en Dimensions (2).</a:t>
            </a:r>
          </a:p>
        </p:txBody>
      </p:sp>
      <p:pic>
        <p:nvPicPr>
          <p:cNvPr id="20" name="Imagen 19">
            <a:extLst>
              <a:ext uri="{FF2B5EF4-FFF2-40B4-BE49-F238E27FC236}">
                <a16:creationId xmlns="" xmlns:a16="http://schemas.microsoft.com/office/drawing/2014/main" id="{A9F82269-1A9D-9BD9-BCBA-7FF6E9D47E76}"/>
              </a:ext>
            </a:extLst>
          </p:cNvPr>
          <p:cNvPicPr>
            <a:picLocks noChangeAspect="1"/>
          </p:cNvPicPr>
          <p:nvPr/>
        </p:nvPicPr>
        <p:blipFill>
          <a:blip r:embed="rId3"/>
          <a:stretch>
            <a:fillRect/>
          </a:stretch>
        </p:blipFill>
        <p:spPr>
          <a:xfrm>
            <a:off x="5724032" y="555301"/>
            <a:ext cx="5544604" cy="6302699"/>
          </a:xfrm>
          <a:prstGeom prst="rect">
            <a:avLst/>
          </a:prstGeom>
        </p:spPr>
      </p:pic>
      <p:grpSp>
        <p:nvGrpSpPr>
          <p:cNvPr id="22" name="Grupo 21">
            <a:extLst>
              <a:ext uri="{FF2B5EF4-FFF2-40B4-BE49-F238E27FC236}">
                <a16:creationId xmlns="" xmlns:a16="http://schemas.microsoft.com/office/drawing/2014/main" id="{299F9B53-A31B-1BC1-EB8B-79B007F7AD89}"/>
              </a:ext>
            </a:extLst>
          </p:cNvPr>
          <p:cNvGrpSpPr/>
          <p:nvPr/>
        </p:nvGrpSpPr>
        <p:grpSpPr>
          <a:xfrm>
            <a:off x="6797592" y="4074741"/>
            <a:ext cx="1351281" cy="604835"/>
            <a:chOff x="6587875" y="4351176"/>
            <a:chExt cx="1351281" cy="604835"/>
          </a:xfrm>
        </p:grpSpPr>
        <p:cxnSp>
          <p:nvCxnSpPr>
            <p:cNvPr id="23" name="Conector recto de flecha 22">
              <a:extLst>
                <a:ext uri="{FF2B5EF4-FFF2-40B4-BE49-F238E27FC236}">
                  <a16:creationId xmlns="" xmlns:a16="http://schemas.microsoft.com/office/drawing/2014/main" id="{105DB136-1C7F-BED6-7D4E-89837A078884}"/>
                </a:ext>
              </a:extLst>
            </p:cNvPr>
            <p:cNvCxnSpPr/>
            <p:nvPr/>
          </p:nvCxnSpPr>
          <p:spPr>
            <a:xfrm flipH="1">
              <a:off x="6587875" y="4561564"/>
              <a:ext cx="1085990" cy="3944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4" name="Rectángulo 23">
              <a:extLst>
                <a:ext uri="{FF2B5EF4-FFF2-40B4-BE49-F238E27FC236}">
                  <a16:creationId xmlns="" xmlns:a16="http://schemas.microsoft.com/office/drawing/2014/main" id="{54256210-5B3A-AD91-4F56-5A9127B29EB3}"/>
                </a:ext>
              </a:extLst>
            </p:cNvPr>
            <p:cNvSpPr/>
            <p:nvPr/>
          </p:nvSpPr>
          <p:spPr>
            <a:xfrm>
              <a:off x="7673865" y="4351176"/>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28" name="Grupo 27">
            <a:extLst>
              <a:ext uri="{FF2B5EF4-FFF2-40B4-BE49-F238E27FC236}">
                <a16:creationId xmlns="" xmlns:a16="http://schemas.microsoft.com/office/drawing/2014/main" id="{91849334-A765-0A26-4F1D-4943C27CAC23}"/>
              </a:ext>
            </a:extLst>
          </p:cNvPr>
          <p:cNvGrpSpPr/>
          <p:nvPr/>
        </p:nvGrpSpPr>
        <p:grpSpPr>
          <a:xfrm>
            <a:off x="5921395" y="6300072"/>
            <a:ext cx="1752394" cy="569055"/>
            <a:chOff x="5921395" y="6300072"/>
            <a:chExt cx="1752394" cy="569055"/>
          </a:xfrm>
        </p:grpSpPr>
        <p:sp>
          <p:nvSpPr>
            <p:cNvPr id="21" name="Rectángulo 20">
              <a:extLst>
                <a:ext uri="{FF2B5EF4-FFF2-40B4-BE49-F238E27FC236}">
                  <a16:creationId xmlns="" xmlns:a16="http://schemas.microsoft.com/office/drawing/2014/main" id="{4E3C1BFC-5C6D-3F83-3062-80104954CCEE}"/>
                </a:ext>
              </a:extLst>
            </p:cNvPr>
            <p:cNvSpPr/>
            <p:nvPr/>
          </p:nvSpPr>
          <p:spPr>
            <a:xfrm>
              <a:off x="5921395" y="6302699"/>
              <a:ext cx="1752394" cy="56642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 xmlns:a16="http://schemas.microsoft.com/office/drawing/2014/main" id="{1472D819-DD79-E591-1728-CC9A1FF101B0}"/>
                </a:ext>
              </a:extLst>
            </p:cNvPr>
            <p:cNvSpPr/>
            <p:nvPr/>
          </p:nvSpPr>
          <p:spPr>
            <a:xfrm>
              <a:off x="7399489" y="6300072"/>
              <a:ext cx="265291"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 name="Imagen 1">
            <a:extLst>
              <a:ext uri="{FF2B5EF4-FFF2-40B4-BE49-F238E27FC236}">
                <a16:creationId xmlns="" xmlns:a16="http://schemas.microsoft.com/office/drawing/2014/main" id="{CAD78C99-40AB-CE25-7722-32B0225E5BA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datos 30">
            <a:extLst>
              <a:ext uri="{FF2B5EF4-FFF2-40B4-BE49-F238E27FC236}">
                <a16:creationId xmlns="" xmlns:a16="http://schemas.microsoft.com/office/drawing/2014/main" id="{929B54F9-A53C-0EA4-7AD3-19E6D9981248}"/>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7" name="Diagrama de flujo: entrada manual 31">
            <a:extLst>
              <a:ext uri="{FF2B5EF4-FFF2-40B4-BE49-F238E27FC236}">
                <a16:creationId xmlns="" xmlns:a16="http://schemas.microsoft.com/office/drawing/2014/main" id="{813EE95F-7BE1-3174-21BD-DF56EB92A86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793201251"/>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 xmlns:a16="http://schemas.microsoft.com/office/drawing/2014/main" id="{3CA5089F-799A-D8FB-81FC-6128DBCBFB1F}"/>
              </a:ext>
            </a:extLst>
          </p:cNvPr>
          <p:cNvSpPr/>
          <p:nvPr/>
        </p:nvSpPr>
        <p:spPr>
          <a:xfrm>
            <a:off x="944224" y="1160257"/>
            <a:ext cx="10303552" cy="119311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percentil</a:t>
            </a:r>
            <a:r>
              <a:rPr lang="es-ES" sz="1600">
                <a:solidFill>
                  <a:schemeClr val="tx1"/>
                </a:solidFill>
                <a:latin typeface="Times New Roman" panose="02020603050405020304" pitchFamily="18" charset="0"/>
                <a:cs typeface="Times New Roman" panose="02020603050405020304" pitchFamily="18" charset="0"/>
              </a:rPr>
              <a:t> representa la posición (decil, tercil, cuartil) en el que se encuentra una aportación en un listado de aportaciones ordenadas por citas recibidas, indicando el tamaño del listado y/o el prestigio de la fuente que genera dicho listado.</a:t>
            </a:r>
          </a:p>
        </p:txBody>
      </p:sp>
      <p:sp>
        <p:nvSpPr>
          <p:cNvPr id="10" name="Rectángulo 9">
            <a:extLst>
              <a:ext uri="{FF2B5EF4-FFF2-40B4-BE49-F238E27FC236}">
                <a16:creationId xmlns="" xmlns:a16="http://schemas.microsoft.com/office/drawing/2014/main" id="{AF9F141C-699A-F44C-A66E-3C9399298248}"/>
              </a:ext>
            </a:extLst>
          </p:cNvPr>
          <p:cNvSpPr/>
          <p:nvPr/>
        </p:nvSpPr>
        <p:spPr>
          <a:xfrm>
            <a:off x="1931130" y="3119980"/>
            <a:ext cx="3980057" cy="104435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 </a:t>
            </a:r>
            <a:r>
              <a:rPr lang="es-ES" sz="1600" b="1">
                <a:solidFill>
                  <a:schemeClr val="tx1"/>
                </a:solidFill>
                <a:latin typeface="Times New Roman" panose="02020603050405020304" pitchFamily="18" charset="0"/>
                <a:cs typeface="Times New Roman" panose="02020603050405020304" pitchFamily="18" charset="0"/>
              </a:rPr>
              <a:t>fuente</a:t>
            </a:r>
            <a:r>
              <a:rPr lang="es-ES" sz="1600">
                <a:solidFill>
                  <a:schemeClr val="tx1"/>
                </a:solidFill>
                <a:latin typeface="Times New Roman" panose="02020603050405020304" pitchFamily="18" charset="0"/>
                <a:cs typeface="Times New Roman" panose="02020603050405020304" pitchFamily="18" charset="0"/>
              </a:rPr>
              <a:t> de la que podemos obtener esta información va a ser fundamentalmente:</a:t>
            </a:r>
          </a:p>
        </p:txBody>
      </p:sp>
      <p:cxnSp>
        <p:nvCxnSpPr>
          <p:cNvPr id="18" name="Conector recto de flecha 17">
            <a:extLst>
              <a:ext uri="{FF2B5EF4-FFF2-40B4-BE49-F238E27FC236}">
                <a16:creationId xmlns="" xmlns:a16="http://schemas.microsoft.com/office/drawing/2014/main" id="{AD3A0F1E-86D1-E10F-E594-F8C11EDC6977}"/>
              </a:ext>
            </a:extLst>
          </p:cNvPr>
          <p:cNvCxnSpPr>
            <a:stCxn id="10" idx="3"/>
            <a:endCxn id="20" idx="1"/>
          </p:cNvCxnSpPr>
          <p:nvPr/>
        </p:nvCxnSpPr>
        <p:spPr>
          <a:xfrm>
            <a:off x="5911187" y="3642158"/>
            <a:ext cx="1827472"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0" name="CuadroTexto 19">
            <a:extLst>
              <a:ext uri="{FF2B5EF4-FFF2-40B4-BE49-F238E27FC236}">
                <a16:creationId xmlns="" xmlns:a16="http://schemas.microsoft.com/office/drawing/2014/main" id="{AA03FFC9-ED77-C2F0-C75D-6140440307B9}"/>
              </a:ext>
            </a:extLst>
          </p:cNvPr>
          <p:cNvSpPr txBox="1"/>
          <p:nvPr/>
        </p:nvSpPr>
        <p:spPr>
          <a:xfrm>
            <a:off x="7738659" y="3365159"/>
            <a:ext cx="2519446"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Dialnet Métricas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56</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22" name="Rectángulo 21">
            <a:extLst>
              <a:ext uri="{FF2B5EF4-FFF2-40B4-BE49-F238E27FC236}">
                <a16:creationId xmlns="" xmlns:a16="http://schemas.microsoft.com/office/drawing/2014/main" id="{9D320173-5822-B8C3-7B36-9A2202CC2A80}"/>
              </a:ext>
            </a:extLst>
          </p:cNvPr>
          <p:cNvSpPr/>
          <p:nvPr/>
        </p:nvSpPr>
        <p:spPr>
          <a:xfrm>
            <a:off x="1789329" y="5128277"/>
            <a:ext cx="8613341" cy="89354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la que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 aunque, en este caso, hay dos formas de acceder a Dialnet Métricas para consultar el percentil de una publicación </a:t>
            </a:r>
            <a:r>
              <a:rPr lang="fr-FR" sz="1600">
                <a:solidFill>
                  <a:schemeClr val="tx1"/>
                </a:solidFill>
                <a:latin typeface="Times New Roman" panose="02020603050405020304" pitchFamily="18" charset="0"/>
                <a:cs typeface="Times New Roman" panose="02020603050405020304" pitchFamily="18" charset="0"/>
              </a:rPr>
              <a:t>(</a:t>
            </a:r>
            <a:r>
              <a:rPr lang="fr-FR" sz="1600">
                <a:latin typeface="Times New Roman" panose="02020603050405020304" pitchFamily="18" charset="0"/>
                <a:cs typeface="Times New Roman" panose="02020603050405020304" pitchFamily="18" charset="0"/>
                <a:hlinkClick r:id="rId3" action="ppaction://hlinksldjump"/>
              </a:rPr>
              <a:t>diapositiva 56</a:t>
            </a:r>
            <a:r>
              <a:rPr lang="fr-FR" sz="1600">
                <a:latin typeface="Times New Roman" panose="02020603050405020304" pitchFamily="18" charset="0"/>
                <a:cs typeface="Times New Roman" panose="02020603050405020304" pitchFamily="18" charset="0"/>
              </a:rPr>
              <a:t> </a:t>
            </a:r>
            <a:r>
              <a:rPr lang="fr-FR" sz="1600">
                <a:solidFill>
                  <a:schemeClr val="tx1"/>
                </a:solidFill>
                <a:latin typeface="Times New Roman" panose="02020603050405020304" pitchFamily="18" charset="0"/>
                <a:cs typeface="Times New Roman" panose="02020603050405020304" pitchFamily="18" charset="0"/>
              </a:rPr>
              <a:t>y</a:t>
            </a:r>
            <a:r>
              <a:rPr lang="fr-FR" sz="1600">
                <a:latin typeface="Times New Roman" panose="02020603050405020304" pitchFamily="18" charset="0"/>
                <a:cs typeface="Times New Roman" panose="02020603050405020304" pitchFamily="18" charset="0"/>
              </a:rPr>
              <a:t> </a:t>
            </a:r>
            <a:r>
              <a:rPr lang="fr-FR" sz="1600">
                <a:latin typeface="Times New Roman" panose="02020603050405020304" pitchFamily="18" charset="0"/>
                <a:cs typeface="Times New Roman" panose="02020603050405020304" pitchFamily="18" charset="0"/>
                <a:hlinkClick r:id="rId4" action="ppaction://hlinksldjump"/>
              </a:rPr>
              <a:t>diapositiva 58</a:t>
            </a:r>
            <a:r>
              <a:rPr lang="fr-FR" sz="1600">
                <a:solidFill>
                  <a:schemeClr val="tx1"/>
                </a:solidFill>
                <a:latin typeface="Times New Roman" panose="02020603050405020304" pitchFamily="18" charset="0"/>
                <a:cs typeface="Times New Roman" panose="02020603050405020304" pitchFamily="18" charset="0"/>
              </a:rPr>
              <a:t>)</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2" name="Imagen 1">
            <a:extLst>
              <a:ext uri="{FF2B5EF4-FFF2-40B4-BE49-F238E27FC236}">
                <a16:creationId xmlns="" xmlns:a16="http://schemas.microsoft.com/office/drawing/2014/main" id="{024C8672-DAD1-06CB-CC27-5E0C80F1FC4F}"/>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8" name="Diagrama de flujo: datos 28">
            <a:extLst>
              <a:ext uri="{FF2B5EF4-FFF2-40B4-BE49-F238E27FC236}">
                <a16:creationId xmlns="" xmlns:a16="http://schemas.microsoft.com/office/drawing/2014/main" id="{1B4DC0B8-7CAF-E0A9-1796-BA242C6176A2}"/>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6" name="Diagrama de flujo: datos 30">
            <a:extLst>
              <a:ext uri="{FF2B5EF4-FFF2-40B4-BE49-F238E27FC236}">
                <a16:creationId xmlns="" xmlns:a16="http://schemas.microsoft.com/office/drawing/2014/main" id="{B0B10E35-C26C-4749-E47E-882C73B2D7E2}"/>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7" name="Diagrama de flujo: entrada manual 31">
            <a:extLst>
              <a:ext uri="{FF2B5EF4-FFF2-40B4-BE49-F238E27FC236}">
                <a16:creationId xmlns="" xmlns:a16="http://schemas.microsoft.com/office/drawing/2014/main" id="{BB713767-362B-99CE-F3EA-5BA36DFA70D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950939773"/>
      </p:ext>
    </p:ext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8314FC23-7D57-F36E-2B9D-118F071466BF}"/>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6" name="Rectángulo 5">
            <a:extLst>
              <a:ext uri="{FF2B5EF4-FFF2-40B4-BE49-F238E27FC236}">
                <a16:creationId xmlns="" xmlns:a16="http://schemas.microsoft.com/office/drawing/2014/main" id="{ADD4193F-5C49-6447-7AED-75659FB2A640}"/>
              </a:ext>
            </a:extLst>
          </p:cNvPr>
          <p:cNvSpPr/>
          <p:nvPr/>
        </p:nvSpPr>
        <p:spPr>
          <a:xfrm>
            <a:off x="3272118" y="5566740"/>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Bocadillo: rectángulo 6">
            <a:extLst>
              <a:ext uri="{FF2B5EF4-FFF2-40B4-BE49-F238E27FC236}">
                <a16:creationId xmlns="" xmlns:a16="http://schemas.microsoft.com/office/drawing/2014/main" id="{B5943EC7-C44B-0436-2422-203FA06BE7A1}"/>
              </a:ext>
            </a:extLst>
          </p:cNvPr>
          <p:cNvSpPr/>
          <p:nvPr/>
        </p:nvSpPr>
        <p:spPr>
          <a:xfrm>
            <a:off x="4713112" y="3227294"/>
            <a:ext cx="2489545" cy="1392717"/>
          </a:xfrm>
          <a:prstGeom prst="wedgeRectCallout">
            <a:avLst>
              <a:gd name="adj1" fmla="val -94606"/>
              <a:gd name="adj2" fmla="val 119174"/>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un lado, podemos dirigirnos directamente a </a:t>
            </a:r>
            <a:r>
              <a:rPr lang="es-ES" sz="1600" b="1">
                <a:solidFill>
                  <a:schemeClr val="tx1"/>
                </a:solidFill>
                <a:latin typeface="Times New Roman" panose="02020603050405020304" pitchFamily="18" charset="0"/>
                <a:cs typeface="Times New Roman" panose="02020603050405020304" pitchFamily="18" charset="0"/>
              </a:rPr>
              <a:t>Dialnet Métricas</a:t>
            </a:r>
            <a:r>
              <a:rPr lang="es-ES" sz="1600">
                <a:solidFill>
                  <a:schemeClr val="tx1"/>
                </a:solidFill>
                <a:latin typeface="Times New Roman" panose="02020603050405020304" pitchFamily="18" charset="0"/>
                <a:cs typeface="Times New Roman" panose="02020603050405020304" pitchFamily="18" charset="0"/>
              </a:rPr>
              <a:t> clicando en este icono.</a:t>
            </a:r>
          </a:p>
        </p:txBody>
      </p:sp>
      <p:pic>
        <p:nvPicPr>
          <p:cNvPr id="8" name="Imagen 7">
            <a:extLst>
              <a:ext uri="{FF2B5EF4-FFF2-40B4-BE49-F238E27FC236}">
                <a16:creationId xmlns="" xmlns:a16="http://schemas.microsoft.com/office/drawing/2014/main" id="{3BA2A4A1-CF84-CCF8-496D-FC86303BC5F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8">
            <a:extLst>
              <a:ext uri="{FF2B5EF4-FFF2-40B4-BE49-F238E27FC236}">
                <a16:creationId xmlns="" xmlns:a16="http://schemas.microsoft.com/office/drawing/2014/main" id="{4F22ABEA-D01E-54DA-1803-D179958FB34F}"/>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0" name="Diagrama de flujo: datos 30">
            <a:extLst>
              <a:ext uri="{FF2B5EF4-FFF2-40B4-BE49-F238E27FC236}">
                <a16:creationId xmlns="" xmlns:a16="http://schemas.microsoft.com/office/drawing/2014/main" id="{8B3D47A3-7BA4-424B-8995-FF6BB7D5BCE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1" name="Diagrama de flujo: entrada manual 31">
            <a:extLst>
              <a:ext uri="{FF2B5EF4-FFF2-40B4-BE49-F238E27FC236}">
                <a16:creationId xmlns="" xmlns:a16="http://schemas.microsoft.com/office/drawing/2014/main" id="{3DCCBCE3-0970-9CFC-9002-6F4489B8FDF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64580981"/>
      </p:ext>
    </p:ext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59</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 xmlns:a16="http://schemas.microsoft.com/office/drawing/2014/main" id="{A7BF43B4-E236-9C12-70CB-83AC6CAFA14F}"/>
              </a:ext>
            </a:extLst>
          </p:cNvPr>
          <p:cNvSpPr/>
          <p:nvPr/>
        </p:nvSpPr>
        <p:spPr>
          <a:xfrm>
            <a:off x="648128" y="1841109"/>
            <a:ext cx="4158268" cy="317578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hacerlo, le dirigirá al perfil de dicho investigador en Dialnet Plus, donde podrá observar información profesional sobre el autor (1) y, en la parte inferior, las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realizadas (artículos de revistas, colaboraciones, libros, tesis, coordinaciones), y la cantidad que hay de ellas (2).</a:t>
            </a:r>
          </a:p>
          <a:p>
            <a:pPr algn="ctr"/>
            <a:endParaRPr lang="es-ES" sz="1600">
              <a:solidFill>
                <a:schemeClr val="tx1"/>
              </a:solidFill>
              <a:latin typeface="Times New Roman" panose="02020603050405020304" pitchFamily="18" charset="0"/>
              <a:cs typeface="Times New Roman" panose="02020603050405020304" pitchFamily="18" charset="0"/>
            </a:endParaRPr>
          </a:p>
          <a:p>
            <a:pPr algn="ctr"/>
            <a:r>
              <a:rPr lang="es-ES" sz="1600">
                <a:solidFill>
                  <a:schemeClr val="tx1"/>
                </a:solidFill>
                <a:latin typeface="Times New Roman" panose="02020603050405020304" pitchFamily="18" charset="0"/>
                <a:cs typeface="Times New Roman" panose="02020603050405020304" pitchFamily="18" charset="0"/>
              </a:rPr>
              <a:t>En este caso, tendrá que buscar en la lista la publicación que le interese (2).</a:t>
            </a:r>
          </a:p>
        </p:txBody>
      </p:sp>
      <p:pic>
        <p:nvPicPr>
          <p:cNvPr id="17" name="Imagen 16">
            <a:extLst>
              <a:ext uri="{FF2B5EF4-FFF2-40B4-BE49-F238E27FC236}">
                <a16:creationId xmlns="" xmlns:a16="http://schemas.microsoft.com/office/drawing/2014/main" id="{A626A33E-B7C8-6B09-C809-4D2E605CA717}"/>
              </a:ext>
            </a:extLst>
          </p:cNvPr>
          <p:cNvPicPr>
            <a:picLocks noChangeAspect="1"/>
          </p:cNvPicPr>
          <p:nvPr/>
        </p:nvPicPr>
        <p:blipFill>
          <a:blip r:embed="rId3"/>
          <a:stretch>
            <a:fillRect/>
          </a:stretch>
        </p:blipFill>
        <p:spPr>
          <a:xfrm>
            <a:off x="5425980" y="609419"/>
            <a:ext cx="6117892" cy="6248581"/>
          </a:xfrm>
          <a:prstGeom prst="rect">
            <a:avLst/>
          </a:prstGeom>
        </p:spPr>
      </p:pic>
      <p:grpSp>
        <p:nvGrpSpPr>
          <p:cNvPr id="19" name="Grupo 18">
            <a:extLst>
              <a:ext uri="{FF2B5EF4-FFF2-40B4-BE49-F238E27FC236}">
                <a16:creationId xmlns="" xmlns:a16="http://schemas.microsoft.com/office/drawing/2014/main" id="{366F8E51-250D-1E20-1683-713D4A187D98}"/>
              </a:ext>
            </a:extLst>
          </p:cNvPr>
          <p:cNvGrpSpPr/>
          <p:nvPr/>
        </p:nvGrpSpPr>
        <p:grpSpPr>
          <a:xfrm>
            <a:off x="5425979" y="1219464"/>
            <a:ext cx="4183921" cy="2868442"/>
            <a:chOff x="3536894" y="2611230"/>
            <a:chExt cx="4183921" cy="2868442"/>
          </a:xfrm>
        </p:grpSpPr>
        <p:sp>
          <p:nvSpPr>
            <p:cNvPr id="20" name="Rectángulo 19">
              <a:extLst>
                <a:ext uri="{FF2B5EF4-FFF2-40B4-BE49-F238E27FC236}">
                  <a16:creationId xmlns="" xmlns:a16="http://schemas.microsoft.com/office/drawing/2014/main" id="{70FCE2C2-8EA1-6181-A051-CA48475E681C}"/>
                </a:ext>
              </a:extLst>
            </p:cNvPr>
            <p:cNvSpPr/>
            <p:nvPr/>
          </p:nvSpPr>
          <p:spPr>
            <a:xfrm>
              <a:off x="3536894" y="2611230"/>
              <a:ext cx="4163816" cy="286844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 xmlns:a16="http://schemas.microsoft.com/office/drawing/2014/main" id="{DC727A6F-B7E8-D823-2B37-E091B3D96F19}"/>
                </a:ext>
              </a:extLst>
            </p:cNvPr>
            <p:cNvSpPr/>
            <p:nvPr/>
          </p:nvSpPr>
          <p:spPr>
            <a:xfrm>
              <a:off x="7395263" y="2613435"/>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22" name="Grupo 21">
            <a:extLst>
              <a:ext uri="{FF2B5EF4-FFF2-40B4-BE49-F238E27FC236}">
                <a16:creationId xmlns="" xmlns:a16="http://schemas.microsoft.com/office/drawing/2014/main" id="{DD042183-E9CC-CEA4-7D8A-9EA32A49E658}"/>
              </a:ext>
            </a:extLst>
          </p:cNvPr>
          <p:cNvGrpSpPr/>
          <p:nvPr/>
        </p:nvGrpSpPr>
        <p:grpSpPr>
          <a:xfrm>
            <a:off x="5425979" y="4506703"/>
            <a:ext cx="4690852" cy="2351297"/>
            <a:chOff x="3536894" y="3198101"/>
            <a:chExt cx="4690852" cy="2351297"/>
          </a:xfrm>
        </p:grpSpPr>
        <p:sp>
          <p:nvSpPr>
            <p:cNvPr id="23" name="Rectángulo 22">
              <a:extLst>
                <a:ext uri="{FF2B5EF4-FFF2-40B4-BE49-F238E27FC236}">
                  <a16:creationId xmlns="" xmlns:a16="http://schemas.microsoft.com/office/drawing/2014/main" id="{6759EDA0-A4FA-2E4C-A653-84D96BE024F9}"/>
                </a:ext>
              </a:extLst>
            </p:cNvPr>
            <p:cNvSpPr/>
            <p:nvPr/>
          </p:nvSpPr>
          <p:spPr>
            <a:xfrm>
              <a:off x="3536894" y="3198101"/>
              <a:ext cx="4690851" cy="235129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 xmlns:a16="http://schemas.microsoft.com/office/drawing/2014/main" id="{148F9B9E-6BC7-6285-D565-2A84378E0460}"/>
                </a:ext>
              </a:extLst>
            </p:cNvPr>
            <p:cNvSpPr/>
            <p:nvPr/>
          </p:nvSpPr>
          <p:spPr>
            <a:xfrm>
              <a:off x="7902194" y="319810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pic>
        <p:nvPicPr>
          <p:cNvPr id="2" name="Imagen 1">
            <a:extLst>
              <a:ext uri="{FF2B5EF4-FFF2-40B4-BE49-F238E27FC236}">
                <a16:creationId xmlns="" xmlns:a16="http://schemas.microsoft.com/office/drawing/2014/main" id="{1A97947C-9921-0309-F51B-3A8BB81551F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28">
            <a:extLst>
              <a:ext uri="{FF2B5EF4-FFF2-40B4-BE49-F238E27FC236}">
                <a16:creationId xmlns="" xmlns:a16="http://schemas.microsoft.com/office/drawing/2014/main" id="{94F7CD6F-0A0D-1C5D-FB28-52BEC47E06AC}"/>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7" name="Diagrama de flujo: datos 30">
            <a:extLst>
              <a:ext uri="{FF2B5EF4-FFF2-40B4-BE49-F238E27FC236}">
                <a16:creationId xmlns="" xmlns:a16="http://schemas.microsoft.com/office/drawing/2014/main" id="{CFACF34F-D019-CC6C-0EE0-444E5927AA3C}"/>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4E41D4E7-78E2-1A91-CEE4-2CFC82DA74C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03010052"/>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Rectángulo 3">
            <a:extLst>
              <a:ext uri="{FF2B5EF4-FFF2-40B4-BE49-F238E27FC236}">
                <a16:creationId xmlns="" xmlns:a16="http://schemas.microsoft.com/office/drawing/2014/main" id="{40CB3ECD-8E6D-9548-1011-AD1F999ADE91}"/>
              </a:ext>
            </a:extLst>
          </p:cNvPr>
          <p:cNvSpPr/>
          <p:nvPr/>
        </p:nvSpPr>
        <p:spPr>
          <a:xfrm>
            <a:off x="475127" y="113449"/>
            <a:ext cx="11241741" cy="152717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wrap="square" lIns="270000" tIns="180000" rIns="270000" bIns="180000" rtlCol="0" anchor="ctr"/>
          <a:lstStyle/>
          <a:p>
            <a:pPr marL="1612900" algn="ctr"/>
            <a:r>
              <a:rPr lang="es-ES" sz="1600" smtClean="0">
                <a:solidFill>
                  <a:schemeClr val="tx1"/>
                </a:solidFill>
                <a:latin typeface="Times New Roman" panose="02020603050405020304" pitchFamily="18" charset="0"/>
                <a:cs typeface="Times New Roman" panose="02020603050405020304" pitchFamily="18" charset="0"/>
              </a:rPr>
              <a:t>Las </a:t>
            </a:r>
            <a:r>
              <a:rPr lang="es-ES" sz="1600">
                <a:solidFill>
                  <a:schemeClr val="tx1"/>
                </a:solidFill>
                <a:latin typeface="Times New Roman" panose="02020603050405020304" pitchFamily="18" charset="0"/>
                <a:cs typeface="Times New Roman" panose="02020603050405020304" pitchFamily="18" charset="0"/>
              </a:rPr>
              <a:t>métricas, fuentes y dimensiones para evidenciar el valor de cada aportación estarán recogidas en el </a:t>
            </a:r>
            <a:r>
              <a:rPr lang="es-ES" sz="1600" b="1">
                <a:solidFill>
                  <a:schemeClr val="tx1"/>
                </a:solidFill>
                <a:latin typeface="Times New Roman" panose="02020603050405020304" pitchFamily="18" charset="0"/>
                <a:cs typeface="Times New Roman" panose="02020603050405020304" pitchFamily="18" charset="0"/>
              </a:rPr>
              <a:t>Boletín Oficial del Estado (BOE)</a:t>
            </a:r>
            <a:r>
              <a:rPr lang="es-ES" sz="1600">
                <a:solidFill>
                  <a:schemeClr val="tx1"/>
                </a:solidFill>
                <a:latin typeface="Times New Roman" panose="02020603050405020304" pitchFamily="18" charset="0"/>
                <a:cs typeface="Times New Roman" panose="02020603050405020304" pitchFamily="18" charset="0"/>
              </a:rPr>
              <a:t>.</a:t>
            </a:r>
          </a:p>
          <a:p>
            <a:pPr marL="1612900" algn="ctr"/>
            <a:endParaRPr lang="es-ES" sz="1600">
              <a:solidFill>
                <a:schemeClr val="tx1"/>
              </a:solidFill>
              <a:latin typeface="Times New Roman" panose="02020603050405020304" pitchFamily="18" charset="0"/>
              <a:cs typeface="Times New Roman" panose="02020603050405020304" pitchFamily="18" charset="0"/>
            </a:endParaRPr>
          </a:p>
          <a:p>
            <a:pPr marL="1612900" algn="ctr"/>
            <a:r>
              <a:rPr lang="es-ES" sz="1600">
                <a:solidFill>
                  <a:schemeClr val="tx1"/>
                </a:solidFill>
                <a:latin typeface="Times New Roman" panose="02020603050405020304" pitchFamily="18" charset="0"/>
                <a:cs typeface="Times New Roman" panose="02020603050405020304" pitchFamily="18" charset="0"/>
              </a:rPr>
              <a:t>En concreto, nos vamos a basar en la </a:t>
            </a:r>
            <a:r>
              <a:rPr lang="es-ES" sz="1600">
                <a:solidFill>
                  <a:schemeClr val="tx1"/>
                </a:solidFill>
                <a:latin typeface="Times New Roman" panose="02020603050405020304" pitchFamily="18" charset="0"/>
                <a:cs typeface="Times New Roman" panose="02020603050405020304" pitchFamily="18" charset="0"/>
                <a:hlinkClick r:id="rId3"/>
              </a:rPr>
              <a:t>sección III del BOE Nº 300 del 16 de diciembre de 2023</a:t>
            </a:r>
            <a:r>
              <a:rPr lang="es-ES" sz="1600">
                <a:solidFill>
                  <a:schemeClr val="tx1"/>
                </a:solidFill>
                <a:latin typeface="Times New Roman" panose="02020603050405020304" pitchFamily="18" charset="0"/>
                <a:cs typeface="Times New Roman" panose="02020603050405020304" pitchFamily="18" charset="0"/>
              </a:rPr>
              <a:t>, en la tabla 1 del anexo que se muestra a continuación, </a:t>
            </a:r>
            <a:r>
              <a:rPr lang="es-ES" sz="1600" smtClean="0">
                <a:solidFill>
                  <a:schemeClr val="tx1"/>
                </a:solidFill>
                <a:latin typeface="Times New Roman" panose="02020603050405020304" pitchFamily="18" charset="0"/>
                <a:cs typeface="Times New Roman" panose="02020603050405020304" pitchFamily="18" charset="0"/>
              </a:rPr>
              <a:t> que nos servirá como índice de la presentación:</a:t>
            </a:r>
            <a:endParaRPr lang="es-ES" sz="1600">
              <a:solidFill>
                <a:schemeClr val="tx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 xmlns:a16="http://schemas.microsoft.com/office/drawing/2014/main" id="{F943099D-1353-F07A-AC7C-ECE80FABF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73" t="16919" r="8448" b="21051"/>
          <a:stretch>
            <a:fillRect/>
          </a:stretch>
        </p:blipFill>
        <p:spPr bwMode="auto">
          <a:xfrm>
            <a:off x="609600" y="460177"/>
            <a:ext cx="1644986" cy="9233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A59B35F7-C07B-C21A-22DF-0F20D3ED2D53}"/>
              </a:ext>
            </a:extLst>
          </p:cNvPr>
          <p:cNvPicPr>
            <a:picLocks noChangeAspect="1"/>
          </p:cNvPicPr>
          <p:nvPr/>
        </p:nvPicPr>
        <p:blipFill>
          <a:blip r:embed="rId5"/>
          <a:srcRect b="124"/>
          <a:stretch>
            <a:fillRect/>
          </a:stretch>
        </p:blipFill>
        <p:spPr>
          <a:xfrm>
            <a:off x="1852669" y="1730349"/>
            <a:ext cx="8486659" cy="5127651"/>
          </a:xfrm>
          <a:prstGeom prst="rect">
            <a:avLst/>
          </a:prstGeom>
        </p:spPr>
      </p:pic>
      <p:sp>
        <p:nvSpPr>
          <p:cNvPr id="12" name="Marcador de número de diapositiva 63">
            <a:extLst>
              <a:ext uri="{FF2B5EF4-FFF2-40B4-BE49-F238E27FC236}">
                <a16:creationId xmlns="" xmlns:a16="http://schemas.microsoft.com/office/drawing/2014/main" id="{2BF9872B-2059-2F70-2B4F-FC5FBD813C71}"/>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a:t>
            </a:fld>
            <a:endParaRPr lang="es-ES" sz="1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772818"/>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973CE3C3-1986-6FC7-AC6D-D810465F6523}"/>
              </a:ext>
            </a:extLst>
          </p:cNvPr>
          <p:cNvPicPr>
            <a:picLocks noChangeAspect="1"/>
          </p:cNvPicPr>
          <p:nvPr/>
        </p:nvPicPr>
        <p:blipFill>
          <a:blip r:embed="rId3"/>
          <a:srcRect r="204" b="2346"/>
          <a:stretch>
            <a:fillRect/>
          </a:stretch>
        </p:blipFill>
        <p:spPr>
          <a:xfrm>
            <a:off x="1253805" y="550477"/>
            <a:ext cx="9684387" cy="6307523"/>
          </a:xfrm>
          <a:prstGeom prst="rect">
            <a:avLst/>
          </a:prstGeom>
        </p:spPr>
      </p:pic>
      <p:sp>
        <p:nvSpPr>
          <p:cNvPr id="6" name="Bocadillo: rectángulo 5">
            <a:extLst>
              <a:ext uri="{FF2B5EF4-FFF2-40B4-BE49-F238E27FC236}">
                <a16:creationId xmlns="" xmlns:a16="http://schemas.microsoft.com/office/drawing/2014/main" id="{47A8553F-07E0-E71A-C03F-E018B3584431}"/>
              </a:ext>
            </a:extLst>
          </p:cNvPr>
          <p:cNvSpPr/>
          <p:nvPr/>
        </p:nvSpPr>
        <p:spPr>
          <a:xfrm>
            <a:off x="6414247" y="4200463"/>
            <a:ext cx="4029636" cy="1553224"/>
          </a:xfrm>
          <a:prstGeom prst="wedgeRectCallout">
            <a:avLst>
              <a:gd name="adj1" fmla="val -38709"/>
              <a:gd name="adj2" fmla="val -9800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800">
                <a:solidFill>
                  <a:schemeClr val="tx1"/>
                </a:solidFill>
                <a:latin typeface="Times New Roman" panose="02020603050405020304" pitchFamily="18" charset="0"/>
                <a:cs typeface="Times New Roman" panose="02020603050405020304" pitchFamily="18" charset="0"/>
              </a:rPr>
              <a:t>Por otro lado, la otra forma sería </a:t>
            </a:r>
            <a:r>
              <a:rPr lang="es-ES">
                <a:solidFill>
                  <a:schemeClr val="tx1"/>
                </a:solidFill>
                <a:latin typeface="Times New Roman" panose="02020603050405020304" pitchFamily="18" charset="0"/>
                <a:cs typeface="Times New Roman" panose="02020603050405020304" pitchFamily="18" charset="0"/>
              </a:rPr>
              <a:t>a través del Portal de la Investigación clicando en “</a:t>
            </a:r>
            <a:r>
              <a:rPr lang="es-ES" b="1">
                <a:solidFill>
                  <a:schemeClr val="tx1"/>
                </a:solidFill>
                <a:latin typeface="Times New Roman" panose="02020603050405020304" pitchFamily="18" charset="0"/>
                <a:cs typeface="Times New Roman" panose="02020603050405020304" pitchFamily="18" charset="0"/>
              </a:rPr>
              <a:t>Indicadores</a:t>
            </a:r>
            <a:r>
              <a:rPr lang="es-ES">
                <a:solidFill>
                  <a:schemeClr val="tx1"/>
                </a:solidFill>
                <a:latin typeface="Times New Roman" panose="02020603050405020304" pitchFamily="18" charset="0"/>
                <a:cs typeface="Times New Roman" panose="02020603050405020304" pitchFamily="18" charset="0"/>
              </a:rPr>
              <a:t>”, y dirigiéndose a la siguiente página:</a:t>
            </a:r>
            <a:endParaRPr lang="es-ES" sz="1800">
              <a:solidFill>
                <a:schemeClr val="tx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0D3E09DF-DEA3-2C62-937D-338B459F9A00}"/>
              </a:ext>
            </a:extLst>
          </p:cNvPr>
          <p:cNvSpPr/>
          <p:nvPr/>
        </p:nvSpPr>
        <p:spPr>
          <a:xfrm>
            <a:off x="6095998" y="3128682"/>
            <a:ext cx="995084" cy="30031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 xmlns:a16="http://schemas.microsoft.com/office/drawing/2014/main" id="{7369F847-2828-132A-24C4-0CEE7C91A0B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8">
            <a:extLst>
              <a:ext uri="{FF2B5EF4-FFF2-40B4-BE49-F238E27FC236}">
                <a16:creationId xmlns="" xmlns:a16="http://schemas.microsoft.com/office/drawing/2014/main" id="{700E43A0-1FDC-4F2C-EC1C-4A567151BB2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0" name="Diagrama de flujo: datos 30">
            <a:extLst>
              <a:ext uri="{FF2B5EF4-FFF2-40B4-BE49-F238E27FC236}">
                <a16:creationId xmlns="" xmlns:a16="http://schemas.microsoft.com/office/drawing/2014/main" id="{31913AB9-A474-79D1-F929-7FBFC9720DF4}"/>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1" name="Diagrama de flujo: entrada manual 31">
            <a:extLst>
              <a:ext uri="{FF2B5EF4-FFF2-40B4-BE49-F238E27FC236}">
                <a16:creationId xmlns="" xmlns:a16="http://schemas.microsoft.com/office/drawing/2014/main" id="{6196D181-78A7-4761-AB47-EA8E39C4CBB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580392399"/>
      </p:ext>
    </p:extLst>
  </p:cSld>
  <p:clrMapOvr>
    <a:masterClrMapping/>
  </p:clrMapOvr>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 xmlns:a16="http://schemas.microsoft.com/office/drawing/2014/main" id="{42F4047F-6F69-10E7-5216-A33A66BDEC2E}"/>
              </a:ext>
            </a:extLst>
          </p:cNvPr>
          <p:cNvPicPr>
            <a:picLocks noChangeAspect="1"/>
          </p:cNvPicPr>
          <p:nvPr/>
        </p:nvPicPr>
        <p:blipFill>
          <a:blip r:embed="rId3"/>
          <a:stretch>
            <a:fillRect/>
          </a:stretch>
        </p:blipFill>
        <p:spPr>
          <a:xfrm>
            <a:off x="740432" y="2162648"/>
            <a:ext cx="10711136" cy="4462268"/>
          </a:xfrm>
          <a:prstGeom prst="rect">
            <a:avLst/>
          </a:prstGeom>
        </p:spPr>
      </p:pic>
      <p:sp>
        <p:nvSpPr>
          <p:cNvPr id="9" name="Rectángulo 8">
            <a:extLst>
              <a:ext uri="{FF2B5EF4-FFF2-40B4-BE49-F238E27FC236}">
                <a16:creationId xmlns="" xmlns:a16="http://schemas.microsoft.com/office/drawing/2014/main" id="{302254FB-3233-91CB-E327-76FC7E2F09EC}"/>
              </a:ext>
            </a:extLst>
          </p:cNvPr>
          <p:cNvSpPr/>
          <p:nvPr/>
        </p:nvSpPr>
        <p:spPr>
          <a:xfrm>
            <a:off x="2059869" y="1022951"/>
            <a:ext cx="8072261" cy="67220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ella, clicará en el número de publicaciones en rojo correspondiente a Dialnet Metrics.</a:t>
            </a:r>
          </a:p>
        </p:txBody>
      </p:sp>
      <p:sp>
        <p:nvSpPr>
          <p:cNvPr id="10" name="Rectángulo 9">
            <a:extLst>
              <a:ext uri="{FF2B5EF4-FFF2-40B4-BE49-F238E27FC236}">
                <a16:creationId xmlns="" xmlns:a16="http://schemas.microsoft.com/office/drawing/2014/main" id="{F4D08186-3F56-4774-60C6-F18E7C5ABBF9}"/>
              </a:ext>
            </a:extLst>
          </p:cNvPr>
          <p:cNvSpPr/>
          <p:nvPr/>
        </p:nvSpPr>
        <p:spPr>
          <a:xfrm>
            <a:off x="4338915" y="4839286"/>
            <a:ext cx="412378" cy="32355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9C6E8A9D-D289-AEFD-5EE1-4A5B46850B9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28">
            <a:extLst>
              <a:ext uri="{FF2B5EF4-FFF2-40B4-BE49-F238E27FC236}">
                <a16:creationId xmlns="" xmlns:a16="http://schemas.microsoft.com/office/drawing/2014/main" id="{36422B4E-8439-CDF1-514E-08DB8C6DECAC}"/>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7" name="Diagrama de flujo: datos 30">
            <a:extLst>
              <a:ext uri="{FF2B5EF4-FFF2-40B4-BE49-F238E27FC236}">
                <a16:creationId xmlns="" xmlns:a16="http://schemas.microsoft.com/office/drawing/2014/main" id="{BF805CD0-7715-D129-F0E0-8790A1B90BA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1" name="Diagrama de flujo: entrada manual 31">
            <a:extLst>
              <a:ext uri="{FF2B5EF4-FFF2-40B4-BE49-F238E27FC236}">
                <a16:creationId xmlns="" xmlns:a16="http://schemas.microsoft.com/office/drawing/2014/main" id="{DDC357B2-DD9D-C3A7-0B4B-CDC6134BE6C4}"/>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196172721"/>
      </p:ext>
    </p:ext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1" name="Imagen 20">
            <a:extLst>
              <a:ext uri="{FF2B5EF4-FFF2-40B4-BE49-F238E27FC236}">
                <a16:creationId xmlns="" xmlns:a16="http://schemas.microsoft.com/office/drawing/2014/main" id="{0ECA7170-DD91-14B6-4361-A1BC0F8D680C}"/>
              </a:ext>
            </a:extLst>
          </p:cNvPr>
          <p:cNvPicPr>
            <a:picLocks noChangeAspect="1"/>
          </p:cNvPicPr>
          <p:nvPr/>
        </p:nvPicPr>
        <p:blipFill>
          <a:blip r:embed="rId3"/>
          <a:srcRect t="1" b="445"/>
          <a:stretch>
            <a:fillRect/>
          </a:stretch>
        </p:blipFill>
        <p:spPr>
          <a:xfrm>
            <a:off x="5031102" y="606840"/>
            <a:ext cx="6512770" cy="6105380"/>
          </a:xfrm>
          <a:prstGeom prst="rect">
            <a:avLst/>
          </a:prstGeom>
        </p:spPr>
      </p:pic>
      <p:sp>
        <p:nvSpPr>
          <p:cNvPr id="22" name="Rectángulo 21">
            <a:extLst>
              <a:ext uri="{FF2B5EF4-FFF2-40B4-BE49-F238E27FC236}">
                <a16:creationId xmlns="" xmlns:a16="http://schemas.microsoft.com/office/drawing/2014/main" id="{7E26249B-F1E7-7CAE-8DB5-B2AD255FE462}"/>
              </a:ext>
            </a:extLst>
          </p:cNvPr>
          <p:cNvSpPr/>
          <p:nvPr/>
        </p:nvSpPr>
        <p:spPr>
          <a:xfrm>
            <a:off x="459787" y="2780702"/>
            <a:ext cx="4237968" cy="108791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Posteriormente tendrá que buscar en la lista la publicación en la que esté interesado.</a:t>
            </a:r>
          </a:p>
        </p:txBody>
      </p:sp>
      <p:sp>
        <p:nvSpPr>
          <p:cNvPr id="27" name="Rectángulo 26">
            <a:extLst>
              <a:ext uri="{FF2B5EF4-FFF2-40B4-BE49-F238E27FC236}">
                <a16:creationId xmlns="" xmlns:a16="http://schemas.microsoft.com/office/drawing/2014/main" id="{3F9FFE6F-E441-078D-FE7C-8875B9C03A61}"/>
              </a:ext>
            </a:extLst>
          </p:cNvPr>
          <p:cNvSpPr/>
          <p:nvPr/>
        </p:nvSpPr>
        <p:spPr>
          <a:xfrm>
            <a:off x="5287008" y="4565464"/>
            <a:ext cx="6316133" cy="2209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 xmlns:a16="http://schemas.microsoft.com/office/drawing/2014/main" id="{310167BD-59B4-017F-F5AD-C86EBE17324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28">
            <a:extLst>
              <a:ext uri="{FF2B5EF4-FFF2-40B4-BE49-F238E27FC236}">
                <a16:creationId xmlns="" xmlns:a16="http://schemas.microsoft.com/office/drawing/2014/main" id="{1DFDF972-6DAD-22FD-7B40-01BB6C23C9FD}"/>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7" name="Diagrama de flujo: datos 30">
            <a:extLst>
              <a:ext uri="{FF2B5EF4-FFF2-40B4-BE49-F238E27FC236}">
                <a16:creationId xmlns="" xmlns:a16="http://schemas.microsoft.com/office/drawing/2014/main" id="{1F45460D-E086-175D-B7F5-BF60B0C0C32B}"/>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079F57B4-6B18-B204-8FE6-C1A000257A44}"/>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673011846"/>
      </p:ext>
    </p:extLst>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E6ED8022-494B-6ABA-2904-7EA97D6F1D1C}"/>
              </a:ext>
            </a:extLst>
          </p:cNvPr>
          <p:cNvPicPr>
            <a:picLocks noChangeAspect="1"/>
          </p:cNvPicPr>
          <p:nvPr/>
        </p:nvPicPr>
        <p:blipFill>
          <a:blip r:embed="rId3"/>
          <a:stretch>
            <a:fillRect/>
          </a:stretch>
        </p:blipFill>
        <p:spPr>
          <a:xfrm>
            <a:off x="5099258" y="552852"/>
            <a:ext cx="6106986" cy="6305148"/>
          </a:xfrm>
          <a:prstGeom prst="rect">
            <a:avLst/>
          </a:prstGeom>
        </p:spPr>
      </p:pic>
      <p:sp>
        <p:nvSpPr>
          <p:cNvPr id="6" name="Rectángulo 5">
            <a:extLst>
              <a:ext uri="{FF2B5EF4-FFF2-40B4-BE49-F238E27FC236}">
                <a16:creationId xmlns="" xmlns:a16="http://schemas.microsoft.com/office/drawing/2014/main" id="{51FE15B1-B13F-2B13-6D43-D7D176E7CA8D}"/>
              </a:ext>
            </a:extLst>
          </p:cNvPr>
          <p:cNvSpPr/>
          <p:nvPr/>
        </p:nvSpPr>
        <p:spPr>
          <a:xfrm>
            <a:off x="923360" y="2867850"/>
            <a:ext cx="3230007" cy="112229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Finalmente, tendrá que clicar en el enlace que le dirige a Dialnet</a:t>
            </a:r>
          </a:p>
        </p:txBody>
      </p:sp>
      <p:cxnSp>
        <p:nvCxnSpPr>
          <p:cNvPr id="8" name="Conector recto de flecha 7">
            <a:extLst>
              <a:ext uri="{FF2B5EF4-FFF2-40B4-BE49-F238E27FC236}">
                <a16:creationId xmlns="" xmlns:a16="http://schemas.microsoft.com/office/drawing/2014/main" id="{ABB919F2-E3FF-83EA-E617-B1C5D01C88A9}"/>
              </a:ext>
            </a:extLst>
          </p:cNvPr>
          <p:cNvCxnSpPr/>
          <p:nvPr/>
        </p:nvCxnSpPr>
        <p:spPr>
          <a:xfrm flipH="1">
            <a:off x="6738421" y="2695050"/>
            <a:ext cx="1024954" cy="86407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7" name="Imagen 6">
            <a:extLst>
              <a:ext uri="{FF2B5EF4-FFF2-40B4-BE49-F238E27FC236}">
                <a16:creationId xmlns="" xmlns:a16="http://schemas.microsoft.com/office/drawing/2014/main" id="{3B739069-D219-CB12-0A1C-1A480DE3EC4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8">
            <a:extLst>
              <a:ext uri="{FF2B5EF4-FFF2-40B4-BE49-F238E27FC236}">
                <a16:creationId xmlns="" xmlns:a16="http://schemas.microsoft.com/office/drawing/2014/main" id="{21F589E2-2948-4D99-227F-44CBD995EBB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0" name="Diagrama de flujo: datos 30">
            <a:extLst>
              <a:ext uri="{FF2B5EF4-FFF2-40B4-BE49-F238E27FC236}">
                <a16:creationId xmlns="" xmlns:a16="http://schemas.microsoft.com/office/drawing/2014/main" id="{DC152F55-32F5-DC57-EBB6-B806F1B7E51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1" name="Diagrama de flujo: entrada manual 31">
            <a:extLst>
              <a:ext uri="{FF2B5EF4-FFF2-40B4-BE49-F238E27FC236}">
                <a16:creationId xmlns="" xmlns:a16="http://schemas.microsoft.com/office/drawing/2014/main" id="{38B06531-E1F5-37B6-4931-330B3D6B4A1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618227688"/>
      </p:ext>
    </p:extLst>
  </p:cSld>
  <p:clrMapOvr>
    <a:masterClrMapping/>
  </p:clrMapOvr>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64</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83039A51-D916-D96E-7E97-D25347218EFC}"/>
              </a:ext>
            </a:extLst>
          </p:cNvPr>
          <p:cNvSpPr/>
          <p:nvPr/>
        </p:nvSpPr>
        <p:spPr>
          <a:xfrm>
            <a:off x="581022" y="2438400"/>
            <a:ext cx="3937190" cy="198120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ambos casos, será dirigido a esta página, en la que va a poder visualizar información bibliográfica de la publicación. Ha de clicar en el número de citas en rojo para consultar las métricas de la publicación.</a:t>
            </a:r>
          </a:p>
        </p:txBody>
      </p:sp>
      <p:pic>
        <p:nvPicPr>
          <p:cNvPr id="18" name="Imagen 17">
            <a:extLst>
              <a:ext uri="{FF2B5EF4-FFF2-40B4-BE49-F238E27FC236}">
                <a16:creationId xmlns="" xmlns:a16="http://schemas.microsoft.com/office/drawing/2014/main" id="{12F07C13-502E-4E3A-B56D-9825C3A8FCA4}"/>
              </a:ext>
            </a:extLst>
          </p:cNvPr>
          <p:cNvPicPr>
            <a:picLocks noChangeAspect="1"/>
          </p:cNvPicPr>
          <p:nvPr/>
        </p:nvPicPr>
        <p:blipFill>
          <a:blip r:embed="rId3"/>
          <a:stretch>
            <a:fillRect/>
          </a:stretch>
        </p:blipFill>
        <p:spPr>
          <a:xfrm>
            <a:off x="4985550" y="727264"/>
            <a:ext cx="6715075" cy="5508460"/>
          </a:xfrm>
          <a:prstGeom prst="rect">
            <a:avLst/>
          </a:prstGeom>
        </p:spPr>
      </p:pic>
      <p:cxnSp>
        <p:nvCxnSpPr>
          <p:cNvPr id="19" name="Conector recto de flecha 18">
            <a:extLst>
              <a:ext uri="{FF2B5EF4-FFF2-40B4-BE49-F238E27FC236}">
                <a16:creationId xmlns="" xmlns:a16="http://schemas.microsoft.com/office/drawing/2014/main" id="{7D14D03B-8D0B-D5AE-D82A-23E673D5BB93}"/>
              </a:ext>
            </a:extLst>
          </p:cNvPr>
          <p:cNvCxnSpPr/>
          <p:nvPr/>
        </p:nvCxnSpPr>
        <p:spPr>
          <a:xfrm flipH="1">
            <a:off x="6113930" y="2599765"/>
            <a:ext cx="1246094" cy="41251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 name="Imagen 1">
            <a:extLst>
              <a:ext uri="{FF2B5EF4-FFF2-40B4-BE49-F238E27FC236}">
                <a16:creationId xmlns="" xmlns:a16="http://schemas.microsoft.com/office/drawing/2014/main" id="{D9AA670D-B654-AF0D-369F-FB43C087CB8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28">
            <a:extLst>
              <a:ext uri="{FF2B5EF4-FFF2-40B4-BE49-F238E27FC236}">
                <a16:creationId xmlns="" xmlns:a16="http://schemas.microsoft.com/office/drawing/2014/main" id="{B745D3BE-DC52-E631-C32D-08B85142D020}"/>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7" name="Diagrama de flujo: datos 30">
            <a:extLst>
              <a:ext uri="{FF2B5EF4-FFF2-40B4-BE49-F238E27FC236}">
                <a16:creationId xmlns="" xmlns:a16="http://schemas.microsoft.com/office/drawing/2014/main" id="{C06F3D94-1BEA-BCD3-4000-70203095D80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EF67B642-B38D-C990-F080-D1B2913CC6C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225851548"/>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 xmlns:a16="http://schemas.microsoft.com/office/drawing/2014/main" id="{888F8FAA-C9A0-06A2-6C58-D3367540B3A4}"/>
              </a:ext>
            </a:extLst>
          </p:cNvPr>
          <p:cNvPicPr>
            <a:picLocks noChangeAspect="1"/>
          </p:cNvPicPr>
          <p:nvPr/>
        </p:nvPicPr>
        <p:blipFill>
          <a:blip r:embed="rId3"/>
          <a:stretch>
            <a:fillRect/>
          </a:stretch>
        </p:blipFill>
        <p:spPr>
          <a:xfrm>
            <a:off x="5852159" y="726905"/>
            <a:ext cx="5691713" cy="5509179"/>
          </a:xfrm>
          <a:prstGeom prst="rect">
            <a:avLst/>
          </a:prstGeom>
        </p:spPr>
      </p:pic>
      <p:sp>
        <p:nvSpPr>
          <p:cNvPr id="12" name="Rectángulo 11">
            <a:extLst>
              <a:ext uri="{FF2B5EF4-FFF2-40B4-BE49-F238E27FC236}">
                <a16:creationId xmlns="" xmlns:a16="http://schemas.microsoft.com/office/drawing/2014/main" id="{4C029B2C-8B62-2405-46EF-B9306D0E371B}"/>
              </a:ext>
            </a:extLst>
          </p:cNvPr>
          <p:cNvSpPr/>
          <p:nvPr/>
        </p:nvSpPr>
        <p:spPr>
          <a:xfrm>
            <a:off x="569162" y="2635841"/>
            <a:ext cx="4744013" cy="158675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esta página podrá visualizar todas las métricas, entre las que se encuentran, en la esquina superior derecha, los </a:t>
            </a:r>
            <a:r>
              <a:rPr lang="es-ES" sz="1600" b="1">
                <a:solidFill>
                  <a:schemeClr val="tx1"/>
                </a:solidFill>
                <a:latin typeface="Times New Roman" panose="02020603050405020304" pitchFamily="18" charset="0"/>
                <a:cs typeface="Times New Roman" panose="02020603050405020304" pitchFamily="18" charset="0"/>
              </a:rPr>
              <a:t>percentiles</a:t>
            </a:r>
            <a:r>
              <a:rPr lang="es-ES" sz="1600">
                <a:solidFill>
                  <a:schemeClr val="tx1"/>
                </a:solidFill>
                <a:latin typeface="Times New Roman" panose="02020603050405020304" pitchFamily="18" charset="0"/>
                <a:cs typeface="Times New Roman" panose="02020603050405020304" pitchFamily="18" charset="0"/>
              </a:rPr>
              <a:t> en los que se encuentra la publicación en diferentes ámbitos.</a:t>
            </a:r>
          </a:p>
        </p:txBody>
      </p:sp>
      <p:sp>
        <p:nvSpPr>
          <p:cNvPr id="13" name="Rectángulo 12">
            <a:extLst>
              <a:ext uri="{FF2B5EF4-FFF2-40B4-BE49-F238E27FC236}">
                <a16:creationId xmlns="" xmlns:a16="http://schemas.microsoft.com/office/drawing/2014/main" id="{9636D5EF-58D7-67F4-706C-4D2F5AA5BA44}"/>
              </a:ext>
            </a:extLst>
          </p:cNvPr>
          <p:cNvSpPr/>
          <p:nvPr/>
        </p:nvSpPr>
        <p:spPr>
          <a:xfrm>
            <a:off x="9430870" y="1356101"/>
            <a:ext cx="2113001" cy="127974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de flecha 13">
            <a:extLst>
              <a:ext uri="{FF2B5EF4-FFF2-40B4-BE49-F238E27FC236}">
                <a16:creationId xmlns="" xmlns:a16="http://schemas.microsoft.com/office/drawing/2014/main" id="{D12AE499-76AE-2F38-9777-5082DF2594B6}"/>
              </a:ext>
            </a:extLst>
          </p:cNvPr>
          <p:cNvCxnSpPr/>
          <p:nvPr/>
        </p:nvCxnSpPr>
        <p:spPr>
          <a:xfrm>
            <a:off x="10067365" y="1038952"/>
            <a:ext cx="757518" cy="48410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 name="Imagen 1">
            <a:extLst>
              <a:ext uri="{FF2B5EF4-FFF2-40B4-BE49-F238E27FC236}">
                <a16:creationId xmlns="" xmlns:a16="http://schemas.microsoft.com/office/drawing/2014/main" id="{4249002A-510A-35AC-706E-4097D25B3B6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6" name="Diagrama de flujo: datos 28">
            <a:extLst>
              <a:ext uri="{FF2B5EF4-FFF2-40B4-BE49-F238E27FC236}">
                <a16:creationId xmlns="" xmlns:a16="http://schemas.microsoft.com/office/drawing/2014/main" id="{4F8D943D-625D-B4A9-EBC1-14C8403EA705}"/>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7" name="Diagrama de flujo: datos 30">
            <a:extLst>
              <a:ext uri="{FF2B5EF4-FFF2-40B4-BE49-F238E27FC236}">
                <a16:creationId xmlns="" xmlns:a16="http://schemas.microsoft.com/office/drawing/2014/main" id="{063EC444-3D26-97E3-3C53-A8C0C62E791D}"/>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8" name="Diagrama de flujo: entrada manual 31">
            <a:extLst>
              <a:ext uri="{FF2B5EF4-FFF2-40B4-BE49-F238E27FC236}">
                <a16:creationId xmlns="" xmlns:a16="http://schemas.microsoft.com/office/drawing/2014/main" id="{858F9125-68A9-C843-1120-213021BE848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204370306"/>
      </p:ext>
    </p:extLst>
  </p:cSld>
  <p:clrMapOvr>
    <a:masterClrMapping/>
  </p:clrMapOvr>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2AC0A195-5145-1734-2B45-6CA4CD862195}"/>
              </a:ext>
            </a:extLst>
          </p:cNvPr>
          <p:cNvSpPr/>
          <p:nvPr/>
        </p:nvSpPr>
        <p:spPr>
          <a:xfrm>
            <a:off x="880265" y="859062"/>
            <a:ext cx="10431470" cy="106549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 </a:t>
            </a:r>
            <a:r>
              <a:rPr lang="es-ES" sz="1600" b="1">
                <a:solidFill>
                  <a:schemeClr val="tx1"/>
                </a:solidFill>
                <a:latin typeface="Times New Roman" panose="02020603050405020304" pitchFamily="18" charset="0"/>
                <a:cs typeface="Times New Roman" panose="02020603050405020304" pitchFamily="18" charset="0"/>
              </a:rPr>
              <a:t>cantidad de uso</a:t>
            </a:r>
            <a:r>
              <a:rPr lang="es-ES" sz="1600">
                <a:solidFill>
                  <a:schemeClr val="tx1"/>
                </a:solidFill>
                <a:latin typeface="Times New Roman" panose="02020603050405020304" pitchFamily="18" charset="0"/>
                <a:cs typeface="Times New Roman" panose="02020603050405020304" pitchFamily="18" charset="0"/>
              </a:rPr>
              <a:t> se refiere al número de visualizaciones, descargas, visitas, inclusión en catálogos bibliotecarios, entre otros, considerando distintas plataformas digitales de comunicación, así como el número de países y ciudades diferentes desde donde se ha usado una aportación.</a:t>
            </a:r>
          </a:p>
        </p:txBody>
      </p:sp>
      <p:sp>
        <p:nvSpPr>
          <p:cNvPr id="7" name="Rectángulo 6">
            <a:extLst>
              <a:ext uri="{FF2B5EF4-FFF2-40B4-BE49-F238E27FC236}">
                <a16:creationId xmlns="" xmlns:a16="http://schemas.microsoft.com/office/drawing/2014/main" id="{3CCCBB7D-D00D-0E45-AF2B-CC1EB5A89A5B}"/>
              </a:ext>
            </a:extLst>
          </p:cNvPr>
          <p:cNvSpPr/>
          <p:nvPr/>
        </p:nvSpPr>
        <p:spPr>
          <a:xfrm>
            <a:off x="2823721" y="2867518"/>
            <a:ext cx="2377122"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Las </a:t>
            </a:r>
            <a:r>
              <a:rPr lang="es-ES" sz="1600" b="1">
                <a:solidFill>
                  <a:schemeClr val="tx1"/>
                </a:solidFill>
                <a:latin typeface="Times New Roman" panose="02020603050405020304" pitchFamily="18" charset="0"/>
                <a:cs typeface="Times New Roman" panose="02020603050405020304" pitchFamily="18" charset="0"/>
              </a:rPr>
              <a:t>fuentes</a:t>
            </a:r>
            <a:r>
              <a:rPr lang="es-ES" sz="1600">
                <a:solidFill>
                  <a:schemeClr val="tx1"/>
                </a:solidFill>
                <a:latin typeface="Times New Roman" panose="02020603050405020304" pitchFamily="18" charset="0"/>
                <a:cs typeface="Times New Roman" panose="02020603050405020304" pitchFamily="18" charset="0"/>
              </a:rPr>
              <a:t> de las que podemos obtener esta información son:</a:t>
            </a:r>
          </a:p>
        </p:txBody>
      </p:sp>
      <p:cxnSp>
        <p:nvCxnSpPr>
          <p:cNvPr id="8" name="Conector recto de flecha 7">
            <a:extLst>
              <a:ext uri="{FF2B5EF4-FFF2-40B4-BE49-F238E27FC236}">
                <a16:creationId xmlns="" xmlns:a16="http://schemas.microsoft.com/office/drawing/2014/main" id="{714F10B9-E5DC-F77A-FFD0-BA7CA020B98F}"/>
              </a:ext>
            </a:extLst>
          </p:cNvPr>
          <p:cNvCxnSpPr>
            <a:stCxn id="7" idx="3"/>
            <a:endCxn id="10" idx="1"/>
          </p:cNvCxnSpPr>
          <p:nvPr/>
        </p:nvCxnSpPr>
        <p:spPr>
          <a:xfrm flipV="1">
            <a:off x="5200843" y="2843161"/>
            <a:ext cx="2724148" cy="65188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9" name="Conector recto de flecha 8">
            <a:extLst>
              <a:ext uri="{FF2B5EF4-FFF2-40B4-BE49-F238E27FC236}">
                <a16:creationId xmlns="" xmlns:a16="http://schemas.microsoft.com/office/drawing/2014/main" id="{36DE8640-4694-3CF9-D8B7-747F69BBBD4A}"/>
              </a:ext>
            </a:extLst>
          </p:cNvPr>
          <p:cNvCxnSpPr>
            <a:stCxn id="7" idx="3"/>
            <a:endCxn id="15" idx="1"/>
          </p:cNvCxnSpPr>
          <p:nvPr/>
        </p:nvCxnSpPr>
        <p:spPr>
          <a:xfrm>
            <a:off x="5200843" y="3495048"/>
            <a:ext cx="2724147" cy="6247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0" name="CuadroTexto 9">
            <a:extLst>
              <a:ext uri="{FF2B5EF4-FFF2-40B4-BE49-F238E27FC236}">
                <a16:creationId xmlns="" xmlns:a16="http://schemas.microsoft.com/office/drawing/2014/main" id="{BD79ADA9-7273-D6DB-4B06-58C6B22FAF01}"/>
              </a:ext>
            </a:extLst>
          </p:cNvPr>
          <p:cNvSpPr txBox="1"/>
          <p:nvPr/>
        </p:nvSpPr>
        <p:spPr>
          <a:xfrm>
            <a:off x="7924991" y="2566162"/>
            <a:ext cx="1416232"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Digibug</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67</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 xmlns:a16="http://schemas.microsoft.com/office/drawing/2014/main" id="{FCCF49DB-D136-8FC7-E5C2-0C5D3914F4EF}"/>
              </a:ext>
            </a:extLst>
          </p:cNvPr>
          <p:cNvSpPr txBox="1"/>
          <p:nvPr/>
        </p:nvSpPr>
        <p:spPr>
          <a:xfrm>
            <a:off x="7924990" y="3842829"/>
            <a:ext cx="1344516"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Scopus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4" action="ppaction://hlinksldjump"/>
              </a:rPr>
              <a:t>diapositiva 74</a:t>
            </a:r>
            <a:r>
              <a:rPr lang="fr-FR" sz="1400">
                <a:solidFill>
                  <a:schemeClr val="tx1"/>
                </a:solidFill>
                <a:latin typeface="Times New Roman" panose="02020603050405020304" pitchFamily="18" charset="0"/>
                <a:cs typeface="Times New Roman" panose="02020603050405020304" pitchFamily="18" charset="0"/>
              </a:rPr>
              <a:t>)</a:t>
            </a:r>
            <a:endParaRPr lang="es-ES"/>
          </a:p>
        </p:txBody>
      </p:sp>
      <p:sp>
        <p:nvSpPr>
          <p:cNvPr id="16" name="Rectángulo 15">
            <a:extLst>
              <a:ext uri="{FF2B5EF4-FFF2-40B4-BE49-F238E27FC236}">
                <a16:creationId xmlns="" xmlns:a16="http://schemas.microsoft.com/office/drawing/2014/main" id="{A2C99F84-A6B8-9F2C-2B1F-18E507420D9B}"/>
              </a:ext>
            </a:extLst>
          </p:cNvPr>
          <p:cNvSpPr/>
          <p:nvPr/>
        </p:nvSpPr>
        <p:spPr>
          <a:xfrm>
            <a:off x="2724830" y="5373858"/>
            <a:ext cx="6742340" cy="85911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este caso, va a poder acceder tanto desde </a:t>
            </a:r>
            <a:r>
              <a:rPr lang="es-ES" sz="1600" b="1" err="1">
                <a:solidFill>
                  <a:schemeClr val="tx1"/>
                </a:solidFill>
                <a:latin typeface="Times New Roman" panose="02020603050405020304" pitchFamily="18" charset="0"/>
                <a:cs typeface="Times New Roman" panose="02020603050405020304" pitchFamily="18" charset="0"/>
              </a:rPr>
              <a:t>Digibug</a:t>
            </a:r>
            <a:r>
              <a:rPr lang="es-ES" sz="1600">
                <a:solidFill>
                  <a:schemeClr val="tx1"/>
                </a:solidFill>
                <a:latin typeface="Times New Roman" panose="02020603050405020304" pitchFamily="18" charset="0"/>
                <a:cs typeface="Times New Roman" panose="02020603050405020304" pitchFamily="18" charset="0"/>
              </a:rPr>
              <a:t> como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pic>
        <p:nvPicPr>
          <p:cNvPr id="11" name="Imagen 10">
            <a:extLst>
              <a:ext uri="{FF2B5EF4-FFF2-40B4-BE49-F238E27FC236}">
                <a16:creationId xmlns="" xmlns:a16="http://schemas.microsoft.com/office/drawing/2014/main" id="{B34F0F34-88B6-488A-7F84-2E6CD6CE6B8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8">
            <a:extLst>
              <a:ext uri="{FF2B5EF4-FFF2-40B4-BE49-F238E27FC236}">
                <a16:creationId xmlns="" xmlns:a16="http://schemas.microsoft.com/office/drawing/2014/main" id="{2C0CDEA8-0764-12B8-3766-58D07AA2E8EC}"/>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2" name="Diagrama de flujo: datos 28">
            <a:extLst>
              <a:ext uri="{FF2B5EF4-FFF2-40B4-BE49-F238E27FC236}">
                <a16:creationId xmlns="" xmlns:a16="http://schemas.microsoft.com/office/drawing/2014/main" id="{E9CA971F-F441-79C4-220F-89FE1AFDF90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3" name="Diagrama de flujo: datos 30">
            <a:extLst>
              <a:ext uri="{FF2B5EF4-FFF2-40B4-BE49-F238E27FC236}">
                <a16:creationId xmlns="" xmlns:a16="http://schemas.microsoft.com/office/drawing/2014/main" id="{28414A58-53B0-AAF9-E6E1-69D19114E07F}"/>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4" name="Diagrama de flujo: entrada manual 31">
            <a:extLst>
              <a:ext uri="{FF2B5EF4-FFF2-40B4-BE49-F238E27FC236}">
                <a16:creationId xmlns="" xmlns:a16="http://schemas.microsoft.com/office/drawing/2014/main" id="{E0197930-1974-4B3B-8F0B-8D4B1CCCA34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091002111"/>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67</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4" name="Imagen 23">
            <a:extLst>
              <a:ext uri="{FF2B5EF4-FFF2-40B4-BE49-F238E27FC236}">
                <a16:creationId xmlns="" xmlns:a16="http://schemas.microsoft.com/office/drawing/2014/main" id="{63243BBB-603C-930C-837B-F124206D0713}"/>
              </a:ext>
            </a:extLst>
          </p:cNvPr>
          <p:cNvPicPr>
            <a:picLocks noChangeAspect="1"/>
          </p:cNvPicPr>
          <p:nvPr/>
        </p:nvPicPr>
        <p:blipFill>
          <a:blip r:embed="rId3"/>
          <a:srcRect l="642" t="1785" b="2334"/>
          <a:stretch>
            <a:fillRect/>
          </a:stretch>
        </p:blipFill>
        <p:spPr>
          <a:xfrm>
            <a:off x="5998280" y="836897"/>
            <a:ext cx="6193720" cy="5477436"/>
          </a:xfrm>
          <a:prstGeom prst="rect">
            <a:avLst/>
          </a:prstGeom>
        </p:spPr>
      </p:pic>
      <p:pic>
        <p:nvPicPr>
          <p:cNvPr id="27" name="Imagen 26">
            <a:extLst>
              <a:ext uri="{FF2B5EF4-FFF2-40B4-BE49-F238E27FC236}">
                <a16:creationId xmlns="" xmlns:a16="http://schemas.microsoft.com/office/drawing/2014/main" id="{D8E55B4F-CFB2-431E-EB46-8A9A04A0A0EB}"/>
              </a:ext>
            </a:extLst>
          </p:cNvPr>
          <p:cNvPicPr>
            <a:picLocks noChangeAspect="1"/>
          </p:cNvPicPr>
          <p:nvPr/>
        </p:nvPicPr>
        <p:blipFill>
          <a:blip r:embed="rId4"/>
          <a:srcRect b="11111"/>
          <a:stretch>
            <a:fillRect/>
          </a:stretch>
        </p:blipFill>
        <p:spPr>
          <a:xfrm>
            <a:off x="0" y="948769"/>
            <a:ext cx="5457640" cy="5253692"/>
          </a:xfrm>
          <a:prstGeom prst="rect">
            <a:avLst/>
          </a:prstGeom>
        </p:spPr>
      </p:pic>
      <p:sp>
        <p:nvSpPr>
          <p:cNvPr id="28" name="Bocadillo: rectángulo 27">
            <a:extLst>
              <a:ext uri="{FF2B5EF4-FFF2-40B4-BE49-F238E27FC236}">
                <a16:creationId xmlns="" xmlns:a16="http://schemas.microsoft.com/office/drawing/2014/main" id="{9F5CE483-E55F-1408-5042-FD0C85454456}"/>
              </a:ext>
            </a:extLst>
          </p:cNvPr>
          <p:cNvSpPr/>
          <p:nvPr/>
        </p:nvSpPr>
        <p:spPr>
          <a:xfrm>
            <a:off x="1901867" y="2306561"/>
            <a:ext cx="3555773" cy="1413792"/>
          </a:xfrm>
          <a:prstGeom prst="wedgeRectCallout">
            <a:avLst>
              <a:gd name="adj1" fmla="val -68853"/>
              <a:gd name="adj2" fmla="val -88236"/>
            </a:avLst>
          </a:prstGeom>
          <a:solidFill>
            <a:srgbClr val="F2F2F2"/>
          </a:solidFill>
          <a:ln w="38100" cap="flat" cmpd="sng" algn="ctr">
            <a:solidFill>
              <a:srgbClr val="BE0411"/>
            </a:solidFill>
            <a:prstDash val="solid"/>
            <a:miter lim="800000"/>
          </a:ln>
          <a:effectLst/>
        </p:spPr>
        <p:txBody>
          <a:bodyPr lIns="270000" rIns="270000"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s-ES" sz="1600" b="0" i="0" u="none" strike="noStrike" kern="0" cap="none" spc="0" normalizeH="0" baseline="0" noProof="0">
                <a:ln>
                  <a:noFill/>
                </a:ln>
                <a:solidFill>
                  <a:prstClr val="black"/>
                </a:solidFill>
                <a:effectLst/>
                <a:uLnTx/>
                <a:uFillTx/>
                <a:latin typeface="Times New Roman"/>
                <a:ea typeface="+mn-ea"/>
                <a:cs typeface="+mn-cs"/>
              </a:rPr>
              <a:t>Primero comenzaremos consultando la cantidad de uso desde </a:t>
            </a:r>
            <a:r>
              <a:rPr kumimoji="0" lang="es-ES" sz="1600" b="1" i="0" u="none" strike="noStrike" kern="0" cap="none" spc="0" normalizeH="0" baseline="0" noProof="0" err="1">
                <a:ln>
                  <a:noFill/>
                </a:ln>
                <a:solidFill>
                  <a:prstClr val="black"/>
                </a:solidFill>
                <a:effectLst/>
                <a:uLnTx/>
                <a:uFillTx/>
                <a:latin typeface="Times New Roman"/>
                <a:ea typeface="+mn-ea"/>
                <a:cs typeface="+mn-cs"/>
              </a:rPr>
              <a:t>Digibug</a:t>
            </a:r>
            <a:r>
              <a:rPr kumimoji="0" lang="es-ES" sz="1600" b="0" i="0" u="none" strike="noStrike" kern="0" cap="none" spc="0" normalizeH="0" baseline="0" noProof="0">
                <a:ln>
                  <a:noFill/>
                </a:ln>
                <a:solidFill>
                  <a:prstClr val="black"/>
                </a:solidFill>
                <a:effectLst/>
                <a:uLnTx/>
                <a:uFillTx/>
                <a:latin typeface="Times New Roman"/>
                <a:ea typeface="+mn-ea"/>
                <a:cs typeface="+mn-cs"/>
              </a:rPr>
              <a:t> realizando una búsqueda de la publicación que deseemos consultar.</a:t>
            </a:r>
          </a:p>
        </p:txBody>
      </p:sp>
      <p:sp>
        <p:nvSpPr>
          <p:cNvPr id="29" name="Flecha: curvada hacia arriba 28">
            <a:extLst>
              <a:ext uri="{FF2B5EF4-FFF2-40B4-BE49-F238E27FC236}">
                <a16:creationId xmlns="" xmlns:a16="http://schemas.microsoft.com/office/drawing/2014/main" id="{EDEF261D-07A8-9EBD-DDEA-648ED2199005}"/>
              </a:ext>
            </a:extLst>
          </p:cNvPr>
          <p:cNvSpPr/>
          <p:nvPr/>
        </p:nvSpPr>
        <p:spPr>
          <a:xfrm flipV="1">
            <a:off x="5149152" y="1598269"/>
            <a:ext cx="4353435" cy="690361"/>
          </a:xfrm>
          <a:prstGeom prst="curvedUpArrow">
            <a:avLst>
              <a:gd name="adj1" fmla="val 25000"/>
              <a:gd name="adj2" fmla="val 50000"/>
              <a:gd name="adj3" fmla="val 2721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6" name="Imagen 5">
            <a:extLst>
              <a:ext uri="{FF2B5EF4-FFF2-40B4-BE49-F238E27FC236}">
                <a16:creationId xmlns="" xmlns:a16="http://schemas.microsoft.com/office/drawing/2014/main" id="{6473A97C-BEAA-63E1-8FE9-967DEC73A83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79FD0FF4-034E-6C10-1D6C-917D96EE4237}"/>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8" name="Diagrama de flujo: datos 28">
            <a:extLst>
              <a:ext uri="{FF2B5EF4-FFF2-40B4-BE49-F238E27FC236}">
                <a16:creationId xmlns="" xmlns:a16="http://schemas.microsoft.com/office/drawing/2014/main" id="{F33839B0-FF50-B00A-2BA9-3B5DD91F54EC}"/>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9" name="Diagrama de flujo: datos 30">
            <a:extLst>
              <a:ext uri="{FF2B5EF4-FFF2-40B4-BE49-F238E27FC236}">
                <a16:creationId xmlns="" xmlns:a16="http://schemas.microsoft.com/office/drawing/2014/main" id="{1B957498-17CE-02A6-5BE9-B06B2619D385}"/>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0" name="Diagrama de flujo: entrada manual 31">
            <a:extLst>
              <a:ext uri="{FF2B5EF4-FFF2-40B4-BE49-F238E27FC236}">
                <a16:creationId xmlns="" xmlns:a16="http://schemas.microsoft.com/office/drawing/2014/main" id="{9A1EC812-E4F0-527C-9B47-C8A39B7BD95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946343081"/>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 xmlns:a16="http://schemas.microsoft.com/office/drawing/2014/main" id="{56C457CE-43E1-C650-B63C-DC66F563ADC4}"/>
              </a:ext>
            </a:extLst>
          </p:cNvPr>
          <p:cNvPicPr>
            <a:picLocks noChangeAspect="1"/>
          </p:cNvPicPr>
          <p:nvPr/>
        </p:nvPicPr>
        <p:blipFill>
          <a:blip r:embed="rId3"/>
          <a:srcRect b="32727"/>
          <a:stretch>
            <a:fillRect/>
          </a:stretch>
        </p:blipFill>
        <p:spPr>
          <a:xfrm>
            <a:off x="1044770" y="697247"/>
            <a:ext cx="10102459" cy="6044576"/>
          </a:xfrm>
          <a:prstGeom prst="rect">
            <a:avLst/>
          </a:prstGeom>
        </p:spPr>
      </p:pic>
      <p:sp>
        <p:nvSpPr>
          <p:cNvPr id="14" name="Bocadillo: rectángulo 13">
            <a:extLst>
              <a:ext uri="{FF2B5EF4-FFF2-40B4-BE49-F238E27FC236}">
                <a16:creationId xmlns="" xmlns:a16="http://schemas.microsoft.com/office/drawing/2014/main" id="{362A11D8-3B12-B397-FB44-23689FEAE3A8}"/>
              </a:ext>
            </a:extLst>
          </p:cNvPr>
          <p:cNvSpPr/>
          <p:nvPr/>
        </p:nvSpPr>
        <p:spPr>
          <a:xfrm>
            <a:off x="3677361" y="3683675"/>
            <a:ext cx="3360736" cy="981635"/>
          </a:xfrm>
          <a:prstGeom prst="wedgeRectCallout">
            <a:avLst>
              <a:gd name="adj1" fmla="val -98531"/>
              <a:gd name="adj2" fmla="val 42642"/>
            </a:avLst>
          </a:prstGeom>
          <a:solidFill>
            <a:srgbClr val="F2F2F2"/>
          </a:solidFill>
          <a:ln w="38100" cap="flat" cmpd="sng" algn="ctr">
            <a:solidFill>
              <a:srgbClr val="BE0411"/>
            </a:solidFill>
            <a:prstDash val="solid"/>
            <a:miter lim="800000"/>
          </a:ln>
          <a:effectLst/>
        </p:spPr>
        <p:txBody>
          <a:bodyPr lIns="270000" rIns="270000"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s-ES" sz="1600" b="0" i="0" u="none" strike="noStrike" kern="0" cap="none" spc="0" normalizeH="0" baseline="0" noProof="0">
                <a:ln>
                  <a:noFill/>
                </a:ln>
                <a:solidFill>
                  <a:prstClr val="black"/>
                </a:solidFill>
                <a:effectLst/>
                <a:uLnTx/>
                <a:uFillTx/>
                <a:latin typeface="Times New Roman"/>
                <a:ea typeface="+mn-ea"/>
                <a:cs typeface="+mn-cs"/>
              </a:rPr>
              <a:t>O realizando la búsqueda desde la lista de publicaciones del autor.</a:t>
            </a:r>
          </a:p>
        </p:txBody>
      </p:sp>
      <p:pic>
        <p:nvPicPr>
          <p:cNvPr id="6" name="Imagen 5">
            <a:extLst>
              <a:ext uri="{FF2B5EF4-FFF2-40B4-BE49-F238E27FC236}">
                <a16:creationId xmlns="" xmlns:a16="http://schemas.microsoft.com/office/drawing/2014/main" id="{9852405C-ACCF-A321-0188-BCF771FF88E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A1799937-5E66-4F8A-613C-13F4AD63660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8" name="Diagrama de flujo: datos 28">
            <a:extLst>
              <a:ext uri="{FF2B5EF4-FFF2-40B4-BE49-F238E27FC236}">
                <a16:creationId xmlns="" xmlns:a16="http://schemas.microsoft.com/office/drawing/2014/main" id="{75D7464A-EC50-581D-31B7-8B8F020208E9}"/>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9" name="Diagrama de flujo: datos 30">
            <a:extLst>
              <a:ext uri="{FF2B5EF4-FFF2-40B4-BE49-F238E27FC236}">
                <a16:creationId xmlns="" xmlns:a16="http://schemas.microsoft.com/office/drawing/2014/main" id="{789D0E2B-F25D-CD72-683A-79B13E275A44}"/>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0" name="Diagrama de flujo: entrada manual 31">
            <a:extLst>
              <a:ext uri="{FF2B5EF4-FFF2-40B4-BE49-F238E27FC236}">
                <a16:creationId xmlns="" xmlns:a16="http://schemas.microsoft.com/office/drawing/2014/main" id="{72043C84-F6D4-277C-CF81-68DEE159E85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20904035"/>
      </p:ext>
    </p:extLst>
  </p:cSld>
  <p:clrMapOvr>
    <a:masterClrMapping/>
  </p:clrMapOvr>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69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 xmlns:a16="http://schemas.microsoft.com/office/drawing/2014/main" id="{ABDD3C57-092E-D161-F8B3-762CA88B65AA}"/>
              </a:ext>
            </a:extLst>
          </p:cNvPr>
          <p:cNvPicPr>
            <a:picLocks noChangeAspect="1"/>
          </p:cNvPicPr>
          <p:nvPr/>
        </p:nvPicPr>
        <p:blipFill>
          <a:blip r:embed="rId3"/>
          <a:srcRect l="1062" t="4427" r="1691"/>
          <a:stretch>
            <a:fillRect/>
          </a:stretch>
        </p:blipFill>
        <p:spPr>
          <a:xfrm>
            <a:off x="2265693" y="824238"/>
            <a:ext cx="7847214" cy="5775602"/>
          </a:xfrm>
          <a:prstGeom prst="rect">
            <a:avLst/>
          </a:prstGeom>
        </p:spPr>
      </p:pic>
      <p:grpSp>
        <p:nvGrpSpPr>
          <p:cNvPr id="7" name="Grupo 6">
            <a:extLst>
              <a:ext uri="{FF2B5EF4-FFF2-40B4-BE49-F238E27FC236}">
                <a16:creationId xmlns="" xmlns:a16="http://schemas.microsoft.com/office/drawing/2014/main" id="{684AB1B7-87BB-931F-BCDA-B721F111A7AF}"/>
              </a:ext>
            </a:extLst>
          </p:cNvPr>
          <p:cNvGrpSpPr/>
          <p:nvPr/>
        </p:nvGrpSpPr>
        <p:grpSpPr>
          <a:xfrm>
            <a:off x="4320571" y="2073590"/>
            <a:ext cx="4070060" cy="578602"/>
            <a:chOff x="1898939" y="4472794"/>
            <a:chExt cx="4070060" cy="578602"/>
          </a:xfrm>
        </p:grpSpPr>
        <p:sp>
          <p:nvSpPr>
            <p:cNvPr id="8" name="Rectángulo 7">
              <a:extLst>
                <a:ext uri="{FF2B5EF4-FFF2-40B4-BE49-F238E27FC236}">
                  <a16:creationId xmlns="" xmlns:a16="http://schemas.microsoft.com/office/drawing/2014/main" id="{41E9622C-501A-4F4E-DD62-3E8CFCA15A9A}"/>
                </a:ext>
              </a:extLst>
            </p:cNvPr>
            <p:cNvSpPr/>
            <p:nvPr/>
          </p:nvSpPr>
          <p:spPr>
            <a:xfrm>
              <a:off x="1898939" y="4792611"/>
              <a:ext cx="2723860" cy="25878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de flecha 8">
              <a:extLst>
                <a:ext uri="{FF2B5EF4-FFF2-40B4-BE49-F238E27FC236}">
                  <a16:creationId xmlns="" xmlns:a16="http://schemas.microsoft.com/office/drawing/2014/main" id="{DA7604A3-D12F-31BC-67BF-BE1D28C8D1AB}"/>
                </a:ext>
              </a:extLst>
            </p:cNvPr>
            <p:cNvCxnSpPr/>
            <p:nvPr/>
          </p:nvCxnSpPr>
          <p:spPr>
            <a:xfrm flipH="1">
              <a:off x="4622799" y="4472794"/>
              <a:ext cx="1346200" cy="42572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pic>
        <p:nvPicPr>
          <p:cNvPr id="10" name="Imagen 9">
            <a:extLst>
              <a:ext uri="{FF2B5EF4-FFF2-40B4-BE49-F238E27FC236}">
                <a16:creationId xmlns="" xmlns:a16="http://schemas.microsoft.com/office/drawing/2014/main" id="{BC6B33CB-B489-1F6F-FACC-D3F0B9F1C9B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1" name="Diagrama de flujo: datos 28">
            <a:extLst>
              <a:ext uri="{FF2B5EF4-FFF2-40B4-BE49-F238E27FC236}">
                <a16:creationId xmlns="" xmlns:a16="http://schemas.microsoft.com/office/drawing/2014/main" id="{137BA481-3E1D-92B2-FE43-CD51FC3C399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2" name="Diagrama de flujo: datos 28">
            <a:extLst>
              <a:ext uri="{FF2B5EF4-FFF2-40B4-BE49-F238E27FC236}">
                <a16:creationId xmlns="" xmlns:a16="http://schemas.microsoft.com/office/drawing/2014/main" id="{BACF9F7B-AFEB-002E-5281-18DADBC3BA9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3" name="Diagrama de flujo: datos 30">
            <a:extLst>
              <a:ext uri="{FF2B5EF4-FFF2-40B4-BE49-F238E27FC236}">
                <a16:creationId xmlns="" xmlns:a16="http://schemas.microsoft.com/office/drawing/2014/main" id="{5253AA77-F792-849E-7EF8-9BCEECDCDE1F}"/>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4" name="Diagrama de flujo: entrada manual 31">
            <a:extLst>
              <a:ext uri="{FF2B5EF4-FFF2-40B4-BE49-F238E27FC236}">
                <a16:creationId xmlns="" xmlns:a16="http://schemas.microsoft.com/office/drawing/2014/main" id="{E9EB63EC-7F63-7029-B835-0CDC8878EBD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79583279"/>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9" name="Rectángulo 38">
            <a:extLst>
              <a:ext uri="{FF2B5EF4-FFF2-40B4-BE49-F238E27FC236}">
                <a16:creationId xmlns="" xmlns:a16="http://schemas.microsoft.com/office/drawing/2014/main" id="{5F5A433C-0C7C-5BE4-3F38-DD0CF799E8BB}"/>
              </a:ext>
            </a:extLst>
          </p:cNvPr>
          <p:cNvSpPr/>
          <p:nvPr/>
        </p:nvSpPr>
        <p:spPr>
          <a:xfrm>
            <a:off x="475130" y="203179"/>
            <a:ext cx="5360894" cy="123001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270000" tIns="180000" rIns="270000" bIns="180000" rtlCol="0" anchor="ctr"/>
          <a:lstStyle/>
          <a:p>
            <a:pPr algn="ctr"/>
            <a:r>
              <a:rPr lang="es-ES" sz="3200" b="1" u="sng">
                <a:solidFill>
                  <a:schemeClr val="tx1"/>
                </a:solidFill>
                <a:latin typeface="Times New Roman" panose="02020603050405020304" pitchFamily="18" charset="0"/>
                <a:cs typeface="Times New Roman" panose="02020603050405020304" pitchFamily="18" charset="0"/>
              </a:rPr>
              <a:t>ÍNDICE</a:t>
            </a:r>
          </a:p>
        </p:txBody>
      </p:sp>
      <p:grpSp>
        <p:nvGrpSpPr>
          <p:cNvPr id="52" name="Grupo 51">
            <a:extLst>
              <a:ext uri="{FF2B5EF4-FFF2-40B4-BE49-F238E27FC236}">
                <a16:creationId xmlns="" xmlns:a16="http://schemas.microsoft.com/office/drawing/2014/main" id="{9655BEEB-A79F-789E-4C8A-A18E3675399A}"/>
              </a:ext>
            </a:extLst>
          </p:cNvPr>
          <p:cNvGrpSpPr/>
          <p:nvPr/>
        </p:nvGrpSpPr>
        <p:grpSpPr>
          <a:xfrm>
            <a:off x="459408" y="3927010"/>
            <a:ext cx="5378021" cy="887505"/>
            <a:chOff x="459408" y="3927010"/>
            <a:chExt cx="5378021" cy="887505"/>
          </a:xfrm>
        </p:grpSpPr>
        <p:sp>
          <p:nvSpPr>
            <p:cNvPr id="17" name="Rectángulo: esquinas redondeadas 16">
              <a:extLst>
                <a:ext uri="{FF2B5EF4-FFF2-40B4-BE49-F238E27FC236}">
                  <a16:creationId xmlns="" xmlns:a16="http://schemas.microsoft.com/office/drawing/2014/main" id="{0C6559C4-AD7A-537F-12AE-3DB126AA62BF}"/>
                </a:ext>
              </a:extLst>
            </p:cNvPr>
            <p:cNvSpPr/>
            <p:nvPr/>
          </p:nvSpPr>
          <p:spPr>
            <a:xfrm>
              <a:off x="784145" y="3995449"/>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 xmlns:a16="http://schemas.microsoft.com/office/drawing/2014/main" id="{33B60A3E-6DE0-7624-D05F-F482D2892E2F}"/>
                </a:ext>
              </a:extLst>
            </p:cNvPr>
            <p:cNvSpPr/>
            <p:nvPr/>
          </p:nvSpPr>
          <p:spPr>
            <a:xfrm>
              <a:off x="1372402" y="4073498"/>
              <a:ext cx="4394715"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a:p>
              <a:r>
                <a:rPr lang="es-ES" sz="1400">
                  <a:solidFill>
                    <a:schemeClr val="tx1"/>
                  </a:solidFill>
                  <a:latin typeface="Times New Roman" panose="02020603050405020304" pitchFamily="18" charset="0"/>
                  <a:cs typeface="Times New Roman" panose="02020603050405020304" pitchFamily="18" charset="0"/>
                  <a:hlinkClick r:id="rId2" action="ppaction://hlinksldjump"/>
                </a:rPr>
                <a:t>Diapositiva 55</a:t>
              </a:r>
              <a:endParaRPr lang="es-ES">
                <a:solidFill>
                  <a:schemeClr val="tx1"/>
                </a:solidFill>
                <a:latin typeface="Times New Roman" panose="02020603050405020304" pitchFamily="18" charset="0"/>
                <a:cs typeface="Times New Roman" panose="02020603050405020304" pitchFamily="18" charset="0"/>
              </a:endParaRPr>
            </a:p>
          </p:txBody>
        </p:sp>
        <p:sp>
          <p:nvSpPr>
            <p:cNvPr id="18" name="Diagrama de flujo: conector 17">
              <a:extLst>
                <a:ext uri="{FF2B5EF4-FFF2-40B4-BE49-F238E27FC236}">
                  <a16:creationId xmlns="" xmlns:a16="http://schemas.microsoft.com/office/drawing/2014/main" id="{9AEFF7AF-802B-5254-82F7-0EFDD23E4A5D}"/>
                </a:ext>
              </a:extLst>
            </p:cNvPr>
            <p:cNvSpPr/>
            <p:nvPr/>
          </p:nvSpPr>
          <p:spPr>
            <a:xfrm>
              <a:off x="459408" y="3927010"/>
              <a:ext cx="914400" cy="887505"/>
            </a:xfrm>
            <a:prstGeom prst="flowChartConnector">
              <a:avLst/>
            </a:pr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6" name="Grupo 55">
            <a:extLst>
              <a:ext uri="{FF2B5EF4-FFF2-40B4-BE49-F238E27FC236}">
                <a16:creationId xmlns="" xmlns:a16="http://schemas.microsoft.com/office/drawing/2014/main" id="{5830BF11-8095-C0A0-2448-4284BBBAE464}"/>
              </a:ext>
            </a:extLst>
          </p:cNvPr>
          <p:cNvGrpSpPr/>
          <p:nvPr/>
        </p:nvGrpSpPr>
        <p:grpSpPr>
          <a:xfrm>
            <a:off x="6355978" y="3933442"/>
            <a:ext cx="5378021" cy="887505"/>
            <a:chOff x="6355978" y="3933442"/>
            <a:chExt cx="5378021" cy="887505"/>
          </a:xfrm>
        </p:grpSpPr>
        <p:sp>
          <p:nvSpPr>
            <p:cNvPr id="20" name="Rectángulo: esquinas redondeadas 19">
              <a:extLst>
                <a:ext uri="{FF2B5EF4-FFF2-40B4-BE49-F238E27FC236}">
                  <a16:creationId xmlns="" xmlns:a16="http://schemas.microsoft.com/office/drawing/2014/main" id="{532362E1-6D93-87AA-921A-22E094D93E90}"/>
                </a:ext>
              </a:extLst>
            </p:cNvPr>
            <p:cNvSpPr/>
            <p:nvPr/>
          </p:nvSpPr>
          <p:spPr>
            <a:xfrm>
              <a:off x="6680715" y="4001881"/>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 xmlns:a16="http://schemas.microsoft.com/office/drawing/2014/main" id="{9EB61DDE-AFA0-37E7-3B39-1954EB1AA62B}"/>
                </a:ext>
              </a:extLst>
            </p:cNvPr>
            <p:cNvSpPr/>
            <p:nvPr/>
          </p:nvSpPr>
          <p:spPr>
            <a:xfrm>
              <a:off x="7270379" y="4080702"/>
              <a:ext cx="4393710"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a:p>
              <a:r>
                <a:rPr lang="es-ES" sz="1400">
                  <a:solidFill>
                    <a:schemeClr val="tx1"/>
                  </a:solidFill>
                  <a:latin typeface="Times New Roman" panose="02020603050405020304" pitchFamily="18" charset="0"/>
                  <a:cs typeface="Times New Roman" panose="02020603050405020304" pitchFamily="18" charset="0"/>
                  <a:hlinkClick r:id="rId3" action="ppaction://hlinksldjump"/>
                </a:rPr>
                <a:t>Diapositiva 97</a:t>
              </a:r>
              <a:endParaRPr lang="es-ES">
                <a:solidFill>
                  <a:schemeClr val="tx1"/>
                </a:solidFill>
                <a:latin typeface="Times New Roman" panose="02020603050405020304" pitchFamily="18" charset="0"/>
                <a:cs typeface="Times New Roman" panose="02020603050405020304" pitchFamily="18" charset="0"/>
              </a:endParaRPr>
            </a:p>
          </p:txBody>
        </p:sp>
        <p:sp>
          <p:nvSpPr>
            <p:cNvPr id="21" name="Diagrama de flujo: conector 20">
              <a:extLst>
                <a:ext uri="{FF2B5EF4-FFF2-40B4-BE49-F238E27FC236}">
                  <a16:creationId xmlns="" xmlns:a16="http://schemas.microsoft.com/office/drawing/2014/main" id="{093FE293-5261-BDEA-F247-8F32673301CF}"/>
                </a:ext>
              </a:extLst>
            </p:cNvPr>
            <p:cNvSpPr/>
            <p:nvPr/>
          </p:nvSpPr>
          <p:spPr>
            <a:xfrm>
              <a:off x="6355978" y="3933442"/>
              <a:ext cx="914400" cy="887505"/>
            </a:xfrm>
            <a:prstGeom prst="flowChartConnector">
              <a:avLst/>
            </a:pr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08</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3" name="Grupo 52">
            <a:extLst>
              <a:ext uri="{FF2B5EF4-FFF2-40B4-BE49-F238E27FC236}">
                <a16:creationId xmlns="" xmlns:a16="http://schemas.microsoft.com/office/drawing/2014/main" id="{793E87D3-5A06-4984-68C2-381255190C20}"/>
              </a:ext>
            </a:extLst>
          </p:cNvPr>
          <p:cNvGrpSpPr/>
          <p:nvPr/>
        </p:nvGrpSpPr>
        <p:grpSpPr>
          <a:xfrm>
            <a:off x="458002" y="5090239"/>
            <a:ext cx="5378021" cy="887505"/>
            <a:chOff x="458002" y="5090239"/>
            <a:chExt cx="5378021" cy="887505"/>
          </a:xfrm>
        </p:grpSpPr>
        <p:sp>
          <p:nvSpPr>
            <p:cNvPr id="23" name="Rectángulo: esquinas redondeadas 22">
              <a:extLst>
                <a:ext uri="{FF2B5EF4-FFF2-40B4-BE49-F238E27FC236}">
                  <a16:creationId xmlns="" xmlns:a16="http://schemas.microsoft.com/office/drawing/2014/main" id="{67768877-3B2F-D073-3BED-505E7444B669}"/>
                </a:ext>
              </a:extLst>
            </p:cNvPr>
            <p:cNvSpPr/>
            <p:nvPr/>
          </p:nvSpPr>
          <p:spPr>
            <a:xfrm>
              <a:off x="782739" y="5158678"/>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 xmlns:a16="http://schemas.microsoft.com/office/drawing/2014/main" id="{2F0B9E92-3223-5640-408E-6BB78351EA11}"/>
                </a:ext>
              </a:extLst>
            </p:cNvPr>
            <p:cNvSpPr/>
            <p:nvPr/>
          </p:nvSpPr>
          <p:spPr>
            <a:xfrm>
              <a:off x="1372402" y="5237499"/>
              <a:ext cx="4394715"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a:p>
              <a:r>
                <a:rPr lang="es-ES" sz="1400">
                  <a:solidFill>
                    <a:schemeClr val="tx1"/>
                  </a:solidFill>
                  <a:latin typeface="Times New Roman" panose="02020603050405020304" pitchFamily="18" charset="0"/>
                  <a:cs typeface="Times New Roman" panose="02020603050405020304" pitchFamily="18" charset="0"/>
                  <a:hlinkClick r:id="rId4" action="ppaction://hlinksldjump"/>
                </a:rPr>
                <a:t>Diapositiva 64</a:t>
              </a:r>
              <a:endParaRPr lang="es-ES">
                <a:solidFill>
                  <a:schemeClr val="tx1"/>
                </a:solidFill>
                <a:latin typeface="Times New Roman" panose="02020603050405020304" pitchFamily="18" charset="0"/>
                <a:cs typeface="Times New Roman" panose="02020603050405020304" pitchFamily="18" charset="0"/>
              </a:endParaRPr>
            </a:p>
          </p:txBody>
        </p:sp>
        <p:sp>
          <p:nvSpPr>
            <p:cNvPr id="24" name="Diagrama de flujo: conector 23">
              <a:extLst>
                <a:ext uri="{FF2B5EF4-FFF2-40B4-BE49-F238E27FC236}">
                  <a16:creationId xmlns="" xmlns:a16="http://schemas.microsoft.com/office/drawing/2014/main" id="{C4B9E071-B42B-69FE-7D68-2BA605DBDA83}"/>
                </a:ext>
              </a:extLst>
            </p:cNvPr>
            <p:cNvSpPr/>
            <p:nvPr/>
          </p:nvSpPr>
          <p:spPr>
            <a:xfrm>
              <a:off x="458002" y="5090239"/>
              <a:ext cx="914400" cy="887505"/>
            </a:xfrm>
            <a:prstGeom prst="flowChartConnector">
              <a:avLst/>
            </a:pr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04</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7" name="Grupo 56">
            <a:extLst>
              <a:ext uri="{FF2B5EF4-FFF2-40B4-BE49-F238E27FC236}">
                <a16:creationId xmlns="" xmlns:a16="http://schemas.microsoft.com/office/drawing/2014/main" id="{44A23606-679F-7E85-4EB1-1B241D5EB9FE}"/>
              </a:ext>
            </a:extLst>
          </p:cNvPr>
          <p:cNvGrpSpPr/>
          <p:nvPr/>
        </p:nvGrpSpPr>
        <p:grpSpPr>
          <a:xfrm>
            <a:off x="6355978" y="5090239"/>
            <a:ext cx="5378021" cy="887505"/>
            <a:chOff x="6355978" y="5090239"/>
            <a:chExt cx="5378021" cy="887505"/>
          </a:xfrm>
        </p:grpSpPr>
        <p:sp>
          <p:nvSpPr>
            <p:cNvPr id="26" name="Rectángulo: esquinas redondeadas 25">
              <a:extLst>
                <a:ext uri="{FF2B5EF4-FFF2-40B4-BE49-F238E27FC236}">
                  <a16:creationId xmlns="" xmlns:a16="http://schemas.microsoft.com/office/drawing/2014/main" id="{6191F6AE-A3DC-D19B-A6F2-66DBD647041F}"/>
                </a:ext>
              </a:extLst>
            </p:cNvPr>
            <p:cNvSpPr/>
            <p:nvPr/>
          </p:nvSpPr>
          <p:spPr>
            <a:xfrm>
              <a:off x="6680715" y="5158678"/>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 xmlns:a16="http://schemas.microsoft.com/office/drawing/2014/main" id="{96FDC21A-E359-1927-FC81-F5F02234BD6C}"/>
                </a:ext>
              </a:extLst>
            </p:cNvPr>
            <p:cNvSpPr/>
            <p:nvPr/>
          </p:nvSpPr>
          <p:spPr>
            <a:xfrm>
              <a:off x="7270378" y="5237499"/>
              <a:ext cx="4393709"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Depósito en acceso abierto de la aportación</a:t>
              </a:r>
            </a:p>
            <a:p>
              <a:r>
                <a:rPr lang="es-ES" sz="1400">
                  <a:solidFill>
                    <a:schemeClr val="tx1"/>
                  </a:solidFill>
                  <a:latin typeface="Times New Roman" panose="02020603050405020304" pitchFamily="18" charset="0"/>
                  <a:cs typeface="Times New Roman" panose="02020603050405020304" pitchFamily="18" charset="0"/>
                  <a:hlinkClick r:id="rId5" action="ppaction://hlinksldjump"/>
                </a:rPr>
                <a:t>Diapositiva 121</a:t>
              </a:r>
              <a:endParaRPr lang="es-ES">
                <a:solidFill>
                  <a:schemeClr val="tx1"/>
                </a:solidFill>
                <a:latin typeface="Times New Roman" panose="02020603050405020304" pitchFamily="18" charset="0"/>
                <a:cs typeface="Times New Roman" panose="02020603050405020304" pitchFamily="18" charset="0"/>
              </a:endParaRPr>
            </a:p>
          </p:txBody>
        </p:sp>
        <p:sp>
          <p:nvSpPr>
            <p:cNvPr id="27" name="Diagrama de flujo: conector 26">
              <a:extLst>
                <a:ext uri="{FF2B5EF4-FFF2-40B4-BE49-F238E27FC236}">
                  <a16:creationId xmlns="" xmlns:a16="http://schemas.microsoft.com/office/drawing/2014/main" id="{0981F58E-3EDD-23DD-51E9-BAD4930BA4DD}"/>
                </a:ext>
              </a:extLst>
            </p:cNvPr>
            <p:cNvSpPr/>
            <p:nvPr/>
          </p:nvSpPr>
          <p:spPr>
            <a:xfrm>
              <a:off x="6355978" y="5090239"/>
              <a:ext cx="914400" cy="887505"/>
            </a:xfrm>
            <a:prstGeom prst="flowChartConnector">
              <a:avLst/>
            </a:prstGeom>
            <a:solidFill>
              <a:srgbClr val="FD9D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5" name="Grupo 54">
            <a:extLst>
              <a:ext uri="{FF2B5EF4-FFF2-40B4-BE49-F238E27FC236}">
                <a16:creationId xmlns="" xmlns:a16="http://schemas.microsoft.com/office/drawing/2014/main" id="{303524BE-3061-4B60-0924-9E3E2E1D6CD2}"/>
              </a:ext>
            </a:extLst>
          </p:cNvPr>
          <p:cNvGrpSpPr/>
          <p:nvPr/>
        </p:nvGrpSpPr>
        <p:grpSpPr>
          <a:xfrm>
            <a:off x="6355978" y="2845084"/>
            <a:ext cx="5378021" cy="887505"/>
            <a:chOff x="6355978" y="2845084"/>
            <a:chExt cx="5378021" cy="887505"/>
          </a:xfrm>
        </p:grpSpPr>
        <p:sp>
          <p:nvSpPr>
            <p:cNvPr id="29" name="Rectángulo: esquinas redondeadas 28">
              <a:extLst>
                <a:ext uri="{FF2B5EF4-FFF2-40B4-BE49-F238E27FC236}">
                  <a16:creationId xmlns="" xmlns:a16="http://schemas.microsoft.com/office/drawing/2014/main" id="{B0440340-435B-52D6-D4A6-D443C852346B}"/>
                </a:ext>
              </a:extLst>
            </p:cNvPr>
            <p:cNvSpPr/>
            <p:nvPr/>
          </p:nvSpPr>
          <p:spPr>
            <a:xfrm>
              <a:off x="6680715" y="2913523"/>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 xmlns:a16="http://schemas.microsoft.com/office/drawing/2014/main" id="{52F7CB0B-0421-F701-AF41-1A966C2AECC5}"/>
                </a:ext>
              </a:extLst>
            </p:cNvPr>
            <p:cNvSpPr/>
            <p:nvPr/>
          </p:nvSpPr>
          <p:spPr>
            <a:xfrm>
              <a:off x="7270379" y="2999177"/>
              <a:ext cx="4393710"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a:p>
              <a:r>
                <a:rPr lang="es-ES" sz="1400">
                  <a:solidFill>
                    <a:schemeClr val="tx1"/>
                  </a:solidFill>
                  <a:latin typeface="Times New Roman" panose="02020603050405020304" pitchFamily="18" charset="0"/>
                  <a:cs typeface="Times New Roman" panose="02020603050405020304" pitchFamily="18" charset="0"/>
                  <a:hlinkClick r:id="rId6" action="ppaction://hlinksldjump"/>
                </a:rPr>
                <a:t>Diapositiva 91</a:t>
              </a:r>
              <a:endParaRPr lang="es-ES">
                <a:solidFill>
                  <a:schemeClr val="tx1"/>
                </a:solidFill>
                <a:latin typeface="Times New Roman" panose="02020603050405020304" pitchFamily="18" charset="0"/>
                <a:cs typeface="Times New Roman" panose="02020603050405020304" pitchFamily="18" charset="0"/>
              </a:endParaRPr>
            </a:p>
          </p:txBody>
        </p:sp>
        <p:sp>
          <p:nvSpPr>
            <p:cNvPr id="30" name="Diagrama de flujo: conector 29">
              <a:extLst>
                <a:ext uri="{FF2B5EF4-FFF2-40B4-BE49-F238E27FC236}">
                  <a16:creationId xmlns="" xmlns:a16="http://schemas.microsoft.com/office/drawing/2014/main" id="{3D49540D-234A-4265-89DD-EE6FF203ADF3}"/>
                </a:ext>
              </a:extLst>
            </p:cNvPr>
            <p:cNvSpPr/>
            <p:nvPr/>
          </p:nvSpPr>
          <p:spPr>
            <a:xfrm>
              <a:off x="6355978" y="2845084"/>
              <a:ext cx="914400" cy="887505"/>
            </a:xfrm>
            <a:prstGeom prst="flowChartConnector">
              <a:avLst/>
            </a:pr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07</a:t>
              </a:r>
              <a:endParaRPr lang="es-ES"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0" name="Grupo 49">
            <a:extLst>
              <a:ext uri="{FF2B5EF4-FFF2-40B4-BE49-F238E27FC236}">
                <a16:creationId xmlns="" xmlns:a16="http://schemas.microsoft.com/office/drawing/2014/main" id="{753AE8ED-4B61-160E-90D0-BA8129785C66}"/>
              </a:ext>
            </a:extLst>
          </p:cNvPr>
          <p:cNvGrpSpPr/>
          <p:nvPr/>
        </p:nvGrpSpPr>
        <p:grpSpPr>
          <a:xfrm>
            <a:off x="458003" y="1761900"/>
            <a:ext cx="5378021" cy="887505"/>
            <a:chOff x="458003" y="1761900"/>
            <a:chExt cx="5378021" cy="887505"/>
          </a:xfrm>
        </p:grpSpPr>
        <p:sp>
          <p:nvSpPr>
            <p:cNvPr id="11" name="Rectángulo: esquinas redondeadas 10">
              <a:extLst>
                <a:ext uri="{FF2B5EF4-FFF2-40B4-BE49-F238E27FC236}">
                  <a16:creationId xmlns="" xmlns:a16="http://schemas.microsoft.com/office/drawing/2014/main" id="{CC1600B8-4C13-D9A7-0E3D-943666D187EC}"/>
                </a:ext>
              </a:extLst>
            </p:cNvPr>
            <p:cNvSpPr/>
            <p:nvPr/>
          </p:nvSpPr>
          <p:spPr>
            <a:xfrm>
              <a:off x="782740" y="1830339"/>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a:extLst>
                <a:ext uri="{FF2B5EF4-FFF2-40B4-BE49-F238E27FC236}">
                  <a16:creationId xmlns="" xmlns:a16="http://schemas.microsoft.com/office/drawing/2014/main" id="{50A38356-F817-8DA0-C4B9-4C9F154DADD1}"/>
                </a:ext>
              </a:extLst>
            </p:cNvPr>
            <p:cNvSpPr/>
            <p:nvPr/>
          </p:nvSpPr>
          <p:spPr>
            <a:xfrm>
              <a:off x="1372402" y="1909482"/>
              <a:ext cx="4394715"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a:p>
              <a:r>
                <a:rPr lang="es-ES" sz="1400">
                  <a:solidFill>
                    <a:schemeClr val="tx1"/>
                  </a:solidFill>
                  <a:latin typeface="Times New Roman" panose="02020603050405020304" pitchFamily="18" charset="0"/>
                  <a:cs typeface="Times New Roman" panose="02020603050405020304" pitchFamily="18" charset="0"/>
                  <a:hlinkClick r:id="rId7" action="ppaction://hlinksldjump"/>
                </a:rPr>
                <a:t>Diapositiva 6</a:t>
              </a:r>
              <a:endParaRPr lang="es-ES">
                <a:solidFill>
                  <a:schemeClr val="tx1"/>
                </a:solidFill>
                <a:latin typeface="Times New Roman" panose="02020603050405020304" pitchFamily="18" charset="0"/>
                <a:cs typeface="Times New Roman" panose="02020603050405020304" pitchFamily="18" charset="0"/>
              </a:endParaRPr>
            </a:p>
          </p:txBody>
        </p:sp>
        <p:sp>
          <p:nvSpPr>
            <p:cNvPr id="10" name="Diagrama de flujo: conector 9">
              <a:extLst>
                <a:ext uri="{FF2B5EF4-FFF2-40B4-BE49-F238E27FC236}">
                  <a16:creationId xmlns="" xmlns:a16="http://schemas.microsoft.com/office/drawing/2014/main" id="{4BE56AB8-22F0-951D-98B0-5DCFC040B161}"/>
                </a:ext>
              </a:extLst>
            </p:cNvPr>
            <p:cNvSpPr/>
            <p:nvPr/>
          </p:nvSpPr>
          <p:spPr>
            <a:xfrm>
              <a:off x="458003" y="1761900"/>
              <a:ext cx="914400" cy="887505"/>
            </a:xfrm>
            <a:prstGeom prst="flowChartConnector">
              <a:avLst/>
            </a:pr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1" name="Grupo 50">
            <a:extLst>
              <a:ext uri="{FF2B5EF4-FFF2-40B4-BE49-F238E27FC236}">
                <a16:creationId xmlns="" xmlns:a16="http://schemas.microsoft.com/office/drawing/2014/main" id="{D9DB3996-5D57-AF0D-E664-1B4CF5EFEFC0}"/>
              </a:ext>
            </a:extLst>
          </p:cNvPr>
          <p:cNvGrpSpPr/>
          <p:nvPr/>
        </p:nvGrpSpPr>
        <p:grpSpPr>
          <a:xfrm>
            <a:off x="458003" y="2846630"/>
            <a:ext cx="5378021" cy="887505"/>
            <a:chOff x="458003" y="2846630"/>
            <a:chExt cx="5378021" cy="887505"/>
          </a:xfrm>
        </p:grpSpPr>
        <p:sp>
          <p:nvSpPr>
            <p:cNvPr id="14" name="Rectángulo: esquinas redondeadas 13">
              <a:extLst>
                <a:ext uri="{FF2B5EF4-FFF2-40B4-BE49-F238E27FC236}">
                  <a16:creationId xmlns="" xmlns:a16="http://schemas.microsoft.com/office/drawing/2014/main" id="{0A973143-222A-E4C7-A96C-F4456212506A}"/>
                </a:ext>
              </a:extLst>
            </p:cNvPr>
            <p:cNvSpPr/>
            <p:nvPr/>
          </p:nvSpPr>
          <p:spPr>
            <a:xfrm>
              <a:off x="782740" y="2915069"/>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 xmlns:a16="http://schemas.microsoft.com/office/drawing/2014/main" id="{DE684E67-64E4-6FC0-BC52-3B4C28E43618}"/>
                </a:ext>
              </a:extLst>
            </p:cNvPr>
            <p:cNvSpPr/>
            <p:nvPr/>
          </p:nvSpPr>
          <p:spPr>
            <a:xfrm>
              <a:off x="1372402" y="2992344"/>
              <a:ext cx="4394715"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a:p>
              <a:r>
                <a:rPr lang="es-ES" sz="1400">
                  <a:solidFill>
                    <a:schemeClr val="tx1"/>
                  </a:solidFill>
                  <a:latin typeface="Times New Roman" panose="02020603050405020304" pitchFamily="18" charset="0"/>
                  <a:cs typeface="Times New Roman" panose="02020603050405020304" pitchFamily="18" charset="0"/>
                  <a:hlinkClick r:id="rId8" action="ppaction://hlinksldjump"/>
                </a:rPr>
                <a:t>Diapositiva 47</a:t>
              </a:r>
              <a:endParaRPr lang="es-ES">
                <a:solidFill>
                  <a:schemeClr val="tx1"/>
                </a:solidFill>
                <a:latin typeface="Times New Roman" panose="02020603050405020304" pitchFamily="18" charset="0"/>
                <a:cs typeface="Times New Roman" panose="02020603050405020304" pitchFamily="18" charset="0"/>
              </a:endParaRPr>
            </a:p>
          </p:txBody>
        </p:sp>
        <p:sp>
          <p:nvSpPr>
            <p:cNvPr id="15" name="Diagrama de flujo: conector 14">
              <a:extLst>
                <a:ext uri="{FF2B5EF4-FFF2-40B4-BE49-F238E27FC236}">
                  <a16:creationId xmlns="" xmlns:a16="http://schemas.microsoft.com/office/drawing/2014/main" id="{9E864186-FBD1-6DE0-0311-FD619C72C55E}"/>
                </a:ext>
              </a:extLst>
            </p:cNvPr>
            <p:cNvSpPr/>
            <p:nvPr/>
          </p:nvSpPr>
          <p:spPr>
            <a:xfrm>
              <a:off x="458003" y="2846630"/>
              <a:ext cx="914400" cy="887505"/>
            </a:xfrm>
            <a:prstGeom prst="flowChartConnector">
              <a:avLst/>
            </a:pr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a:t>
              </a:r>
              <a:endParaRPr lang="es-ES"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9" name="Marcador de número de diapositiva 63">
            <a:extLst>
              <a:ext uri="{FF2B5EF4-FFF2-40B4-BE49-F238E27FC236}">
                <a16:creationId xmlns="" xmlns:a16="http://schemas.microsoft.com/office/drawing/2014/main" id="{1948055D-4ACA-2ECF-1BB9-208256FE9B6D}"/>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a:t>
            </a:fld>
            <a:endParaRPr lang="es-ES" sz="1800" b="1">
              <a:solidFill>
                <a:schemeClr val="tx1"/>
              </a:solidFill>
              <a:latin typeface="Times New Roman" panose="02020603050405020304" pitchFamily="18" charset="0"/>
              <a:cs typeface="Times New Roman" panose="02020603050405020304" pitchFamily="18" charset="0"/>
            </a:endParaRPr>
          </a:p>
        </p:txBody>
      </p:sp>
      <p:grpSp>
        <p:nvGrpSpPr>
          <p:cNvPr id="2" name="Grupo 1">
            <a:extLst>
              <a:ext uri="{FF2B5EF4-FFF2-40B4-BE49-F238E27FC236}">
                <a16:creationId xmlns="" xmlns:a16="http://schemas.microsoft.com/office/drawing/2014/main" id="{D68AC80A-F3BA-0CB6-15FC-2D66F0E223FF}"/>
              </a:ext>
            </a:extLst>
          </p:cNvPr>
          <p:cNvGrpSpPr/>
          <p:nvPr/>
        </p:nvGrpSpPr>
        <p:grpSpPr>
          <a:xfrm>
            <a:off x="6355978" y="605329"/>
            <a:ext cx="5378021" cy="887505"/>
            <a:chOff x="6355978" y="1761899"/>
            <a:chExt cx="5378021" cy="887505"/>
          </a:xfrm>
        </p:grpSpPr>
        <p:sp>
          <p:nvSpPr>
            <p:cNvPr id="3" name="Rectángulo: esquinas redondeadas 2">
              <a:extLst>
                <a:ext uri="{FF2B5EF4-FFF2-40B4-BE49-F238E27FC236}">
                  <a16:creationId xmlns="" xmlns:a16="http://schemas.microsoft.com/office/drawing/2014/main" id="{F508905C-E552-12D2-2598-876B9F3A8963}"/>
                </a:ext>
              </a:extLst>
            </p:cNvPr>
            <p:cNvSpPr/>
            <p:nvPr/>
          </p:nvSpPr>
          <p:spPr>
            <a:xfrm>
              <a:off x="6680715" y="1830338"/>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 xmlns:a16="http://schemas.microsoft.com/office/drawing/2014/main" id="{881E67EC-B627-EE84-BDBA-F8850C9AB397}"/>
                </a:ext>
              </a:extLst>
            </p:cNvPr>
            <p:cNvSpPr/>
            <p:nvPr/>
          </p:nvSpPr>
          <p:spPr>
            <a:xfrm>
              <a:off x="7270378" y="1909482"/>
              <a:ext cx="4393709"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a:p>
              <a:r>
                <a:rPr lang="es-ES" sz="1400">
                  <a:solidFill>
                    <a:schemeClr val="tx1"/>
                  </a:solidFill>
                  <a:latin typeface="Times New Roman" panose="02020603050405020304" pitchFamily="18" charset="0"/>
                  <a:cs typeface="Times New Roman" panose="02020603050405020304" pitchFamily="18" charset="0"/>
                  <a:hlinkClick r:id="rId9" action="ppaction://hlinksldjump"/>
                </a:rPr>
                <a:t>Diapositiva 77</a:t>
              </a:r>
              <a:endParaRPr lang="es-ES">
                <a:solidFill>
                  <a:schemeClr val="tx1"/>
                </a:solidFill>
                <a:latin typeface="Times New Roman" panose="02020603050405020304" pitchFamily="18" charset="0"/>
                <a:cs typeface="Times New Roman" panose="02020603050405020304" pitchFamily="18" charset="0"/>
              </a:endParaRPr>
            </a:p>
          </p:txBody>
        </p:sp>
        <p:sp>
          <p:nvSpPr>
            <p:cNvPr id="5" name="Diagrama de flujo: conector 4">
              <a:extLst>
                <a:ext uri="{FF2B5EF4-FFF2-40B4-BE49-F238E27FC236}">
                  <a16:creationId xmlns="" xmlns:a16="http://schemas.microsoft.com/office/drawing/2014/main" id="{E6C5679F-3565-3A4A-0AA9-C91927B0AED2}"/>
                </a:ext>
              </a:extLst>
            </p:cNvPr>
            <p:cNvSpPr/>
            <p:nvPr/>
          </p:nvSpPr>
          <p:spPr>
            <a:xfrm>
              <a:off x="6355978" y="1761899"/>
              <a:ext cx="914400" cy="887505"/>
            </a:xfrm>
            <a:prstGeom prst="flowChartConnector">
              <a:avLst/>
            </a:pr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05</a:t>
              </a:r>
              <a:endParaRPr lang="es-ES"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 name="Grupo 6">
            <a:extLst>
              <a:ext uri="{FF2B5EF4-FFF2-40B4-BE49-F238E27FC236}">
                <a16:creationId xmlns="" xmlns:a16="http://schemas.microsoft.com/office/drawing/2014/main" id="{E4658CFF-9B28-B7BD-07F7-1D8ACF706B7A}"/>
              </a:ext>
            </a:extLst>
          </p:cNvPr>
          <p:cNvGrpSpPr/>
          <p:nvPr/>
        </p:nvGrpSpPr>
        <p:grpSpPr>
          <a:xfrm>
            <a:off x="6355978" y="1761899"/>
            <a:ext cx="5378021" cy="887505"/>
            <a:chOff x="6355978" y="1761899"/>
            <a:chExt cx="5378021" cy="887505"/>
          </a:xfrm>
        </p:grpSpPr>
        <p:grpSp>
          <p:nvGrpSpPr>
            <p:cNvPr id="54" name="Grupo 53">
              <a:extLst>
                <a:ext uri="{FF2B5EF4-FFF2-40B4-BE49-F238E27FC236}">
                  <a16:creationId xmlns="" xmlns:a16="http://schemas.microsoft.com/office/drawing/2014/main" id="{D11AC9FC-6900-25BB-9446-5FA8168068FC}"/>
                </a:ext>
              </a:extLst>
            </p:cNvPr>
            <p:cNvGrpSpPr/>
            <p:nvPr/>
          </p:nvGrpSpPr>
          <p:grpSpPr>
            <a:xfrm>
              <a:off x="6680715" y="1830338"/>
              <a:ext cx="5053284" cy="766082"/>
              <a:chOff x="6680715" y="1830338"/>
              <a:chExt cx="5053284" cy="766082"/>
            </a:xfrm>
          </p:grpSpPr>
          <p:sp>
            <p:nvSpPr>
              <p:cNvPr id="32" name="Rectángulo: esquinas redondeadas 31">
                <a:extLst>
                  <a:ext uri="{FF2B5EF4-FFF2-40B4-BE49-F238E27FC236}">
                    <a16:creationId xmlns="" xmlns:a16="http://schemas.microsoft.com/office/drawing/2014/main" id="{6D0A04CA-C516-49CB-B11B-38D8232A7EA0}"/>
                  </a:ext>
                </a:extLst>
              </p:cNvPr>
              <p:cNvSpPr/>
              <p:nvPr/>
            </p:nvSpPr>
            <p:spPr>
              <a:xfrm>
                <a:off x="6680715" y="1830338"/>
                <a:ext cx="5053284" cy="766082"/>
              </a:xfrm>
              <a:prstGeom prst="roundRect">
                <a:avLst/>
              </a:prstGeom>
              <a:solidFill>
                <a:srgbClr val="F2F2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 xmlns:a16="http://schemas.microsoft.com/office/drawing/2014/main" id="{3FEB6994-09CB-5021-C47E-D36D48D5759C}"/>
                  </a:ext>
                </a:extLst>
              </p:cNvPr>
              <p:cNvSpPr/>
              <p:nvPr/>
            </p:nvSpPr>
            <p:spPr>
              <a:xfrm>
                <a:off x="7270378" y="1909482"/>
                <a:ext cx="4393709" cy="608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a:p>
                <a:r>
                  <a:rPr lang="es-ES" sz="1400">
                    <a:solidFill>
                      <a:schemeClr val="tx1"/>
                    </a:solidFill>
                    <a:latin typeface="Times New Roman" panose="02020603050405020304" pitchFamily="18" charset="0"/>
                    <a:cs typeface="Times New Roman" panose="02020603050405020304" pitchFamily="18" charset="0"/>
                    <a:hlinkClick r:id="rId10" action="ppaction://hlinksldjump"/>
                  </a:rPr>
                  <a:t>Diapositiva 86</a:t>
                </a:r>
                <a:endParaRPr lang="es-ES">
                  <a:solidFill>
                    <a:schemeClr val="tx1"/>
                  </a:solidFill>
                  <a:latin typeface="Times New Roman" panose="02020603050405020304" pitchFamily="18" charset="0"/>
                  <a:cs typeface="Times New Roman" panose="02020603050405020304" pitchFamily="18" charset="0"/>
                </a:endParaRPr>
              </a:p>
            </p:txBody>
          </p:sp>
        </p:grpSp>
        <p:sp>
          <p:nvSpPr>
            <p:cNvPr id="6" name="Diagrama de flujo: conector 5">
              <a:extLst>
                <a:ext uri="{FF2B5EF4-FFF2-40B4-BE49-F238E27FC236}">
                  <a16:creationId xmlns="" xmlns:a16="http://schemas.microsoft.com/office/drawing/2014/main" id="{6EA396D4-E02D-EFB8-FCB1-D84F0B53DB0D}"/>
                </a:ext>
              </a:extLst>
            </p:cNvPr>
            <p:cNvSpPr/>
            <p:nvPr/>
          </p:nvSpPr>
          <p:spPr>
            <a:xfrm>
              <a:off x="6355978" y="1761899"/>
              <a:ext cx="914400" cy="887505"/>
            </a:xfrm>
            <a:prstGeom prst="flowChartConnector">
              <a:avLst/>
            </a:pr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06</a:t>
              </a:r>
              <a:endParaRPr lang="es-ES"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7932965"/>
      </p:ext>
    </p:extLst>
  </p:cSld>
  <p:clrMapOvr>
    <a:masterClrMapping/>
  </p:clrMapOv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 xmlns:a16="http://schemas.microsoft.com/office/drawing/2014/main" id="{BC5F4F85-1064-CD93-2420-0556968F9228}"/>
              </a:ext>
            </a:extLst>
          </p:cNvPr>
          <p:cNvPicPr>
            <a:picLocks noChangeAspect="1"/>
          </p:cNvPicPr>
          <p:nvPr/>
        </p:nvPicPr>
        <p:blipFill>
          <a:blip r:embed="rId3"/>
          <a:srcRect l="1278" t="4411" r="1463"/>
          <a:stretch>
            <a:fillRect/>
          </a:stretch>
        </p:blipFill>
        <p:spPr>
          <a:xfrm>
            <a:off x="2618468" y="1305526"/>
            <a:ext cx="6955064" cy="5552474"/>
          </a:xfrm>
          <a:prstGeom prst="rect">
            <a:avLst/>
          </a:prstGeom>
        </p:spPr>
      </p:pic>
      <p:sp>
        <p:nvSpPr>
          <p:cNvPr id="11" name="Rectángulo 10">
            <a:extLst>
              <a:ext uri="{FF2B5EF4-FFF2-40B4-BE49-F238E27FC236}">
                <a16:creationId xmlns="" xmlns:a16="http://schemas.microsoft.com/office/drawing/2014/main" id="{09F55F8B-D341-B37D-AF39-CAF5E1B4B689}"/>
              </a:ext>
            </a:extLst>
          </p:cNvPr>
          <p:cNvSpPr/>
          <p:nvPr/>
        </p:nvSpPr>
        <p:spPr>
          <a:xfrm>
            <a:off x="3422478" y="585046"/>
            <a:ext cx="5347043" cy="5990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a:solidFill>
                  <a:schemeClr val="tx1"/>
                </a:solidFill>
                <a:latin typeface="Times New Roman" panose="02020603050405020304" pitchFamily="18" charset="0"/>
                <a:cs typeface="Times New Roman" panose="02020603050405020304" pitchFamily="18" charset="0"/>
              </a:rPr>
              <a:t>Y seleccionando el artículo en cuestión.</a:t>
            </a:r>
          </a:p>
        </p:txBody>
      </p:sp>
      <p:sp>
        <p:nvSpPr>
          <p:cNvPr id="12" name="Rectángulo 11">
            <a:extLst>
              <a:ext uri="{FF2B5EF4-FFF2-40B4-BE49-F238E27FC236}">
                <a16:creationId xmlns="" xmlns:a16="http://schemas.microsoft.com/office/drawing/2014/main" id="{FEBC80E9-A528-7CAC-2728-6B73F127CC72}"/>
              </a:ext>
            </a:extLst>
          </p:cNvPr>
          <p:cNvSpPr/>
          <p:nvPr/>
        </p:nvSpPr>
        <p:spPr>
          <a:xfrm>
            <a:off x="4306243" y="3119718"/>
            <a:ext cx="5151522" cy="363561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 xmlns:a16="http://schemas.microsoft.com/office/drawing/2014/main" id="{4468C1DE-9CFA-77E5-2091-DB7F2727CFB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14583F69-5A9A-711C-2E21-6C25B8B9EC2E}"/>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8" name="Diagrama de flujo: datos 28">
            <a:extLst>
              <a:ext uri="{FF2B5EF4-FFF2-40B4-BE49-F238E27FC236}">
                <a16:creationId xmlns="" xmlns:a16="http://schemas.microsoft.com/office/drawing/2014/main" id="{59E7092D-74F0-8E2D-78D3-736911B2B4A1}"/>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9" name="Diagrama de flujo: datos 30">
            <a:extLst>
              <a:ext uri="{FF2B5EF4-FFF2-40B4-BE49-F238E27FC236}">
                <a16:creationId xmlns="" xmlns:a16="http://schemas.microsoft.com/office/drawing/2014/main" id="{C71085B4-4722-5C7E-2472-0D0BF3423E05}"/>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3" name="Diagrama de flujo: entrada manual 31">
            <a:extLst>
              <a:ext uri="{FF2B5EF4-FFF2-40B4-BE49-F238E27FC236}">
                <a16:creationId xmlns="" xmlns:a16="http://schemas.microsoft.com/office/drawing/2014/main" id="{30C04BF5-4996-86F9-FA79-ADC3AFE0150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365514648"/>
      </p:ext>
    </p:extLst>
  </p:cSld>
  <p:clrMapOvr>
    <a:masterClrMapping/>
  </p:clrMapOvr>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 name="Imagen 12">
            <a:extLst>
              <a:ext uri="{FF2B5EF4-FFF2-40B4-BE49-F238E27FC236}">
                <a16:creationId xmlns="" xmlns:a16="http://schemas.microsoft.com/office/drawing/2014/main" id="{5EDFC943-E2B5-2723-DBD4-C3A3F149A08A}"/>
              </a:ext>
            </a:extLst>
          </p:cNvPr>
          <p:cNvPicPr>
            <a:picLocks noChangeAspect="1"/>
          </p:cNvPicPr>
          <p:nvPr/>
        </p:nvPicPr>
        <p:blipFill>
          <a:blip r:embed="rId3"/>
          <a:srcRect l="515" r="756" b="839"/>
          <a:stretch>
            <a:fillRect/>
          </a:stretch>
        </p:blipFill>
        <p:spPr>
          <a:xfrm>
            <a:off x="2326993" y="552850"/>
            <a:ext cx="7538013" cy="6222414"/>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71</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7" name="Bocadillo: rectángulo 6">
            <a:extLst>
              <a:ext uri="{FF2B5EF4-FFF2-40B4-BE49-F238E27FC236}">
                <a16:creationId xmlns="" xmlns:a16="http://schemas.microsoft.com/office/drawing/2014/main" id="{53547621-A737-7829-8BF0-9DE9BA9D50D6}"/>
              </a:ext>
            </a:extLst>
          </p:cNvPr>
          <p:cNvSpPr/>
          <p:nvPr/>
        </p:nvSpPr>
        <p:spPr>
          <a:xfrm>
            <a:off x="6024263" y="2950961"/>
            <a:ext cx="3287731" cy="1288370"/>
          </a:xfrm>
          <a:prstGeom prst="wedgeRectCallout">
            <a:avLst>
              <a:gd name="adj1" fmla="val -85814"/>
              <a:gd name="adj2" fmla="val 9081"/>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ambos casos, en la página de la publicación clicaremos en “</a:t>
            </a:r>
            <a:r>
              <a:rPr lang="es-ES" sz="1600" b="1">
                <a:solidFill>
                  <a:schemeClr val="tx1"/>
                </a:solidFill>
                <a:latin typeface="Times New Roman" panose="02020603050405020304" pitchFamily="18" charset="0"/>
                <a:cs typeface="Times New Roman" panose="02020603050405020304" pitchFamily="18" charset="0"/>
              </a:rPr>
              <a:t>Ver estadísticas de uso</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14" name="Imagen 13">
            <a:extLst>
              <a:ext uri="{FF2B5EF4-FFF2-40B4-BE49-F238E27FC236}">
                <a16:creationId xmlns="" xmlns:a16="http://schemas.microsoft.com/office/drawing/2014/main" id="{4E13A730-7A7F-FC2B-46CA-1BEA44E84B8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5" name="Diagrama de flujo: datos 28">
            <a:extLst>
              <a:ext uri="{FF2B5EF4-FFF2-40B4-BE49-F238E27FC236}">
                <a16:creationId xmlns="" xmlns:a16="http://schemas.microsoft.com/office/drawing/2014/main" id="{9E6B497C-C6B3-4720-A609-55F6B29D2286}"/>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6" name="Diagrama de flujo: datos 28">
            <a:extLst>
              <a:ext uri="{FF2B5EF4-FFF2-40B4-BE49-F238E27FC236}">
                <a16:creationId xmlns="" xmlns:a16="http://schemas.microsoft.com/office/drawing/2014/main" id="{1AA5AA99-3ED2-F9BE-A41A-66126CDFE0A9}"/>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7" name="Diagrama de flujo: datos 30">
            <a:extLst>
              <a:ext uri="{FF2B5EF4-FFF2-40B4-BE49-F238E27FC236}">
                <a16:creationId xmlns="" xmlns:a16="http://schemas.microsoft.com/office/drawing/2014/main" id="{CA03E4BC-39B2-B984-550E-C9AF3A38EABD}"/>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8" name="Diagrama de flujo: entrada manual 31">
            <a:extLst>
              <a:ext uri="{FF2B5EF4-FFF2-40B4-BE49-F238E27FC236}">
                <a16:creationId xmlns="" xmlns:a16="http://schemas.microsoft.com/office/drawing/2014/main" id="{2DAAE558-CC2E-EE08-656A-4667B8E3DF5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66584569"/>
      </p:ext>
    </p:extLst>
  </p:cSld>
  <p:clrMapOvr>
    <a:masterClrMapping/>
  </p:clrMapOvr>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 xmlns:a16="http://schemas.microsoft.com/office/drawing/2014/main" id="{221F51A5-D330-F736-7797-F0A74B56BA87}"/>
              </a:ext>
            </a:extLst>
          </p:cNvPr>
          <p:cNvPicPr>
            <a:picLocks noChangeAspect="1"/>
          </p:cNvPicPr>
          <p:nvPr/>
        </p:nvPicPr>
        <p:blipFill>
          <a:blip r:embed="rId3"/>
          <a:srcRect b="52593"/>
          <a:stretch>
            <a:fillRect/>
          </a:stretch>
        </p:blipFill>
        <p:spPr>
          <a:xfrm>
            <a:off x="6878396" y="552850"/>
            <a:ext cx="3828767" cy="6305150"/>
          </a:xfrm>
          <a:prstGeom prst="rect">
            <a:avLst/>
          </a:prstGeom>
        </p:spPr>
      </p:pic>
      <p:sp>
        <p:nvSpPr>
          <p:cNvPr id="9" name="Rectángulo 8">
            <a:extLst>
              <a:ext uri="{FF2B5EF4-FFF2-40B4-BE49-F238E27FC236}">
                <a16:creationId xmlns="" xmlns:a16="http://schemas.microsoft.com/office/drawing/2014/main" id="{D07D2AF9-F44C-3F44-4B60-8D6FE992C435}"/>
              </a:ext>
            </a:extLst>
          </p:cNvPr>
          <p:cNvSpPr/>
          <p:nvPr/>
        </p:nvSpPr>
        <p:spPr>
          <a:xfrm>
            <a:off x="628806" y="2483800"/>
            <a:ext cx="5383936" cy="189039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Donde podrá visualizar el </a:t>
            </a:r>
            <a:r>
              <a:rPr lang="es-ES" sz="1600" b="1">
                <a:solidFill>
                  <a:schemeClr val="tx1"/>
                </a:solidFill>
                <a:latin typeface="Times New Roman" panose="02020603050405020304" pitchFamily="18" charset="0"/>
                <a:cs typeface="Times New Roman" panose="02020603050405020304" pitchFamily="18" charset="0"/>
              </a:rPr>
              <a:t>número total de visitas</a:t>
            </a:r>
            <a:r>
              <a:rPr lang="es-ES" sz="1600">
                <a:solidFill>
                  <a:schemeClr val="tx1"/>
                </a:solidFill>
                <a:latin typeface="Times New Roman" panose="02020603050405020304" pitchFamily="18" charset="0"/>
                <a:cs typeface="Times New Roman" panose="02020603050405020304" pitchFamily="18" charset="0"/>
              </a:rPr>
              <a:t>, tanto a la página del artículo en Digibug (1), como las </a:t>
            </a:r>
            <a:r>
              <a:rPr lang="es-ES" sz="1600" b="1">
                <a:solidFill>
                  <a:schemeClr val="tx1"/>
                </a:solidFill>
                <a:latin typeface="Times New Roman" panose="02020603050405020304" pitchFamily="18" charset="0"/>
                <a:cs typeface="Times New Roman" panose="02020603050405020304" pitchFamily="18" charset="0"/>
              </a:rPr>
              <a:t>descargas</a:t>
            </a:r>
            <a:r>
              <a:rPr lang="es-ES" sz="1600">
                <a:solidFill>
                  <a:schemeClr val="tx1"/>
                </a:solidFill>
                <a:latin typeface="Times New Roman" panose="02020603050405020304" pitchFamily="18" charset="0"/>
                <a:cs typeface="Times New Roman" panose="02020603050405020304" pitchFamily="18" charset="0"/>
              </a:rPr>
              <a:t> del fichero (2). También puede consultar, </a:t>
            </a:r>
            <a:r>
              <a:rPr lang="es-ES" sz="1600" b="1">
                <a:solidFill>
                  <a:schemeClr val="tx1"/>
                </a:solidFill>
                <a:latin typeface="Times New Roman" panose="02020603050405020304" pitchFamily="18" charset="0"/>
                <a:cs typeface="Times New Roman" panose="02020603050405020304" pitchFamily="18" charset="0"/>
              </a:rPr>
              <a:t>en un intervalo</a:t>
            </a:r>
            <a:r>
              <a:rPr lang="es-ES" sz="1600">
                <a:solidFill>
                  <a:schemeClr val="tx1"/>
                </a:solidFill>
                <a:latin typeface="Times New Roman" panose="02020603050405020304" pitchFamily="18" charset="0"/>
                <a:cs typeface="Times New Roman" panose="02020603050405020304" pitchFamily="18" charset="0"/>
              </a:rPr>
              <a:t> seleccionado en el desplegable (3), el </a:t>
            </a:r>
            <a:r>
              <a:rPr lang="es-ES" sz="1600" b="1">
                <a:solidFill>
                  <a:schemeClr val="tx1"/>
                </a:solidFill>
                <a:latin typeface="Times New Roman" panose="02020603050405020304" pitchFamily="18" charset="0"/>
                <a:cs typeface="Times New Roman" panose="02020603050405020304" pitchFamily="18" charset="0"/>
              </a:rPr>
              <a:t>número de visitas</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totales</a:t>
            </a:r>
            <a:r>
              <a:rPr lang="es-ES" sz="1600">
                <a:solidFill>
                  <a:schemeClr val="tx1"/>
                </a:solidFill>
                <a:latin typeface="Times New Roman" panose="02020603050405020304" pitchFamily="18" charset="0"/>
                <a:cs typeface="Times New Roman" panose="02020603050405020304" pitchFamily="18" charset="0"/>
              </a:rPr>
              <a:t> (4), las </a:t>
            </a:r>
            <a:r>
              <a:rPr lang="es-ES" sz="1600" b="1">
                <a:solidFill>
                  <a:schemeClr val="tx1"/>
                </a:solidFill>
                <a:latin typeface="Times New Roman" panose="02020603050405020304" pitchFamily="18" charset="0"/>
                <a:cs typeface="Times New Roman" panose="02020603050405020304" pitchFamily="18" charset="0"/>
              </a:rPr>
              <a:t>visitas en cada mes</a:t>
            </a:r>
            <a:r>
              <a:rPr lang="es-ES" sz="1600">
                <a:solidFill>
                  <a:schemeClr val="tx1"/>
                </a:solidFill>
                <a:latin typeface="Times New Roman" panose="02020603050405020304" pitchFamily="18" charset="0"/>
                <a:cs typeface="Times New Roman" panose="02020603050405020304" pitchFamily="18" charset="0"/>
              </a:rPr>
              <a:t> (o año) de dicho intervalo (5), y su </a:t>
            </a:r>
            <a:r>
              <a:rPr lang="es-ES" sz="1600" b="1">
                <a:solidFill>
                  <a:schemeClr val="tx1"/>
                </a:solidFill>
                <a:latin typeface="Times New Roman" panose="02020603050405020304" pitchFamily="18" charset="0"/>
                <a:cs typeface="Times New Roman" panose="02020603050405020304" pitchFamily="18" charset="0"/>
              </a:rPr>
              <a:t>gráfico</a:t>
            </a:r>
            <a:r>
              <a:rPr lang="es-ES" sz="1600">
                <a:solidFill>
                  <a:schemeClr val="tx1"/>
                </a:solidFill>
                <a:latin typeface="Times New Roman" panose="02020603050405020304" pitchFamily="18" charset="0"/>
                <a:cs typeface="Times New Roman" panose="02020603050405020304" pitchFamily="18" charset="0"/>
              </a:rPr>
              <a:t> correspondiente (6).</a:t>
            </a:r>
            <a:endParaRPr lang="es-ES" sz="1600" b="1">
              <a:solidFill>
                <a:schemeClr val="tx1"/>
              </a:solidFill>
              <a:latin typeface="Times New Roman" panose="02020603050405020304" pitchFamily="18" charset="0"/>
              <a:cs typeface="Times New Roman" panose="02020603050405020304" pitchFamily="18" charset="0"/>
            </a:endParaRPr>
          </a:p>
        </p:txBody>
      </p:sp>
      <p:grpSp>
        <p:nvGrpSpPr>
          <p:cNvPr id="10" name="Grupo 9">
            <a:extLst>
              <a:ext uri="{FF2B5EF4-FFF2-40B4-BE49-F238E27FC236}">
                <a16:creationId xmlns="" xmlns:a16="http://schemas.microsoft.com/office/drawing/2014/main" id="{5525B6FF-C866-09DA-B277-0AF6F8F4C574}"/>
              </a:ext>
            </a:extLst>
          </p:cNvPr>
          <p:cNvGrpSpPr/>
          <p:nvPr/>
        </p:nvGrpSpPr>
        <p:grpSpPr>
          <a:xfrm>
            <a:off x="7941731" y="2912786"/>
            <a:ext cx="2683936" cy="1312082"/>
            <a:chOff x="8161868" y="2557181"/>
            <a:chExt cx="2683936" cy="1312082"/>
          </a:xfrm>
        </p:grpSpPr>
        <p:sp>
          <p:nvSpPr>
            <p:cNvPr id="11" name="Rectángulo 10">
              <a:extLst>
                <a:ext uri="{FF2B5EF4-FFF2-40B4-BE49-F238E27FC236}">
                  <a16:creationId xmlns="" xmlns:a16="http://schemas.microsoft.com/office/drawing/2014/main" id="{4DF2167B-BDF4-9FAE-FF91-7708591F459B}"/>
                </a:ext>
              </a:extLst>
            </p:cNvPr>
            <p:cNvSpPr/>
            <p:nvPr/>
          </p:nvSpPr>
          <p:spPr>
            <a:xfrm>
              <a:off x="8161868" y="2557181"/>
              <a:ext cx="2683936" cy="131208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 xmlns:a16="http://schemas.microsoft.com/office/drawing/2014/main" id="{696BC814-AFC7-DA04-8D21-AFC9A694A5B3}"/>
                </a:ext>
              </a:extLst>
            </p:cNvPr>
            <p:cNvSpPr/>
            <p:nvPr/>
          </p:nvSpPr>
          <p:spPr>
            <a:xfrm>
              <a:off x="10374586" y="264470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5</a:t>
              </a:r>
            </a:p>
          </p:txBody>
        </p:sp>
      </p:grpSp>
      <p:grpSp>
        <p:nvGrpSpPr>
          <p:cNvPr id="13" name="Grupo 12">
            <a:extLst>
              <a:ext uri="{FF2B5EF4-FFF2-40B4-BE49-F238E27FC236}">
                <a16:creationId xmlns="" xmlns:a16="http://schemas.microsoft.com/office/drawing/2014/main" id="{BF7A2308-616E-0F95-A6D0-37103F89C099}"/>
              </a:ext>
            </a:extLst>
          </p:cNvPr>
          <p:cNvGrpSpPr/>
          <p:nvPr/>
        </p:nvGrpSpPr>
        <p:grpSpPr>
          <a:xfrm>
            <a:off x="7941731" y="4581523"/>
            <a:ext cx="2057402" cy="2276476"/>
            <a:chOff x="8034868" y="4581523"/>
            <a:chExt cx="2057402" cy="2276476"/>
          </a:xfrm>
        </p:grpSpPr>
        <p:sp>
          <p:nvSpPr>
            <p:cNvPr id="14" name="Rectángulo 13">
              <a:extLst>
                <a:ext uri="{FF2B5EF4-FFF2-40B4-BE49-F238E27FC236}">
                  <a16:creationId xmlns="" xmlns:a16="http://schemas.microsoft.com/office/drawing/2014/main" id="{1542828A-6B82-F8C6-1DAE-5079ECC5B920}"/>
                </a:ext>
              </a:extLst>
            </p:cNvPr>
            <p:cNvSpPr/>
            <p:nvPr/>
          </p:nvSpPr>
          <p:spPr>
            <a:xfrm>
              <a:off x="8034868" y="4581524"/>
              <a:ext cx="2057402" cy="227647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 xmlns:a16="http://schemas.microsoft.com/office/drawing/2014/main" id="{87C2389C-FB95-8D58-3C7A-7A2CB88BC7D4}"/>
                </a:ext>
              </a:extLst>
            </p:cNvPr>
            <p:cNvSpPr/>
            <p:nvPr/>
          </p:nvSpPr>
          <p:spPr>
            <a:xfrm>
              <a:off x="8034868" y="4581523"/>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6</a:t>
              </a:r>
            </a:p>
          </p:txBody>
        </p:sp>
      </p:grpSp>
      <p:grpSp>
        <p:nvGrpSpPr>
          <p:cNvPr id="16" name="Grupo 15">
            <a:extLst>
              <a:ext uri="{FF2B5EF4-FFF2-40B4-BE49-F238E27FC236}">
                <a16:creationId xmlns="" xmlns:a16="http://schemas.microsoft.com/office/drawing/2014/main" id="{CFFA0024-626A-6E67-95A7-052761E3A8CD}"/>
              </a:ext>
            </a:extLst>
          </p:cNvPr>
          <p:cNvGrpSpPr/>
          <p:nvPr/>
        </p:nvGrpSpPr>
        <p:grpSpPr>
          <a:xfrm>
            <a:off x="6056281" y="1293071"/>
            <a:ext cx="4566640" cy="719595"/>
            <a:chOff x="6151531" y="828792"/>
            <a:chExt cx="4566640" cy="719595"/>
          </a:xfrm>
        </p:grpSpPr>
        <p:sp>
          <p:nvSpPr>
            <p:cNvPr id="17" name="Rectángulo 16">
              <a:extLst>
                <a:ext uri="{FF2B5EF4-FFF2-40B4-BE49-F238E27FC236}">
                  <a16:creationId xmlns="" xmlns:a16="http://schemas.microsoft.com/office/drawing/2014/main" id="{969FA83C-C705-E6C9-4C25-F9EF224F8E45}"/>
                </a:ext>
              </a:extLst>
            </p:cNvPr>
            <p:cNvSpPr/>
            <p:nvPr/>
          </p:nvSpPr>
          <p:spPr>
            <a:xfrm>
              <a:off x="8034869" y="828792"/>
              <a:ext cx="2683302" cy="38768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 name="Conector recto de flecha 17">
              <a:extLst>
                <a:ext uri="{FF2B5EF4-FFF2-40B4-BE49-F238E27FC236}">
                  <a16:creationId xmlns="" xmlns:a16="http://schemas.microsoft.com/office/drawing/2014/main" id="{72B82590-97C0-C188-B0A3-15D847218BFB}"/>
                </a:ext>
              </a:extLst>
            </p:cNvPr>
            <p:cNvCxnSpPr/>
            <p:nvPr/>
          </p:nvCxnSpPr>
          <p:spPr>
            <a:xfrm flipV="1">
              <a:off x="6485467" y="1003614"/>
              <a:ext cx="1549401" cy="40185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9" name="Rectángulo 18">
              <a:extLst>
                <a:ext uri="{FF2B5EF4-FFF2-40B4-BE49-F238E27FC236}">
                  <a16:creationId xmlns="" xmlns:a16="http://schemas.microsoft.com/office/drawing/2014/main" id="{0E0810B2-D059-C501-A001-6C7121C6B52E}"/>
                </a:ext>
              </a:extLst>
            </p:cNvPr>
            <p:cNvSpPr/>
            <p:nvPr/>
          </p:nvSpPr>
          <p:spPr>
            <a:xfrm>
              <a:off x="6151531" y="1262546"/>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20" name="Grupo 19">
            <a:extLst>
              <a:ext uri="{FF2B5EF4-FFF2-40B4-BE49-F238E27FC236}">
                <a16:creationId xmlns="" xmlns:a16="http://schemas.microsoft.com/office/drawing/2014/main" id="{DE9F7005-0538-219C-9F67-811F0742B97A}"/>
              </a:ext>
            </a:extLst>
          </p:cNvPr>
          <p:cNvGrpSpPr/>
          <p:nvPr/>
        </p:nvGrpSpPr>
        <p:grpSpPr>
          <a:xfrm>
            <a:off x="7938984" y="1688094"/>
            <a:ext cx="3607962" cy="765134"/>
            <a:chOff x="8271931" y="1274518"/>
            <a:chExt cx="3607962" cy="765134"/>
          </a:xfrm>
        </p:grpSpPr>
        <p:sp>
          <p:nvSpPr>
            <p:cNvPr id="21" name="Rectángulo 20">
              <a:extLst>
                <a:ext uri="{FF2B5EF4-FFF2-40B4-BE49-F238E27FC236}">
                  <a16:creationId xmlns="" xmlns:a16="http://schemas.microsoft.com/office/drawing/2014/main" id="{E781E9A8-5BC7-5FF5-C891-82DACA890941}"/>
                </a:ext>
              </a:extLst>
            </p:cNvPr>
            <p:cNvSpPr/>
            <p:nvPr/>
          </p:nvSpPr>
          <p:spPr>
            <a:xfrm>
              <a:off x="8271931" y="1274518"/>
              <a:ext cx="2683937" cy="36612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Conector recto de flecha 21">
              <a:extLst>
                <a:ext uri="{FF2B5EF4-FFF2-40B4-BE49-F238E27FC236}">
                  <a16:creationId xmlns="" xmlns:a16="http://schemas.microsoft.com/office/drawing/2014/main" id="{6A11791B-09D7-7BE6-3F5D-2DBCCF139478}"/>
                </a:ext>
              </a:extLst>
            </p:cNvPr>
            <p:cNvCxnSpPr/>
            <p:nvPr/>
          </p:nvCxnSpPr>
          <p:spPr>
            <a:xfrm flipH="1" flipV="1">
              <a:off x="10955869" y="1404186"/>
              <a:ext cx="601131" cy="44775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3" name="Rectángulo 22">
              <a:extLst>
                <a:ext uri="{FF2B5EF4-FFF2-40B4-BE49-F238E27FC236}">
                  <a16:creationId xmlns="" xmlns:a16="http://schemas.microsoft.com/office/drawing/2014/main" id="{88337ED6-DB9F-B1A2-8CEF-DA78EB2C3FFD}"/>
                </a:ext>
              </a:extLst>
            </p:cNvPr>
            <p:cNvSpPr/>
            <p:nvPr/>
          </p:nvSpPr>
          <p:spPr>
            <a:xfrm>
              <a:off x="11554341" y="175381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24" name="Grupo 23">
            <a:extLst>
              <a:ext uri="{FF2B5EF4-FFF2-40B4-BE49-F238E27FC236}">
                <a16:creationId xmlns="" xmlns:a16="http://schemas.microsoft.com/office/drawing/2014/main" id="{A4040449-3C51-EFAB-3880-7B14A6F445CD}"/>
              </a:ext>
            </a:extLst>
          </p:cNvPr>
          <p:cNvGrpSpPr/>
          <p:nvPr/>
        </p:nvGrpSpPr>
        <p:grpSpPr>
          <a:xfrm>
            <a:off x="6458031" y="2050794"/>
            <a:ext cx="4165962" cy="541930"/>
            <a:chOff x="6552843" y="1640642"/>
            <a:chExt cx="4165962" cy="541930"/>
          </a:xfrm>
        </p:grpSpPr>
        <p:sp>
          <p:nvSpPr>
            <p:cNvPr id="25" name="Rectángulo 24">
              <a:extLst>
                <a:ext uri="{FF2B5EF4-FFF2-40B4-BE49-F238E27FC236}">
                  <a16:creationId xmlns="" xmlns:a16="http://schemas.microsoft.com/office/drawing/2014/main" id="{46FFDD66-9C46-1F09-11E8-84DFC56B25B7}"/>
                </a:ext>
              </a:extLst>
            </p:cNvPr>
            <p:cNvSpPr/>
            <p:nvPr/>
          </p:nvSpPr>
          <p:spPr>
            <a:xfrm>
              <a:off x="8034869" y="1640642"/>
              <a:ext cx="2683936" cy="188486"/>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de flecha 25">
              <a:extLst>
                <a:ext uri="{FF2B5EF4-FFF2-40B4-BE49-F238E27FC236}">
                  <a16:creationId xmlns="" xmlns:a16="http://schemas.microsoft.com/office/drawing/2014/main" id="{6A10CFF8-EF04-6801-3F1C-93A1FFA1C79D}"/>
                </a:ext>
              </a:extLst>
            </p:cNvPr>
            <p:cNvCxnSpPr/>
            <p:nvPr/>
          </p:nvCxnSpPr>
          <p:spPr>
            <a:xfrm flipV="1">
              <a:off x="6878396" y="1753811"/>
              <a:ext cx="1156472" cy="27295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7" name="Rectángulo 26">
              <a:extLst>
                <a:ext uri="{FF2B5EF4-FFF2-40B4-BE49-F238E27FC236}">
                  <a16:creationId xmlns="" xmlns:a16="http://schemas.microsoft.com/office/drawing/2014/main" id="{3B76FE6C-CE91-096A-DD57-D4A09440B8A5}"/>
                </a:ext>
              </a:extLst>
            </p:cNvPr>
            <p:cNvSpPr/>
            <p:nvPr/>
          </p:nvSpPr>
          <p:spPr>
            <a:xfrm>
              <a:off x="6552843" y="1896731"/>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grpSp>
        <p:nvGrpSpPr>
          <p:cNvPr id="28" name="Grupo 27">
            <a:extLst>
              <a:ext uri="{FF2B5EF4-FFF2-40B4-BE49-F238E27FC236}">
                <a16:creationId xmlns="" xmlns:a16="http://schemas.microsoft.com/office/drawing/2014/main" id="{724353FC-5D52-1E7F-B1A9-E0EC1B0CDE2D}"/>
              </a:ext>
            </a:extLst>
          </p:cNvPr>
          <p:cNvGrpSpPr/>
          <p:nvPr/>
        </p:nvGrpSpPr>
        <p:grpSpPr>
          <a:xfrm>
            <a:off x="7939616" y="2526662"/>
            <a:ext cx="3607960" cy="772248"/>
            <a:chOff x="8271933" y="2168551"/>
            <a:chExt cx="3607960" cy="772248"/>
          </a:xfrm>
        </p:grpSpPr>
        <p:sp>
          <p:nvSpPr>
            <p:cNvPr id="29" name="Rectángulo 28">
              <a:extLst>
                <a:ext uri="{FF2B5EF4-FFF2-40B4-BE49-F238E27FC236}">
                  <a16:creationId xmlns="" xmlns:a16="http://schemas.microsoft.com/office/drawing/2014/main" id="{D1DBDAD0-A472-F10C-CB18-63E155188567}"/>
                </a:ext>
              </a:extLst>
            </p:cNvPr>
            <p:cNvSpPr/>
            <p:nvPr/>
          </p:nvSpPr>
          <p:spPr>
            <a:xfrm>
              <a:off x="8271933" y="2168551"/>
              <a:ext cx="2683936" cy="37323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0" name="Conector recto de flecha 29">
              <a:extLst>
                <a:ext uri="{FF2B5EF4-FFF2-40B4-BE49-F238E27FC236}">
                  <a16:creationId xmlns="" xmlns:a16="http://schemas.microsoft.com/office/drawing/2014/main" id="{49674BBC-7E9D-1EA3-3F95-49D68CB25A85}"/>
                </a:ext>
              </a:extLst>
            </p:cNvPr>
            <p:cNvCxnSpPr/>
            <p:nvPr/>
          </p:nvCxnSpPr>
          <p:spPr>
            <a:xfrm flipH="1" flipV="1">
              <a:off x="10955869" y="2305333"/>
              <a:ext cx="601131" cy="44775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31" name="Rectángulo 30">
              <a:extLst>
                <a:ext uri="{FF2B5EF4-FFF2-40B4-BE49-F238E27FC236}">
                  <a16:creationId xmlns="" xmlns:a16="http://schemas.microsoft.com/office/drawing/2014/main" id="{E4572416-FB2D-DA02-002C-038866716FEC}"/>
                </a:ext>
              </a:extLst>
            </p:cNvPr>
            <p:cNvSpPr/>
            <p:nvPr/>
          </p:nvSpPr>
          <p:spPr>
            <a:xfrm>
              <a:off x="11554341" y="2654958"/>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4</a:t>
              </a:r>
            </a:p>
          </p:txBody>
        </p:sp>
      </p:grpSp>
      <p:pic>
        <p:nvPicPr>
          <p:cNvPr id="6" name="Imagen 5">
            <a:extLst>
              <a:ext uri="{FF2B5EF4-FFF2-40B4-BE49-F238E27FC236}">
                <a16:creationId xmlns="" xmlns:a16="http://schemas.microsoft.com/office/drawing/2014/main" id="{7EC44DDB-E7A0-6A3C-E7B1-7459F554B21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24976212-AD54-F3D3-044B-B9FFD52B5C37}"/>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2" name="Diagrama de flujo: datos 28">
            <a:extLst>
              <a:ext uri="{FF2B5EF4-FFF2-40B4-BE49-F238E27FC236}">
                <a16:creationId xmlns="" xmlns:a16="http://schemas.microsoft.com/office/drawing/2014/main" id="{2666EBD7-6CC0-143E-B1BE-0B75A5CDF15D}"/>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3" name="Diagrama de flujo: datos 30">
            <a:extLst>
              <a:ext uri="{FF2B5EF4-FFF2-40B4-BE49-F238E27FC236}">
                <a16:creationId xmlns="" xmlns:a16="http://schemas.microsoft.com/office/drawing/2014/main" id="{F938D26A-9ABD-6A8C-61C9-B13FCCA4F922}"/>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4" name="Diagrama de flujo: entrada manual 31">
            <a:extLst>
              <a:ext uri="{FF2B5EF4-FFF2-40B4-BE49-F238E27FC236}">
                <a16:creationId xmlns="" xmlns:a16="http://schemas.microsoft.com/office/drawing/2014/main" id="{8563472A-37AE-FE34-017B-9D68EE22F1C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180061378"/>
      </p:ext>
    </p:extLst>
  </p:cSld>
  <p:clrMapOvr>
    <a:masterClrMapping/>
  </p:clrMapOvr>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73</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 xmlns:a16="http://schemas.microsoft.com/office/drawing/2014/main" id="{4D9F4A42-5864-3309-D3A8-FE80D601C56D}"/>
              </a:ext>
            </a:extLst>
          </p:cNvPr>
          <p:cNvSpPr/>
          <p:nvPr/>
        </p:nvSpPr>
        <p:spPr>
          <a:xfrm>
            <a:off x="3478603" y="779977"/>
            <a:ext cx="5234794" cy="88438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También podrá visualizar un </a:t>
            </a:r>
            <a:r>
              <a:rPr lang="es-ES" sz="1600" b="1">
                <a:solidFill>
                  <a:schemeClr val="tx1"/>
                </a:solidFill>
                <a:latin typeface="Times New Roman" panose="02020603050405020304" pitchFamily="18" charset="0"/>
                <a:cs typeface="Times New Roman" panose="02020603050405020304" pitchFamily="18" charset="0"/>
              </a:rPr>
              <a:t>mapa</a:t>
            </a:r>
            <a:r>
              <a:rPr lang="es-ES" sz="1600">
                <a:solidFill>
                  <a:schemeClr val="tx1"/>
                </a:solidFill>
                <a:latin typeface="Times New Roman" panose="02020603050405020304" pitchFamily="18" charset="0"/>
                <a:cs typeface="Times New Roman" panose="02020603050405020304" pitchFamily="18" charset="0"/>
              </a:rPr>
              <a:t> de los </a:t>
            </a:r>
            <a:r>
              <a:rPr lang="es-ES" sz="1600" b="1">
                <a:solidFill>
                  <a:schemeClr val="tx1"/>
                </a:solidFill>
                <a:latin typeface="Times New Roman" panose="02020603050405020304" pitchFamily="18" charset="0"/>
                <a:cs typeface="Times New Roman" panose="02020603050405020304" pitchFamily="18" charset="0"/>
              </a:rPr>
              <a:t>países</a:t>
            </a:r>
            <a:r>
              <a:rPr lang="es-ES" sz="1600">
                <a:solidFill>
                  <a:schemeClr val="tx1"/>
                </a:solidFill>
                <a:latin typeface="Times New Roman" panose="02020603050405020304" pitchFamily="18" charset="0"/>
                <a:cs typeface="Times New Roman" panose="02020603050405020304" pitchFamily="18" charset="0"/>
              </a:rPr>
              <a:t> en los que hay </a:t>
            </a:r>
            <a:r>
              <a:rPr lang="es-ES" sz="1600" b="1">
                <a:solidFill>
                  <a:schemeClr val="tx1"/>
                </a:solidFill>
                <a:latin typeface="Times New Roman" panose="02020603050405020304" pitchFamily="18" charset="0"/>
                <a:cs typeface="Times New Roman" panose="02020603050405020304" pitchFamily="18" charset="0"/>
              </a:rPr>
              <a:t>más visualizaciones</a:t>
            </a:r>
            <a:r>
              <a:rPr lang="es-ES" sz="1600">
                <a:solidFill>
                  <a:schemeClr val="tx1"/>
                </a:solidFill>
                <a:latin typeface="Times New Roman" panose="02020603050405020304" pitchFamily="18" charset="0"/>
                <a:cs typeface="Times New Roman" panose="02020603050405020304" pitchFamily="18" charset="0"/>
              </a:rPr>
              <a:t>, así como en las </a:t>
            </a:r>
            <a:r>
              <a:rPr lang="es-ES" sz="1600" b="1">
                <a:solidFill>
                  <a:schemeClr val="tx1"/>
                </a:solidFill>
                <a:latin typeface="Times New Roman" panose="02020603050405020304" pitchFamily="18" charset="0"/>
                <a:cs typeface="Times New Roman" panose="02020603050405020304" pitchFamily="18" charset="0"/>
              </a:rPr>
              <a:t>ciudades</a:t>
            </a:r>
            <a:r>
              <a:rPr lang="es-ES" sz="1600">
                <a:solidFill>
                  <a:schemeClr val="tx1"/>
                </a:solidFill>
                <a:latin typeface="Times New Roman" panose="02020603050405020304" pitchFamily="18" charset="0"/>
                <a:cs typeface="Times New Roman" panose="02020603050405020304" pitchFamily="18" charset="0"/>
              </a:rPr>
              <a:t>.</a:t>
            </a:r>
            <a:endParaRPr lang="es-ES" sz="16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E7F31CDD-5189-EB22-F19E-098E63AC9A0F}"/>
              </a:ext>
            </a:extLst>
          </p:cNvPr>
          <p:cNvPicPr>
            <a:picLocks noChangeAspect="1"/>
          </p:cNvPicPr>
          <p:nvPr/>
        </p:nvPicPr>
        <p:blipFill>
          <a:blip r:embed="rId3"/>
          <a:srcRect l="27427" t="47635" r="1529" b="27948"/>
          <a:stretch>
            <a:fillRect/>
          </a:stretch>
        </p:blipFill>
        <p:spPr>
          <a:xfrm>
            <a:off x="1913362" y="1883884"/>
            <a:ext cx="3920839" cy="4708817"/>
          </a:xfrm>
          <a:prstGeom prst="rect">
            <a:avLst/>
          </a:prstGeom>
        </p:spPr>
      </p:pic>
      <p:pic>
        <p:nvPicPr>
          <p:cNvPr id="32" name="Imagen 31">
            <a:extLst>
              <a:ext uri="{FF2B5EF4-FFF2-40B4-BE49-F238E27FC236}">
                <a16:creationId xmlns="" xmlns:a16="http://schemas.microsoft.com/office/drawing/2014/main" id="{CA98B8BF-6BB4-72FD-F8B1-2812A0A4E5C8}"/>
              </a:ext>
            </a:extLst>
          </p:cNvPr>
          <p:cNvPicPr>
            <a:picLocks noChangeAspect="1"/>
          </p:cNvPicPr>
          <p:nvPr/>
        </p:nvPicPr>
        <p:blipFill>
          <a:blip r:embed="rId3"/>
          <a:srcRect l="27427" t="72614" r="1529" b="3541"/>
          <a:stretch>
            <a:fillRect/>
          </a:stretch>
        </p:blipFill>
        <p:spPr>
          <a:xfrm>
            <a:off x="6357801" y="1891485"/>
            <a:ext cx="4014867" cy="4708817"/>
          </a:xfrm>
          <a:prstGeom prst="rect">
            <a:avLst/>
          </a:prstGeom>
        </p:spPr>
      </p:pic>
      <p:pic>
        <p:nvPicPr>
          <p:cNvPr id="8" name="Imagen 7">
            <a:extLst>
              <a:ext uri="{FF2B5EF4-FFF2-40B4-BE49-F238E27FC236}">
                <a16:creationId xmlns="" xmlns:a16="http://schemas.microsoft.com/office/drawing/2014/main" id="{A6D2E378-860E-4923-B000-CABC8AF6656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8">
            <a:extLst>
              <a:ext uri="{FF2B5EF4-FFF2-40B4-BE49-F238E27FC236}">
                <a16:creationId xmlns="" xmlns:a16="http://schemas.microsoft.com/office/drawing/2014/main" id="{60F081D6-389C-54EE-3837-DC1328853BC7}"/>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0" name="Diagrama de flujo: datos 28">
            <a:extLst>
              <a:ext uri="{FF2B5EF4-FFF2-40B4-BE49-F238E27FC236}">
                <a16:creationId xmlns="" xmlns:a16="http://schemas.microsoft.com/office/drawing/2014/main" id="{E9690156-CE1C-6149-9B1B-C4E36E45D13B}"/>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1" name="Diagrama de flujo: datos 30">
            <a:extLst>
              <a:ext uri="{FF2B5EF4-FFF2-40B4-BE49-F238E27FC236}">
                <a16:creationId xmlns="" xmlns:a16="http://schemas.microsoft.com/office/drawing/2014/main" id="{4C2C4A1F-913B-9C7F-C0F4-2FAB1A36DFAB}"/>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2" name="Diagrama de flujo: entrada manual 31">
            <a:extLst>
              <a:ext uri="{FF2B5EF4-FFF2-40B4-BE49-F238E27FC236}">
                <a16:creationId xmlns="" xmlns:a16="http://schemas.microsoft.com/office/drawing/2014/main" id="{D3464295-DA9A-2C5B-58B5-82986660C51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05972779"/>
      </p:ext>
    </p:extLst>
  </p:cSld>
  <p:clrMapOvr>
    <a:masterClrMapping/>
  </p:clrMapOvr>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 xmlns:a16="http://schemas.microsoft.com/office/drawing/2014/main" id="{0C9701BB-3B0A-3141-0972-117FF96E9C3E}"/>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7" name="Rectángulo 6">
            <a:extLst>
              <a:ext uri="{FF2B5EF4-FFF2-40B4-BE49-F238E27FC236}">
                <a16:creationId xmlns="" xmlns:a16="http://schemas.microsoft.com/office/drawing/2014/main" id="{9564F6C2-0CCD-D54B-CB33-3C9D16F04DD5}"/>
              </a:ext>
            </a:extLst>
          </p:cNvPr>
          <p:cNvSpPr/>
          <p:nvPr/>
        </p:nvSpPr>
        <p:spPr>
          <a:xfrm>
            <a:off x="2752165" y="5566248"/>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Bocadillo: rectángulo 9">
            <a:extLst>
              <a:ext uri="{FF2B5EF4-FFF2-40B4-BE49-F238E27FC236}">
                <a16:creationId xmlns="" xmlns:a16="http://schemas.microsoft.com/office/drawing/2014/main" id="{7745F450-C7F6-C708-FD26-CB8855784632}"/>
              </a:ext>
            </a:extLst>
          </p:cNvPr>
          <p:cNvSpPr/>
          <p:nvPr/>
        </p:nvSpPr>
        <p:spPr>
          <a:xfrm>
            <a:off x="4453136" y="3281084"/>
            <a:ext cx="3312230" cy="1383752"/>
          </a:xfrm>
          <a:prstGeom prst="wedgeRectCallout">
            <a:avLst>
              <a:gd name="adj1" fmla="val -87263"/>
              <a:gd name="adj2" fmla="val 114031"/>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otra parte, accediendo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nos dirigiremos a </a:t>
            </a:r>
            <a:r>
              <a:rPr lang="es-ES" sz="1600" b="1" err="1">
                <a:solidFill>
                  <a:schemeClr val="tx1"/>
                </a:solidFill>
                <a:latin typeface="Times New Roman" panose="02020603050405020304" pitchFamily="18" charset="0"/>
                <a:cs typeface="Times New Roman" panose="02020603050405020304" pitchFamily="18" charset="0"/>
              </a:rPr>
              <a:t>Scopus</a:t>
            </a:r>
            <a:r>
              <a:rPr lang="es-ES" sz="1600">
                <a:solidFill>
                  <a:schemeClr val="tx1"/>
                </a:solidFill>
                <a:latin typeface="Times New Roman" panose="02020603050405020304" pitchFamily="18" charset="0"/>
                <a:cs typeface="Times New Roman" panose="02020603050405020304" pitchFamily="18" charset="0"/>
              </a:rPr>
              <a:t> clicando en este icono.</a:t>
            </a:r>
          </a:p>
        </p:txBody>
      </p:sp>
      <p:pic>
        <p:nvPicPr>
          <p:cNvPr id="8" name="Imagen 7">
            <a:extLst>
              <a:ext uri="{FF2B5EF4-FFF2-40B4-BE49-F238E27FC236}">
                <a16:creationId xmlns="" xmlns:a16="http://schemas.microsoft.com/office/drawing/2014/main" id="{E4C57E48-72EA-B705-B7DC-71E4A7A78F4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8">
            <a:extLst>
              <a:ext uri="{FF2B5EF4-FFF2-40B4-BE49-F238E27FC236}">
                <a16:creationId xmlns="" xmlns:a16="http://schemas.microsoft.com/office/drawing/2014/main" id="{6836AB35-C33F-7976-AE71-02B887A016BB}"/>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1" name="Diagrama de flujo: datos 28">
            <a:extLst>
              <a:ext uri="{FF2B5EF4-FFF2-40B4-BE49-F238E27FC236}">
                <a16:creationId xmlns="" xmlns:a16="http://schemas.microsoft.com/office/drawing/2014/main" id="{968785FF-470A-D362-3735-F573CA7306D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2" name="Diagrama de flujo: datos 30">
            <a:extLst>
              <a:ext uri="{FF2B5EF4-FFF2-40B4-BE49-F238E27FC236}">
                <a16:creationId xmlns="" xmlns:a16="http://schemas.microsoft.com/office/drawing/2014/main" id="{48B0D787-8DFC-8A5E-81E5-097D2F5B4D27}"/>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3" name="Diagrama de flujo: entrada manual 31">
            <a:extLst>
              <a:ext uri="{FF2B5EF4-FFF2-40B4-BE49-F238E27FC236}">
                <a16:creationId xmlns="" xmlns:a16="http://schemas.microsoft.com/office/drawing/2014/main" id="{BD20FC53-9F0F-6C25-1E5A-E34591425E4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367931141"/>
      </p:ext>
    </p:extLst>
  </p:cSld>
  <p:clrMapOvr>
    <a:masterClrMapping/>
  </p:clrMapOvr>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1" name="Imagen 20">
            <a:extLst>
              <a:ext uri="{FF2B5EF4-FFF2-40B4-BE49-F238E27FC236}">
                <a16:creationId xmlns="" xmlns:a16="http://schemas.microsoft.com/office/drawing/2014/main" id="{45484C24-0F69-A39C-8C01-9E2EE4838706}"/>
              </a:ext>
            </a:extLst>
          </p:cNvPr>
          <p:cNvPicPr>
            <a:picLocks noChangeAspect="1"/>
          </p:cNvPicPr>
          <p:nvPr/>
        </p:nvPicPr>
        <p:blipFill>
          <a:blip r:embed="rId3"/>
          <a:srcRect l="997" t="291" r="1465" b="384"/>
          <a:stretch>
            <a:fillRect/>
          </a:stretch>
        </p:blipFill>
        <p:spPr>
          <a:xfrm>
            <a:off x="6130010" y="552850"/>
            <a:ext cx="5253019" cy="6305148"/>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 xmlns:a16="http://schemas.microsoft.com/office/drawing/2014/main" id="{D6C51001-8089-F595-E883-999234712C35}"/>
              </a:ext>
            </a:extLst>
          </p:cNvPr>
          <p:cNvSpPr/>
          <p:nvPr/>
        </p:nvSpPr>
        <p:spPr>
          <a:xfrm>
            <a:off x="953080" y="2530453"/>
            <a:ext cx="4223850" cy="179709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Ya en el perfil del autor, en la parte inferior de la página, a la izquierda, podrá buscar la publicación en la que esté interesado (1) o bien, si desea buscarlo de forma más directa, puede encontrarlo mediante el buscador (2).</a:t>
            </a:r>
          </a:p>
        </p:txBody>
      </p:sp>
      <p:grpSp>
        <p:nvGrpSpPr>
          <p:cNvPr id="14" name="Grupo 13">
            <a:extLst>
              <a:ext uri="{FF2B5EF4-FFF2-40B4-BE49-F238E27FC236}">
                <a16:creationId xmlns="" xmlns:a16="http://schemas.microsoft.com/office/drawing/2014/main" id="{F26148D9-42F6-B18E-407E-C822431A8971}"/>
              </a:ext>
            </a:extLst>
          </p:cNvPr>
          <p:cNvGrpSpPr/>
          <p:nvPr/>
        </p:nvGrpSpPr>
        <p:grpSpPr>
          <a:xfrm>
            <a:off x="6502400" y="4014170"/>
            <a:ext cx="2977539" cy="2843830"/>
            <a:chOff x="6502118" y="4016190"/>
            <a:chExt cx="2977539" cy="2843830"/>
          </a:xfrm>
        </p:grpSpPr>
        <p:sp>
          <p:nvSpPr>
            <p:cNvPr id="15" name="Rectángulo 14">
              <a:extLst>
                <a:ext uri="{FF2B5EF4-FFF2-40B4-BE49-F238E27FC236}">
                  <a16:creationId xmlns="" xmlns:a16="http://schemas.microsoft.com/office/drawing/2014/main" id="{0CA361A5-8B29-19E6-317D-F9711122E34F}"/>
                </a:ext>
              </a:extLst>
            </p:cNvPr>
            <p:cNvSpPr/>
            <p:nvPr/>
          </p:nvSpPr>
          <p:spPr>
            <a:xfrm>
              <a:off x="6502118" y="4016190"/>
              <a:ext cx="2965506" cy="284383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 xmlns:a16="http://schemas.microsoft.com/office/drawing/2014/main" id="{70391C73-4A04-9EF7-8B0D-00B82D34C38F}"/>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cxnSp>
        <p:nvCxnSpPr>
          <p:cNvPr id="22" name="Conector recto de flecha 21">
            <a:extLst>
              <a:ext uri="{FF2B5EF4-FFF2-40B4-BE49-F238E27FC236}">
                <a16:creationId xmlns="" xmlns:a16="http://schemas.microsoft.com/office/drawing/2014/main" id="{FB361012-7E9D-A382-2BC0-B2CA7BDF490F}"/>
              </a:ext>
            </a:extLst>
          </p:cNvPr>
          <p:cNvCxnSpPr>
            <a:stCxn id="23" idx="0"/>
          </p:cNvCxnSpPr>
          <p:nvPr/>
        </p:nvCxnSpPr>
        <p:spPr>
          <a:xfrm flipH="1" flipV="1">
            <a:off x="8175227" y="795867"/>
            <a:ext cx="137426" cy="108569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3" name="Rectángulo 22">
            <a:extLst>
              <a:ext uri="{FF2B5EF4-FFF2-40B4-BE49-F238E27FC236}">
                <a16:creationId xmlns="" xmlns:a16="http://schemas.microsoft.com/office/drawing/2014/main" id="{BE92CF77-4735-B830-EA2F-928FD8623732}"/>
              </a:ext>
            </a:extLst>
          </p:cNvPr>
          <p:cNvSpPr/>
          <p:nvPr/>
        </p:nvSpPr>
        <p:spPr>
          <a:xfrm>
            <a:off x="8149877" y="1881562"/>
            <a:ext cx="325552"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pic>
        <p:nvPicPr>
          <p:cNvPr id="6" name="Imagen 5">
            <a:extLst>
              <a:ext uri="{FF2B5EF4-FFF2-40B4-BE49-F238E27FC236}">
                <a16:creationId xmlns="" xmlns:a16="http://schemas.microsoft.com/office/drawing/2014/main" id="{DA5DD3E9-54C9-7447-B94E-CA50FF21C8E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E23490B4-2BBD-D8E8-3B53-F6779077A53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8" name="Diagrama de flujo: datos 28">
            <a:extLst>
              <a:ext uri="{FF2B5EF4-FFF2-40B4-BE49-F238E27FC236}">
                <a16:creationId xmlns="" xmlns:a16="http://schemas.microsoft.com/office/drawing/2014/main" id="{E33B8B61-3253-9B76-DE87-E4C10AD47F5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9" name="Diagrama de flujo: datos 30">
            <a:extLst>
              <a:ext uri="{FF2B5EF4-FFF2-40B4-BE49-F238E27FC236}">
                <a16:creationId xmlns="" xmlns:a16="http://schemas.microsoft.com/office/drawing/2014/main" id="{9DED54F4-B83B-5BAE-8C49-A3942724EF6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0" name="Diagrama de flujo: entrada manual 31">
            <a:extLst>
              <a:ext uri="{FF2B5EF4-FFF2-40B4-BE49-F238E27FC236}">
                <a16:creationId xmlns="" xmlns:a16="http://schemas.microsoft.com/office/drawing/2014/main" id="{986BB45B-7D7D-D150-A038-FE68075F3F48}"/>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32298174"/>
      </p:ext>
    </p:extLst>
  </p:cSld>
  <p:clrMapOvr>
    <a:masterClrMapping/>
  </p:clrMapOvr>
  <p:transition/>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4" name="Rectángulo 23">
            <a:extLst>
              <a:ext uri="{FF2B5EF4-FFF2-40B4-BE49-F238E27FC236}">
                <a16:creationId xmlns="" xmlns:a16="http://schemas.microsoft.com/office/drawing/2014/main" id="{E79C9B2A-8432-BAF5-5246-82A179A6A811}"/>
              </a:ext>
            </a:extLst>
          </p:cNvPr>
          <p:cNvSpPr/>
          <p:nvPr/>
        </p:nvSpPr>
        <p:spPr>
          <a:xfrm>
            <a:off x="1291747" y="2691860"/>
            <a:ext cx="3576587" cy="147428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esta página, bajo las afiliaciones de los autores, va a poder observar las visualizaciones que ha tenido la publicación.</a:t>
            </a:r>
          </a:p>
        </p:txBody>
      </p:sp>
      <p:pic>
        <p:nvPicPr>
          <p:cNvPr id="34" name="Imagen 33">
            <a:extLst>
              <a:ext uri="{FF2B5EF4-FFF2-40B4-BE49-F238E27FC236}">
                <a16:creationId xmlns="" xmlns:a16="http://schemas.microsoft.com/office/drawing/2014/main" id="{BFC7F242-316F-DA89-98B7-AAC84D4F4213}"/>
              </a:ext>
            </a:extLst>
          </p:cNvPr>
          <p:cNvPicPr>
            <a:picLocks noChangeAspect="1"/>
          </p:cNvPicPr>
          <p:nvPr/>
        </p:nvPicPr>
        <p:blipFill>
          <a:blip r:embed="rId3"/>
          <a:srcRect l="1109" t="275" r="439" b="2500"/>
          <a:stretch>
            <a:fillRect/>
          </a:stretch>
        </p:blipFill>
        <p:spPr>
          <a:xfrm>
            <a:off x="6315912" y="552849"/>
            <a:ext cx="4707688" cy="6305167"/>
          </a:xfrm>
          <a:prstGeom prst="rect">
            <a:avLst/>
          </a:prstGeom>
        </p:spPr>
      </p:pic>
      <p:sp>
        <p:nvSpPr>
          <p:cNvPr id="37" name="Rectángulo 36">
            <a:extLst>
              <a:ext uri="{FF2B5EF4-FFF2-40B4-BE49-F238E27FC236}">
                <a16:creationId xmlns="" xmlns:a16="http://schemas.microsoft.com/office/drawing/2014/main" id="{405877A7-A49F-1B87-BBC8-1265F15C4F41}"/>
              </a:ext>
            </a:extLst>
          </p:cNvPr>
          <p:cNvSpPr/>
          <p:nvPr/>
        </p:nvSpPr>
        <p:spPr>
          <a:xfrm>
            <a:off x="8542866" y="3532441"/>
            <a:ext cx="448733" cy="294492"/>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 xmlns:a16="http://schemas.microsoft.com/office/drawing/2014/main" id="{CC05383C-DCB8-C3A4-FE0F-790E527A007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7" name="Diagrama de flujo: datos 28">
            <a:extLst>
              <a:ext uri="{FF2B5EF4-FFF2-40B4-BE49-F238E27FC236}">
                <a16:creationId xmlns="" xmlns:a16="http://schemas.microsoft.com/office/drawing/2014/main" id="{3C51FD52-1191-A978-C76F-7943971AF2E4}"/>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8" name="Diagrama de flujo: datos 28">
            <a:extLst>
              <a:ext uri="{FF2B5EF4-FFF2-40B4-BE49-F238E27FC236}">
                <a16:creationId xmlns="" xmlns:a16="http://schemas.microsoft.com/office/drawing/2014/main" id="{AA04368C-31B0-FDC0-D321-E404C5BFE6B1}"/>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9" name="Diagrama de flujo: datos 30">
            <a:extLst>
              <a:ext uri="{FF2B5EF4-FFF2-40B4-BE49-F238E27FC236}">
                <a16:creationId xmlns="" xmlns:a16="http://schemas.microsoft.com/office/drawing/2014/main" id="{457B5D9F-CCDE-D0D0-561F-BC7B52C880E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0" name="Diagrama de flujo: entrada manual 31">
            <a:extLst>
              <a:ext uri="{FF2B5EF4-FFF2-40B4-BE49-F238E27FC236}">
                <a16:creationId xmlns="" xmlns:a16="http://schemas.microsoft.com/office/drawing/2014/main" id="{CB29A9AF-E74E-8599-AADB-93713EBBCB7C}"/>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790201484"/>
      </p:ext>
    </p:extLst>
  </p:cSld>
  <p:clrMapOvr>
    <a:masterClrMapping/>
  </p:clrMapOvr>
  <p:transition/>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FEB4156A-7D44-3515-9D72-3A1553F5F6BC}"/>
              </a:ext>
            </a:extLst>
          </p:cNvPr>
          <p:cNvSpPr/>
          <p:nvPr/>
        </p:nvSpPr>
        <p:spPr>
          <a:xfrm>
            <a:off x="379051" y="798411"/>
            <a:ext cx="11433898" cy="1534255"/>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número de menciones</a:t>
            </a:r>
            <a:r>
              <a:rPr lang="es-ES" sz="1600">
                <a:solidFill>
                  <a:schemeClr val="tx1"/>
                </a:solidFill>
                <a:latin typeface="Times New Roman" panose="02020603050405020304" pitchFamily="18" charset="0"/>
                <a:cs typeface="Times New Roman" panose="02020603050405020304" pitchFamily="18" charset="0"/>
              </a:rPr>
              <a:t> hace referencia, como su nombre indica, a las menciones recibidas por la aportación en documentos no académicos por agentes sociales, culturales, económicos o políticos (ej.: documentos normativos, patentes, informes políticos o de implementación de políticas públicas, noticias en medios, guías clínicas, etc.). Lo que se traduce en los beneficios y la transcendencia que ha generado fuera de la academia, y la relevancia y alcance de las organizaciones que hacen uso de la aportación.</a:t>
            </a:r>
          </a:p>
        </p:txBody>
      </p:sp>
      <p:sp>
        <p:nvSpPr>
          <p:cNvPr id="8" name="Rectángulo 7">
            <a:extLst>
              <a:ext uri="{FF2B5EF4-FFF2-40B4-BE49-F238E27FC236}">
                <a16:creationId xmlns="" xmlns:a16="http://schemas.microsoft.com/office/drawing/2014/main" id="{310C835C-213E-058A-850E-5572636EEE57}"/>
              </a:ext>
            </a:extLst>
          </p:cNvPr>
          <p:cNvSpPr/>
          <p:nvPr/>
        </p:nvSpPr>
        <p:spPr>
          <a:xfrm>
            <a:off x="2837372" y="3262841"/>
            <a:ext cx="2476013"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Esta información la vamos a poder obtener de la siguiente </a:t>
            </a:r>
            <a:r>
              <a:rPr lang="es-ES" sz="1600" b="1">
                <a:solidFill>
                  <a:schemeClr val="tx1"/>
                </a:solidFill>
                <a:latin typeface="Times New Roman" panose="02020603050405020304" pitchFamily="18" charset="0"/>
                <a:cs typeface="Times New Roman" panose="02020603050405020304" pitchFamily="18" charset="0"/>
              </a:rPr>
              <a:t>fuente</a:t>
            </a:r>
            <a:r>
              <a:rPr lang="es-ES" sz="1600">
                <a:solidFill>
                  <a:schemeClr val="tx1"/>
                </a:solidFill>
                <a:latin typeface="Times New Roman" panose="02020603050405020304" pitchFamily="18" charset="0"/>
                <a:cs typeface="Times New Roman" panose="02020603050405020304" pitchFamily="18" charset="0"/>
              </a:rPr>
              <a:t>:</a:t>
            </a:r>
          </a:p>
        </p:txBody>
      </p:sp>
      <p:cxnSp>
        <p:nvCxnSpPr>
          <p:cNvPr id="10" name="Conector recto de flecha 9">
            <a:extLst>
              <a:ext uri="{FF2B5EF4-FFF2-40B4-BE49-F238E27FC236}">
                <a16:creationId xmlns="" xmlns:a16="http://schemas.microsoft.com/office/drawing/2014/main" id="{0C5B592A-61E7-AA9F-F021-2AAC6C6CF4FF}"/>
              </a:ext>
            </a:extLst>
          </p:cNvPr>
          <p:cNvCxnSpPr>
            <a:stCxn id="8" idx="3"/>
            <a:endCxn id="12" idx="1"/>
          </p:cNvCxnSpPr>
          <p:nvPr/>
        </p:nvCxnSpPr>
        <p:spPr>
          <a:xfrm flipV="1">
            <a:off x="5313385" y="3890370"/>
            <a:ext cx="2632992" cy="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2" name="CuadroTexto 11">
            <a:extLst>
              <a:ext uri="{FF2B5EF4-FFF2-40B4-BE49-F238E27FC236}">
                <a16:creationId xmlns="" xmlns:a16="http://schemas.microsoft.com/office/drawing/2014/main" id="{EC487877-29CE-4BBF-4084-FA373180A520}"/>
              </a:ext>
            </a:extLst>
          </p:cNvPr>
          <p:cNvSpPr txBox="1"/>
          <p:nvPr/>
        </p:nvSpPr>
        <p:spPr>
          <a:xfrm>
            <a:off x="7946377" y="3613371"/>
            <a:ext cx="1416232"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The Lens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78</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26" name="Rectángulo 25">
            <a:extLst>
              <a:ext uri="{FF2B5EF4-FFF2-40B4-BE49-F238E27FC236}">
                <a16:creationId xmlns="" xmlns:a16="http://schemas.microsoft.com/office/drawing/2014/main" id="{2A10F750-C9BB-1EA4-BE8F-55A7A4B345F3}"/>
              </a:ext>
            </a:extLst>
          </p:cNvPr>
          <p:cNvSpPr/>
          <p:nvPr/>
        </p:nvSpPr>
        <p:spPr>
          <a:xfrm>
            <a:off x="2724830" y="5450056"/>
            <a:ext cx="6742340" cy="65429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cual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pic>
        <p:nvPicPr>
          <p:cNvPr id="28" name="Imagen 27">
            <a:extLst>
              <a:ext uri="{FF2B5EF4-FFF2-40B4-BE49-F238E27FC236}">
                <a16:creationId xmlns="" xmlns:a16="http://schemas.microsoft.com/office/drawing/2014/main" id="{93FB5CE2-7AF3-8109-F533-366FAA87E57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3" name="Diagrama de flujo: datos 27">
            <a:extLst>
              <a:ext uri="{FF2B5EF4-FFF2-40B4-BE49-F238E27FC236}">
                <a16:creationId xmlns="" xmlns:a16="http://schemas.microsoft.com/office/drawing/2014/main" id="{D5F2A989-D23B-59C7-3500-F33D803384DC}"/>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9" name="Diagrama de flujo: datos 28">
            <a:extLst>
              <a:ext uri="{FF2B5EF4-FFF2-40B4-BE49-F238E27FC236}">
                <a16:creationId xmlns="" xmlns:a16="http://schemas.microsoft.com/office/drawing/2014/main" id="{5BE2B7C9-067D-CAC9-D61B-284FFE3B89EF}"/>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0" name="Diagrama de flujo: datos 28">
            <a:extLst>
              <a:ext uri="{FF2B5EF4-FFF2-40B4-BE49-F238E27FC236}">
                <a16:creationId xmlns="" xmlns:a16="http://schemas.microsoft.com/office/drawing/2014/main" id="{D44CDC18-6697-E4BF-75AD-C6A29006627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1" name="Diagrama de flujo: datos 30">
            <a:extLst>
              <a:ext uri="{FF2B5EF4-FFF2-40B4-BE49-F238E27FC236}">
                <a16:creationId xmlns="" xmlns:a16="http://schemas.microsoft.com/office/drawing/2014/main" id="{8A7ACC4F-0C58-3725-77EB-6E63C929B1A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2" name="Diagrama de flujo: entrada manual 31">
            <a:extLst>
              <a:ext uri="{FF2B5EF4-FFF2-40B4-BE49-F238E27FC236}">
                <a16:creationId xmlns="" xmlns:a16="http://schemas.microsoft.com/office/drawing/2014/main" id="{59284EC3-A925-2817-3552-5BA1B6F6ABF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68779845"/>
      </p:ext>
    </p:extLst>
  </p:cSld>
  <p:clrMapOvr>
    <a:masterClrMapping/>
  </p:clrMapOvr>
  <p:transition/>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8FFF166E-304E-D4C3-78FF-7F5E2AB58B3B}"/>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8" name="Rectángulo 7">
            <a:extLst>
              <a:ext uri="{FF2B5EF4-FFF2-40B4-BE49-F238E27FC236}">
                <a16:creationId xmlns="" xmlns:a16="http://schemas.microsoft.com/office/drawing/2014/main" id="{00438B9C-B64F-458E-A6F4-377A3763A85F}"/>
              </a:ext>
            </a:extLst>
          </p:cNvPr>
          <p:cNvSpPr/>
          <p:nvPr/>
        </p:nvSpPr>
        <p:spPr>
          <a:xfrm>
            <a:off x="1710766" y="5566248"/>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Bocadillo: rectángulo 8">
            <a:extLst>
              <a:ext uri="{FF2B5EF4-FFF2-40B4-BE49-F238E27FC236}">
                <a16:creationId xmlns="" xmlns:a16="http://schemas.microsoft.com/office/drawing/2014/main" id="{23E9A42D-A2AF-DCE9-EF10-D8B9273F7ABC}"/>
              </a:ext>
            </a:extLst>
          </p:cNvPr>
          <p:cNvSpPr/>
          <p:nvPr/>
        </p:nvSpPr>
        <p:spPr>
          <a:xfrm>
            <a:off x="3013802" y="3539066"/>
            <a:ext cx="2201664" cy="1244302"/>
          </a:xfrm>
          <a:prstGeom prst="wedgeRectCallout">
            <a:avLst>
              <a:gd name="adj1" fmla="val -87263"/>
              <a:gd name="adj2" fmla="val 114031"/>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acceder a </a:t>
            </a:r>
            <a:r>
              <a:rPr lang="es-ES" sz="1600" b="1" err="1">
                <a:solidFill>
                  <a:schemeClr val="tx1"/>
                </a:solidFill>
                <a:latin typeface="Times New Roman" panose="02020603050405020304" pitchFamily="18" charset="0"/>
                <a:cs typeface="Times New Roman" panose="02020603050405020304" pitchFamily="18" charset="0"/>
              </a:rPr>
              <a:t>The Lens </a:t>
            </a:r>
            <a:r>
              <a:rPr lang="es-ES" sz="1600">
                <a:solidFill>
                  <a:schemeClr val="tx1"/>
                </a:solidFill>
                <a:latin typeface="Times New Roman" panose="02020603050405020304" pitchFamily="18" charset="0"/>
                <a:cs typeface="Times New Roman" panose="02020603050405020304" pitchFamily="18" charset="0"/>
              </a:rPr>
              <a:t>tenemos que  clicar en este icono.</a:t>
            </a:r>
          </a:p>
        </p:txBody>
      </p:sp>
      <p:pic>
        <p:nvPicPr>
          <p:cNvPr id="15" name="Imagen 14">
            <a:extLst>
              <a:ext uri="{FF2B5EF4-FFF2-40B4-BE49-F238E27FC236}">
                <a16:creationId xmlns="" xmlns:a16="http://schemas.microsoft.com/office/drawing/2014/main" id="{578E26DE-291F-055E-83DB-99AA7A16714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6" name="Diagrama de flujo: datos 27">
            <a:extLst>
              <a:ext uri="{FF2B5EF4-FFF2-40B4-BE49-F238E27FC236}">
                <a16:creationId xmlns="" xmlns:a16="http://schemas.microsoft.com/office/drawing/2014/main" id="{2E0E15DE-47E5-0449-C4D1-D9E34CF413BC}"/>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7" name="Diagrama de flujo: datos 28">
            <a:extLst>
              <a:ext uri="{FF2B5EF4-FFF2-40B4-BE49-F238E27FC236}">
                <a16:creationId xmlns="" xmlns:a16="http://schemas.microsoft.com/office/drawing/2014/main" id="{EC56106A-57E5-5220-5F3D-A47A5B7D653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8" name="Diagrama de flujo: datos 28">
            <a:extLst>
              <a:ext uri="{FF2B5EF4-FFF2-40B4-BE49-F238E27FC236}">
                <a16:creationId xmlns="" xmlns:a16="http://schemas.microsoft.com/office/drawing/2014/main" id="{24D44DFE-9A88-D59C-9510-65CD7904D7B0}"/>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9" name="Diagrama de flujo: datos 30">
            <a:extLst>
              <a:ext uri="{FF2B5EF4-FFF2-40B4-BE49-F238E27FC236}">
                <a16:creationId xmlns="" xmlns:a16="http://schemas.microsoft.com/office/drawing/2014/main" id="{DF8B8162-9D48-7E63-01E1-9DA8E38B2918}"/>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0" name="Diagrama de flujo: entrada manual 31">
            <a:extLst>
              <a:ext uri="{FF2B5EF4-FFF2-40B4-BE49-F238E27FC236}">
                <a16:creationId xmlns="" xmlns:a16="http://schemas.microsoft.com/office/drawing/2014/main" id="{2DF83FB9-C3C5-AD87-FBE6-C9512EEEA974}"/>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659359417"/>
      </p:ext>
    </p:extLst>
  </p:cSld>
  <p:clrMapOvr>
    <a:masterClrMapping/>
  </p:clrMapOvr>
  <p:transition/>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79</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B59A4452-793F-0561-37D2-5FEF4CAA208C}"/>
              </a:ext>
            </a:extLst>
          </p:cNvPr>
          <p:cNvSpPr/>
          <p:nvPr/>
        </p:nvSpPr>
        <p:spPr>
          <a:xfrm>
            <a:off x="816115" y="2471739"/>
            <a:ext cx="4550579" cy="201951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err="1">
                <a:solidFill>
                  <a:schemeClr val="tx1"/>
                </a:solidFill>
                <a:latin typeface="Times New Roman" panose="02020603050405020304" pitchFamily="18" charset="0"/>
                <a:cs typeface="Times New Roman" panose="02020603050405020304" pitchFamily="18" charset="0"/>
              </a:rPr>
              <a:t>The Lens</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3"/>
              </a:rPr>
              <a:t>lens.org</a:t>
            </a:r>
            <a:r>
              <a:rPr lang="es-ES" sz="1600">
                <a:solidFill>
                  <a:schemeClr val="tx1"/>
                </a:solidFill>
                <a:latin typeface="Times New Roman" panose="02020603050405020304" pitchFamily="18" charset="0"/>
                <a:cs typeface="Times New Roman" panose="02020603050405020304" pitchFamily="18" charset="0"/>
              </a:rPr>
              <a:t>) es un metabuscador académico que reúne patentes y documentos académicos, entre artículos, comunicaciones, libros y tesis, en un sistema unificado y separado a la vez, ya que cada tipo de documentos tiene su lugar en la página de resultados.</a:t>
            </a:r>
          </a:p>
        </p:txBody>
      </p:sp>
      <p:pic>
        <p:nvPicPr>
          <p:cNvPr id="11" name="Imagen 10">
            <a:extLst>
              <a:ext uri="{FF2B5EF4-FFF2-40B4-BE49-F238E27FC236}">
                <a16:creationId xmlns="" xmlns:a16="http://schemas.microsoft.com/office/drawing/2014/main" id="{FF079B21-30AC-35C7-B81E-CFE54866A14C}"/>
              </a:ext>
            </a:extLst>
          </p:cNvPr>
          <p:cNvPicPr>
            <a:picLocks noChangeAspect="1"/>
          </p:cNvPicPr>
          <p:nvPr/>
        </p:nvPicPr>
        <p:blipFill>
          <a:blip r:embed="rId4"/>
          <a:srcRect l="2685" r="2505" b="75758"/>
          <a:stretch>
            <a:fillRect/>
          </a:stretch>
        </p:blipFill>
        <p:spPr>
          <a:xfrm>
            <a:off x="6450677" y="552850"/>
            <a:ext cx="5145292" cy="6305150"/>
          </a:xfrm>
          <a:prstGeom prst="rect">
            <a:avLst/>
          </a:prstGeom>
        </p:spPr>
      </p:pic>
      <p:pic>
        <p:nvPicPr>
          <p:cNvPr id="14" name="Imagen 13">
            <a:extLst>
              <a:ext uri="{FF2B5EF4-FFF2-40B4-BE49-F238E27FC236}">
                <a16:creationId xmlns="" xmlns:a16="http://schemas.microsoft.com/office/drawing/2014/main" id="{8A16EE8E-E2F1-B658-AE7B-F3EBDC46425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5" name="Diagrama de flujo: datos 27">
            <a:extLst>
              <a:ext uri="{FF2B5EF4-FFF2-40B4-BE49-F238E27FC236}">
                <a16:creationId xmlns="" xmlns:a16="http://schemas.microsoft.com/office/drawing/2014/main" id="{4B549C8F-68A2-9AE5-14E5-17071B125C48}"/>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6" name="Diagrama de flujo: datos 28">
            <a:extLst>
              <a:ext uri="{FF2B5EF4-FFF2-40B4-BE49-F238E27FC236}">
                <a16:creationId xmlns="" xmlns:a16="http://schemas.microsoft.com/office/drawing/2014/main" id="{2A3DE547-4876-DD9D-7A4D-F08760C2F7F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7" name="Diagrama de flujo: datos 28">
            <a:extLst>
              <a:ext uri="{FF2B5EF4-FFF2-40B4-BE49-F238E27FC236}">
                <a16:creationId xmlns="" xmlns:a16="http://schemas.microsoft.com/office/drawing/2014/main" id="{69D9AAF4-304A-ECC5-6F9B-F6681474770A}"/>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8" name="Diagrama de flujo: datos 30">
            <a:extLst>
              <a:ext uri="{FF2B5EF4-FFF2-40B4-BE49-F238E27FC236}">
                <a16:creationId xmlns="" xmlns:a16="http://schemas.microsoft.com/office/drawing/2014/main" id="{F83B439D-CB1B-F45A-A6CA-BCC2FAAD57A0}"/>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9" name="Diagrama de flujo: entrada manual 31">
            <a:extLst>
              <a:ext uri="{FF2B5EF4-FFF2-40B4-BE49-F238E27FC236}">
                <a16:creationId xmlns="" xmlns:a16="http://schemas.microsoft.com/office/drawing/2014/main" id="{0629CB92-2223-7AF7-BF77-E2182838605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80390079"/>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66" name="Rectángulo 65">
            <a:extLst>
              <a:ext uri="{FF2B5EF4-FFF2-40B4-BE49-F238E27FC236}">
                <a16:creationId xmlns="" xmlns:a16="http://schemas.microsoft.com/office/drawing/2014/main" id="{5730AF30-47AA-A5D2-EC47-0315502FBB30}"/>
              </a:ext>
            </a:extLst>
          </p:cNvPr>
          <p:cNvSpPr/>
          <p:nvPr/>
        </p:nvSpPr>
        <p:spPr>
          <a:xfrm>
            <a:off x="582703" y="739391"/>
            <a:ext cx="11026589" cy="89756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número de citas</a:t>
            </a:r>
            <a:r>
              <a:rPr lang="es-ES" sz="1600">
                <a:solidFill>
                  <a:schemeClr val="tx1"/>
                </a:solidFill>
                <a:latin typeface="Times New Roman" panose="02020603050405020304" pitchFamily="18" charset="0"/>
                <a:cs typeface="Times New Roman" panose="02020603050405020304" pitchFamily="18" charset="0"/>
              </a:rPr>
              <a:t> </a:t>
            </a:r>
            <a:r>
              <a:rPr lang="es-ES" sz="1600" smtClean="0">
                <a:solidFill>
                  <a:schemeClr val="tx1"/>
                </a:solidFill>
                <a:latin typeface="Times New Roman" panose="02020603050405020304" pitchFamily="18" charset="0"/>
                <a:cs typeface="Times New Roman" panose="02020603050405020304" pitchFamily="18" charset="0"/>
              </a:rPr>
              <a:t>es: el </a:t>
            </a:r>
            <a:r>
              <a:rPr lang="es-ES" sz="1600">
                <a:solidFill>
                  <a:schemeClr val="tx1"/>
                </a:solidFill>
                <a:latin typeface="Times New Roman" panose="02020603050405020304" pitchFamily="18" charset="0"/>
                <a:cs typeface="Times New Roman" panose="02020603050405020304" pitchFamily="18" charset="0"/>
              </a:rPr>
              <a:t>número de citas recibidas por la aportación, excluyendo las autocitas, por parte de autoras/es, publicaciones o secciones </a:t>
            </a:r>
            <a:r>
              <a:rPr lang="es-ES" sz="1600" smtClean="0">
                <a:solidFill>
                  <a:schemeClr val="tx1"/>
                </a:solidFill>
                <a:latin typeface="Times New Roman" panose="02020603050405020304" pitchFamily="18" charset="0"/>
                <a:cs typeface="Times New Roman" panose="02020603050405020304" pitchFamily="18" charset="0"/>
              </a:rPr>
              <a:t>influyentes.</a:t>
            </a:r>
            <a:endParaRPr lang="es-ES" sz="1600">
              <a:solidFill>
                <a:schemeClr val="tx1"/>
              </a:solidFill>
              <a:latin typeface="Times New Roman" panose="02020603050405020304" pitchFamily="18" charset="0"/>
              <a:cs typeface="Times New Roman" panose="02020603050405020304" pitchFamily="18" charset="0"/>
            </a:endParaRPr>
          </a:p>
        </p:txBody>
      </p:sp>
      <p:sp>
        <p:nvSpPr>
          <p:cNvPr id="67" name="Rectángulo 66">
            <a:extLst>
              <a:ext uri="{FF2B5EF4-FFF2-40B4-BE49-F238E27FC236}">
                <a16:creationId xmlns="" xmlns:a16="http://schemas.microsoft.com/office/drawing/2014/main" id="{FCAE79A2-E8F7-27E3-A57B-2147BCDE101E}"/>
              </a:ext>
            </a:extLst>
          </p:cNvPr>
          <p:cNvSpPr/>
          <p:nvPr/>
        </p:nvSpPr>
        <p:spPr>
          <a:xfrm>
            <a:off x="2346172" y="2853966"/>
            <a:ext cx="2377122"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Las </a:t>
            </a:r>
            <a:r>
              <a:rPr lang="es-ES" sz="1600" b="1">
                <a:solidFill>
                  <a:schemeClr val="tx1"/>
                </a:solidFill>
                <a:latin typeface="Times New Roman" panose="02020603050405020304" pitchFamily="18" charset="0"/>
                <a:cs typeface="Times New Roman" panose="02020603050405020304" pitchFamily="18" charset="0"/>
              </a:rPr>
              <a:t>fuentes</a:t>
            </a:r>
            <a:r>
              <a:rPr lang="es-ES" sz="1600">
                <a:solidFill>
                  <a:schemeClr val="tx1"/>
                </a:solidFill>
                <a:latin typeface="Times New Roman" panose="02020603050405020304" pitchFamily="18" charset="0"/>
                <a:cs typeface="Times New Roman" panose="02020603050405020304" pitchFamily="18" charset="0"/>
              </a:rPr>
              <a:t> de las que podemos obtener esta información son:</a:t>
            </a:r>
          </a:p>
        </p:txBody>
      </p:sp>
      <p:cxnSp>
        <p:nvCxnSpPr>
          <p:cNvPr id="70" name="Conector recto de flecha 69">
            <a:extLst>
              <a:ext uri="{FF2B5EF4-FFF2-40B4-BE49-F238E27FC236}">
                <a16:creationId xmlns="" xmlns:a16="http://schemas.microsoft.com/office/drawing/2014/main" id="{90B5E2C6-016D-0A4A-56F6-92D2F39CD91D}"/>
              </a:ext>
            </a:extLst>
          </p:cNvPr>
          <p:cNvCxnSpPr>
            <a:stCxn id="67" idx="3"/>
            <a:endCxn id="103" idx="1"/>
          </p:cNvCxnSpPr>
          <p:nvPr/>
        </p:nvCxnSpPr>
        <p:spPr>
          <a:xfrm flipV="1">
            <a:off x="4723294" y="2132712"/>
            <a:ext cx="2778421" cy="134878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71" name="Conector recto de flecha 70">
            <a:extLst>
              <a:ext uri="{FF2B5EF4-FFF2-40B4-BE49-F238E27FC236}">
                <a16:creationId xmlns="" xmlns:a16="http://schemas.microsoft.com/office/drawing/2014/main" id="{AAAB167A-39DA-B0F8-7EA6-3F23EEA3A84D}"/>
              </a:ext>
            </a:extLst>
          </p:cNvPr>
          <p:cNvCxnSpPr>
            <a:stCxn id="67" idx="3"/>
            <a:endCxn id="105" idx="1"/>
          </p:cNvCxnSpPr>
          <p:nvPr/>
        </p:nvCxnSpPr>
        <p:spPr>
          <a:xfrm>
            <a:off x="4723294" y="3481496"/>
            <a:ext cx="2778421" cy="135421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74" name="Conector recto de flecha 73">
            <a:extLst>
              <a:ext uri="{FF2B5EF4-FFF2-40B4-BE49-F238E27FC236}">
                <a16:creationId xmlns="" xmlns:a16="http://schemas.microsoft.com/office/drawing/2014/main" id="{97AF0217-9C2A-C846-F211-9AEB869443B9}"/>
              </a:ext>
            </a:extLst>
          </p:cNvPr>
          <p:cNvCxnSpPr>
            <a:stCxn id="67" idx="3"/>
            <a:endCxn id="101" idx="1"/>
          </p:cNvCxnSpPr>
          <p:nvPr/>
        </p:nvCxnSpPr>
        <p:spPr>
          <a:xfrm flipV="1">
            <a:off x="4723294" y="2811236"/>
            <a:ext cx="2778421" cy="67026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82" name="Conector recto de flecha 81">
            <a:extLst>
              <a:ext uri="{FF2B5EF4-FFF2-40B4-BE49-F238E27FC236}">
                <a16:creationId xmlns="" xmlns:a16="http://schemas.microsoft.com/office/drawing/2014/main" id="{8D95FE93-978E-2CA9-762B-43861E520781}"/>
              </a:ext>
            </a:extLst>
          </p:cNvPr>
          <p:cNvCxnSpPr>
            <a:stCxn id="67" idx="3"/>
            <a:endCxn id="112" idx="1"/>
          </p:cNvCxnSpPr>
          <p:nvPr/>
        </p:nvCxnSpPr>
        <p:spPr>
          <a:xfrm>
            <a:off x="4723294" y="3481496"/>
            <a:ext cx="2778421" cy="826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85" name="Conector recto de flecha 84">
            <a:extLst>
              <a:ext uri="{FF2B5EF4-FFF2-40B4-BE49-F238E27FC236}">
                <a16:creationId xmlns="" xmlns:a16="http://schemas.microsoft.com/office/drawing/2014/main" id="{A466EED1-375C-1A07-F4F1-1D22B37A82A2}"/>
              </a:ext>
            </a:extLst>
          </p:cNvPr>
          <p:cNvCxnSpPr>
            <a:stCxn id="67" idx="3"/>
            <a:endCxn id="115" idx="1"/>
          </p:cNvCxnSpPr>
          <p:nvPr/>
        </p:nvCxnSpPr>
        <p:spPr>
          <a:xfrm>
            <a:off x="4723294" y="3481496"/>
            <a:ext cx="2778421" cy="681238"/>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01" name="CuadroTexto 100">
            <a:extLst>
              <a:ext uri="{FF2B5EF4-FFF2-40B4-BE49-F238E27FC236}">
                <a16:creationId xmlns="" xmlns:a16="http://schemas.microsoft.com/office/drawing/2014/main" id="{032CE54E-CAA4-B925-CC26-9FB4EB0A3CDC}"/>
              </a:ext>
            </a:extLst>
          </p:cNvPr>
          <p:cNvSpPr txBox="1"/>
          <p:nvPr/>
        </p:nvSpPr>
        <p:spPr>
          <a:xfrm>
            <a:off x="7501715" y="2534237"/>
            <a:ext cx="2485566"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Google Académico</a:t>
            </a:r>
            <a:endParaRPr lang="fr-FR" sz="1600">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2" action="ppaction://hlinksldjump"/>
              </a:rPr>
              <a:t>diapositiva 15</a:t>
            </a:r>
            <a:r>
              <a:rPr lang="fr-FR" sz="1400">
                <a:latin typeface="Times New Roman" panose="02020603050405020304" pitchFamily="18" charset="0"/>
                <a:cs typeface="Times New Roman" panose="02020603050405020304" pitchFamily="18" charset="0"/>
              </a:rPr>
              <a:t> y </a:t>
            </a:r>
            <a:r>
              <a:rPr lang="fr-FR" sz="1400">
                <a:latin typeface="Times New Roman" panose="02020603050405020304" pitchFamily="18" charset="0"/>
                <a:cs typeface="Times New Roman" panose="02020603050405020304" pitchFamily="18" charset="0"/>
                <a:hlinkClick r:id="rId3" action="ppaction://hlinksldjump"/>
              </a:rPr>
              <a:t>diapositiva 46</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103" name="CuadroTexto 102">
            <a:extLst>
              <a:ext uri="{FF2B5EF4-FFF2-40B4-BE49-F238E27FC236}">
                <a16:creationId xmlns="" xmlns:a16="http://schemas.microsoft.com/office/drawing/2014/main" id="{65AFA1FE-7CD7-6E23-C4E4-3EE69DD9318E}"/>
              </a:ext>
            </a:extLst>
          </p:cNvPr>
          <p:cNvSpPr txBox="1"/>
          <p:nvPr/>
        </p:nvSpPr>
        <p:spPr>
          <a:xfrm>
            <a:off x="7501715" y="1855713"/>
            <a:ext cx="2485566"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Dialnet Métricas</a:t>
            </a:r>
            <a:endParaRPr lang="fr-FR" sz="1600">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solidFill>
                  <a:schemeClr val="tx1"/>
                </a:solidFill>
                <a:latin typeface="Times New Roman" panose="02020603050405020304" pitchFamily="18" charset="0"/>
                <a:cs typeface="Times New Roman" panose="02020603050405020304" pitchFamily="18" charset="0"/>
                <a:hlinkClick r:id="rId4" action="ppaction://hlinksldjump"/>
              </a:rPr>
              <a:t>diapositiva 9</a:t>
            </a:r>
            <a:r>
              <a:rPr lang="fr-FR" sz="1400">
                <a:solidFill>
                  <a:schemeClr val="tx1"/>
                </a:solidFill>
                <a:latin typeface="Times New Roman" panose="02020603050405020304" pitchFamily="18" charset="0"/>
                <a:cs typeface="Times New Roman" panose="02020603050405020304" pitchFamily="18" charset="0"/>
              </a:rPr>
              <a:t> y </a:t>
            </a:r>
            <a:r>
              <a:rPr lang="fr-FR" sz="1400">
                <a:latin typeface="Times New Roman" panose="02020603050405020304" pitchFamily="18" charset="0"/>
                <a:cs typeface="Times New Roman" panose="02020603050405020304" pitchFamily="18" charset="0"/>
                <a:hlinkClick r:id="rId5" action="ppaction://hlinksldjump"/>
              </a:rPr>
              <a:t>diapositiva 40</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105" name="CuadroTexto 104">
            <a:extLst>
              <a:ext uri="{FF2B5EF4-FFF2-40B4-BE49-F238E27FC236}">
                <a16:creationId xmlns="" xmlns:a16="http://schemas.microsoft.com/office/drawing/2014/main" id="{8A1EA8C8-EE71-1978-55A2-074D497E112E}"/>
              </a:ext>
            </a:extLst>
          </p:cNvPr>
          <p:cNvSpPr txBox="1"/>
          <p:nvPr/>
        </p:nvSpPr>
        <p:spPr>
          <a:xfrm>
            <a:off x="7501715" y="4558709"/>
            <a:ext cx="1401624"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Dimensions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5" action="ppaction://hlinksldjump"/>
              </a:rPr>
              <a:t>diapositiva 40</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112" name="CuadroTexto 111">
            <a:extLst>
              <a:ext uri="{FF2B5EF4-FFF2-40B4-BE49-F238E27FC236}">
                <a16:creationId xmlns="" xmlns:a16="http://schemas.microsoft.com/office/drawing/2014/main" id="{AFE39031-5193-ADF7-ED37-B0296DA0C5CC}"/>
              </a:ext>
            </a:extLst>
          </p:cNvPr>
          <p:cNvSpPr txBox="1"/>
          <p:nvPr/>
        </p:nvSpPr>
        <p:spPr>
          <a:xfrm>
            <a:off x="7501715" y="3212761"/>
            <a:ext cx="2485566"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Scopus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6" action="ppaction://hlinksldjump"/>
              </a:rPr>
              <a:t>diapositiva 22</a:t>
            </a:r>
            <a:r>
              <a:rPr lang="fr-FR" sz="1400">
                <a:solidFill>
                  <a:schemeClr val="tx1"/>
                </a:solidFill>
                <a:latin typeface="Times New Roman" panose="02020603050405020304" pitchFamily="18" charset="0"/>
                <a:cs typeface="Times New Roman" panose="02020603050405020304" pitchFamily="18" charset="0"/>
              </a:rPr>
              <a:t> y </a:t>
            </a:r>
            <a:r>
              <a:rPr lang="fr-FR" sz="1400">
                <a:latin typeface="Times New Roman" panose="02020603050405020304" pitchFamily="18" charset="0"/>
                <a:cs typeface="Times New Roman" panose="02020603050405020304" pitchFamily="18" charset="0"/>
                <a:hlinkClick r:id="rId3" action="ppaction://hlinksldjump"/>
              </a:rPr>
              <a:t>diapositiva 46</a:t>
            </a:r>
            <a:r>
              <a:rPr lang="fr-FR" sz="1400">
                <a:solidFill>
                  <a:schemeClr val="tx1"/>
                </a:solidFill>
                <a:latin typeface="Times New Roman" panose="02020603050405020304" pitchFamily="18" charset="0"/>
                <a:cs typeface="Times New Roman" panose="02020603050405020304" pitchFamily="18" charset="0"/>
              </a:rPr>
              <a:t>)</a:t>
            </a:r>
            <a:endParaRPr lang="es-ES"/>
          </a:p>
        </p:txBody>
      </p:sp>
      <p:sp>
        <p:nvSpPr>
          <p:cNvPr id="115" name="CuadroTexto 114">
            <a:extLst>
              <a:ext uri="{FF2B5EF4-FFF2-40B4-BE49-F238E27FC236}">
                <a16:creationId xmlns="" xmlns:a16="http://schemas.microsoft.com/office/drawing/2014/main" id="{D915DABE-870A-5821-A1A0-25444A8963C3}"/>
              </a:ext>
            </a:extLst>
          </p:cNvPr>
          <p:cNvSpPr txBox="1"/>
          <p:nvPr/>
        </p:nvSpPr>
        <p:spPr>
          <a:xfrm>
            <a:off x="7501715" y="3885735"/>
            <a:ext cx="2312219"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WoS (Core Collection)</a:t>
            </a:r>
            <a:endParaRPr lang="fr-FR" sz="1600">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7" action="ppaction://hlinksldjump"/>
              </a:rPr>
              <a:t>diapositiva 29</a:t>
            </a:r>
            <a:r>
              <a:rPr lang="fr-FR" sz="1400">
                <a:solidFill>
                  <a:schemeClr val="tx1"/>
                </a:solidFill>
                <a:latin typeface="Times New Roman" panose="02020603050405020304" pitchFamily="18" charset="0"/>
                <a:cs typeface="Times New Roman" panose="02020603050405020304" pitchFamily="18" charset="0"/>
              </a:rPr>
              <a:t>)</a:t>
            </a:r>
            <a:endParaRPr lang="es-ES">
              <a:solidFill>
                <a:schemeClr val="tx1"/>
              </a:solidFill>
              <a:latin typeface="Times New Roman" panose="02020603050405020304" pitchFamily="18" charset="0"/>
              <a:cs typeface="Times New Roman" panose="02020603050405020304" pitchFamily="18" charset="0"/>
            </a:endParaRPr>
          </a:p>
        </p:txBody>
      </p:sp>
      <p:sp>
        <p:nvSpPr>
          <p:cNvPr id="122" name="Rectángulo 121">
            <a:extLst>
              <a:ext uri="{FF2B5EF4-FFF2-40B4-BE49-F238E27FC236}">
                <a16:creationId xmlns="" xmlns:a16="http://schemas.microsoft.com/office/drawing/2014/main" id="{68700449-2475-FE67-FF7A-D9854FB87678}"/>
              </a:ext>
            </a:extLst>
          </p:cNvPr>
          <p:cNvSpPr/>
          <p:nvPr/>
        </p:nvSpPr>
        <p:spPr>
          <a:xfrm>
            <a:off x="2078104" y="5623371"/>
            <a:ext cx="8035789" cy="62752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todos estos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pic>
        <p:nvPicPr>
          <p:cNvPr id="2" name="Imagen 1">
            <a:extLst>
              <a:ext uri="{FF2B5EF4-FFF2-40B4-BE49-F238E27FC236}">
                <a16:creationId xmlns="" xmlns:a16="http://schemas.microsoft.com/office/drawing/2014/main" id="{09A8289D-C2AE-9D62-DBB9-475563025891}"/>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Diagrama de flujo: entrada manual 31">
            <a:extLst>
              <a:ext uri="{FF2B5EF4-FFF2-40B4-BE49-F238E27FC236}">
                <a16:creationId xmlns="" xmlns:a16="http://schemas.microsoft.com/office/drawing/2014/main" id="{28E3F9E2-392E-F19D-A52B-C0BDCC5AB4D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940676436"/>
      </p:ext>
    </p:extLst>
  </p:cSld>
  <p:clrMapOvr>
    <a:masterClrMapping/>
  </p:clrMapOvr>
  <p:transition/>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80</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8" name="Rectángulo 27">
            <a:extLst>
              <a:ext uri="{FF2B5EF4-FFF2-40B4-BE49-F238E27FC236}">
                <a16:creationId xmlns="" xmlns:a16="http://schemas.microsoft.com/office/drawing/2014/main" id="{2CC6AD15-D234-DD7B-D4B5-E160621E3D0C}"/>
              </a:ext>
            </a:extLst>
          </p:cNvPr>
          <p:cNvSpPr/>
          <p:nvPr/>
        </p:nvSpPr>
        <p:spPr>
          <a:xfrm>
            <a:off x="597155" y="2316441"/>
            <a:ext cx="3907112" cy="222511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 perfil del investigador en The Lens podrá visualizar, en la parte superior, un resumen de algunas estadísticas, entre las que vamos a destacar la última: “</a:t>
            </a:r>
            <a:r>
              <a:rPr lang="es-ES" sz="1600" b="1" err="1">
                <a:solidFill>
                  <a:schemeClr val="tx1"/>
                </a:solidFill>
                <a:latin typeface="Times New Roman" panose="02020603050405020304" pitchFamily="18" charset="0"/>
                <a:cs typeface="Times New Roman" panose="02020603050405020304" pitchFamily="18" charset="0"/>
              </a:rPr>
              <a:t>Patent Citations</a:t>
            </a:r>
            <a:r>
              <a:rPr lang="es-ES" sz="1600">
                <a:solidFill>
                  <a:schemeClr val="tx1"/>
                </a:solidFill>
                <a:latin typeface="Times New Roman" panose="02020603050405020304" pitchFamily="18" charset="0"/>
                <a:cs typeface="Times New Roman" panose="02020603050405020304" pitchFamily="18" charset="0"/>
              </a:rPr>
              <a:t>”, es decir, el número de patentes que citan los documentos publicados del autor en cuestión.</a:t>
            </a:r>
          </a:p>
        </p:txBody>
      </p:sp>
      <p:pic>
        <p:nvPicPr>
          <p:cNvPr id="55" name="Imagen 54">
            <a:extLst>
              <a:ext uri="{FF2B5EF4-FFF2-40B4-BE49-F238E27FC236}">
                <a16:creationId xmlns="" xmlns:a16="http://schemas.microsoft.com/office/drawing/2014/main" id="{D8C6074F-84F5-2891-22E2-FFFDF1CD511D}"/>
              </a:ext>
            </a:extLst>
          </p:cNvPr>
          <p:cNvPicPr>
            <a:picLocks noChangeAspect="1"/>
          </p:cNvPicPr>
          <p:nvPr/>
        </p:nvPicPr>
        <p:blipFill>
          <a:blip r:embed="rId3"/>
          <a:srcRect r="222"/>
          <a:stretch>
            <a:fillRect/>
          </a:stretch>
        </p:blipFill>
        <p:spPr>
          <a:xfrm>
            <a:off x="5155856" y="552850"/>
            <a:ext cx="6338389" cy="6308726"/>
          </a:xfrm>
          <a:prstGeom prst="rect">
            <a:avLst/>
          </a:prstGeom>
        </p:spPr>
      </p:pic>
      <p:grpSp>
        <p:nvGrpSpPr>
          <p:cNvPr id="42" name="Grupo 41">
            <a:extLst>
              <a:ext uri="{FF2B5EF4-FFF2-40B4-BE49-F238E27FC236}">
                <a16:creationId xmlns="" xmlns:a16="http://schemas.microsoft.com/office/drawing/2014/main" id="{632B2A95-BE5B-A06A-C87E-972626F27E80}"/>
              </a:ext>
            </a:extLst>
          </p:cNvPr>
          <p:cNvGrpSpPr/>
          <p:nvPr/>
        </p:nvGrpSpPr>
        <p:grpSpPr>
          <a:xfrm>
            <a:off x="5528733" y="2488748"/>
            <a:ext cx="2605610" cy="559253"/>
            <a:chOff x="5513923" y="2760133"/>
            <a:chExt cx="2605610" cy="559253"/>
          </a:xfrm>
        </p:grpSpPr>
        <p:sp>
          <p:nvSpPr>
            <p:cNvPr id="38" name="Rectángulo 37">
              <a:extLst>
                <a:ext uri="{FF2B5EF4-FFF2-40B4-BE49-F238E27FC236}">
                  <a16:creationId xmlns="" xmlns:a16="http://schemas.microsoft.com/office/drawing/2014/main" id="{F386EEAD-434C-A6BB-E8FE-70F19A63CA10}"/>
                </a:ext>
              </a:extLst>
            </p:cNvPr>
            <p:cNvSpPr/>
            <p:nvPr/>
          </p:nvSpPr>
          <p:spPr>
            <a:xfrm>
              <a:off x="5513923" y="3161328"/>
              <a:ext cx="1157810" cy="15805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9" name="Conector recto de flecha 38">
              <a:extLst>
                <a:ext uri="{FF2B5EF4-FFF2-40B4-BE49-F238E27FC236}">
                  <a16:creationId xmlns="" xmlns:a16="http://schemas.microsoft.com/office/drawing/2014/main" id="{8F1F9F1F-DF72-08DB-F216-ABBAC7BB367F}"/>
                </a:ext>
              </a:extLst>
            </p:cNvPr>
            <p:cNvCxnSpPr>
              <a:endCxn id="38" idx="3"/>
            </p:cNvCxnSpPr>
            <p:nvPr/>
          </p:nvCxnSpPr>
          <p:spPr>
            <a:xfrm flipH="1">
              <a:off x="6671733" y="2760133"/>
              <a:ext cx="1447800" cy="48022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pic>
        <p:nvPicPr>
          <p:cNvPr id="57" name="Imagen 56">
            <a:extLst>
              <a:ext uri="{FF2B5EF4-FFF2-40B4-BE49-F238E27FC236}">
                <a16:creationId xmlns="" xmlns:a16="http://schemas.microsoft.com/office/drawing/2014/main" id="{7C5C7674-2290-BD7C-E5C6-A6F383B095A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8" name="Diagrama de flujo: datos 27">
            <a:extLst>
              <a:ext uri="{FF2B5EF4-FFF2-40B4-BE49-F238E27FC236}">
                <a16:creationId xmlns="" xmlns:a16="http://schemas.microsoft.com/office/drawing/2014/main" id="{D25DBFEA-2D3A-F627-DCBF-8A5134C0805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59" name="Diagrama de flujo: datos 28">
            <a:extLst>
              <a:ext uri="{FF2B5EF4-FFF2-40B4-BE49-F238E27FC236}">
                <a16:creationId xmlns="" xmlns:a16="http://schemas.microsoft.com/office/drawing/2014/main" id="{242C32C4-9AFF-A895-8C56-0402E9C03322}"/>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60" name="Diagrama de flujo: datos 28">
            <a:extLst>
              <a:ext uri="{FF2B5EF4-FFF2-40B4-BE49-F238E27FC236}">
                <a16:creationId xmlns="" xmlns:a16="http://schemas.microsoft.com/office/drawing/2014/main" id="{471E9557-9FBB-4C72-11D2-85B8E8A53C74}"/>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61" name="Diagrama de flujo: datos 30">
            <a:extLst>
              <a:ext uri="{FF2B5EF4-FFF2-40B4-BE49-F238E27FC236}">
                <a16:creationId xmlns="" xmlns:a16="http://schemas.microsoft.com/office/drawing/2014/main" id="{5CBB3DE1-89EC-B269-CCF5-60B44B47DB36}"/>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62" name="Diagrama de flujo: entrada manual 31">
            <a:extLst>
              <a:ext uri="{FF2B5EF4-FFF2-40B4-BE49-F238E27FC236}">
                <a16:creationId xmlns="" xmlns:a16="http://schemas.microsoft.com/office/drawing/2014/main" id="{0200E329-EC95-CC2D-6673-DABFC0114BA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670686503"/>
      </p:ext>
    </p:extLst>
  </p:cSld>
  <p:clrMapOvr>
    <a:masterClrMapping/>
  </p:clrMapOvr>
  <p:transition/>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81</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8" name="Rectángulo 27">
            <a:extLst>
              <a:ext uri="{FF2B5EF4-FFF2-40B4-BE49-F238E27FC236}">
                <a16:creationId xmlns="" xmlns:a16="http://schemas.microsoft.com/office/drawing/2014/main" id="{2CC6AD15-D234-DD7B-D4B5-E160621E3D0C}"/>
              </a:ext>
            </a:extLst>
          </p:cNvPr>
          <p:cNvSpPr/>
          <p:nvPr/>
        </p:nvSpPr>
        <p:spPr>
          <a:xfrm>
            <a:off x="581213" y="2428220"/>
            <a:ext cx="4719912" cy="20015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Al clicar en este apartado, podrá consultar las patentes citantes a la izquierda (1), mientras que a la derecha podrá consultar información específica como las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(patentes citantes) realizadas a lo </a:t>
            </a:r>
            <a:r>
              <a:rPr lang="es-ES" sz="1600" b="1">
                <a:solidFill>
                  <a:schemeClr val="tx1"/>
                </a:solidFill>
                <a:latin typeface="Times New Roman" panose="02020603050405020304" pitchFamily="18" charset="0"/>
                <a:cs typeface="Times New Roman" panose="02020603050405020304" pitchFamily="18" charset="0"/>
              </a:rPr>
              <a:t>largo del tiempo</a:t>
            </a:r>
            <a:r>
              <a:rPr lang="es-ES" sz="1600">
                <a:solidFill>
                  <a:schemeClr val="tx1"/>
                </a:solidFill>
                <a:latin typeface="Times New Roman" panose="02020603050405020304" pitchFamily="18" charset="0"/>
                <a:cs typeface="Times New Roman" panose="02020603050405020304" pitchFamily="18" charset="0"/>
              </a:rPr>
              <a:t> (2) o el </a:t>
            </a:r>
            <a:r>
              <a:rPr lang="es-ES" sz="1600" b="1">
                <a:solidFill>
                  <a:schemeClr val="tx1"/>
                </a:solidFill>
                <a:latin typeface="Times New Roman" panose="02020603050405020304" pitchFamily="18" charset="0"/>
                <a:cs typeface="Times New Roman" panose="02020603050405020304" pitchFamily="18" charset="0"/>
              </a:rPr>
              <a:t>estatus</a:t>
            </a:r>
            <a:r>
              <a:rPr lang="es-ES" sz="1600">
                <a:solidFill>
                  <a:schemeClr val="tx1"/>
                </a:solidFill>
                <a:latin typeface="Times New Roman" panose="02020603050405020304" pitchFamily="18" charset="0"/>
                <a:cs typeface="Times New Roman" panose="02020603050405020304" pitchFamily="18" charset="0"/>
              </a:rPr>
              <a:t> </a:t>
            </a:r>
            <a:r>
              <a:rPr lang="es-ES" sz="1600" b="1">
                <a:solidFill>
                  <a:schemeClr val="tx1"/>
                </a:solidFill>
                <a:latin typeface="Times New Roman" panose="02020603050405020304" pitchFamily="18" charset="0"/>
                <a:cs typeface="Times New Roman" panose="02020603050405020304" pitchFamily="18" charset="0"/>
              </a:rPr>
              <a:t>legal</a:t>
            </a:r>
            <a:r>
              <a:rPr lang="es-ES" sz="1600">
                <a:solidFill>
                  <a:schemeClr val="tx1"/>
                </a:solidFill>
                <a:latin typeface="Times New Roman" panose="02020603050405020304" pitchFamily="18" charset="0"/>
                <a:cs typeface="Times New Roman" panose="02020603050405020304" pitchFamily="18" charset="0"/>
              </a:rPr>
              <a:t> de las patentes (3).</a:t>
            </a:r>
          </a:p>
        </p:txBody>
      </p:sp>
      <p:pic>
        <p:nvPicPr>
          <p:cNvPr id="12" name="Imagen 11">
            <a:extLst>
              <a:ext uri="{FF2B5EF4-FFF2-40B4-BE49-F238E27FC236}">
                <a16:creationId xmlns="" xmlns:a16="http://schemas.microsoft.com/office/drawing/2014/main" id="{B1B72E91-9D81-7136-13DD-BF030EE10836}"/>
              </a:ext>
            </a:extLst>
          </p:cNvPr>
          <p:cNvPicPr>
            <a:picLocks noChangeAspect="1"/>
          </p:cNvPicPr>
          <p:nvPr/>
        </p:nvPicPr>
        <p:blipFill>
          <a:blip r:embed="rId3"/>
          <a:stretch>
            <a:fillRect/>
          </a:stretch>
        </p:blipFill>
        <p:spPr>
          <a:xfrm>
            <a:off x="5935400" y="552850"/>
            <a:ext cx="5414112" cy="6305150"/>
          </a:xfrm>
          <a:prstGeom prst="rect">
            <a:avLst/>
          </a:prstGeom>
        </p:spPr>
      </p:pic>
      <p:grpSp>
        <p:nvGrpSpPr>
          <p:cNvPr id="13" name="Grupo 12">
            <a:extLst>
              <a:ext uri="{FF2B5EF4-FFF2-40B4-BE49-F238E27FC236}">
                <a16:creationId xmlns="" xmlns:a16="http://schemas.microsoft.com/office/drawing/2014/main" id="{6249165E-5CE6-9894-7157-62E247FCF310}"/>
              </a:ext>
            </a:extLst>
          </p:cNvPr>
          <p:cNvGrpSpPr/>
          <p:nvPr/>
        </p:nvGrpSpPr>
        <p:grpSpPr>
          <a:xfrm>
            <a:off x="6197600" y="2388570"/>
            <a:ext cx="3409339" cy="4469430"/>
            <a:chOff x="6070318" y="4016190"/>
            <a:chExt cx="3409339" cy="4469430"/>
          </a:xfrm>
        </p:grpSpPr>
        <p:sp>
          <p:nvSpPr>
            <p:cNvPr id="14" name="Rectángulo 13">
              <a:extLst>
                <a:ext uri="{FF2B5EF4-FFF2-40B4-BE49-F238E27FC236}">
                  <a16:creationId xmlns="" xmlns:a16="http://schemas.microsoft.com/office/drawing/2014/main" id="{8826D6AE-B96C-E481-3983-73DF6DEABA40}"/>
                </a:ext>
              </a:extLst>
            </p:cNvPr>
            <p:cNvSpPr/>
            <p:nvPr/>
          </p:nvSpPr>
          <p:spPr>
            <a:xfrm>
              <a:off x="6070318" y="4016190"/>
              <a:ext cx="3397306" cy="446943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 xmlns:a16="http://schemas.microsoft.com/office/drawing/2014/main" id="{BCBFCDD4-85D7-A427-DF2E-396BE19131C1}"/>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16" name="Grupo 15">
            <a:extLst>
              <a:ext uri="{FF2B5EF4-FFF2-40B4-BE49-F238E27FC236}">
                <a16:creationId xmlns="" xmlns:a16="http://schemas.microsoft.com/office/drawing/2014/main" id="{E6E69E8B-4E2D-8E04-2A4B-7E0A361A68DB}"/>
              </a:ext>
            </a:extLst>
          </p:cNvPr>
          <p:cNvGrpSpPr/>
          <p:nvPr/>
        </p:nvGrpSpPr>
        <p:grpSpPr>
          <a:xfrm>
            <a:off x="9632950" y="3870236"/>
            <a:ext cx="1716562" cy="1235163"/>
            <a:chOff x="7763095" y="4016190"/>
            <a:chExt cx="1716562" cy="1235163"/>
          </a:xfrm>
        </p:grpSpPr>
        <p:sp>
          <p:nvSpPr>
            <p:cNvPr id="17" name="Rectángulo 16">
              <a:extLst>
                <a:ext uri="{FF2B5EF4-FFF2-40B4-BE49-F238E27FC236}">
                  <a16:creationId xmlns="" xmlns:a16="http://schemas.microsoft.com/office/drawing/2014/main" id="{4D6DE63B-9349-D018-255F-525A5AE75588}"/>
                </a:ext>
              </a:extLst>
            </p:cNvPr>
            <p:cNvSpPr/>
            <p:nvPr/>
          </p:nvSpPr>
          <p:spPr>
            <a:xfrm>
              <a:off x="7763095" y="4016190"/>
              <a:ext cx="1704528" cy="1235163"/>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985A9272-B7DC-D6A4-F5C3-0A384B3FF330}"/>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19" name="Grupo 18">
            <a:extLst>
              <a:ext uri="{FF2B5EF4-FFF2-40B4-BE49-F238E27FC236}">
                <a16:creationId xmlns="" xmlns:a16="http://schemas.microsoft.com/office/drawing/2014/main" id="{6E1774D7-52A1-A13E-2320-A3CB0C502DED}"/>
              </a:ext>
            </a:extLst>
          </p:cNvPr>
          <p:cNvGrpSpPr/>
          <p:nvPr/>
        </p:nvGrpSpPr>
        <p:grpSpPr>
          <a:xfrm>
            <a:off x="9632950" y="5157376"/>
            <a:ext cx="1716562" cy="1700624"/>
            <a:chOff x="7763095" y="4016190"/>
            <a:chExt cx="1716562" cy="1700624"/>
          </a:xfrm>
        </p:grpSpPr>
        <p:sp>
          <p:nvSpPr>
            <p:cNvPr id="20" name="Rectángulo 19">
              <a:extLst>
                <a:ext uri="{FF2B5EF4-FFF2-40B4-BE49-F238E27FC236}">
                  <a16:creationId xmlns="" xmlns:a16="http://schemas.microsoft.com/office/drawing/2014/main" id="{4D81B52C-3472-8ACD-13F9-F321DAEF3513}"/>
                </a:ext>
              </a:extLst>
            </p:cNvPr>
            <p:cNvSpPr/>
            <p:nvPr/>
          </p:nvSpPr>
          <p:spPr>
            <a:xfrm>
              <a:off x="7763095" y="4016190"/>
              <a:ext cx="1704528" cy="170062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 xmlns:a16="http://schemas.microsoft.com/office/drawing/2014/main" id="{6959974B-DA3C-2423-F216-0152C2D00DC7}"/>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pic>
        <p:nvPicPr>
          <p:cNvPr id="22" name="Imagen 21">
            <a:extLst>
              <a:ext uri="{FF2B5EF4-FFF2-40B4-BE49-F238E27FC236}">
                <a16:creationId xmlns="" xmlns:a16="http://schemas.microsoft.com/office/drawing/2014/main" id="{80596FB7-F91F-B105-61C9-8E8E1C06DF6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3" name="Diagrama de flujo: datos 27">
            <a:extLst>
              <a:ext uri="{FF2B5EF4-FFF2-40B4-BE49-F238E27FC236}">
                <a16:creationId xmlns="" xmlns:a16="http://schemas.microsoft.com/office/drawing/2014/main" id="{845E2C7A-3401-013D-F104-AA1EFC2B4ECF}"/>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4" name="Diagrama de flujo: datos 28">
            <a:extLst>
              <a:ext uri="{FF2B5EF4-FFF2-40B4-BE49-F238E27FC236}">
                <a16:creationId xmlns="" xmlns:a16="http://schemas.microsoft.com/office/drawing/2014/main" id="{28F1E27C-C5F9-3F4D-6FA8-302F1372F03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5" name="Diagrama de flujo: datos 28">
            <a:extLst>
              <a:ext uri="{FF2B5EF4-FFF2-40B4-BE49-F238E27FC236}">
                <a16:creationId xmlns="" xmlns:a16="http://schemas.microsoft.com/office/drawing/2014/main" id="{F4EDEC3C-7D7A-14CA-E944-27EAEEB48CD4}"/>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6" name="Diagrama de flujo: datos 30">
            <a:extLst>
              <a:ext uri="{FF2B5EF4-FFF2-40B4-BE49-F238E27FC236}">
                <a16:creationId xmlns="" xmlns:a16="http://schemas.microsoft.com/office/drawing/2014/main" id="{E27A9737-100F-F4D5-5EFF-30CFB031314B}"/>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7" name="Diagrama de flujo: entrada manual 31">
            <a:extLst>
              <a:ext uri="{FF2B5EF4-FFF2-40B4-BE49-F238E27FC236}">
                <a16:creationId xmlns="" xmlns:a16="http://schemas.microsoft.com/office/drawing/2014/main" id="{989196E4-2A84-B07A-8489-824C34AFF53F}"/>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690615297"/>
      </p:ext>
    </p:extLst>
  </p:cSld>
  <p:clrMapOvr>
    <a:masterClrMapping/>
  </p:clrMapOvr>
  <p:transition/>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82</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8" name="Rectángulo 27">
            <a:extLst>
              <a:ext uri="{FF2B5EF4-FFF2-40B4-BE49-F238E27FC236}">
                <a16:creationId xmlns="" xmlns:a16="http://schemas.microsoft.com/office/drawing/2014/main" id="{2CC6AD15-D234-DD7B-D4B5-E160621E3D0C}"/>
              </a:ext>
            </a:extLst>
          </p:cNvPr>
          <p:cNvSpPr/>
          <p:nvPr/>
        </p:nvSpPr>
        <p:spPr>
          <a:xfrm>
            <a:off x="597155" y="2316441"/>
            <a:ext cx="4474378" cy="2323292"/>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Continuando hacia abajo en la página, podrá consultar más información, como la </a:t>
            </a:r>
            <a:r>
              <a:rPr lang="es-ES" sz="1600" b="1">
                <a:solidFill>
                  <a:schemeClr val="tx1"/>
                </a:solidFill>
                <a:latin typeface="Times New Roman" panose="02020603050405020304" pitchFamily="18" charset="0"/>
                <a:cs typeface="Times New Roman" panose="02020603050405020304" pitchFamily="18" charset="0"/>
              </a:rPr>
              <a:t>jurisdicción</a:t>
            </a:r>
            <a:r>
              <a:rPr lang="es-ES" sz="1600">
                <a:solidFill>
                  <a:schemeClr val="tx1"/>
                </a:solidFill>
                <a:latin typeface="Times New Roman" panose="02020603050405020304" pitchFamily="18" charset="0"/>
                <a:cs typeface="Times New Roman" panose="02020603050405020304" pitchFamily="18" charset="0"/>
              </a:rPr>
              <a:t> a la que pertenecen las patentes citantes (1), un gráfico de barras en el que se representan el número de </a:t>
            </a:r>
            <a:r>
              <a:rPr lang="es-ES" sz="1600" b="1">
                <a:solidFill>
                  <a:schemeClr val="tx1"/>
                </a:solidFill>
                <a:latin typeface="Times New Roman" panose="02020603050405020304" pitchFamily="18" charset="0"/>
                <a:cs typeface="Times New Roman" panose="02020603050405020304" pitchFamily="18" charset="0"/>
              </a:rPr>
              <a:t>patentes citantes por autor</a:t>
            </a:r>
            <a:r>
              <a:rPr lang="es-ES" sz="1600">
                <a:solidFill>
                  <a:schemeClr val="tx1"/>
                </a:solidFill>
                <a:latin typeface="Times New Roman" panose="02020603050405020304" pitchFamily="18" charset="0"/>
                <a:cs typeface="Times New Roman" panose="02020603050405020304" pitchFamily="18" charset="0"/>
              </a:rPr>
              <a:t> (2) y otro sobre el número de patentes por </a:t>
            </a:r>
            <a:r>
              <a:rPr lang="es-ES" sz="1600" b="1">
                <a:solidFill>
                  <a:schemeClr val="tx1"/>
                </a:solidFill>
                <a:latin typeface="Times New Roman" panose="02020603050405020304" pitchFamily="18" charset="0"/>
                <a:cs typeface="Times New Roman" panose="02020603050405020304" pitchFamily="18" charset="0"/>
              </a:rPr>
              <a:t>tipo</a:t>
            </a:r>
            <a:r>
              <a:rPr lang="es-ES" sz="1600">
                <a:solidFill>
                  <a:schemeClr val="tx1"/>
                </a:solidFill>
                <a:latin typeface="Times New Roman" panose="02020603050405020304" pitchFamily="18" charset="0"/>
                <a:cs typeface="Times New Roman" panose="02020603050405020304" pitchFamily="18" charset="0"/>
              </a:rPr>
              <a:t> (3).</a:t>
            </a:r>
          </a:p>
        </p:txBody>
      </p:sp>
      <p:pic>
        <p:nvPicPr>
          <p:cNvPr id="16" name="Imagen 15">
            <a:extLst>
              <a:ext uri="{FF2B5EF4-FFF2-40B4-BE49-F238E27FC236}">
                <a16:creationId xmlns="" xmlns:a16="http://schemas.microsoft.com/office/drawing/2014/main" id="{EB78228E-99DD-9BD3-8395-8204F1B5FA13}"/>
              </a:ext>
            </a:extLst>
          </p:cNvPr>
          <p:cNvPicPr>
            <a:picLocks noChangeAspect="1"/>
          </p:cNvPicPr>
          <p:nvPr/>
        </p:nvPicPr>
        <p:blipFill>
          <a:blip r:embed="rId3"/>
          <a:stretch>
            <a:fillRect/>
          </a:stretch>
        </p:blipFill>
        <p:spPr>
          <a:xfrm>
            <a:off x="5450267" y="626533"/>
            <a:ext cx="6419633" cy="5783606"/>
          </a:xfrm>
          <a:prstGeom prst="rect">
            <a:avLst/>
          </a:prstGeom>
        </p:spPr>
      </p:pic>
      <p:grpSp>
        <p:nvGrpSpPr>
          <p:cNvPr id="17" name="Grupo 16">
            <a:extLst>
              <a:ext uri="{FF2B5EF4-FFF2-40B4-BE49-F238E27FC236}">
                <a16:creationId xmlns="" xmlns:a16="http://schemas.microsoft.com/office/drawing/2014/main" id="{02B30CC1-30DD-ADF2-2DA3-E0A698C38EF9}"/>
              </a:ext>
            </a:extLst>
          </p:cNvPr>
          <p:cNvGrpSpPr/>
          <p:nvPr/>
        </p:nvGrpSpPr>
        <p:grpSpPr>
          <a:xfrm>
            <a:off x="9872133" y="635969"/>
            <a:ext cx="1997767" cy="1590764"/>
            <a:chOff x="7481890" y="4016190"/>
            <a:chExt cx="1997767" cy="1590764"/>
          </a:xfrm>
        </p:grpSpPr>
        <p:sp>
          <p:nvSpPr>
            <p:cNvPr id="18" name="Rectángulo 17">
              <a:extLst>
                <a:ext uri="{FF2B5EF4-FFF2-40B4-BE49-F238E27FC236}">
                  <a16:creationId xmlns="" xmlns:a16="http://schemas.microsoft.com/office/drawing/2014/main" id="{4A0AACA3-485C-EF2F-1491-85F6FE019990}"/>
                </a:ext>
              </a:extLst>
            </p:cNvPr>
            <p:cNvSpPr/>
            <p:nvPr/>
          </p:nvSpPr>
          <p:spPr>
            <a:xfrm>
              <a:off x="7481890" y="4016190"/>
              <a:ext cx="1985733" cy="159076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 xmlns:a16="http://schemas.microsoft.com/office/drawing/2014/main" id="{00489EEA-FB9E-A229-1D9F-EBFC285387EC}"/>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grpSp>
      <p:grpSp>
        <p:nvGrpSpPr>
          <p:cNvPr id="20" name="Grupo 19">
            <a:extLst>
              <a:ext uri="{FF2B5EF4-FFF2-40B4-BE49-F238E27FC236}">
                <a16:creationId xmlns="" xmlns:a16="http://schemas.microsoft.com/office/drawing/2014/main" id="{3D66B457-A92C-BFC3-925A-EFD44A51AAD7}"/>
              </a:ext>
            </a:extLst>
          </p:cNvPr>
          <p:cNvGrpSpPr/>
          <p:nvPr/>
        </p:nvGrpSpPr>
        <p:grpSpPr>
          <a:xfrm>
            <a:off x="9872133" y="2388569"/>
            <a:ext cx="1997767" cy="1946364"/>
            <a:chOff x="7481890" y="4016190"/>
            <a:chExt cx="1997767" cy="1946364"/>
          </a:xfrm>
        </p:grpSpPr>
        <p:sp>
          <p:nvSpPr>
            <p:cNvPr id="21" name="Rectángulo 20">
              <a:extLst>
                <a:ext uri="{FF2B5EF4-FFF2-40B4-BE49-F238E27FC236}">
                  <a16:creationId xmlns="" xmlns:a16="http://schemas.microsoft.com/office/drawing/2014/main" id="{A178313D-B3EF-6391-1795-BA9BF81F3130}"/>
                </a:ext>
              </a:extLst>
            </p:cNvPr>
            <p:cNvSpPr/>
            <p:nvPr/>
          </p:nvSpPr>
          <p:spPr>
            <a:xfrm>
              <a:off x="7481890" y="4016190"/>
              <a:ext cx="1985733" cy="194636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 xmlns:a16="http://schemas.microsoft.com/office/drawing/2014/main" id="{B93353A8-ADA1-AB14-87F6-8479C8AA2ADD}"/>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grpSp>
      <p:grpSp>
        <p:nvGrpSpPr>
          <p:cNvPr id="23" name="Grupo 22">
            <a:extLst>
              <a:ext uri="{FF2B5EF4-FFF2-40B4-BE49-F238E27FC236}">
                <a16:creationId xmlns="" xmlns:a16="http://schemas.microsoft.com/office/drawing/2014/main" id="{BF4D0FFB-C68F-2C77-1F2E-56A8B36CEA71}"/>
              </a:ext>
            </a:extLst>
          </p:cNvPr>
          <p:cNvGrpSpPr/>
          <p:nvPr/>
        </p:nvGrpSpPr>
        <p:grpSpPr>
          <a:xfrm>
            <a:off x="9872133" y="4496769"/>
            <a:ext cx="1997767" cy="1946364"/>
            <a:chOff x="7481890" y="4016190"/>
            <a:chExt cx="1997767" cy="1946364"/>
          </a:xfrm>
        </p:grpSpPr>
        <p:sp>
          <p:nvSpPr>
            <p:cNvPr id="24" name="Rectángulo 23">
              <a:extLst>
                <a:ext uri="{FF2B5EF4-FFF2-40B4-BE49-F238E27FC236}">
                  <a16:creationId xmlns="" xmlns:a16="http://schemas.microsoft.com/office/drawing/2014/main" id="{910E9417-1300-4875-B080-E086C262AD2F}"/>
                </a:ext>
              </a:extLst>
            </p:cNvPr>
            <p:cNvSpPr/>
            <p:nvPr/>
          </p:nvSpPr>
          <p:spPr>
            <a:xfrm>
              <a:off x="7481890" y="4016190"/>
              <a:ext cx="1985733" cy="194636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 xmlns:a16="http://schemas.microsoft.com/office/drawing/2014/main" id="{7F48B4DA-DE7D-468A-9786-43AE8B699776}"/>
                </a:ext>
              </a:extLst>
            </p:cNvPr>
            <p:cNvSpPr/>
            <p:nvPr/>
          </p:nvSpPr>
          <p:spPr>
            <a:xfrm>
              <a:off x="9110147" y="4042783"/>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3</a:t>
              </a:r>
            </a:p>
          </p:txBody>
        </p:sp>
      </p:grpSp>
      <p:pic>
        <p:nvPicPr>
          <p:cNvPr id="26" name="Imagen 25">
            <a:extLst>
              <a:ext uri="{FF2B5EF4-FFF2-40B4-BE49-F238E27FC236}">
                <a16:creationId xmlns="" xmlns:a16="http://schemas.microsoft.com/office/drawing/2014/main" id="{84644ABC-CC58-9118-BDC5-626CF401564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7" name="Diagrama de flujo: datos 27">
            <a:extLst>
              <a:ext uri="{FF2B5EF4-FFF2-40B4-BE49-F238E27FC236}">
                <a16:creationId xmlns="" xmlns:a16="http://schemas.microsoft.com/office/drawing/2014/main" id="{EBF6F51B-075E-968F-09AD-E88D4DC148C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9" name="Diagrama de flujo: datos 28">
            <a:extLst>
              <a:ext uri="{FF2B5EF4-FFF2-40B4-BE49-F238E27FC236}">
                <a16:creationId xmlns="" xmlns:a16="http://schemas.microsoft.com/office/drawing/2014/main" id="{5DE481EA-4E12-CEBB-66B5-BF39F5D4BAD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0" name="Diagrama de flujo: datos 28">
            <a:extLst>
              <a:ext uri="{FF2B5EF4-FFF2-40B4-BE49-F238E27FC236}">
                <a16:creationId xmlns="" xmlns:a16="http://schemas.microsoft.com/office/drawing/2014/main" id="{0A4FF9EF-0260-808F-FACF-06CAED26B56D}"/>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1" name="Diagrama de flujo: datos 30">
            <a:extLst>
              <a:ext uri="{FF2B5EF4-FFF2-40B4-BE49-F238E27FC236}">
                <a16:creationId xmlns="" xmlns:a16="http://schemas.microsoft.com/office/drawing/2014/main" id="{465C8CCC-5E7D-5416-FC33-E6593118FA78}"/>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2" name="Diagrama de flujo: entrada manual 31">
            <a:extLst>
              <a:ext uri="{FF2B5EF4-FFF2-40B4-BE49-F238E27FC236}">
                <a16:creationId xmlns="" xmlns:a16="http://schemas.microsoft.com/office/drawing/2014/main" id="{2991526C-D3AB-7025-EAC1-404F4A2C85C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86689579"/>
      </p:ext>
    </p:extLst>
  </p:cSld>
  <p:clrMapOvr>
    <a:masterClrMapping/>
  </p:clrMapOvr>
  <p:transition/>
  <p:timing/>
</p:sld>
</file>

<file path=ppt/slides/slide8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362279E3-78C3-6650-1937-4E9BE61A91B1}"/>
              </a:ext>
            </a:extLst>
          </p:cNvPr>
          <p:cNvPicPr>
            <a:picLocks noChangeAspect="1"/>
          </p:cNvPicPr>
          <p:nvPr/>
        </p:nvPicPr>
        <p:blipFill>
          <a:blip r:embed="rId3"/>
          <a:srcRect r="222"/>
          <a:stretch>
            <a:fillRect/>
          </a:stretch>
        </p:blipFill>
        <p:spPr>
          <a:xfrm>
            <a:off x="5155856" y="552850"/>
            <a:ext cx="6338389" cy="6308726"/>
          </a:xfrm>
          <a:prstGeom prst="rect">
            <a:avLst/>
          </a:prstGeom>
        </p:spPr>
      </p:pic>
      <p:sp>
        <p:nvSpPr>
          <p:cNvPr id="8" name="Rectángulo 7">
            <a:extLst>
              <a:ext uri="{FF2B5EF4-FFF2-40B4-BE49-F238E27FC236}">
                <a16:creationId xmlns="" xmlns:a16="http://schemas.microsoft.com/office/drawing/2014/main" id="{CAE230F9-0289-A6FE-EF39-2F7732A41789}"/>
              </a:ext>
            </a:extLst>
          </p:cNvPr>
          <p:cNvSpPr/>
          <p:nvPr/>
        </p:nvSpPr>
        <p:spPr>
          <a:xfrm>
            <a:off x="697755" y="2437227"/>
            <a:ext cx="3907112" cy="1983545"/>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Volviendo al perfil del investigador, en la parte inferior podrá observar una lista de las </a:t>
            </a:r>
            <a:r>
              <a:rPr lang="es-ES" sz="1600" b="1">
                <a:solidFill>
                  <a:schemeClr val="tx1"/>
                </a:solidFill>
                <a:latin typeface="Times New Roman" panose="02020603050405020304" pitchFamily="18" charset="0"/>
                <a:cs typeface="Times New Roman" panose="02020603050405020304" pitchFamily="18" charset="0"/>
              </a:rPr>
              <a:t>publicaciones</a:t>
            </a:r>
            <a:r>
              <a:rPr lang="es-ES" sz="1600">
                <a:solidFill>
                  <a:schemeClr val="tx1"/>
                </a:solidFill>
                <a:latin typeface="Times New Roman" panose="02020603050405020304" pitchFamily="18" charset="0"/>
                <a:cs typeface="Times New Roman" panose="02020603050405020304" pitchFamily="18" charset="0"/>
              </a:rPr>
              <a:t> realizadas. Puede consultar el número de menciones de un documento clicando en el que esté interesado.</a:t>
            </a:r>
          </a:p>
        </p:txBody>
      </p:sp>
      <p:sp>
        <p:nvSpPr>
          <p:cNvPr id="9" name="Rectángulo 8">
            <a:extLst>
              <a:ext uri="{FF2B5EF4-FFF2-40B4-BE49-F238E27FC236}">
                <a16:creationId xmlns="" xmlns:a16="http://schemas.microsoft.com/office/drawing/2014/main" id="{8DC84C0D-DA77-4C33-EFDE-333A3EE93231}"/>
              </a:ext>
            </a:extLst>
          </p:cNvPr>
          <p:cNvSpPr/>
          <p:nvPr/>
        </p:nvSpPr>
        <p:spPr>
          <a:xfrm>
            <a:off x="5426742" y="4819374"/>
            <a:ext cx="5138095" cy="2038625"/>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 xmlns:a16="http://schemas.microsoft.com/office/drawing/2014/main" id="{F14D5865-BEAE-2E40-313C-931D09A4190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1" name="Diagrama de flujo: datos 27">
            <a:extLst>
              <a:ext uri="{FF2B5EF4-FFF2-40B4-BE49-F238E27FC236}">
                <a16:creationId xmlns="" xmlns:a16="http://schemas.microsoft.com/office/drawing/2014/main" id="{FB622D5D-0505-B53C-A390-E071FA96A0BE}"/>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2" name="Diagrama de flujo: datos 28">
            <a:extLst>
              <a:ext uri="{FF2B5EF4-FFF2-40B4-BE49-F238E27FC236}">
                <a16:creationId xmlns="" xmlns:a16="http://schemas.microsoft.com/office/drawing/2014/main" id="{D4AF5C8D-BB83-B062-B5D4-3D127570DD2B}"/>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3" name="Diagrama de flujo: datos 28">
            <a:extLst>
              <a:ext uri="{FF2B5EF4-FFF2-40B4-BE49-F238E27FC236}">
                <a16:creationId xmlns="" xmlns:a16="http://schemas.microsoft.com/office/drawing/2014/main" id="{2E6355F5-4EC5-F147-F411-8968E9FEF6D1}"/>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4" name="Diagrama de flujo: datos 30">
            <a:extLst>
              <a:ext uri="{FF2B5EF4-FFF2-40B4-BE49-F238E27FC236}">
                <a16:creationId xmlns="" xmlns:a16="http://schemas.microsoft.com/office/drawing/2014/main" id="{483A2862-2AA1-21D3-7254-2AF79AB92434}"/>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5" name="Diagrama de flujo: entrada manual 31">
            <a:extLst>
              <a:ext uri="{FF2B5EF4-FFF2-40B4-BE49-F238E27FC236}">
                <a16:creationId xmlns="" xmlns:a16="http://schemas.microsoft.com/office/drawing/2014/main" id="{7A65B0A9-A4CB-4698-CEB3-07E54944E6BD}"/>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449730964"/>
      </p:ext>
    </p:extLst>
  </p:cSld>
  <p:clrMapOvr>
    <a:masterClrMapping/>
  </p:clrMapOvr>
  <p:transition/>
  <p:timing/>
</p:sld>
</file>

<file path=ppt/slides/slide8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3" name="Imagen 22">
            <a:extLst>
              <a:ext uri="{FF2B5EF4-FFF2-40B4-BE49-F238E27FC236}">
                <a16:creationId xmlns="" xmlns:a16="http://schemas.microsoft.com/office/drawing/2014/main" id="{4DADBF2E-891C-084B-316B-264F62D8C216}"/>
              </a:ext>
            </a:extLst>
          </p:cNvPr>
          <p:cNvPicPr>
            <a:picLocks noChangeAspect="1"/>
          </p:cNvPicPr>
          <p:nvPr/>
        </p:nvPicPr>
        <p:blipFill>
          <a:blip r:embed="rId3"/>
          <a:stretch>
            <a:fillRect/>
          </a:stretch>
        </p:blipFill>
        <p:spPr>
          <a:xfrm>
            <a:off x="2054504" y="553958"/>
            <a:ext cx="8082991" cy="6304042"/>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84</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 xmlns:a16="http://schemas.microsoft.com/office/drawing/2014/main" id="{4528DEF8-4A40-27BA-3623-E2D8D19F54FF}"/>
              </a:ext>
            </a:extLst>
          </p:cNvPr>
          <p:cNvSpPr/>
          <p:nvPr/>
        </p:nvSpPr>
        <p:spPr>
          <a:xfrm>
            <a:off x="8118536" y="3113712"/>
            <a:ext cx="2018959" cy="107365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Bocadillo: rectángulo 12">
            <a:extLst>
              <a:ext uri="{FF2B5EF4-FFF2-40B4-BE49-F238E27FC236}">
                <a16:creationId xmlns="" xmlns:a16="http://schemas.microsoft.com/office/drawing/2014/main" id="{724C5826-6F30-5B4C-A943-4EA5BFFE42FB}"/>
              </a:ext>
            </a:extLst>
          </p:cNvPr>
          <p:cNvSpPr/>
          <p:nvPr/>
        </p:nvSpPr>
        <p:spPr>
          <a:xfrm>
            <a:off x="2754711" y="3113712"/>
            <a:ext cx="3359400" cy="1637501"/>
          </a:xfrm>
          <a:prstGeom prst="wedgeRectCallout">
            <a:avLst>
              <a:gd name="adj1" fmla="val 109599"/>
              <a:gd name="adj2" fmla="val -29136"/>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la página del documento podrá visualizar un gráfico de barras que representa las </a:t>
            </a:r>
            <a:r>
              <a:rPr lang="es-ES" sz="1600" b="1">
                <a:solidFill>
                  <a:schemeClr val="tx1"/>
                </a:solidFill>
                <a:latin typeface="Times New Roman" panose="02020603050405020304" pitchFamily="18" charset="0"/>
                <a:cs typeface="Times New Roman" panose="02020603050405020304" pitchFamily="18" charset="0"/>
              </a:rPr>
              <a:t>patentes citantes </a:t>
            </a:r>
            <a:r>
              <a:rPr lang="es-ES" sz="1600">
                <a:solidFill>
                  <a:schemeClr val="tx1"/>
                </a:solidFill>
                <a:latin typeface="Times New Roman" panose="02020603050405020304" pitchFamily="18" charset="0"/>
                <a:cs typeface="Times New Roman" panose="02020603050405020304" pitchFamily="18" charset="0"/>
              </a:rPr>
              <a:t>de dicho documento </a:t>
            </a:r>
            <a:r>
              <a:rPr lang="es-ES" sz="1600" b="1">
                <a:solidFill>
                  <a:schemeClr val="tx1"/>
                </a:solidFill>
                <a:latin typeface="Times New Roman" panose="02020603050405020304" pitchFamily="18" charset="0"/>
                <a:cs typeface="Times New Roman" panose="02020603050405020304" pitchFamily="18" charset="0"/>
              </a:rPr>
              <a:t>a lo largo de los años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24" name="Imagen 23">
            <a:extLst>
              <a:ext uri="{FF2B5EF4-FFF2-40B4-BE49-F238E27FC236}">
                <a16:creationId xmlns="" xmlns:a16="http://schemas.microsoft.com/office/drawing/2014/main" id="{A9B7244F-F24D-63CC-5C73-A317C2775FC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5" name="Diagrama de flujo: datos 27">
            <a:extLst>
              <a:ext uri="{FF2B5EF4-FFF2-40B4-BE49-F238E27FC236}">
                <a16:creationId xmlns="" xmlns:a16="http://schemas.microsoft.com/office/drawing/2014/main" id="{F0B11DE9-7AA0-76AC-EDC1-3D65FD70690C}"/>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6" name="Diagrama de flujo: datos 28">
            <a:extLst>
              <a:ext uri="{FF2B5EF4-FFF2-40B4-BE49-F238E27FC236}">
                <a16:creationId xmlns="" xmlns:a16="http://schemas.microsoft.com/office/drawing/2014/main" id="{DA936411-742A-78ED-4C20-687753F11056}"/>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7" name="Diagrama de flujo: datos 28">
            <a:extLst>
              <a:ext uri="{FF2B5EF4-FFF2-40B4-BE49-F238E27FC236}">
                <a16:creationId xmlns="" xmlns:a16="http://schemas.microsoft.com/office/drawing/2014/main" id="{FB8851C4-E49E-8190-2848-BDB1F683A194}"/>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8" name="Diagrama de flujo: datos 30">
            <a:extLst>
              <a:ext uri="{FF2B5EF4-FFF2-40B4-BE49-F238E27FC236}">
                <a16:creationId xmlns="" xmlns:a16="http://schemas.microsoft.com/office/drawing/2014/main" id="{81A9D18A-2625-1777-1410-B21396591DA1}"/>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9" name="Diagrama de flujo: entrada manual 31">
            <a:extLst>
              <a:ext uri="{FF2B5EF4-FFF2-40B4-BE49-F238E27FC236}">
                <a16:creationId xmlns="" xmlns:a16="http://schemas.microsoft.com/office/drawing/2014/main" id="{84D2CABB-F2D5-01C1-EE1A-59D5C40ACD79}"/>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671845728"/>
      </p:ext>
    </p:extLst>
  </p:cSld>
  <p:clrMapOvr>
    <a:masterClrMapping/>
  </p:clrMapOvr>
  <p:transition/>
  <p:timing/>
</p:sld>
</file>

<file path=ppt/slides/slide8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85</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3C5F1AEE-3D49-97AC-D38E-DFD5674F69BB}"/>
              </a:ext>
            </a:extLst>
          </p:cNvPr>
          <p:cNvPicPr>
            <a:picLocks noChangeAspect="1"/>
          </p:cNvPicPr>
          <p:nvPr/>
        </p:nvPicPr>
        <p:blipFill>
          <a:blip r:embed="rId3"/>
          <a:stretch>
            <a:fillRect/>
          </a:stretch>
        </p:blipFill>
        <p:spPr>
          <a:xfrm>
            <a:off x="4708886" y="675316"/>
            <a:ext cx="7362091" cy="5612356"/>
          </a:xfrm>
          <a:prstGeom prst="rect">
            <a:avLst/>
          </a:prstGeom>
        </p:spPr>
      </p:pic>
      <p:cxnSp>
        <p:nvCxnSpPr>
          <p:cNvPr id="8" name="Conector recto de flecha 7">
            <a:extLst>
              <a:ext uri="{FF2B5EF4-FFF2-40B4-BE49-F238E27FC236}">
                <a16:creationId xmlns="" xmlns:a16="http://schemas.microsoft.com/office/drawing/2014/main" id="{DB6C08CF-B041-C020-8F00-38964F64DCB3}"/>
              </a:ext>
            </a:extLst>
          </p:cNvPr>
          <p:cNvCxnSpPr/>
          <p:nvPr/>
        </p:nvCxnSpPr>
        <p:spPr>
          <a:xfrm flipH="1">
            <a:off x="6223000" y="1747129"/>
            <a:ext cx="1218809" cy="76747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 xmlns:a16="http://schemas.microsoft.com/office/drawing/2014/main" id="{40B4AE24-A97A-42E8-D053-3D401C35BFD4}"/>
              </a:ext>
            </a:extLst>
          </p:cNvPr>
          <p:cNvSpPr/>
          <p:nvPr/>
        </p:nvSpPr>
        <p:spPr>
          <a:xfrm>
            <a:off x="406048" y="2596526"/>
            <a:ext cx="3983430" cy="1664947"/>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800">
                <a:solidFill>
                  <a:schemeClr val="tx1"/>
                </a:solidFill>
                <a:latin typeface="Times New Roman" panose="02020603050405020304" pitchFamily="18" charset="0"/>
                <a:cs typeface="Times New Roman" panose="02020603050405020304" pitchFamily="18" charset="0"/>
              </a:rPr>
              <a:t>Por último, también podrá consultar las patentes citantes al documento clicando en la pestaña titulada “</a:t>
            </a:r>
            <a:r>
              <a:rPr lang="es-ES" b="1" err="1">
                <a:solidFill>
                  <a:schemeClr val="tx1"/>
                </a:solidFill>
                <a:latin typeface="Times New Roman" panose="02020603050405020304" pitchFamily="18" charset="0"/>
                <a:cs typeface="Times New Roman" panose="02020603050405020304" pitchFamily="18" charset="0"/>
              </a:rPr>
              <a:t>Citing Patentes</a:t>
            </a:r>
            <a:r>
              <a:rPr lang="es-ES">
                <a:solidFill>
                  <a:schemeClr val="tx1"/>
                </a:solidFill>
                <a:latin typeface="Times New Roman" panose="02020603050405020304" pitchFamily="18" charset="0"/>
                <a:cs typeface="Times New Roman" panose="02020603050405020304" pitchFamily="18" charset="0"/>
              </a:rPr>
              <a:t>”</a:t>
            </a:r>
            <a:endParaRPr lang="es-ES" sz="1800">
              <a:solidFill>
                <a:schemeClr val="tx1"/>
              </a:solidFill>
              <a:latin typeface="Times New Roman" panose="02020603050405020304" pitchFamily="18" charset="0"/>
              <a:cs typeface="Times New Roman" panose="02020603050405020304" pitchFamily="18" charset="0"/>
            </a:endParaRPr>
          </a:p>
        </p:txBody>
      </p:sp>
      <p:pic>
        <p:nvPicPr>
          <p:cNvPr id="16" name="Imagen 15">
            <a:extLst>
              <a:ext uri="{FF2B5EF4-FFF2-40B4-BE49-F238E27FC236}">
                <a16:creationId xmlns="" xmlns:a16="http://schemas.microsoft.com/office/drawing/2014/main" id="{7FBEFDE3-17E8-2EAE-C595-B9E657FBC68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7">
            <a:extLst>
              <a:ext uri="{FF2B5EF4-FFF2-40B4-BE49-F238E27FC236}">
                <a16:creationId xmlns="" xmlns:a16="http://schemas.microsoft.com/office/drawing/2014/main" id="{F418DB6A-A075-1529-7EDB-7F7F9B534807}"/>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8" name="Diagrama de flujo: datos 28">
            <a:extLst>
              <a:ext uri="{FF2B5EF4-FFF2-40B4-BE49-F238E27FC236}">
                <a16:creationId xmlns="" xmlns:a16="http://schemas.microsoft.com/office/drawing/2014/main" id="{82E710BD-16DC-F41B-E8A9-32F39787751F}"/>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9" name="Diagrama de flujo: datos 28">
            <a:extLst>
              <a:ext uri="{FF2B5EF4-FFF2-40B4-BE49-F238E27FC236}">
                <a16:creationId xmlns="" xmlns:a16="http://schemas.microsoft.com/office/drawing/2014/main" id="{8C33B3FA-D8CA-C5AD-43A2-0BFD57D0E132}"/>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0" name="Diagrama de flujo: datos 30">
            <a:extLst>
              <a:ext uri="{FF2B5EF4-FFF2-40B4-BE49-F238E27FC236}">
                <a16:creationId xmlns="" xmlns:a16="http://schemas.microsoft.com/office/drawing/2014/main" id="{BA4C1BD6-DF0A-43E7-274B-E3F8FF94FC8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1" name="Diagrama de flujo: entrada manual 31">
            <a:extLst>
              <a:ext uri="{FF2B5EF4-FFF2-40B4-BE49-F238E27FC236}">
                <a16:creationId xmlns="" xmlns:a16="http://schemas.microsoft.com/office/drawing/2014/main" id="{563BC258-2B23-47B7-56D5-83BAEB200C8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617324004"/>
      </p:ext>
    </p:extLst>
  </p:cSld>
  <p:clrMapOvr>
    <a:masterClrMapping/>
  </p:clrMapOvr>
  <p:transition/>
  <p:timing/>
</p:sld>
</file>

<file path=ppt/slides/slide8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22" name="Rectángulo 21">
            <a:extLst>
              <a:ext uri="{FF2B5EF4-FFF2-40B4-BE49-F238E27FC236}">
                <a16:creationId xmlns="" xmlns:a16="http://schemas.microsoft.com/office/drawing/2014/main" id="{2F6CA2E8-447D-4112-70E6-9DE34134F2D2}"/>
              </a:ext>
            </a:extLst>
          </p:cNvPr>
          <p:cNvSpPr/>
          <p:nvPr/>
        </p:nvSpPr>
        <p:spPr>
          <a:xfrm>
            <a:off x="447433" y="796430"/>
            <a:ext cx="11297134" cy="124703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número de interacciones</a:t>
            </a:r>
            <a:r>
              <a:rPr lang="es-ES" sz="1600">
                <a:solidFill>
                  <a:schemeClr val="tx1"/>
                </a:solidFill>
                <a:latin typeface="Times New Roman" panose="02020603050405020304" pitchFamily="18" charset="0"/>
                <a:cs typeface="Times New Roman" panose="02020603050405020304" pitchFamily="18" charset="0"/>
              </a:rPr>
              <a:t> hace referencia a las interacciones sociales recibidas por la aportación desde medios de comunicación o plataformas de redes sociales (menciones, favoritos, réplicas, redifusiones, etc.). Se trata de una descripción detallada de la audiencia con la que se ha interaccionado, resaltando variedad geográfica, lingüística e influencia.</a:t>
            </a:r>
          </a:p>
        </p:txBody>
      </p:sp>
      <p:sp>
        <p:nvSpPr>
          <p:cNvPr id="23" name="Rectángulo 22">
            <a:extLst>
              <a:ext uri="{FF2B5EF4-FFF2-40B4-BE49-F238E27FC236}">
                <a16:creationId xmlns="" xmlns:a16="http://schemas.microsoft.com/office/drawing/2014/main" id="{465292B0-522E-3569-6031-86E17156242C}"/>
              </a:ext>
            </a:extLst>
          </p:cNvPr>
          <p:cNvSpPr/>
          <p:nvPr/>
        </p:nvSpPr>
        <p:spPr>
          <a:xfrm>
            <a:off x="2387205" y="2995555"/>
            <a:ext cx="2588555"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Esta información la vamos a poder consultar en </a:t>
            </a:r>
            <a:r>
              <a:rPr lang="es-ES" sz="1600" b="1">
                <a:solidFill>
                  <a:schemeClr val="tx1"/>
                </a:solidFill>
                <a:latin typeface="Times New Roman" panose="02020603050405020304" pitchFamily="18" charset="0"/>
                <a:cs typeface="Times New Roman" panose="02020603050405020304" pitchFamily="18" charset="0"/>
              </a:rPr>
              <a:t>fuentes</a:t>
            </a:r>
            <a:r>
              <a:rPr lang="es-ES" sz="1600">
                <a:solidFill>
                  <a:schemeClr val="tx1"/>
                </a:solidFill>
                <a:latin typeface="Times New Roman" panose="02020603050405020304" pitchFamily="18" charset="0"/>
                <a:cs typeface="Times New Roman" panose="02020603050405020304" pitchFamily="18" charset="0"/>
              </a:rPr>
              <a:t> como:</a:t>
            </a:r>
          </a:p>
        </p:txBody>
      </p:sp>
      <p:cxnSp>
        <p:nvCxnSpPr>
          <p:cNvPr id="24" name="Conector recto de flecha 23">
            <a:extLst>
              <a:ext uri="{FF2B5EF4-FFF2-40B4-BE49-F238E27FC236}">
                <a16:creationId xmlns="" xmlns:a16="http://schemas.microsoft.com/office/drawing/2014/main" id="{74CFE620-3249-DC43-E0C4-B721230EB2A3}"/>
              </a:ext>
            </a:extLst>
          </p:cNvPr>
          <p:cNvCxnSpPr>
            <a:stCxn id="23" idx="3"/>
            <a:endCxn id="25" idx="1"/>
          </p:cNvCxnSpPr>
          <p:nvPr/>
        </p:nvCxnSpPr>
        <p:spPr>
          <a:xfrm flipV="1">
            <a:off x="4975760" y="3623084"/>
            <a:ext cx="2632991" cy="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5" name="CuadroTexto 24">
            <a:extLst>
              <a:ext uri="{FF2B5EF4-FFF2-40B4-BE49-F238E27FC236}">
                <a16:creationId xmlns="" xmlns:a16="http://schemas.microsoft.com/office/drawing/2014/main" id="{A7EBE3E5-4B4E-93D2-DEFC-CFCD85542E97}"/>
              </a:ext>
            </a:extLst>
          </p:cNvPr>
          <p:cNvSpPr txBox="1"/>
          <p:nvPr/>
        </p:nvSpPr>
        <p:spPr>
          <a:xfrm>
            <a:off x="7608751" y="3222974"/>
            <a:ext cx="2252701" cy="800219"/>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Agregadores de métricas alternativas: Atlmetric</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87</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26" name="Rectángulo 25">
            <a:extLst>
              <a:ext uri="{FF2B5EF4-FFF2-40B4-BE49-F238E27FC236}">
                <a16:creationId xmlns="" xmlns:a16="http://schemas.microsoft.com/office/drawing/2014/main" id="{7E0FF989-319B-0BB9-A28D-A348BE513C51}"/>
              </a:ext>
            </a:extLst>
          </p:cNvPr>
          <p:cNvSpPr/>
          <p:nvPr/>
        </p:nvSpPr>
        <p:spPr>
          <a:xfrm>
            <a:off x="2668366" y="5450055"/>
            <a:ext cx="6855268" cy="65429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la cual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pic>
        <p:nvPicPr>
          <p:cNvPr id="31" name="Imagen 30">
            <a:extLst>
              <a:ext uri="{FF2B5EF4-FFF2-40B4-BE49-F238E27FC236}">
                <a16:creationId xmlns="" xmlns:a16="http://schemas.microsoft.com/office/drawing/2014/main" id="{A21A7DB3-BA83-4C7F-DFAC-EB4B674EC1B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7" name="Diagrama de flujo: datos 26">
            <a:extLst>
              <a:ext uri="{FF2B5EF4-FFF2-40B4-BE49-F238E27FC236}">
                <a16:creationId xmlns="" xmlns:a16="http://schemas.microsoft.com/office/drawing/2014/main" id="{AC61E7B2-2A09-E85E-38B9-CD1EAC3180BA}"/>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32" name="Diagrama de flujo: datos 27">
            <a:extLst>
              <a:ext uri="{FF2B5EF4-FFF2-40B4-BE49-F238E27FC236}">
                <a16:creationId xmlns="" xmlns:a16="http://schemas.microsoft.com/office/drawing/2014/main" id="{1A0F1A4A-136E-E538-57FA-646A07B24EE1}"/>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33" name="Diagrama de flujo: datos 28">
            <a:extLst>
              <a:ext uri="{FF2B5EF4-FFF2-40B4-BE49-F238E27FC236}">
                <a16:creationId xmlns="" xmlns:a16="http://schemas.microsoft.com/office/drawing/2014/main" id="{AF12ABC4-8BD9-B54A-93CC-B6917380066A}"/>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4" name="Diagrama de flujo: datos 28">
            <a:extLst>
              <a:ext uri="{FF2B5EF4-FFF2-40B4-BE49-F238E27FC236}">
                <a16:creationId xmlns="" xmlns:a16="http://schemas.microsoft.com/office/drawing/2014/main" id="{9360B074-91E7-246A-4348-15049124561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5" name="Diagrama de flujo: datos 30">
            <a:extLst>
              <a:ext uri="{FF2B5EF4-FFF2-40B4-BE49-F238E27FC236}">
                <a16:creationId xmlns="" xmlns:a16="http://schemas.microsoft.com/office/drawing/2014/main" id="{FFFD9789-ECAD-5358-EBBC-A4F73383501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6" name="Diagrama de flujo: entrada manual 31">
            <a:extLst>
              <a:ext uri="{FF2B5EF4-FFF2-40B4-BE49-F238E27FC236}">
                <a16:creationId xmlns="" xmlns:a16="http://schemas.microsoft.com/office/drawing/2014/main" id="{9E0382FA-C277-192E-B1B4-EC61D497FC4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292749353"/>
      </p:ext>
    </p:extLst>
  </p:cSld>
  <p:clrMapOvr>
    <a:masterClrMapping/>
  </p:clrMapOvr>
  <p:transition/>
  <p:timing/>
</p:sld>
</file>

<file path=ppt/slides/slide8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0" name="Imagen 19">
            <a:extLst>
              <a:ext uri="{FF2B5EF4-FFF2-40B4-BE49-F238E27FC236}">
                <a16:creationId xmlns="" xmlns:a16="http://schemas.microsoft.com/office/drawing/2014/main" id="{D5B3A7B9-6C56-3E53-2AB9-2408EC36C007}"/>
              </a:ext>
            </a:extLst>
          </p:cNvPr>
          <p:cNvPicPr>
            <a:picLocks noChangeAspect="1"/>
          </p:cNvPicPr>
          <p:nvPr/>
        </p:nvPicPr>
        <p:blipFill>
          <a:blip r:embed="rId3"/>
          <a:srcRect l="876" t="1258" r="1720" b="1621"/>
          <a:stretch>
            <a:fillRect/>
          </a:stretch>
        </p:blipFill>
        <p:spPr>
          <a:xfrm>
            <a:off x="2172216" y="552850"/>
            <a:ext cx="7847568" cy="6305150"/>
          </a:xfrm>
          <a:prstGeom prst="rect">
            <a:avLst/>
          </a:prstGeom>
        </p:spPr>
      </p:pic>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8" name="Bocadillo: rectángulo 7">
            <a:extLst>
              <a:ext uri="{FF2B5EF4-FFF2-40B4-BE49-F238E27FC236}">
                <a16:creationId xmlns="" xmlns:a16="http://schemas.microsoft.com/office/drawing/2014/main" id="{E35E8E7A-DAC1-DE9A-C892-E02392932448}"/>
              </a:ext>
            </a:extLst>
          </p:cNvPr>
          <p:cNvSpPr/>
          <p:nvPr/>
        </p:nvSpPr>
        <p:spPr>
          <a:xfrm>
            <a:off x="6070599" y="2685271"/>
            <a:ext cx="3287731" cy="1971396"/>
          </a:xfrm>
          <a:prstGeom prst="wedgeRectCallout">
            <a:avLst>
              <a:gd name="adj1" fmla="val -86844"/>
              <a:gd name="adj2" fmla="val 10175"/>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Primero vamos a comenzar accediendo a </a:t>
            </a:r>
            <a:r>
              <a:rPr lang="es-ES" sz="1600" b="1" err="1">
                <a:solidFill>
                  <a:schemeClr val="tx1"/>
                </a:solidFill>
                <a:latin typeface="Times New Roman" panose="02020603050405020304" pitchFamily="18" charset="0"/>
                <a:cs typeface="Times New Roman" panose="02020603050405020304" pitchFamily="18" charset="0"/>
              </a:rPr>
              <a:t>Altmetric</a:t>
            </a:r>
            <a:r>
              <a:rPr lang="es-ES" sz="1600">
                <a:solidFill>
                  <a:schemeClr val="tx1"/>
                </a:solidFill>
                <a:latin typeface="Times New Roman" panose="02020603050405020304" pitchFamily="18" charset="0"/>
                <a:cs typeface="Times New Roman" panose="02020603050405020304" pitchFamily="18" charset="0"/>
              </a:rPr>
              <a:t> a través de </a:t>
            </a:r>
            <a:r>
              <a:rPr lang="es-ES" sz="1600" b="1" err="1">
                <a:solidFill>
                  <a:schemeClr val="tx1"/>
                </a:solidFill>
                <a:latin typeface="Times New Roman" panose="02020603050405020304" pitchFamily="18" charset="0"/>
                <a:cs typeface="Times New Roman" panose="02020603050405020304" pitchFamily="18" charset="0"/>
              </a:rPr>
              <a:t>Digibug</a:t>
            </a:r>
            <a:r>
              <a:rPr lang="es-ES" sz="1600">
                <a:solidFill>
                  <a:schemeClr val="tx1"/>
                </a:solidFill>
                <a:latin typeface="Times New Roman" panose="02020603050405020304" pitchFamily="18" charset="0"/>
                <a:cs typeface="Times New Roman" panose="02020603050405020304" pitchFamily="18" charset="0"/>
              </a:rPr>
              <a:t>, por lo que vamos a partir desde la página de la publicación de interés, donde vamos a clicar en este icono.</a:t>
            </a:r>
          </a:p>
        </p:txBody>
      </p:sp>
      <p:pic>
        <p:nvPicPr>
          <p:cNvPr id="7" name="Imagen 6">
            <a:extLst>
              <a:ext uri="{FF2B5EF4-FFF2-40B4-BE49-F238E27FC236}">
                <a16:creationId xmlns="" xmlns:a16="http://schemas.microsoft.com/office/drawing/2014/main" id="{4000A9ED-20C4-2C8A-C3A2-4E7196C1B69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9" name="Diagrama de flujo: datos 26">
            <a:extLst>
              <a:ext uri="{FF2B5EF4-FFF2-40B4-BE49-F238E27FC236}">
                <a16:creationId xmlns="" xmlns:a16="http://schemas.microsoft.com/office/drawing/2014/main" id="{5E41C992-DFCC-0575-9A96-025B1CBFA1F2}"/>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0" name="Diagrama de flujo: datos 27">
            <a:extLst>
              <a:ext uri="{FF2B5EF4-FFF2-40B4-BE49-F238E27FC236}">
                <a16:creationId xmlns="" xmlns:a16="http://schemas.microsoft.com/office/drawing/2014/main" id="{98B855C7-A655-5CB1-50D8-BC514C0D8AA7}"/>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1" name="Diagrama de flujo: datos 28">
            <a:extLst>
              <a:ext uri="{FF2B5EF4-FFF2-40B4-BE49-F238E27FC236}">
                <a16:creationId xmlns="" xmlns:a16="http://schemas.microsoft.com/office/drawing/2014/main" id="{38D3D4A2-7BEC-D6C3-EB4E-40578286AA2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2" name="Diagrama de flujo: datos 28">
            <a:extLst>
              <a:ext uri="{FF2B5EF4-FFF2-40B4-BE49-F238E27FC236}">
                <a16:creationId xmlns="" xmlns:a16="http://schemas.microsoft.com/office/drawing/2014/main" id="{156A8D83-1299-7CFE-22C3-59D007239CF0}"/>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3" name="Diagrama de flujo: datos 30">
            <a:extLst>
              <a:ext uri="{FF2B5EF4-FFF2-40B4-BE49-F238E27FC236}">
                <a16:creationId xmlns="" xmlns:a16="http://schemas.microsoft.com/office/drawing/2014/main" id="{BEC2D52C-108E-9359-B23A-99B73C332AD9}"/>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4" name="Diagrama de flujo: entrada manual 31">
            <a:extLst>
              <a:ext uri="{FF2B5EF4-FFF2-40B4-BE49-F238E27FC236}">
                <a16:creationId xmlns="" xmlns:a16="http://schemas.microsoft.com/office/drawing/2014/main" id="{E0A9A166-F6E7-6189-4252-889208CCCB84}"/>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883259246"/>
      </p:ext>
    </p:extLst>
  </p:cSld>
  <p:clrMapOvr>
    <a:masterClrMapping/>
  </p:clrMapOvr>
  <p:transition/>
  <p:timing/>
</p:sld>
</file>

<file path=ppt/slides/slide8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 xmlns:a16="http://schemas.microsoft.com/office/drawing/2014/main" id="{7DFDF802-B28D-49DC-8B69-3917195A1035}"/>
              </a:ext>
            </a:extLst>
          </p:cNvPr>
          <p:cNvPicPr>
            <a:picLocks noChangeAspect="1"/>
          </p:cNvPicPr>
          <p:nvPr/>
        </p:nvPicPr>
        <p:blipFill>
          <a:blip r:embed="rId3"/>
          <a:srcRect b="82099"/>
          <a:stretch>
            <a:fillRect/>
          </a:stretch>
        </p:blipFill>
        <p:spPr>
          <a:xfrm>
            <a:off x="5218152" y="551158"/>
            <a:ext cx="6385160" cy="6306842"/>
          </a:xfrm>
          <a:prstGeom prst="rect">
            <a:avLst/>
          </a:prstGeom>
        </p:spPr>
      </p:pic>
      <p:sp>
        <p:nvSpPr>
          <p:cNvPr id="10" name="Rectángulo 9">
            <a:extLst>
              <a:ext uri="{FF2B5EF4-FFF2-40B4-BE49-F238E27FC236}">
                <a16:creationId xmlns="" xmlns:a16="http://schemas.microsoft.com/office/drawing/2014/main" id="{FB5D1BA0-487B-0924-2E27-BC8FE4B8AF4C}"/>
              </a:ext>
            </a:extLst>
          </p:cNvPr>
          <p:cNvSpPr/>
          <p:nvPr/>
        </p:nvSpPr>
        <p:spPr>
          <a:xfrm>
            <a:off x="588688" y="2210874"/>
            <a:ext cx="3915579" cy="243625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b="1" err="1">
                <a:solidFill>
                  <a:schemeClr val="tx1"/>
                </a:solidFill>
                <a:latin typeface="Times New Roman" panose="02020603050405020304" pitchFamily="18" charset="0"/>
                <a:cs typeface="Times New Roman" panose="02020603050405020304" pitchFamily="18" charset="0"/>
              </a:rPr>
              <a:t>Altmetric</a:t>
            </a:r>
            <a:r>
              <a:rPr lang="es-ES" sz="1600">
                <a:solidFill>
                  <a:schemeClr val="tx1"/>
                </a:solidFill>
                <a:latin typeface="Times New Roman" panose="02020603050405020304" pitchFamily="18" charset="0"/>
                <a:cs typeface="Times New Roman" panose="02020603050405020304" pitchFamily="18" charset="0"/>
              </a:rPr>
              <a:t> (</a:t>
            </a:r>
            <a:r>
              <a:rPr lang="es-ES" sz="1600">
                <a:solidFill>
                  <a:schemeClr val="tx1"/>
                </a:solidFill>
                <a:latin typeface="Times New Roman" panose="02020603050405020304" pitchFamily="18" charset="0"/>
                <a:cs typeface="Times New Roman" panose="02020603050405020304" pitchFamily="18" charset="0"/>
                <a:hlinkClick r:id="rId4"/>
              </a:rPr>
              <a:t>altmetric.com</a:t>
            </a:r>
            <a:r>
              <a:rPr lang="es-ES" sz="1600">
                <a:solidFill>
                  <a:schemeClr val="tx1"/>
                </a:solidFill>
                <a:latin typeface="Times New Roman" panose="02020603050405020304" pitchFamily="18" charset="0"/>
                <a:cs typeface="Times New Roman" panose="02020603050405020304" pitchFamily="18" charset="0"/>
              </a:rPr>
              <a:t>) es una web que asigna métricas alternativas a las “tradicionales” (factor de impacto de las revistas científicas o índice h), como las visualizaciones y descargas, los comentarios en revistas y redes sociales, marcadores, citas en literatura académica y recomendaciones.</a:t>
            </a:r>
          </a:p>
        </p:txBody>
      </p:sp>
      <p:pic>
        <p:nvPicPr>
          <p:cNvPr id="12" name="Imagen 11">
            <a:extLst>
              <a:ext uri="{FF2B5EF4-FFF2-40B4-BE49-F238E27FC236}">
                <a16:creationId xmlns="" xmlns:a16="http://schemas.microsoft.com/office/drawing/2014/main" id="{E77C0824-8668-45E3-0A82-319F13A25B0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3" name="Diagrama de flujo: datos 26">
            <a:extLst>
              <a:ext uri="{FF2B5EF4-FFF2-40B4-BE49-F238E27FC236}">
                <a16:creationId xmlns="" xmlns:a16="http://schemas.microsoft.com/office/drawing/2014/main" id="{82953E39-8928-99EF-4C78-57E77BDD7077}"/>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4" name="Diagrama de flujo: datos 27">
            <a:extLst>
              <a:ext uri="{FF2B5EF4-FFF2-40B4-BE49-F238E27FC236}">
                <a16:creationId xmlns="" xmlns:a16="http://schemas.microsoft.com/office/drawing/2014/main" id="{87B9F261-06AC-6DDE-DA4F-CDFB4250A0A1}"/>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5" name="Diagrama de flujo: datos 28">
            <a:extLst>
              <a:ext uri="{FF2B5EF4-FFF2-40B4-BE49-F238E27FC236}">
                <a16:creationId xmlns="" xmlns:a16="http://schemas.microsoft.com/office/drawing/2014/main" id="{F9BACF9E-A76F-F152-5416-434B8A8570BF}"/>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6" name="Diagrama de flujo: datos 28">
            <a:extLst>
              <a:ext uri="{FF2B5EF4-FFF2-40B4-BE49-F238E27FC236}">
                <a16:creationId xmlns="" xmlns:a16="http://schemas.microsoft.com/office/drawing/2014/main" id="{53C3AB77-56FD-7445-26EA-539A4219AD6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17" name="Diagrama de flujo: datos 30">
            <a:extLst>
              <a:ext uri="{FF2B5EF4-FFF2-40B4-BE49-F238E27FC236}">
                <a16:creationId xmlns="" xmlns:a16="http://schemas.microsoft.com/office/drawing/2014/main" id="{A2E9DF5E-D4E3-26AB-0885-3ACF34190680}"/>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18" name="Diagrama de flujo: entrada manual 31">
            <a:extLst>
              <a:ext uri="{FF2B5EF4-FFF2-40B4-BE49-F238E27FC236}">
                <a16:creationId xmlns="" xmlns:a16="http://schemas.microsoft.com/office/drawing/2014/main" id="{FF3328F8-7A11-B4E3-C1DA-81A9D154EDD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87700414"/>
      </p:ext>
    </p:extLst>
  </p:cSld>
  <p:clrMapOvr>
    <a:masterClrMapping/>
  </p:clrMapOvr>
  <p:transition/>
  <p:timing/>
</p:sld>
</file>

<file path=ppt/slides/slide8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89</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 xmlns:a16="http://schemas.microsoft.com/office/drawing/2014/main" id="{FB5D1BA0-487B-0924-2E27-BC8FE4B8AF4C}"/>
              </a:ext>
            </a:extLst>
          </p:cNvPr>
          <p:cNvSpPr/>
          <p:nvPr/>
        </p:nvSpPr>
        <p:spPr>
          <a:xfrm>
            <a:off x="629848" y="2447941"/>
            <a:ext cx="4736846" cy="196211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esta página podrá consultar, en primer lugar, a la izquierda, un resumen de las </a:t>
            </a:r>
            <a:r>
              <a:rPr lang="es-ES" sz="1600" b="1">
                <a:solidFill>
                  <a:schemeClr val="tx1"/>
                </a:solidFill>
                <a:latin typeface="Times New Roman" panose="02020603050405020304" pitchFamily="18" charset="0"/>
                <a:cs typeface="Times New Roman" panose="02020603050405020304" pitchFamily="18" charset="0"/>
              </a:rPr>
              <a:t>menciones</a:t>
            </a:r>
            <a:r>
              <a:rPr lang="es-ES" sz="1600">
                <a:solidFill>
                  <a:schemeClr val="tx1"/>
                </a:solidFill>
                <a:latin typeface="Times New Roman" panose="02020603050405020304" pitchFamily="18" charset="0"/>
                <a:cs typeface="Times New Roman" panose="02020603050405020304" pitchFamily="18" charset="0"/>
              </a:rPr>
              <a:t> en noticias y redes sociales como X (twitter), Facebook o Google+ (1), así como las </a:t>
            </a:r>
            <a:r>
              <a:rPr lang="es-ES" sz="1600" b="1">
                <a:solidFill>
                  <a:schemeClr val="tx1"/>
                </a:solidFill>
                <a:latin typeface="Times New Roman" panose="02020603050405020304" pitchFamily="18" charset="0"/>
                <a:cs typeface="Times New Roman" panose="02020603050405020304" pitchFamily="18" charset="0"/>
              </a:rPr>
              <a:t>menciones</a:t>
            </a:r>
            <a:r>
              <a:rPr lang="es-ES" sz="1600">
                <a:solidFill>
                  <a:schemeClr val="tx1"/>
                </a:solidFill>
                <a:latin typeface="Times New Roman" panose="02020603050405020304" pitchFamily="18" charset="0"/>
                <a:cs typeface="Times New Roman" panose="02020603050405020304" pitchFamily="18" charset="0"/>
              </a:rPr>
              <a:t> a la publicación </a:t>
            </a:r>
            <a:r>
              <a:rPr lang="es-ES" sz="1600" b="1">
                <a:solidFill>
                  <a:schemeClr val="tx1"/>
                </a:solidFill>
                <a:latin typeface="Times New Roman" panose="02020603050405020304" pitchFamily="18" charset="0"/>
                <a:cs typeface="Times New Roman" panose="02020603050405020304" pitchFamily="18" charset="0"/>
              </a:rPr>
              <a:t>en X</a:t>
            </a:r>
            <a:r>
              <a:rPr lang="es-ES" sz="1600">
                <a:solidFill>
                  <a:schemeClr val="tx1"/>
                </a:solidFill>
                <a:latin typeface="Times New Roman" panose="02020603050405020304" pitchFamily="18" charset="0"/>
                <a:cs typeface="Times New Roman" panose="02020603050405020304" pitchFamily="18" charset="0"/>
              </a:rPr>
              <a:t> en el mundo (2).</a:t>
            </a:r>
          </a:p>
        </p:txBody>
      </p:sp>
      <p:pic>
        <p:nvPicPr>
          <p:cNvPr id="16" name="Imagen 15">
            <a:extLst>
              <a:ext uri="{FF2B5EF4-FFF2-40B4-BE49-F238E27FC236}">
                <a16:creationId xmlns="" xmlns:a16="http://schemas.microsoft.com/office/drawing/2014/main" id="{5864ADC8-7C40-5878-DCE8-E82D6381D662}"/>
              </a:ext>
            </a:extLst>
          </p:cNvPr>
          <p:cNvPicPr>
            <a:picLocks noChangeAspect="1"/>
          </p:cNvPicPr>
          <p:nvPr/>
        </p:nvPicPr>
        <p:blipFill>
          <a:blip r:embed="rId3"/>
          <a:stretch>
            <a:fillRect/>
          </a:stretch>
        </p:blipFill>
        <p:spPr>
          <a:xfrm>
            <a:off x="5935400" y="552850"/>
            <a:ext cx="5161071" cy="6305150"/>
          </a:xfrm>
          <a:prstGeom prst="rect">
            <a:avLst/>
          </a:prstGeom>
        </p:spPr>
      </p:pic>
      <p:sp>
        <p:nvSpPr>
          <p:cNvPr id="17" name="Rectángulo 16">
            <a:extLst>
              <a:ext uri="{FF2B5EF4-FFF2-40B4-BE49-F238E27FC236}">
                <a16:creationId xmlns="" xmlns:a16="http://schemas.microsoft.com/office/drawing/2014/main" id="{17B0863D-05CA-C720-C8D3-C44F14864DFE}"/>
              </a:ext>
            </a:extLst>
          </p:cNvPr>
          <p:cNvSpPr/>
          <p:nvPr/>
        </p:nvSpPr>
        <p:spPr>
          <a:xfrm>
            <a:off x="7368811" y="3099530"/>
            <a:ext cx="3727660" cy="375847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 xmlns:a16="http://schemas.microsoft.com/office/drawing/2014/main" id="{C3100C2C-D723-FDA4-A6B6-41195681DA86}"/>
              </a:ext>
            </a:extLst>
          </p:cNvPr>
          <p:cNvSpPr/>
          <p:nvPr/>
        </p:nvSpPr>
        <p:spPr>
          <a:xfrm>
            <a:off x="5935400" y="3257646"/>
            <a:ext cx="1058067" cy="67088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 xmlns:a16="http://schemas.microsoft.com/office/drawing/2014/main" id="{4F22A2E5-0F47-B204-7331-D4C6D6386FD6}"/>
              </a:ext>
            </a:extLst>
          </p:cNvPr>
          <p:cNvSpPr/>
          <p:nvPr/>
        </p:nvSpPr>
        <p:spPr>
          <a:xfrm>
            <a:off x="10726961" y="3114725"/>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2</a:t>
            </a:r>
          </a:p>
        </p:txBody>
      </p:sp>
      <p:sp>
        <p:nvSpPr>
          <p:cNvPr id="20" name="Rectángulo 19">
            <a:extLst>
              <a:ext uri="{FF2B5EF4-FFF2-40B4-BE49-F238E27FC236}">
                <a16:creationId xmlns="" xmlns:a16="http://schemas.microsoft.com/office/drawing/2014/main" id="{6BF7F6AA-5AA4-9305-B708-CEAC46C653CA}"/>
              </a:ext>
            </a:extLst>
          </p:cNvPr>
          <p:cNvSpPr/>
          <p:nvPr/>
        </p:nvSpPr>
        <p:spPr>
          <a:xfrm>
            <a:off x="6658856" y="3257645"/>
            <a:ext cx="369510" cy="285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latin typeface="Times New Roman" panose="02020603050405020304" pitchFamily="18" charset="0"/>
                <a:cs typeface="Times New Roman" panose="02020603050405020304" pitchFamily="18" charset="0"/>
              </a:rPr>
              <a:t>1</a:t>
            </a:r>
          </a:p>
        </p:txBody>
      </p:sp>
      <p:pic>
        <p:nvPicPr>
          <p:cNvPr id="21" name="Imagen 20">
            <a:extLst>
              <a:ext uri="{FF2B5EF4-FFF2-40B4-BE49-F238E27FC236}">
                <a16:creationId xmlns="" xmlns:a16="http://schemas.microsoft.com/office/drawing/2014/main" id="{25587825-E091-FEEA-9300-621961E0116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22" name="Diagrama de flujo: datos 26">
            <a:extLst>
              <a:ext uri="{FF2B5EF4-FFF2-40B4-BE49-F238E27FC236}">
                <a16:creationId xmlns="" xmlns:a16="http://schemas.microsoft.com/office/drawing/2014/main" id="{639AB71C-45CA-969F-F7EF-B721E8939A61}"/>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3" name="Diagrama de flujo: datos 27">
            <a:extLst>
              <a:ext uri="{FF2B5EF4-FFF2-40B4-BE49-F238E27FC236}">
                <a16:creationId xmlns="" xmlns:a16="http://schemas.microsoft.com/office/drawing/2014/main" id="{A2571A08-1959-ED2E-BA89-777FC206E0B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4" name="Diagrama de flujo: datos 28">
            <a:extLst>
              <a:ext uri="{FF2B5EF4-FFF2-40B4-BE49-F238E27FC236}">
                <a16:creationId xmlns="" xmlns:a16="http://schemas.microsoft.com/office/drawing/2014/main" id="{2355C8F9-CB04-B3AF-F7D1-34CF9AC0350D}"/>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5" name="Diagrama de flujo: datos 28">
            <a:extLst>
              <a:ext uri="{FF2B5EF4-FFF2-40B4-BE49-F238E27FC236}">
                <a16:creationId xmlns="" xmlns:a16="http://schemas.microsoft.com/office/drawing/2014/main" id="{E611FC05-7CF5-FFD6-AE90-D08D974733CB}"/>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6" name="Diagrama de flujo: datos 30">
            <a:extLst>
              <a:ext uri="{FF2B5EF4-FFF2-40B4-BE49-F238E27FC236}">
                <a16:creationId xmlns="" xmlns:a16="http://schemas.microsoft.com/office/drawing/2014/main" id="{8DF6C0FC-6208-AAEA-1B73-373E927FFDBD}"/>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7" name="Diagrama de flujo: entrada manual 31">
            <a:extLst>
              <a:ext uri="{FF2B5EF4-FFF2-40B4-BE49-F238E27FC236}">
                <a16:creationId xmlns="" xmlns:a16="http://schemas.microsoft.com/office/drawing/2014/main" id="{4F6FD30F-2AD8-A7B1-67C9-2B864C0E91D6}"/>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003973059"/>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4" name="Marcador de número de diapositiva 63">
            <a:extLst>
              <a:ext uri="{FF2B5EF4-FFF2-40B4-BE49-F238E27FC236}">
                <a16:creationId xmlns="" xmlns:a16="http://schemas.microsoft.com/office/drawing/2014/main" id="{7C81A203-89B8-C8FD-9D67-906709936475}"/>
              </a:ext>
            </a:extLst>
          </p:cNvPr>
          <p:cNvSpPr>
            <a:spLocks noGrp="1"/>
          </p:cNvSpPr>
          <p:nvPr>
            <p:ph type="sldNum" sz="quarter" idx="12"/>
          </p:nvPr>
        </p:nvSpPr>
        <p:spPr>
          <a:xfrm>
            <a:off x="11779623" y="6410139"/>
            <a:ext cx="291353"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 xmlns:a16="http://schemas.microsoft.com/office/drawing/2014/main" id="{39D9F942-9B1D-CD44-17F2-EC422E5F09ED}"/>
              </a:ext>
            </a:extLst>
          </p:cNvPr>
          <p:cNvPicPr>
            <a:picLocks noChangeAspect="1"/>
          </p:cNvPicPr>
          <p:nvPr/>
        </p:nvPicPr>
        <p:blipFill>
          <a:blip r:embed="rId2"/>
          <a:srcRect t="-1" b="53642"/>
          <a:stretch>
            <a:fillRect/>
          </a:stretch>
        </p:blipFill>
        <p:spPr>
          <a:xfrm>
            <a:off x="1275529" y="687044"/>
            <a:ext cx="9640941" cy="6170956"/>
          </a:xfrm>
          <a:prstGeom prst="rect">
            <a:avLst/>
          </a:prstGeom>
        </p:spPr>
      </p:pic>
      <p:sp>
        <p:nvSpPr>
          <p:cNvPr id="3" name="Bocadillo: rectángulo 2">
            <a:extLst>
              <a:ext uri="{FF2B5EF4-FFF2-40B4-BE49-F238E27FC236}">
                <a16:creationId xmlns="" xmlns:a16="http://schemas.microsoft.com/office/drawing/2014/main" id="{E596A5B8-4472-C6AC-1275-732D2A8013BD}"/>
              </a:ext>
            </a:extLst>
          </p:cNvPr>
          <p:cNvSpPr/>
          <p:nvPr/>
        </p:nvSpPr>
        <p:spPr>
          <a:xfrm>
            <a:off x="4793796" y="3052110"/>
            <a:ext cx="3122040" cy="1566333"/>
          </a:xfrm>
          <a:prstGeom prst="wedgeRectCallout">
            <a:avLst>
              <a:gd name="adj1" fmla="val -14604"/>
              <a:gd name="adj2" fmla="val -148122"/>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Primero, puede realizar la búsqueda del perfil del investigador clicando en el apartado de </a:t>
            </a:r>
            <a:r>
              <a:rPr lang="es-ES" sz="1600" b="1">
                <a:solidFill>
                  <a:schemeClr val="tx1"/>
                </a:solidFill>
                <a:latin typeface="Times New Roman" panose="02020603050405020304" pitchFamily="18" charset="0"/>
                <a:cs typeface="Times New Roman" panose="02020603050405020304" pitchFamily="18" charset="0"/>
              </a:rPr>
              <a:t>Investigadores/as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4" name="Imagen 3">
            <a:extLst>
              <a:ext uri="{FF2B5EF4-FFF2-40B4-BE49-F238E27FC236}">
                <a16:creationId xmlns="" xmlns:a16="http://schemas.microsoft.com/office/drawing/2014/main" id="{075BA168-A9A0-95CC-8939-4DC29BA1301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 name="Diagrama de flujo: entrada manual 31">
            <a:extLst>
              <a:ext uri="{FF2B5EF4-FFF2-40B4-BE49-F238E27FC236}">
                <a16:creationId xmlns="" xmlns:a16="http://schemas.microsoft.com/office/drawing/2014/main" id="{A484D33F-70D8-C03C-1255-D9B384DC9DC1}"/>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174764187"/>
      </p:ext>
    </p:extLst>
  </p:cSld>
  <p:clrMapOvr>
    <a:masterClrMapping/>
  </p:clrMapOvr>
  <p:transition/>
  <p:timing/>
</p:sld>
</file>

<file path=ppt/slides/slide9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90</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FC59FC89-2EA2-6823-025F-B8038DC91EB1}"/>
              </a:ext>
            </a:extLst>
          </p:cNvPr>
          <p:cNvPicPr>
            <a:picLocks noChangeAspect="1"/>
          </p:cNvPicPr>
          <p:nvPr/>
        </p:nvPicPr>
        <p:blipFill>
          <a:blip r:embed="rId3"/>
          <a:stretch>
            <a:fillRect/>
          </a:stretch>
        </p:blipFill>
        <p:spPr>
          <a:xfrm>
            <a:off x="5935400" y="552850"/>
            <a:ext cx="5161071" cy="6305150"/>
          </a:xfrm>
          <a:prstGeom prst="rect">
            <a:avLst/>
          </a:prstGeom>
        </p:spPr>
      </p:pic>
      <p:sp>
        <p:nvSpPr>
          <p:cNvPr id="8" name="Rectángulo 7">
            <a:extLst>
              <a:ext uri="{FF2B5EF4-FFF2-40B4-BE49-F238E27FC236}">
                <a16:creationId xmlns="" xmlns:a16="http://schemas.microsoft.com/office/drawing/2014/main" id="{7C27414D-62C9-C434-D5AB-BE7CA0823A4A}"/>
              </a:ext>
            </a:extLst>
          </p:cNvPr>
          <p:cNvSpPr/>
          <p:nvPr/>
        </p:nvSpPr>
        <p:spPr>
          <a:xfrm>
            <a:off x="7833835" y="1462714"/>
            <a:ext cx="1682698" cy="222154"/>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 xmlns:a16="http://schemas.microsoft.com/office/drawing/2014/main" id="{1B854F97-D94F-A28B-1213-DCF038763FC4}"/>
              </a:ext>
            </a:extLst>
          </p:cNvPr>
          <p:cNvSpPr/>
          <p:nvPr/>
        </p:nvSpPr>
        <p:spPr>
          <a:xfrm>
            <a:off x="599277" y="2620970"/>
            <a:ext cx="4736846" cy="1616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Por último, si lo desea, podrá consultar otras menciones a la publicación en noticias y redes sociales, siendo en estas últimas en las que podrá visualizar los comentarios realizados.</a:t>
            </a:r>
          </a:p>
        </p:txBody>
      </p:sp>
      <p:pic>
        <p:nvPicPr>
          <p:cNvPr id="12" name="Imagen 11">
            <a:extLst>
              <a:ext uri="{FF2B5EF4-FFF2-40B4-BE49-F238E27FC236}">
                <a16:creationId xmlns="" xmlns:a16="http://schemas.microsoft.com/office/drawing/2014/main" id="{9E0CBD88-1507-92F2-4876-B357D77B2CE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3" name="Diagrama de flujo: datos 26">
            <a:extLst>
              <a:ext uri="{FF2B5EF4-FFF2-40B4-BE49-F238E27FC236}">
                <a16:creationId xmlns="" xmlns:a16="http://schemas.microsoft.com/office/drawing/2014/main" id="{4F0103A9-C691-09AB-09E4-1836FABC5B8D}"/>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4" name="Diagrama de flujo: datos 27">
            <a:extLst>
              <a:ext uri="{FF2B5EF4-FFF2-40B4-BE49-F238E27FC236}">
                <a16:creationId xmlns="" xmlns:a16="http://schemas.microsoft.com/office/drawing/2014/main" id="{DA5F02C3-426B-73AD-B1BD-889FAF296600}"/>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5" name="Diagrama de flujo: datos 28">
            <a:extLst>
              <a:ext uri="{FF2B5EF4-FFF2-40B4-BE49-F238E27FC236}">
                <a16:creationId xmlns="" xmlns:a16="http://schemas.microsoft.com/office/drawing/2014/main" id="{72D96616-B10F-406F-79D7-886CD9D5856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D900B6E0-3630-8A7C-2426-8BF478351EDF}"/>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525233A7-AB3A-14E9-0CAB-1F4581226AE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6E8B6397-FA8F-4921-F1EB-9078FAD0C4B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143122473"/>
      </p:ext>
    </p:extLst>
  </p:cSld>
  <p:clrMapOvr>
    <a:masterClrMapping/>
  </p:clrMapOvr>
  <p:transition/>
  <p:timing/>
</p:sld>
</file>

<file path=ppt/slides/slide9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91</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 xmlns:a16="http://schemas.microsoft.com/office/drawing/2014/main" id="{9E0CBD88-1507-92F2-4876-B357D77B2CE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 name="Rectángulo 2">
            <a:extLst>
              <a:ext uri="{FF2B5EF4-FFF2-40B4-BE49-F238E27FC236}">
                <a16:creationId xmlns="" xmlns:a16="http://schemas.microsoft.com/office/drawing/2014/main" id="{C736B0E9-D31A-BC2E-3744-22581CF74D11}"/>
              </a:ext>
            </a:extLst>
          </p:cNvPr>
          <p:cNvSpPr/>
          <p:nvPr/>
        </p:nvSpPr>
        <p:spPr>
          <a:xfrm>
            <a:off x="447433" y="921821"/>
            <a:ext cx="11297134" cy="92818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sello de calidad editorial</a:t>
            </a:r>
            <a:r>
              <a:rPr lang="es-ES" sz="1600">
                <a:solidFill>
                  <a:schemeClr val="tx1"/>
                </a:solidFill>
                <a:latin typeface="Times New Roman" panose="02020603050405020304" pitchFamily="18" charset="0"/>
                <a:cs typeface="Times New Roman" panose="02020603050405020304" pitchFamily="18" charset="0"/>
              </a:rPr>
              <a:t> reconoce la calidad del proceso de trabajo de un medio de difusión, lo que indica la relevancia de los premios o reconocimientos recibidos por dicho medio de difusión.</a:t>
            </a:r>
          </a:p>
        </p:txBody>
      </p:sp>
      <p:sp>
        <p:nvSpPr>
          <p:cNvPr id="5" name="Rectángulo 4">
            <a:extLst>
              <a:ext uri="{FF2B5EF4-FFF2-40B4-BE49-F238E27FC236}">
                <a16:creationId xmlns="" xmlns:a16="http://schemas.microsoft.com/office/drawing/2014/main" id="{5CD25453-C97F-B0B5-1056-C605ECD694FC}"/>
              </a:ext>
            </a:extLst>
          </p:cNvPr>
          <p:cNvSpPr/>
          <p:nvPr/>
        </p:nvSpPr>
        <p:spPr>
          <a:xfrm>
            <a:off x="2691447" y="5699703"/>
            <a:ext cx="6855268" cy="65429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la que podrá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sp>
        <p:nvSpPr>
          <p:cNvPr id="6" name="Rectángulo 5">
            <a:extLst>
              <a:ext uri="{FF2B5EF4-FFF2-40B4-BE49-F238E27FC236}">
                <a16:creationId xmlns="" xmlns:a16="http://schemas.microsoft.com/office/drawing/2014/main" id="{2B8AA300-62C8-E27F-E6DE-4BEFAECCE6C5}"/>
              </a:ext>
            </a:extLst>
          </p:cNvPr>
          <p:cNvSpPr/>
          <p:nvPr/>
        </p:nvSpPr>
        <p:spPr>
          <a:xfrm>
            <a:off x="2505946" y="3064602"/>
            <a:ext cx="2377122"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Esto lo indicaría la siguiente </a:t>
            </a:r>
            <a:r>
              <a:rPr lang="es-ES" sz="1600" b="1">
                <a:solidFill>
                  <a:schemeClr val="tx1"/>
                </a:solidFill>
                <a:latin typeface="Times New Roman" panose="02020603050405020304" pitchFamily="18" charset="0"/>
                <a:cs typeface="Times New Roman" panose="02020603050405020304" pitchFamily="18" charset="0"/>
              </a:rPr>
              <a:t>fuente</a:t>
            </a:r>
            <a:r>
              <a:rPr lang="es-ES" sz="1600">
                <a:solidFill>
                  <a:schemeClr val="tx1"/>
                </a:solidFill>
                <a:latin typeface="Times New Roman" panose="02020603050405020304" pitchFamily="18" charset="0"/>
                <a:cs typeface="Times New Roman" panose="02020603050405020304" pitchFamily="18" charset="0"/>
              </a:rPr>
              <a:t>:</a:t>
            </a:r>
          </a:p>
        </p:txBody>
      </p:sp>
      <p:cxnSp>
        <p:nvCxnSpPr>
          <p:cNvPr id="10" name="Conector recto de flecha 9">
            <a:extLst>
              <a:ext uri="{FF2B5EF4-FFF2-40B4-BE49-F238E27FC236}">
                <a16:creationId xmlns="" xmlns:a16="http://schemas.microsoft.com/office/drawing/2014/main" id="{7682EB10-FAEE-988C-20BF-4777778A7973}"/>
              </a:ext>
            </a:extLst>
          </p:cNvPr>
          <p:cNvCxnSpPr>
            <a:stCxn id="6" idx="3"/>
            <a:endCxn id="16" idx="1"/>
          </p:cNvCxnSpPr>
          <p:nvPr/>
        </p:nvCxnSpPr>
        <p:spPr>
          <a:xfrm>
            <a:off x="4883068" y="3692132"/>
            <a:ext cx="267201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6" name="CuadroTexto 15">
            <a:extLst>
              <a:ext uri="{FF2B5EF4-FFF2-40B4-BE49-F238E27FC236}">
                <a16:creationId xmlns="" xmlns:a16="http://schemas.microsoft.com/office/drawing/2014/main" id="{387D3028-35A9-3FD9-6A41-051C4F75B321}"/>
              </a:ext>
            </a:extLst>
          </p:cNvPr>
          <p:cNvSpPr txBox="1"/>
          <p:nvPr/>
        </p:nvSpPr>
        <p:spPr>
          <a:xfrm>
            <a:off x="7555085" y="3415133"/>
            <a:ext cx="2221961"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Sello de Calidad FECYT</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5" action="ppaction://hlinksldjump"/>
              </a:rPr>
              <a:t>diapositiva 92</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2" name="Diagrama de flujo: datos 26">
            <a:extLst>
              <a:ext uri="{FF2B5EF4-FFF2-40B4-BE49-F238E27FC236}">
                <a16:creationId xmlns="" xmlns:a16="http://schemas.microsoft.com/office/drawing/2014/main" id="{F814D654-183F-AEB5-26BB-4549D2F11FC9}"/>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3" name="Diagrama de flujo: datos 26">
            <a:extLst>
              <a:ext uri="{FF2B5EF4-FFF2-40B4-BE49-F238E27FC236}">
                <a16:creationId xmlns="" xmlns:a16="http://schemas.microsoft.com/office/drawing/2014/main" id="{4F0103A9-C691-09AB-09E4-1836FABC5B8D}"/>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4" name="Diagrama de flujo: datos 27">
            <a:extLst>
              <a:ext uri="{FF2B5EF4-FFF2-40B4-BE49-F238E27FC236}">
                <a16:creationId xmlns="" xmlns:a16="http://schemas.microsoft.com/office/drawing/2014/main" id="{DA5F02C3-426B-73AD-B1BD-889FAF296600}"/>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5" name="Diagrama de flujo: datos 28">
            <a:extLst>
              <a:ext uri="{FF2B5EF4-FFF2-40B4-BE49-F238E27FC236}">
                <a16:creationId xmlns="" xmlns:a16="http://schemas.microsoft.com/office/drawing/2014/main" id="{72D96616-B10F-406F-79D7-886CD9D5856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D900B6E0-3630-8A7C-2426-8BF478351EDF}"/>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525233A7-AB3A-14E9-0CAB-1F4581226AE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6E8B6397-FA8F-4921-F1EB-9078FAD0C4B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073393619"/>
      </p:ext>
    </p:extLst>
  </p:cSld>
  <p:clrMapOvr>
    <a:masterClrMapping/>
  </p:clrMapOvr>
  <p:transition/>
  <p:timing/>
</p:sld>
</file>

<file path=ppt/slides/slide9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92</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 xmlns:a16="http://schemas.microsoft.com/office/drawing/2014/main" id="{9E0CBD88-1507-92F2-4876-B357D77B2CE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4" t="7267" r="684" b="10939"/>
          <a:stretch>
            <a:fillRect/>
          </a:stretch>
        </p:blipFill>
        <p:spPr>
          <a:xfrm>
            <a:off x="0" y="-3550"/>
            <a:ext cx="12192000" cy="588927"/>
          </a:xfrm>
          <a:prstGeom prst="rect">
            <a:avLst/>
          </a:prstGeom>
        </p:spPr>
      </p:pic>
      <p:pic>
        <p:nvPicPr>
          <p:cNvPr id="7" name="Imagen 6">
            <a:extLst>
              <a:ext uri="{FF2B5EF4-FFF2-40B4-BE49-F238E27FC236}">
                <a16:creationId xmlns="" xmlns:a16="http://schemas.microsoft.com/office/drawing/2014/main" id="{4E36EAF6-DF0F-7CFF-4999-3CC2AFD0D6C0}"/>
              </a:ext>
            </a:extLst>
          </p:cNvPr>
          <p:cNvPicPr>
            <a:picLocks noChangeAspect="1"/>
          </p:cNvPicPr>
          <p:nvPr/>
        </p:nvPicPr>
        <p:blipFill>
          <a:blip r:embed="rId5"/>
          <a:srcRect r="204" b="2346"/>
          <a:stretch>
            <a:fillRect/>
          </a:stretch>
        </p:blipFill>
        <p:spPr>
          <a:xfrm>
            <a:off x="1253805" y="550477"/>
            <a:ext cx="9684387" cy="6307523"/>
          </a:xfrm>
          <a:prstGeom prst="rect">
            <a:avLst/>
          </a:prstGeom>
        </p:spPr>
      </p:pic>
      <p:sp>
        <p:nvSpPr>
          <p:cNvPr id="8" name="Bocadillo: rectángulo 7">
            <a:extLst>
              <a:ext uri="{FF2B5EF4-FFF2-40B4-BE49-F238E27FC236}">
                <a16:creationId xmlns="" xmlns:a16="http://schemas.microsoft.com/office/drawing/2014/main" id="{39000A4D-8297-477E-5514-F12E78755E01}"/>
              </a:ext>
            </a:extLst>
          </p:cNvPr>
          <p:cNvSpPr/>
          <p:nvPr/>
        </p:nvSpPr>
        <p:spPr>
          <a:xfrm>
            <a:off x="6414247" y="4200462"/>
            <a:ext cx="2137085" cy="1387537"/>
          </a:xfrm>
          <a:prstGeom prst="wedgeRectCallout">
            <a:avLst>
              <a:gd name="adj1" fmla="val -30926"/>
              <a:gd name="adj2" fmla="val -102900"/>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consultar el sello de calidad lo haremos clicando en “</a:t>
            </a:r>
            <a:r>
              <a:rPr lang="es-ES" sz="1600" b="1">
                <a:solidFill>
                  <a:schemeClr val="tx1"/>
                </a:solidFill>
                <a:latin typeface="Times New Roman" panose="02020603050405020304" pitchFamily="18" charset="0"/>
                <a:cs typeface="Times New Roman" panose="02020603050405020304" pitchFamily="18" charset="0"/>
              </a:rPr>
              <a:t>Indicadores</a:t>
            </a:r>
            <a:r>
              <a:rPr lang="es-ES" sz="1600">
                <a:solidFill>
                  <a:schemeClr val="tx1"/>
                </a:solidFill>
                <a:latin typeface="Times New Roman" panose="02020603050405020304" pitchFamily="18" charset="0"/>
                <a:cs typeface="Times New Roman" panose="02020603050405020304" pitchFamily="18" charset="0"/>
              </a:rPr>
              <a:t>”.</a:t>
            </a:r>
          </a:p>
        </p:txBody>
      </p:sp>
      <p:sp>
        <p:nvSpPr>
          <p:cNvPr id="9" name="Rectángulo 8">
            <a:extLst>
              <a:ext uri="{FF2B5EF4-FFF2-40B4-BE49-F238E27FC236}">
                <a16:creationId xmlns="" xmlns:a16="http://schemas.microsoft.com/office/drawing/2014/main" id="{E38FAD06-89BA-15C0-FC52-9B913D9E658E}"/>
              </a:ext>
            </a:extLst>
          </p:cNvPr>
          <p:cNvSpPr/>
          <p:nvPr/>
        </p:nvSpPr>
        <p:spPr>
          <a:xfrm>
            <a:off x="6095998" y="3128682"/>
            <a:ext cx="995084" cy="30031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Diagrama de flujo: datos 26">
            <a:extLst>
              <a:ext uri="{FF2B5EF4-FFF2-40B4-BE49-F238E27FC236}">
                <a16:creationId xmlns="" xmlns:a16="http://schemas.microsoft.com/office/drawing/2014/main" id="{F814D654-183F-AEB5-26BB-4549D2F11FC9}"/>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3" name="Diagrama de flujo: datos 26">
            <a:extLst>
              <a:ext uri="{FF2B5EF4-FFF2-40B4-BE49-F238E27FC236}">
                <a16:creationId xmlns="" xmlns:a16="http://schemas.microsoft.com/office/drawing/2014/main" id="{4F0103A9-C691-09AB-09E4-1836FABC5B8D}"/>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4" name="Diagrama de flujo: datos 27">
            <a:extLst>
              <a:ext uri="{FF2B5EF4-FFF2-40B4-BE49-F238E27FC236}">
                <a16:creationId xmlns="" xmlns:a16="http://schemas.microsoft.com/office/drawing/2014/main" id="{DA5F02C3-426B-73AD-B1BD-889FAF296600}"/>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5" name="Diagrama de flujo: datos 28">
            <a:extLst>
              <a:ext uri="{FF2B5EF4-FFF2-40B4-BE49-F238E27FC236}">
                <a16:creationId xmlns="" xmlns:a16="http://schemas.microsoft.com/office/drawing/2014/main" id="{72D96616-B10F-406F-79D7-886CD9D58568}"/>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D900B6E0-3630-8A7C-2426-8BF478351EDF}"/>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525233A7-AB3A-14E9-0CAB-1F4581226AE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6E8B6397-FA8F-4921-F1EB-9078FAD0C4B2}"/>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436935485"/>
      </p:ext>
    </p:extLst>
  </p:cSld>
  <p:clrMapOvr>
    <a:masterClrMapping/>
  </p:clrMapOvr>
  <p:transition/>
  <p:timing/>
</p:sld>
</file>

<file path=ppt/slides/slide9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93</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 xmlns:a16="http://schemas.microsoft.com/office/drawing/2014/main" id="{42F4047F-6F69-10E7-5216-A33A66BDEC2E}"/>
              </a:ext>
            </a:extLst>
          </p:cNvPr>
          <p:cNvPicPr>
            <a:picLocks noChangeAspect="1"/>
          </p:cNvPicPr>
          <p:nvPr/>
        </p:nvPicPr>
        <p:blipFill>
          <a:blip r:embed="rId3"/>
          <a:stretch>
            <a:fillRect/>
          </a:stretch>
        </p:blipFill>
        <p:spPr>
          <a:xfrm>
            <a:off x="740432" y="2162648"/>
            <a:ext cx="10711136" cy="4462268"/>
          </a:xfrm>
          <a:prstGeom prst="rect">
            <a:avLst/>
          </a:prstGeom>
        </p:spPr>
      </p:pic>
      <p:sp>
        <p:nvSpPr>
          <p:cNvPr id="9" name="Rectángulo 8">
            <a:extLst>
              <a:ext uri="{FF2B5EF4-FFF2-40B4-BE49-F238E27FC236}">
                <a16:creationId xmlns="" xmlns:a16="http://schemas.microsoft.com/office/drawing/2014/main" id="{302254FB-3233-91CB-E327-76FC7E2F09EC}"/>
              </a:ext>
            </a:extLst>
          </p:cNvPr>
          <p:cNvSpPr/>
          <p:nvPr/>
        </p:nvSpPr>
        <p:spPr>
          <a:xfrm>
            <a:off x="1400150" y="1037909"/>
            <a:ext cx="9391699" cy="672206"/>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ella, clicará en el número de publicaciones en rojo en cualquiera de las fuentes de las que son recogidas.</a:t>
            </a:r>
          </a:p>
        </p:txBody>
      </p:sp>
      <p:sp>
        <p:nvSpPr>
          <p:cNvPr id="10" name="Rectángulo 9">
            <a:extLst>
              <a:ext uri="{FF2B5EF4-FFF2-40B4-BE49-F238E27FC236}">
                <a16:creationId xmlns="" xmlns:a16="http://schemas.microsoft.com/office/drawing/2014/main" id="{F4D08186-3F56-4774-60C6-F18E7C5ABBF9}"/>
              </a:ext>
            </a:extLst>
          </p:cNvPr>
          <p:cNvSpPr/>
          <p:nvPr/>
        </p:nvSpPr>
        <p:spPr>
          <a:xfrm>
            <a:off x="4338915" y="4839286"/>
            <a:ext cx="412378" cy="1070447"/>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 xmlns:a16="http://schemas.microsoft.com/office/drawing/2014/main" id="{8D3F94F6-6F2D-30E8-0125-0F270B4178E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8" name="Diagrama de flujo: datos 26">
            <a:extLst>
              <a:ext uri="{FF2B5EF4-FFF2-40B4-BE49-F238E27FC236}">
                <a16:creationId xmlns="" xmlns:a16="http://schemas.microsoft.com/office/drawing/2014/main" id="{F6FBE025-88D5-473F-45D0-DA57B832654E}"/>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9" name="Diagrama de flujo: datos 26">
            <a:extLst>
              <a:ext uri="{FF2B5EF4-FFF2-40B4-BE49-F238E27FC236}">
                <a16:creationId xmlns="" xmlns:a16="http://schemas.microsoft.com/office/drawing/2014/main" id="{2BC04E56-930A-7966-A49B-B231080CBE2E}"/>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0" name="Diagrama de flujo: datos 27">
            <a:extLst>
              <a:ext uri="{FF2B5EF4-FFF2-40B4-BE49-F238E27FC236}">
                <a16:creationId xmlns="" xmlns:a16="http://schemas.microsoft.com/office/drawing/2014/main" id="{AD49BA10-AFC2-2C94-B1D7-7CB3E9F2985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1" name="Diagrama de flujo: datos 28">
            <a:extLst>
              <a:ext uri="{FF2B5EF4-FFF2-40B4-BE49-F238E27FC236}">
                <a16:creationId xmlns="" xmlns:a16="http://schemas.microsoft.com/office/drawing/2014/main" id="{176C752F-E433-3A8C-0DF3-31253C9B13C5}"/>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2" name="Diagrama de flujo: datos 28">
            <a:extLst>
              <a:ext uri="{FF2B5EF4-FFF2-40B4-BE49-F238E27FC236}">
                <a16:creationId xmlns="" xmlns:a16="http://schemas.microsoft.com/office/drawing/2014/main" id="{9502272A-383C-9738-FA45-833AF2E753A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3" name="Diagrama de flujo: datos 30">
            <a:extLst>
              <a:ext uri="{FF2B5EF4-FFF2-40B4-BE49-F238E27FC236}">
                <a16:creationId xmlns="" xmlns:a16="http://schemas.microsoft.com/office/drawing/2014/main" id="{7735559B-2393-C0C4-5845-88E6D08CDCC3}"/>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4" name="Diagrama de flujo: entrada manual 31">
            <a:extLst>
              <a:ext uri="{FF2B5EF4-FFF2-40B4-BE49-F238E27FC236}">
                <a16:creationId xmlns="" xmlns:a16="http://schemas.microsoft.com/office/drawing/2014/main" id="{8498EC8F-D9FC-976B-E6B6-12CF6F19B013}"/>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741003220"/>
      </p:ext>
    </p:extLst>
  </p:cSld>
  <p:clrMapOvr>
    <a:masterClrMapping/>
  </p:clrMapOvr>
  <p:transition/>
  <p:timing/>
</p:sld>
</file>

<file path=ppt/slides/slide9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94</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21" name="Imagen 20">
            <a:extLst>
              <a:ext uri="{FF2B5EF4-FFF2-40B4-BE49-F238E27FC236}">
                <a16:creationId xmlns="" xmlns:a16="http://schemas.microsoft.com/office/drawing/2014/main" id="{0ECA7170-DD91-14B6-4361-A1BC0F8D680C}"/>
              </a:ext>
            </a:extLst>
          </p:cNvPr>
          <p:cNvPicPr>
            <a:picLocks noChangeAspect="1"/>
          </p:cNvPicPr>
          <p:nvPr/>
        </p:nvPicPr>
        <p:blipFill>
          <a:blip r:embed="rId3"/>
          <a:srcRect t="1" b="445"/>
          <a:stretch>
            <a:fillRect/>
          </a:stretch>
        </p:blipFill>
        <p:spPr>
          <a:xfrm>
            <a:off x="5031102" y="606840"/>
            <a:ext cx="6512770" cy="6105380"/>
          </a:xfrm>
          <a:prstGeom prst="rect">
            <a:avLst/>
          </a:prstGeom>
        </p:spPr>
      </p:pic>
      <p:sp>
        <p:nvSpPr>
          <p:cNvPr id="22" name="Rectángulo 21">
            <a:extLst>
              <a:ext uri="{FF2B5EF4-FFF2-40B4-BE49-F238E27FC236}">
                <a16:creationId xmlns="" xmlns:a16="http://schemas.microsoft.com/office/drawing/2014/main" id="{7E26249B-F1E7-7CAE-8DB5-B2AD255FE462}"/>
              </a:ext>
            </a:extLst>
          </p:cNvPr>
          <p:cNvSpPr/>
          <p:nvPr/>
        </p:nvSpPr>
        <p:spPr>
          <a:xfrm>
            <a:off x="459787" y="2780702"/>
            <a:ext cx="4237968" cy="1087913"/>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Posteriormente tendrá que buscar en la lista la publicación en la que esté interesado.</a:t>
            </a:r>
          </a:p>
        </p:txBody>
      </p:sp>
      <p:sp>
        <p:nvSpPr>
          <p:cNvPr id="27" name="Rectángulo 26">
            <a:extLst>
              <a:ext uri="{FF2B5EF4-FFF2-40B4-BE49-F238E27FC236}">
                <a16:creationId xmlns="" xmlns:a16="http://schemas.microsoft.com/office/drawing/2014/main" id="{3F9FFE6F-E441-078D-FE7C-8875B9C03A61}"/>
              </a:ext>
            </a:extLst>
          </p:cNvPr>
          <p:cNvSpPr/>
          <p:nvPr/>
        </p:nvSpPr>
        <p:spPr>
          <a:xfrm>
            <a:off x="5287008" y="4565464"/>
            <a:ext cx="6316133" cy="2209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 xmlns:a16="http://schemas.microsoft.com/office/drawing/2014/main" id="{FE63D187-E0D9-EC42-BC56-74D0243CCC3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5" name="Diagrama de flujo: datos 26">
            <a:extLst>
              <a:ext uri="{FF2B5EF4-FFF2-40B4-BE49-F238E27FC236}">
                <a16:creationId xmlns="" xmlns:a16="http://schemas.microsoft.com/office/drawing/2014/main" id="{D7578954-3A6D-87BB-36B2-DB62AB0D7A5E}"/>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6" name="Diagrama de flujo: datos 26">
            <a:extLst>
              <a:ext uri="{FF2B5EF4-FFF2-40B4-BE49-F238E27FC236}">
                <a16:creationId xmlns="" xmlns:a16="http://schemas.microsoft.com/office/drawing/2014/main" id="{9215311A-1B41-1A37-4A3A-C956B3F46C0A}"/>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7" name="Diagrama de flujo: datos 27">
            <a:extLst>
              <a:ext uri="{FF2B5EF4-FFF2-40B4-BE49-F238E27FC236}">
                <a16:creationId xmlns="" xmlns:a16="http://schemas.microsoft.com/office/drawing/2014/main" id="{37E9E087-DE26-F4C1-EEF1-27FA30374808}"/>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18" name="Diagrama de flujo: datos 28">
            <a:extLst>
              <a:ext uri="{FF2B5EF4-FFF2-40B4-BE49-F238E27FC236}">
                <a16:creationId xmlns="" xmlns:a16="http://schemas.microsoft.com/office/drawing/2014/main" id="{5494A74F-BB9F-E888-0645-0AB3B7681772}"/>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19" name="Diagrama de flujo: datos 28">
            <a:extLst>
              <a:ext uri="{FF2B5EF4-FFF2-40B4-BE49-F238E27FC236}">
                <a16:creationId xmlns="" xmlns:a16="http://schemas.microsoft.com/office/drawing/2014/main" id="{DD2AD734-5AFB-3099-5F8F-1E347E70846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0" name="Diagrama de flujo: datos 30">
            <a:extLst>
              <a:ext uri="{FF2B5EF4-FFF2-40B4-BE49-F238E27FC236}">
                <a16:creationId xmlns="" xmlns:a16="http://schemas.microsoft.com/office/drawing/2014/main" id="{AF387B12-3BA1-278C-8453-3C012947DE5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1160CD0D-EAD8-36C2-7124-1637E6C18BDB}"/>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107409926"/>
      </p:ext>
    </p:extLst>
  </p:cSld>
  <p:clrMapOvr>
    <a:masterClrMapping/>
  </p:clrMapOvr>
  <p:transition/>
  <p:timing/>
</p:sld>
</file>

<file path=ppt/slides/slide9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95</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 xmlns:a16="http://schemas.microsoft.com/office/drawing/2014/main" id="{752B79D8-F693-94BC-9719-99A929995F25}"/>
              </a:ext>
            </a:extLst>
          </p:cNvPr>
          <p:cNvSpPr/>
          <p:nvPr/>
        </p:nvSpPr>
        <p:spPr>
          <a:xfrm>
            <a:off x="656732" y="2878930"/>
            <a:ext cx="3937190" cy="110013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la página de la publicación, deberá clicar en “</a:t>
            </a:r>
            <a:r>
              <a:rPr lang="es-ES" sz="1600" b="1">
                <a:solidFill>
                  <a:schemeClr val="tx1"/>
                </a:solidFill>
                <a:latin typeface="Times New Roman" panose="02020603050405020304" pitchFamily="18" charset="0"/>
                <a:cs typeface="Times New Roman" panose="02020603050405020304" pitchFamily="18" charset="0"/>
              </a:rPr>
              <a:t>Ver indicadores</a:t>
            </a:r>
            <a:r>
              <a:rPr lang="es-ES" sz="1600">
                <a:solidFill>
                  <a:schemeClr val="tx1"/>
                </a:solidFill>
                <a:latin typeface="Times New Roman" panose="02020603050405020304" pitchFamily="18" charset="0"/>
                <a:cs typeface="Times New Roman" panose="02020603050405020304" pitchFamily="18" charset="0"/>
              </a:rPr>
              <a:t>”.</a:t>
            </a:r>
          </a:p>
        </p:txBody>
      </p:sp>
      <p:pic>
        <p:nvPicPr>
          <p:cNvPr id="24" name="Imagen 23">
            <a:extLst>
              <a:ext uri="{FF2B5EF4-FFF2-40B4-BE49-F238E27FC236}">
                <a16:creationId xmlns="" xmlns:a16="http://schemas.microsoft.com/office/drawing/2014/main" id="{2D4283A0-8B6C-33A5-6FE8-5F89C5316716}"/>
              </a:ext>
            </a:extLst>
          </p:cNvPr>
          <p:cNvPicPr>
            <a:picLocks noChangeAspect="1"/>
          </p:cNvPicPr>
          <p:nvPr/>
        </p:nvPicPr>
        <p:blipFill>
          <a:blip r:embed="rId3"/>
          <a:stretch>
            <a:fillRect/>
          </a:stretch>
        </p:blipFill>
        <p:spPr>
          <a:xfrm>
            <a:off x="5292079" y="552850"/>
            <a:ext cx="6172424" cy="6299777"/>
          </a:xfrm>
          <a:prstGeom prst="rect">
            <a:avLst/>
          </a:prstGeom>
        </p:spPr>
      </p:pic>
      <p:sp>
        <p:nvSpPr>
          <p:cNvPr id="25" name="Rectángulo 24">
            <a:extLst>
              <a:ext uri="{FF2B5EF4-FFF2-40B4-BE49-F238E27FC236}">
                <a16:creationId xmlns="" xmlns:a16="http://schemas.microsoft.com/office/drawing/2014/main" id="{BA17D59D-4969-1CC5-8E28-5397F67B4A17}"/>
              </a:ext>
            </a:extLst>
          </p:cNvPr>
          <p:cNvSpPr/>
          <p:nvPr/>
        </p:nvSpPr>
        <p:spPr>
          <a:xfrm flipH="1">
            <a:off x="5574544" y="5029200"/>
            <a:ext cx="749835" cy="17780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de flecha 25">
            <a:extLst>
              <a:ext uri="{FF2B5EF4-FFF2-40B4-BE49-F238E27FC236}">
                <a16:creationId xmlns="" xmlns:a16="http://schemas.microsoft.com/office/drawing/2014/main" id="{B3DACBA6-4FB2-3CB9-3F74-8A538234DFBC}"/>
              </a:ext>
            </a:extLst>
          </p:cNvPr>
          <p:cNvCxnSpPr/>
          <p:nvPr/>
        </p:nvCxnSpPr>
        <p:spPr>
          <a:xfrm flipH="1">
            <a:off x="6350375" y="4538133"/>
            <a:ext cx="1168025" cy="57996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8" name="Imagen 27">
            <a:extLst>
              <a:ext uri="{FF2B5EF4-FFF2-40B4-BE49-F238E27FC236}">
                <a16:creationId xmlns="" xmlns:a16="http://schemas.microsoft.com/office/drawing/2014/main" id="{EA638A60-560E-05B5-16B3-DEE8AB9B996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30" name="Diagrama de flujo: datos 26">
            <a:extLst>
              <a:ext uri="{FF2B5EF4-FFF2-40B4-BE49-F238E27FC236}">
                <a16:creationId xmlns="" xmlns:a16="http://schemas.microsoft.com/office/drawing/2014/main" id="{014E5600-E570-6DB5-CD48-2E2B149E62F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31" name="Diagrama de flujo: datos 26">
            <a:extLst>
              <a:ext uri="{FF2B5EF4-FFF2-40B4-BE49-F238E27FC236}">
                <a16:creationId xmlns="" xmlns:a16="http://schemas.microsoft.com/office/drawing/2014/main" id="{E16D92D1-C896-64B1-9014-DACDA27D7DB4}"/>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32" name="Diagrama de flujo: datos 27">
            <a:extLst>
              <a:ext uri="{FF2B5EF4-FFF2-40B4-BE49-F238E27FC236}">
                <a16:creationId xmlns="" xmlns:a16="http://schemas.microsoft.com/office/drawing/2014/main" id="{E60E25E5-F07C-1E1E-0D16-0422F450DEB1}"/>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33" name="Diagrama de flujo: datos 28">
            <a:extLst>
              <a:ext uri="{FF2B5EF4-FFF2-40B4-BE49-F238E27FC236}">
                <a16:creationId xmlns="" xmlns:a16="http://schemas.microsoft.com/office/drawing/2014/main" id="{42EA8750-9863-B75D-F259-64BF04A40250}"/>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34" name="Diagrama de flujo: datos 28">
            <a:extLst>
              <a:ext uri="{FF2B5EF4-FFF2-40B4-BE49-F238E27FC236}">
                <a16:creationId xmlns="" xmlns:a16="http://schemas.microsoft.com/office/drawing/2014/main" id="{429DC0E3-E927-7BA1-6E3F-7EDCD281A9D6}"/>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35" name="Diagrama de flujo: datos 30">
            <a:extLst>
              <a:ext uri="{FF2B5EF4-FFF2-40B4-BE49-F238E27FC236}">
                <a16:creationId xmlns="" xmlns:a16="http://schemas.microsoft.com/office/drawing/2014/main" id="{A6E4A660-7DB9-75CB-052D-C5CC7AD4050E}"/>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36" name="Diagrama de flujo: entrada manual 31">
            <a:extLst>
              <a:ext uri="{FF2B5EF4-FFF2-40B4-BE49-F238E27FC236}">
                <a16:creationId xmlns="" xmlns:a16="http://schemas.microsoft.com/office/drawing/2014/main" id="{492EB889-9B33-F993-291D-D1199E8733F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917271987"/>
      </p:ext>
    </p:extLst>
  </p:cSld>
  <p:clrMapOvr>
    <a:masterClrMapping/>
  </p:clrMapOvr>
  <p:transition/>
  <p:timing/>
</p:sld>
</file>

<file path=ppt/slides/slide9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96</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 xmlns:a16="http://schemas.microsoft.com/office/drawing/2014/main" id="{752B79D8-F693-94BC-9719-99A929995F25}"/>
              </a:ext>
            </a:extLst>
          </p:cNvPr>
          <p:cNvSpPr/>
          <p:nvPr/>
        </p:nvSpPr>
        <p:spPr>
          <a:xfrm>
            <a:off x="648128" y="2693958"/>
            <a:ext cx="4127072" cy="1437248"/>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En caso de que la revista en la que se ha publicado el documento posea un sello de calidad FECYT, este lo podrá encontrar tras los índices de impacto del medio.</a:t>
            </a:r>
          </a:p>
        </p:txBody>
      </p:sp>
      <p:pic>
        <p:nvPicPr>
          <p:cNvPr id="5" name="Imagen 4">
            <a:extLst>
              <a:ext uri="{FF2B5EF4-FFF2-40B4-BE49-F238E27FC236}">
                <a16:creationId xmlns="" xmlns:a16="http://schemas.microsoft.com/office/drawing/2014/main" id="{A382A44B-75C7-D50B-1159-0202ECAFEA9F}"/>
              </a:ext>
            </a:extLst>
          </p:cNvPr>
          <p:cNvPicPr>
            <a:picLocks noChangeAspect="1"/>
          </p:cNvPicPr>
          <p:nvPr/>
        </p:nvPicPr>
        <p:blipFill>
          <a:blip r:embed="rId3"/>
          <a:srcRect t="15168" b="60411"/>
          <a:stretch>
            <a:fillRect/>
          </a:stretch>
        </p:blipFill>
        <p:spPr>
          <a:xfrm>
            <a:off x="5407005" y="550506"/>
            <a:ext cx="5125528" cy="6307494"/>
          </a:xfrm>
          <a:prstGeom prst="rect">
            <a:avLst/>
          </a:prstGeom>
        </p:spPr>
      </p:pic>
      <p:sp>
        <p:nvSpPr>
          <p:cNvPr id="10" name="Rectángulo 9">
            <a:extLst>
              <a:ext uri="{FF2B5EF4-FFF2-40B4-BE49-F238E27FC236}">
                <a16:creationId xmlns="" xmlns:a16="http://schemas.microsoft.com/office/drawing/2014/main" id="{F465E8C4-F03B-9ECB-0B6F-B95961E6EB3A}"/>
              </a:ext>
            </a:extLst>
          </p:cNvPr>
          <p:cNvSpPr/>
          <p:nvPr/>
        </p:nvSpPr>
        <p:spPr>
          <a:xfrm flipH="1">
            <a:off x="5585430" y="6180667"/>
            <a:ext cx="3634769" cy="428968"/>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 xmlns:a16="http://schemas.microsoft.com/office/drawing/2014/main" id="{3FFBC6A9-DBBB-A865-78D3-0E0B8ACD4A6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7" name="Diagrama de flujo: datos 26">
            <a:extLst>
              <a:ext uri="{FF2B5EF4-FFF2-40B4-BE49-F238E27FC236}">
                <a16:creationId xmlns="" xmlns:a16="http://schemas.microsoft.com/office/drawing/2014/main" id="{91039E63-ECE9-298B-A863-CF8A737B5E1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8" name="Diagrama de flujo: datos 26">
            <a:extLst>
              <a:ext uri="{FF2B5EF4-FFF2-40B4-BE49-F238E27FC236}">
                <a16:creationId xmlns="" xmlns:a16="http://schemas.microsoft.com/office/drawing/2014/main" id="{4B79EF42-939D-7E99-A22F-A7FE71CDABD3}"/>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9" name="Diagrama de flujo: datos 27">
            <a:extLst>
              <a:ext uri="{FF2B5EF4-FFF2-40B4-BE49-F238E27FC236}">
                <a16:creationId xmlns="" xmlns:a16="http://schemas.microsoft.com/office/drawing/2014/main" id="{443E57D7-226D-F9AF-8B91-17164664C3D6}"/>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0" name="Diagrama de flujo: datos 28">
            <a:extLst>
              <a:ext uri="{FF2B5EF4-FFF2-40B4-BE49-F238E27FC236}">
                <a16:creationId xmlns="" xmlns:a16="http://schemas.microsoft.com/office/drawing/2014/main" id="{429EDD39-EA71-9F9F-2ACB-24E6A5471F33}"/>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EA10E435-0A81-FC6A-E18C-BB03227DD9A7}"/>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3B092A4E-668F-98B2-CFF7-E6C40298D40A}"/>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A3CD352B-AE74-D1CE-A84C-75FE740BC0BA}"/>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3206536583"/>
      </p:ext>
    </p:extLst>
  </p:cSld>
  <p:clrMapOvr>
    <a:masterClrMapping/>
  </p:clrMapOvr>
  <p:transition/>
  <p:timing/>
</p:sld>
</file>

<file path=ppt/slides/slide9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97</a:t>
            </a:fld>
            <a:endParaRPr lang="es-ES" sz="1800" b="1">
              <a:solidFill>
                <a:schemeClr val="tx1"/>
              </a:solidFill>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 xmlns:a16="http://schemas.microsoft.com/office/drawing/2014/main" id="{2DBEF52E-810F-BFA6-BD7A-134488F83E88}"/>
              </a:ext>
            </a:extLst>
          </p:cNvPr>
          <p:cNvSpPr/>
          <p:nvPr/>
        </p:nvSpPr>
        <p:spPr>
          <a:xfrm>
            <a:off x="447433" y="796430"/>
            <a:ext cx="11297134" cy="1210254"/>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El </a:t>
            </a:r>
            <a:r>
              <a:rPr lang="es-ES" sz="1600" b="1">
                <a:solidFill>
                  <a:schemeClr val="tx1"/>
                </a:solidFill>
                <a:latin typeface="Times New Roman" panose="02020603050405020304" pitchFamily="18" charset="0"/>
                <a:cs typeface="Times New Roman" panose="02020603050405020304" pitchFamily="18" charset="0"/>
              </a:rPr>
              <a:t>impacto</a:t>
            </a:r>
            <a:r>
              <a:rPr lang="es-ES" sz="1600">
                <a:solidFill>
                  <a:schemeClr val="tx1"/>
                </a:solidFill>
                <a:latin typeface="Times New Roman" panose="02020603050405020304" pitchFamily="18" charset="0"/>
                <a:cs typeface="Times New Roman" panose="02020603050405020304" pitchFamily="18" charset="0"/>
              </a:rPr>
              <a:t> arroja información sobre la visibilidad de un medio de difusión a partir del impacto científico de sus publicaciones individuales mediante la posición (decil, tercil, cuartil) del medio en un listado de medios ordenados por Impacto. Los índices de impacto más utilizados son Journal Impact Factor, Citescore, Scimago Journal Rank, IDR, etc.</a:t>
            </a:r>
          </a:p>
        </p:txBody>
      </p:sp>
      <p:sp>
        <p:nvSpPr>
          <p:cNvPr id="16" name="Rectángulo 15">
            <a:extLst>
              <a:ext uri="{FF2B5EF4-FFF2-40B4-BE49-F238E27FC236}">
                <a16:creationId xmlns="" xmlns:a16="http://schemas.microsoft.com/office/drawing/2014/main" id="{2B89D1E6-940C-3978-7AE5-17EEC6371167}"/>
              </a:ext>
            </a:extLst>
          </p:cNvPr>
          <p:cNvSpPr/>
          <p:nvPr/>
        </p:nvSpPr>
        <p:spPr>
          <a:xfrm>
            <a:off x="2691447" y="5733571"/>
            <a:ext cx="6855268" cy="654291"/>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A los que va a poder acceder desde el </a:t>
            </a:r>
            <a:r>
              <a:rPr lang="es-ES" sz="1600" b="1">
                <a:solidFill>
                  <a:schemeClr val="tx1"/>
                </a:solidFill>
                <a:latin typeface="Times New Roman" panose="02020603050405020304" pitchFamily="18" charset="0"/>
                <a:cs typeface="Times New Roman" panose="02020603050405020304" pitchFamily="18" charset="0"/>
              </a:rPr>
              <a:t>Portal de la Investigación</a:t>
            </a:r>
            <a:r>
              <a:rPr lang="es-ES" sz="1600">
                <a:solidFill>
                  <a:schemeClr val="tx1"/>
                </a:solidFill>
                <a:latin typeface="Times New Roman" panose="02020603050405020304" pitchFamily="18" charset="0"/>
                <a:cs typeface="Times New Roman" panose="02020603050405020304" pitchFamily="18" charset="0"/>
              </a:rPr>
              <a:t> de la UGR.</a:t>
            </a:r>
          </a:p>
        </p:txBody>
      </p:sp>
      <p:sp>
        <p:nvSpPr>
          <p:cNvPr id="17" name="Rectángulo 16">
            <a:extLst>
              <a:ext uri="{FF2B5EF4-FFF2-40B4-BE49-F238E27FC236}">
                <a16:creationId xmlns="" xmlns:a16="http://schemas.microsoft.com/office/drawing/2014/main" id="{31528A79-3294-442C-59C1-FB9891F2AEE3}"/>
              </a:ext>
            </a:extLst>
          </p:cNvPr>
          <p:cNvSpPr/>
          <p:nvPr/>
        </p:nvSpPr>
        <p:spPr>
          <a:xfrm>
            <a:off x="2288128" y="3107086"/>
            <a:ext cx="2377122" cy="1255059"/>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Las </a:t>
            </a:r>
            <a:r>
              <a:rPr lang="es-ES" sz="1600" b="1">
                <a:solidFill>
                  <a:schemeClr val="tx1"/>
                </a:solidFill>
                <a:latin typeface="Times New Roman" panose="02020603050405020304" pitchFamily="18" charset="0"/>
                <a:cs typeface="Times New Roman" panose="02020603050405020304" pitchFamily="18" charset="0"/>
              </a:rPr>
              <a:t>fuentes</a:t>
            </a:r>
            <a:r>
              <a:rPr lang="es-ES" sz="1600">
                <a:solidFill>
                  <a:schemeClr val="tx1"/>
                </a:solidFill>
                <a:latin typeface="Times New Roman" panose="02020603050405020304" pitchFamily="18" charset="0"/>
                <a:cs typeface="Times New Roman" panose="02020603050405020304" pitchFamily="18" charset="0"/>
              </a:rPr>
              <a:t> de las que podemos obtener esta información son:</a:t>
            </a:r>
          </a:p>
        </p:txBody>
      </p:sp>
      <p:cxnSp>
        <p:nvCxnSpPr>
          <p:cNvPr id="18" name="Conector recto de flecha 17">
            <a:extLst>
              <a:ext uri="{FF2B5EF4-FFF2-40B4-BE49-F238E27FC236}">
                <a16:creationId xmlns="" xmlns:a16="http://schemas.microsoft.com/office/drawing/2014/main" id="{D1DD977D-B3B5-E989-36EC-F383B169D324}"/>
              </a:ext>
            </a:extLst>
          </p:cNvPr>
          <p:cNvCxnSpPr>
            <a:stCxn id="17" idx="3"/>
            <a:endCxn id="20" idx="1"/>
          </p:cNvCxnSpPr>
          <p:nvPr/>
        </p:nvCxnSpPr>
        <p:spPr>
          <a:xfrm flipV="1">
            <a:off x="4665250" y="2664284"/>
            <a:ext cx="2811426" cy="107033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9" name="Conector recto de flecha 18">
            <a:extLst>
              <a:ext uri="{FF2B5EF4-FFF2-40B4-BE49-F238E27FC236}">
                <a16:creationId xmlns="" xmlns:a16="http://schemas.microsoft.com/office/drawing/2014/main" id="{324840E2-BDDD-B5E5-4BF5-0AFEBEEE675F}"/>
              </a:ext>
            </a:extLst>
          </p:cNvPr>
          <p:cNvCxnSpPr>
            <a:stCxn id="17" idx="3"/>
            <a:endCxn id="21" idx="1"/>
          </p:cNvCxnSpPr>
          <p:nvPr/>
        </p:nvCxnSpPr>
        <p:spPr>
          <a:xfrm flipV="1">
            <a:off x="4665250" y="3376391"/>
            <a:ext cx="2811427" cy="3582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0" name="CuadroTexto 19">
            <a:extLst>
              <a:ext uri="{FF2B5EF4-FFF2-40B4-BE49-F238E27FC236}">
                <a16:creationId xmlns="" xmlns:a16="http://schemas.microsoft.com/office/drawing/2014/main" id="{0DEFE4AE-CA4E-84EB-3678-B53BBFB5F312}"/>
              </a:ext>
            </a:extLst>
          </p:cNvPr>
          <p:cNvSpPr txBox="1"/>
          <p:nvPr/>
        </p:nvSpPr>
        <p:spPr>
          <a:xfrm>
            <a:off x="7476676" y="2387285"/>
            <a:ext cx="1689451"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Web of Science</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3" action="ppaction://hlinksldjump"/>
              </a:rPr>
              <a:t>diapositiva 98</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sp>
        <p:nvSpPr>
          <p:cNvPr id="21" name="CuadroTexto 20">
            <a:extLst>
              <a:ext uri="{FF2B5EF4-FFF2-40B4-BE49-F238E27FC236}">
                <a16:creationId xmlns="" xmlns:a16="http://schemas.microsoft.com/office/drawing/2014/main" id="{79DD1860-954C-80DB-307E-CC9C093726A0}"/>
              </a:ext>
            </a:extLst>
          </p:cNvPr>
          <p:cNvSpPr txBox="1"/>
          <p:nvPr/>
        </p:nvSpPr>
        <p:spPr>
          <a:xfrm>
            <a:off x="7476677" y="3099392"/>
            <a:ext cx="1401624"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Scopus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4" action="ppaction://hlinksldjump"/>
              </a:rPr>
              <a:t>diapositiva 104</a:t>
            </a:r>
            <a:r>
              <a:rPr lang="fr-FR" sz="1400">
                <a:solidFill>
                  <a:schemeClr val="tx1"/>
                </a:solidFill>
                <a:latin typeface="Times New Roman" panose="02020603050405020304" pitchFamily="18" charset="0"/>
                <a:cs typeface="Times New Roman" panose="02020603050405020304" pitchFamily="18" charset="0"/>
              </a:rPr>
              <a:t>)</a:t>
            </a:r>
            <a:endParaRPr lang="es-ES"/>
          </a:p>
        </p:txBody>
      </p:sp>
      <p:cxnSp>
        <p:nvCxnSpPr>
          <p:cNvPr id="25" name="Conector recto de flecha 24">
            <a:extLst>
              <a:ext uri="{FF2B5EF4-FFF2-40B4-BE49-F238E27FC236}">
                <a16:creationId xmlns="" xmlns:a16="http://schemas.microsoft.com/office/drawing/2014/main" id="{2709BAA1-9CE4-0942-BC6A-F4E6870C7288}"/>
              </a:ext>
            </a:extLst>
          </p:cNvPr>
          <p:cNvCxnSpPr>
            <a:stCxn id="17" idx="3"/>
            <a:endCxn id="26" idx="1"/>
          </p:cNvCxnSpPr>
          <p:nvPr/>
        </p:nvCxnSpPr>
        <p:spPr>
          <a:xfrm>
            <a:off x="4665250" y="3734616"/>
            <a:ext cx="2811426" cy="35053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6" name="CuadroTexto 25">
            <a:extLst>
              <a:ext uri="{FF2B5EF4-FFF2-40B4-BE49-F238E27FC236}">
                <a16:creationId xmlns="" xmlns:a16="http://schemas.microsoft.com/office/drawing/2014/main" id="{1A76631C-4AA6-04DD-33B1-964BCAD23394}"/>
              </a:ext>
            </a:extLst>
          </p:cNvPr>
          <p:cNvSpPr txBox="1"/>
          <p:nvPr/>
        </p:nvSpPr>
        <p:spPr>
          <a:xfrm>
            <a:off x="7476676" y="3808147"/>
            <a:ext cx="2811426" cy="553998"/>
          </a:xfrm>
          <a:prstGeom prst="rect">
            <a:avLst/>
          </a:prstGeom>
          <a:noFill/>
        </p:spPr>
        <p:txBody>
          <a:bodyPr wrap="square">
            <a:spAutoFit/>
          </a:bodyPr>
          <a:lstStyle/>
          <a:p>
            <a:r>
              <a:rPr lang="fr-FR" sz="1600">
                <a:solidFill>
                  <a:schemeClr val="tx1"/>
                </a:solidFill>
                <a:latin typeface="Times New Roman" panose="02020603050405020304" pitchFamily="18" charset="0"/>
                <a:cs typeface="Times New Roman" panose="02020603050405020304" pitchFamily="18" charset="0"/>
              </a:rPr>
              <a:t>Dialnet métricas</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5" action="ppaction://hlinksldjump"/>
              </a:rPr>
              <a:t>diapositiva 109</a:t>
            </a:r>
            <a:r>
              <a:rPr lang="fr-FR" sz="1400">
                <a:latin typeface="Times New Roman" panose="02020603050405020304" pitchFamily="18" charset="0"/>
                <a:cs typeface="Times New Roman" panose="02020603050405020304" pitchFamily="18" charset="0"/>
              </a:rPr>
              <a:t> y </a:t>
            </a:r>
            <a:r>
              <a:rPr lang="fr-FR" sz="1400">
                <a:latin typeface="Times New Roman" panose="02020603050405020304" pitchFamily="18" charset="0"/>
                <a:cs typeface="Times New Roman" panose="02020603050405020304" pitchFamily="18" charset="0"/>
                <a:hlinkClick r:id="rId6" action="ppaction://hlinksldjump"/>
              </a:rPr>
              <a:t>diapositiva 117</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cxnSp>
        <p:nvCxnSpPr>
          <p:cNvPr id="38" name="Conector recto de flecha 37">
            <a:extLst>
              <a:ext uri="{FF2B5EF4-FFF2-40B4-BE49-F238E27FC236}">
                <a16:creationId xmlns="" xmlns:a16="http://schemas.microsoft.com/office/drawing/2014/main" id="{7FE47E16-4E8F-12C4-1CDF-2F90A7F55FD5}"/>
              </a:ext>
            </a:extLst>
          </p:cNvPr>
          <p:cNvCxnSpPr>
            <a:stCxn id="17" idx="3"/>
            <a:endCxn id="39" idx="1"/>
          </p:cNvCxnSpPr>
          <p:nvPr/>
        </p:nvCxnSpPr>
        <p:spPr>
          <a:xfrm>
            <a:off x="4665250" y="3734616"/>
            <a:ext cx="2811427" cy="105928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9" name="CuadroTexto 38">
            <a:extLst>
              <a:ext uri="{FF2B5EF4-FFF2-40B4-BE49-F238E27FC236}">
                <a16:creationId xmlns="" xmlns:a16="http://schemas.microsoft.com/office/drawing/2014/main" id="{13E30331-0762-1042-5646-8510161C76FF}"/>
              </a:ext>
            </a:extLst>
          </p:cNvPr>
          <p:cNvSpPr txBox="1"/>
          <p:nvPr/>
        </p:nvSpPr>
        <p:spPr>
          <a:xfrm>
            <a:off x="7476677" y="4516902"/>
            <a:ext cx="1662079" cy="553998"/>
          </a:xfrm>
          <a:prstGeom prst="rect">
            <a:avLst/>
          </a:prstGeom>
          <a:noFill/>
        </p:spPr>
        <p:txBody>
          <a:bodyPr wrap="square">
            <a:spAutoFit/>
          </a:bodyPr>
          <a:lstStyle/>
          <a:p>
            <a:r>
              <a:rPr lang="fr-FR" sz="1600" err="1">
                <a:solidFill>
                  <a:schemeClr val="tx1"/>
                </a:solidFill>
                <a:latin typeface="Times New Roman" panose="02020603050405020304" pitchFamily="18" charset="0"/>
                <a:cs typeface="Times New Roman" panose="02020603050405020304" pitchFamily="18" charset="0"/>
              </a:rPr>
              <a:t>Otro</a:t>
            </a:r>
            <a:endParaRPr lang="fr-FR">
              <a:latin typeface="Times New Roman" panose="02020603050405020304" pitchFamily="18" charset="0"/>
              <a:cs typeface="Times New Roman" panose="02020603050405020304" pitchFamily="18" charset="0"/>
            </a:endParaRPr>
          </a:p>
          <a:p>
            <a:r>
              <a:rPr lang="fr-FR" sz="1400">
                <a:solidFill>
                  <a:schemeClr val="tx1"/>
                </a:solidFill>
                <a:latin typeface="Times New Roman" panose="02020603050405020304" pitchFamily="18" charset="0"/>
                <a:cs typeface="Times New Roman" panose="02020603050405020304" pitchFamily="18" charset="0"/>
              </a:rPr>
              <a:t>(</a:t>
            </a:r>
            <a:r>
              <a:rPr lang="fr-FR" sz="1400">
                <a:latin typeface="Times New Roman" panose="02020603050405020304" pitchFamily="18" charset="0"/>
                <a:cs typeface="Times New Roman" panose="02020603050405020304" pitchFamily="18" charset="0"/>
                <a:hlinkClick r:id="rId7" action="ppaction://hlinksldjump"/>
              </a:rPr>
              <a:t>diapositiva 119</a:t>
            </a:r>
            <a:r>
              <a:rPr lang="fr-FR" sz="1400">
                <a:solidFill>
                  <a:schemeClr val="tx1"/>
                </a:solidFill>
                <a:latin typeface="Times New Roman" panose="02020603050405020304" pitchFamily="18" charset="0"/>
                <a:cs typeface="Times New Roman" panose="02020603050405020304" pitchFamily="18" charset="0"/>
              </a:rPr>
              <a:t>)</a:t>
            </a:r>
            <a:endParaRPr lang="fr-FR">
              <a:solidFill>
                <a:schemeClr val="tx1"/>
              </a:solidFill>
              <a:latin typeface="Times New Roman" panose="02020603050405020304" pitchFamily="18" charset="0"/>
              <a:cs typeface="Times New Roman" panose="02020603050405020304" pitchFamily="18" charset="0"/>
            </a:endParaRPr>
          </a:p>
        </p:txBody>
      </p:sp>
      <p:pic>
        <p:nvPicPr>
          <p:cNvPr id="52" name="Imagen 51">
            <a:extLst>
              <a:ext uri="{FF2B5EF4-FFF2-40B4-BE49-F238E27FC236}">
                <a16:creationId xmlns="" xmlns:a16="http://schemas.microsoft.com/office/drawing/2014/main" id="{6CF6757F-4D1A-F2BB-8DD3-E82C88A046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59" name="Diagrama de flujo: datos 28">
            <a:extLst>
              <a:ext uri="{FF2B5EF4-FFF2-40B4-BE49-F238E27FC236}">
                <a16:creationId xmlns="" xmlns:a16="http://schemas.microsoft.com/office/drawing/2014/main" id="{A7321DA6-DA40-E133-57DF-6B883180181D}"/>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60" name="Diagrama de flujo: datos 26">
            <a:extLst>
              <a:ext uri="{FF2B5EF4-FFF2-40B4-BE49-F238E27FC236}">
                <a16:creationId xmlns="" xmlns:a16="http://schemas.microsoft.com/office/drawing/2014/main" id="{B1BBC921-612D-9337-9562-4CFC217E464B}"/>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53" name="Diagrama de flujo: datos 26">
            <a:extLst>
              <a:ext uri="{FF2B5EF4-FFF2-40B4-BE49-F238E27FC236}">
                <a16:creationId xmlns="" xmlns:a16="http://schemas.microsoft.com/office/drawing/2014/main" id="{308246B3-E2C0-7843-21A0-07F2DC228B92}"/>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54" name="Diagrama de flujo: datos 27">
            <a:extLst>
              <a:ext uri="{FF2B5EF4-FFF2-40B4-BE49-F238E27FC236}">
                <a16:creationId xmlns="" xmlns:a16="http://schemas.microsoft.com/office/drawing/2014/main" id="{9D31E909-6F9B-86D4-4055-8430DC553757}"/>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55" name="Diagrama de flujo: datos 28">
            <a:extLst>
              <a:ext uri="{FF2B5EF4-FFF2-40B4-BE49-F238E27FC236}">
                <a16:creationId xmlns="" xmlns:a16="http://schemas.microsoft.com/office/drawing/2014/main" id="{F0F9C186-E289-409C-895F-09164EE6B7D4}"/>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56" name="Diagrama de flujo: datos 28">
            <a:extLst>
              <a:ext uri="{FF2B5EF4-FFF2-40B4-BE49-F238E27FC236}">
                <a16:creationId xmlns="" xmlns:a16="http://schemas.microsoft.com/office/drawing/2014/main" id="{98E978CC-655D-2EFE-C6B6-33CABBB66BD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57" name="Diagrama de flujo: datos 30">
            <a:extLst>
              <a:ext uri="{FF2B5EF4-FFF2-40B4-BE49-F238E27FC236}">
                <a16:creationId xmlns="" xmlns:a16="http://schemas.microsoft.com/office/drawing/2014/main" id="{4EBE922F-56F6-E500-7B07-840851768F9B}"/>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58" name="Diagrama de flujo: entrada manual 31">
            <a:extLst>
              <a:ext uri="{FF2B5EF4-FFF2-40B4-BE49-F238E27FC236}">
                <a16:creationId xmlns="" xmlns:a16="http://schemas.microsoft.com/office/drawing/2014/main" id="{A0498088-4E31-8B26-8AD3-3B8202282503}"/>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942062231"/>
      </p:ext>
    </p:extLst>
  </p:cSld>
  <p:clrMapOvr>
    <a:masterClrMapping/>
  </p:clrMapOvr>
  <p:transition/>
  <p:timing/>
</p:sld>
</file>

<file path=ppt/slides/slide9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98</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 xmlns:a16="http://schemas.microsoft.com/office/drawing/2014/main" id="{9B2F5559-F47D-2A98-6BD8-3331727B6D45}"/>
              </a:ext>
            </a:extLst>
          </p:cNvPr>
          <p:cNvPicPr>
            <a:picLocks noChangeAspect="1"/>
          </p:cNvPicPr>
          <p:nvPr/>
        </p:nvPicPr>
        <p:blipFill>
          <a:blip r:embed="rId3"/>
          <a:stretch>
            <a:fillRect/>
          </a:stretch>
        </p:blipFill>
        <p:spPr>
          <a:xfrm>
            <a:off x="840021" y="818782"/>
            <a:ext cx="10511956" cy="5773919"/>
          </a:xfrm>
          <a:prstGeom prst="rect">
            <a:avLst/>
          </a:prstGeom>
        </p:spPr>
      </p:pic>
      <p:sp>
        <p:nvSpPr>
          <p:cNvPr id="8" name="Rectángulo 7">
            <a:extLst>
              <a:ext uri="{FF2B5EF4-FFF2-40B4-BE49-F238E27FC236}">
                <a16:creationId xmlns="" xmlns:a16="http://schemas.microsoft.com/office/drawing/2014/main" id="{729FFEA6-2E42-14D8-67BF-F67190EAD9ED}"/>
              </a:ext>
            </a:extLst>
          </p:cNvPr>
          <p:cNvSpPr/>
          <p:nvPr/>
        </p:nvSpPr>
        <p:spPr>
          <a:xfrm>
            <a:off x="4864671" y="5586939"/>
            <a:ext cx="502023" cy="400909"/>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Bocadillo: rectángulo 8">
            <a:extLst>
              <a:ext uri="{FF2B5EF4-FFF2-40B4-BE49-F238E27FC236}">
                <a16:creationId xmlns="" xmlns:a16="http://schemas.microsoft.com/office/drawing/2014/main" id="{17F75DE1-53B1-7052-CE25-6275BA9B8083}"/>
              </a:ext>
            </a:extLst>
          </p:cNvPr>
          <p:cNvSpPr/>
          <p:nvPr/>
        </p:nvSpPr>
        <p:spPr>
          <a:xfrm>
            <a:off x="6176627" y="3539065"/>
            <a:ext cx="2201664" cy="1244302"/>
          </a:xfrm>
          <a:prstGeom prst="wedgeRectCallout">
            <a:avLst>
              <a:gd name="adj1" fmla="val -87263"/>
              <a:gd name="adj2" fmla="val 114031"/>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Comenzamos por </a:t>
            </a:r>
            <a:r>
              <a:rPr lang="es-ES" sz="1600" b="1" err="1">
                <a:solidFill>
                  <a:schemeClr val="tx1"/>
                </a:solidFill>
                <a:latin typeface="Times New Roman" panose="02020603050405020304" pitchFamily="18" charset="0"/>
                <a:cs typeface="Times New Roman" panose="02020603050405020304" pitchFamily="18" charset="0"/>
              </a:rPr>
              <a:t>WoS</a:t>
            </a:r>
            <a:r>
              <a:rPr lang="es-ES" sz="1600">
                <a:solidFill>
                  <a:schemeClr val="tx1"/>
                </a:solidFill>
                <a:latin typeface="Times New Roman" panose="02020603050405020304" pitchFamily="18" charset="0"/>
                <a:cs typeface="Times New Roman" panose="02020603050405020304" pitchFamily="18" charset="0"/>
              </a:rPr>
              <a:t> clicando en este icono.</a:t>
            </a:r>
          </a:p>
        </p:txBody>
      </p:sp>
      <p:pic>
        <p:nvPicPr>
          <p:cNvPr id="13" name="Imagen 12">
            <a:extLst>
              <a:ext uri="{FF2B5EF4-FFF2-40B4-BE49-F238E27FC236}">
                <a16:creationId xmlns="" xmlns:a16="http://schemas.microsoft.com/office/drawing/2014/main" id="{30642DFF-0C19-B3BD-F715-D14626AE8A3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4" name="Diagrama de flujo: datos 28">
            <a:extLst>
              <a:ext uri="{FF2B5EF4-FFF2-40B4-BE49-F238E27FC236}">
                <a16:creationId xmlns="" xmlns:a16="http://schemas.microsoft.com/office/drawing/2014/main" id="{F3543F07-FE22-EB25-7423-58B270A712B8}"/>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5" name="Diagrama de flujo: datos 26">
            <a:extLst>
              <a:ext uri="{FF2B5EF4-FFF2-40B4-BE49-F238E27FC236}">
                <a16:creationId xmlns="" xmlns:a16="http://schemas.microsoft.com/office/drawing/2014/main" id="{DC3125A0-CC85-EB44-9669-6BA5752CC8B6}"/>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22" name="Diagrama de flujo: datos 26">
            <a:extLst>
              <a:ext uri="{FF2B5EF4-FFF2-40B4-BE49-F238E27FC236}">
                <a16:creationId xmlns="" xmlns:a16="http://schemas.microsoft.com/office/drawing/2014/main" id="{14599197-C99D-C719-0536-34376C51BA43}"/>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23" name="Diagrama de flujo: datos 27">
            <a:extLst>
              <a:ext uri="{FF2B5EF4-FFF2-40B4-BE49-F238E27FC236}">
                <a16:creationId xmlns="" xmlns:a16="http://schemas.microsoft.com/office/drawing/2014/main" id="{DC492E98-0DC1-9008-B2E3-C11F67081F6F}"/>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4" name="Diagrama de flujo: datos 28">
            <a:extLst>
              <a:ext uri="{FF2B5EF4-FFF2-40B4-BE49-F238E27FC236}">
                <a16:creationId xmlns="" xmlns:a16="http://schemas.microsoft.com/office/drawing/2014/main" id="{F9206CAF-410F-B186-D3E3-31FD555D6F81}"/>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7" name="Diagrama de flujo: datos 28">
            <a:extLst>
              <a:ext uri="{FF2B5EF4-FFF2-40B4-BE49-F238E27FC236}">
                <a16:creationId xmlns="" xmlns:a16="http://schemas.microsoft.com/office/drawing/2014/main" id="{3B581AF8-2018-E032-00C1-C043AA40D8A0}"/>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8" name="Diagrama de flujo: datos 30">
            <a:extLst>
              <a:ext uri="{FF2B5EF4-FFF2-40B4-BE49-F238E27FC236}">
                <a16:creationId xmlns="" xmlns:a16="http://schemas.microsoft.com/office/drawing/2014/main" id="{36026F6A-F686-6608-8746-591E3C62E29D}"/>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9" name="Diagrama de flujo: entrada manual 31">
            <a:extLst>
              <a:ext uri="{FF2B5EF4-FFF2-40B4-BE49-F238E27FC236}">
                <a16:creationId xmlns="" xmlns:a16="http://schemas.microsoft.com/office/drawing/2014/main" id="{7BD3C50A-C502-ECE3-B9A5-34156F3F3C75}"/>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1801979311"/>
      </p:ext>
    </p:extLst>
  </p:cSld>
  <p:clrMapOvr>
    <a:masterClrMapping/>
  </p:clrMapOvr>
  <p:transition/>
  <p:timing/>
</p:sld>
</file>

<file path=ppt/slides/slide9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Marcador de número de diapositiva 63">
            <a:extLst>
              <a:ext uri="{FF2B5EF4-FFF2-40B4-BE49-F238E27FC236}">
                <a16:creationId xmlns="" xmlns:a16="http://schemas.microsoft.com/office/drawing/2014/main" id="{302B07FB-8C5B-A475-6967-DA8F161C14DF}"/>
              </a:ext>
            </a:extLst>
          </p:cNvPr>
          <p:cNvSpPr>
            <a:spLocks noGrp="1"/>
          </p:cNvSpPr>
          <p:nvPr>
            <p:ph type="sldNum" sz="quarter" idx="12"/>
          </p:nvPr>
        </p:nvSpPr>
        <p:spPr>
          <a:xfrm>
            <a:off x="11543872" y="6410139"/>
            <a:ext cx="527105" cy="365125"/>
          </a:xfrm>
        </p:spPr>
        <p:txBody>
          <a:bodyPr/>
          <a:lstStyle/>
          <a:p>
            <a:fld id="{A3C1A40B-B092-4335-8F72-8AD332B2256B}" type="slidenum">
              <a:rPr lang="es-ES" sz="1800" b="1" smtClean="0">
                <a:solidFill>
                  <a:schemeClr val="tx1"/>
                </a:solidFill>
                <a:latin typeface="Times New Roman" panose="02020603050405020304" pitchFamily="18" charset="0"/>
                <a:cs typeface="Times New Roman" panose="02020603050405020304" pitchFamily="18" charset="0"/>
              </a:rPr>
              <a:t>99</a:t>
            </a:fld>
            <a:endParaRPr lang="es-ES" sz="1800" b="1">
              <a:solidFill>
                <a:schemeClr val="tx1"/>
              </a:solidFill>
              <a:latin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 xmlns:a16="http://schemas.microsoft.com/office/drawing/2014/main" id="{632ABC15-C724-8BDC-149F-3DC427C4EA32}"/>
              </a:ext>
            </a:extLst>
          </p:cNvPr>
          <p:cNvPicPr>
            <a:picLocks noChangeAspect="1"/>
          </p:cNvPicPr>
          <p:nvPr/>
        </p:nvPicPr>
        <p:blipFill>
          <a:blip r:embed="rId3"/>
          <a:stretch>
            <a:fillRect/>
          </a:stretch>
        </p:blipFill>
        <p:spPr>
          <a:xfrm>
            <a:off x="5218633" y="552851"/>
            <a:ext cx="6478579" cy="6305267"/>
          </a:xfrm>
          <a:prstGeom prst="rect">
            <a:avLst/>
          </a:prstGeom>
        </p:spPr>
      </p:pic>
      <p:sp>
        <p:nvSpPr>
          <p:cNvPr id="13" name="Rectángulo 12">
            <a:extLst>
              <a:ext uri="{FF2B5EF4-FFF2-40B4-BE49-F238E27FC236}">
                <a16:creationId xmlns="" xmlns:a16="http://schemas.microsoft.com/office/drawing/2014/main" id="{E837FF70-C081-B995-53F2-EF5D12AA666C}"/>
              </a:ext>
            </a:extLst>
          </p:cNvPr>
          <p:cNvSpPr/>
          <p:nvPr/>
        </p:nvSpPr>
        <p:spPr>
          <a:xfrm>
            <a:off x="5593977" y="2811220"/>
            <a:ext cx="4371290" cy="4046780"/>
          </a:xfrm>
          <a:prstGeom prst="rect">
            <a:avLst/>
          </a:prstGeom>
          <a:no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 xmlns:a16="http://schemas.microsoft.com/office/drawing/2014/main" id="{6E002C63-4F8A-51B2-B4CB-8122707EE7EA}"/>
              </a:ext>
            </a:extLst>
          </p:cNvPr>
          <p:cNvSpPr/>
          <p:nvPr/>
        </p:nvSpPr>
        <p:spPr>
          <a:xfrm>
            <a:off x="423672" y="2520980"/>
            <a:ext cx="4371290" cy="1816040"/>
          </a:xfrm>
          <a:prstGeom prst="rect">
            <a:avLst/>
          </a:prstGeom>
          <a:solidFill>
            <a:srgbClr val="F2F2F2"/>
          </a:solidFill>
          <a:ln w="38100">
            <a:solidFill>
              <a:srgbClr val="BE0411"/>
            </a:solidFill>
          </a:ln>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algn="ctr"/>
            <a:r>
              <a:rPr lang="es-ES" sz="1600">
                <a:solidFill>
                  <a:schemeClr val="tx1"/>
                </a:solidFill>
                <a:latin typeface="Times New Roman" panose="02020603050405020304" pitchFamily="18" charset="0"/>
                <a:cs typeface="Times New Roman" panose="02020603050405020304" pitchFamily="18" charset="0"/>
              </a:rPr>
              <a:t>Para consultar el impacto en WoS nos dirigiremos al documento en el que estemos interesados, bien clicando en uno de la lista de publicaciones del investigador o bien buscándolo por el título.</a:t>
            </a:r>
          </a:p>
        </p:txBody>
      </p:sp>
      <p:pic>
        <p:nvPicPr>
          <p:cNvPr id="15" name="Imagen 14">
            <a:extLst>
              <a:ext uri="{FF2B5EF4-FFF2-40B4-BE49-F238E27FC236}">
                <a16:creationId xmlns="" xmlns:a16="http://schemas.microsoft.com/office/drawing/2014/main" id="{10300395-9528-D71D-A195-B21524A7BBF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54" t="7267" r="684" b="10939"/>
          <a:stretch>
            <a:fillRect/>
          </a:stretch>
        </p:blipFill>
        <p:spPr>
          <a:xfrm>
            <a:off x="0" y="-3550"/>
            <a:ext cx="12192000" cy="588927"/>
          </a:xfrm>
          <a:prstGeom prst="rect">
            <a:avLst/>
          </a:prstGeom>
        </p:spPr>
      </p:pic>
      <p:sp>
        <p:nvSpPr>
          <p:cNvPr id="16" name="Diagrama de flujo: datos 28">
            <a:extLst>
              <a:ext uri="{FF2B5EF4-FFF2-40B4-BE49-F238E27FC236}">
                <a16:creationId xmlns="" xmlns:a16="http://schemas.microsoft.com/office/drawing/2014/main" id="{AA9E72BC-6BFB-C3F6-88EC-9F8A483775D2}"/>
              </a:ext>
            </a:extLst>
          </p:cNvPr>
          <p:cNvSpPr/>
          <p:nvPr/>
        </p:nvSpPr>
        <p:spPr>
          <a:xfrm rot="10800000" flipV="1">
            <a:off x="9298101" y="-3256"/>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FC7C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Impacto</a:t>
            </a:r>
          </a:p>
        </p:txBody>
      </p:sp>
      <p:sp>
        <p:nvSpPr>
          <p:cNvPr id="17" name="Diagrama de flujo: datos 26">
            <a:extLst>
              <a:ext uri="{FF2B5EF4-FFF2-40B4-BE49-F238E27FC236}">
                <a16:creationId xmlns="" xmlns:a16="http://schemas.microsoft.com/office/drawing/2014/main" id="{2DCA6578-490C-BE38-5A00-38BE2E931491}"/>
              </a:ext>
            </a:extLst>
          </p:cNvPr>
          <p:cNvSpPr/>
          <p:nvPr/>
        </p:nvSpPr>
        <p:spPr>
          <a:xfrm rot="10800000" flipV="1">
            <a:off x="7809792" y="-2372"/>
            <a:ext cx="1860460" cy="486311"/>
          </a:xfrm>
          <a:custGeom>
            <a:gdLst>
              <a:gd name="connsiteX0" fmla="*/ 0 w 10272"/>
              <a:gd name="connsiteY0" fmla="*/ 10049 h 10049"/>
              <a:gd name="connsiteX1" fmla="*/ 2009 w 10272"/>
              <a:gd name="connsiteY1" fmla="*/ 0 h 10049"/>
              <a:gd name="connsiteX2" fmla="*/ 10272 w 10272"/>
              <a:gd name="connsiteY2" fmla="*/ 49 h 10049"/>
              <a:gd name="connsiteX3" fmla="*/ 8259 w 10272"/>
              <a:gd name="connsiteY3" fmla="*/ 10049 h 10049"/>
              <a:gd name="connsiteX4" fmla="*/ 0 w 10272"/>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49">
                <a:moveTo>
                  <a:pt x="0" y="10049"/>
                </a:moveTo>
                <a:lnTo>
                  <a:pt x="2009" y="0"/>
                </a:lnTo>
                <a:lnTo>
                  <a:pt x="10272" y="49"/>
                </a:lnTo>
                <a:lnTo>
                  <a:pt x="8259" y="10049"/>
                </a:lnTo>
                <a:lnTo>
                  <a:pt x="0" y="10049"/>
                </a:lnTo>
                <a:close/>
              </a:path>
            </a:pathLst>
          </a:custGeom>
          <a:solidFill>
            <a:srgbClr val="FB5F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180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Sello de calidad editorial</a:t>
            </a:r>
          </a:p>
        </p:txBody>
      </p:sp>
      <p:sp>
        <p:nvSpPr>
          <p:cNvPr id="18" name="Diagrama de flujo: datos 26">
            <a:extLst>
              <a:ext uri="{FF2B5EF4-FFF2-40B4-BE49-F238E27FC236}">
                <a16:creationId xmlns="" xmlns:a16="http://schemas.microsoft.com/office/drawing/2014/main" id="{F0723B8F-6C7A-BB15-2C31-DD071A0220C1}"/>
              </a:ext>
            </a:extLst>
          </p:cNvPr>
          <p:cNvSpPr/>
          <p:nvPr/>
        </p:nvSpPr>
        <p:spPr>
          <a:xfrm rot="10800000" flipV="1">
            <a:off x="6423950" y="0"/>
            <a:ext cx="1755422" cy="483940"/>
          </a:xfrm>
          <a:custGeom>
            <a:gdLst>
              <a:gd name="connsiteX0" fmla="*/ 0 w 10430"/>
              <a:gd name="connsiteY0" fmla="*/ 10000 h 10000"/>
              <a:gd name="connsiteX1" fmla="*/ 2167 w 10430"/>
              <a:gd name="connsiteY1" fmla="*/ 0 h 10000"/>
              <a:gd name="connsiteX2" fmla="*/ 10430 w 10430"/>
              <a:gd name="connsiteY2" fmla="*/ 0 h 10000"/>
              <a:gd name="connsiteX3" fmla="*/ 8167 w 10430"/>
              <a:gd name="connsiteY3" fmla="*/ 10000 h 10000"/>
              <a:gd name="connsiteX4" fmla="*/ 0 w 1043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430" h="10000">
                <a:moveTo>
                  <a:pt x="0" y="10000"/>
                </a:moveTo>
                <a:lnTo>
                  <a:pt x="2167" y="0"/>
                </a:lnTo>
                <a:lnTo>
                  <a:pt x="10430" y="0"/>
                </a:lnTo>
                <a:lnTo>
                  <a:pt x="8167" y="10000"/>
                </a:lnTo>
                <a:lnTo>
                  <a:pt x="0" y="10000"/>
                </a:lnTo>
                <a:close/>
              </a:path>
            </a:pathLst>
          </a:custGeom>
          <a:solidFill>
            <a:srgbClr val="FB313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interacciones</a:t>
            </a:r>
          </a:p>
        </p:txBody>
      </p:sp>
      <p:sp>
        <p:nvSpPr>
          <p:cNvPr id="19" name="Diagrama de flujo: datos 27">
            <a:extLst>
              <a:ext uri="{FF2B5EF4-FFF2-40B4-BE49-F238E27FC236}">
                <a16:creationId xmlns="" xmlns:a16="http://schemas.microsoft.com/office/drawing/2014/main" id="{054226C8-31D0-308B-8DE4-266A54515184}"/>
              </a:ext>
            </a:extLst>
          </p:cNvPr>
          <p:cNvSpPr/>
          <p:nvPr/>
        </p:nvSpPr>
        <p:spPr>
          <a:xfrm rot="10800000" flipV="1">
            <a:off x="5065948" y="-865"/>
            <a:ext cx="1750419" cy="483938"/>
          </a:xfrm>
          <a:custGeom>
            <a:gdLst>
              <a:gd name="connsiteX0" fmla="*/ 0 w 10651"/>
              <a:gd name="connsiteY0" fmla="*/ 10000 h 10000"/>
              <a:gd name="connsiteX1" fmla="*/ 2318 w 10651"/>
              <a:gd name="connsiteY1" fmla="*/ 0 h 10000"/>
              <a:gd name="connsiteX2" fmla="*/ 10651 w 10651"/>
              <a:gd name="connsiteY2" fmla="*/ 0 h 10000"/>
              <a:gd name="connsiteX3" fmla="*/ 8318 w 10651"/>
              <a:gd name="connsiteY3" fmla="*/ 10000 h 10000"/>
              <a:gd name="connsiteX4" fmla="*/ 0 w 10651"/>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51" h="10000">
                <a:moveTo>
                  <a:pt x="0" y="10000"/>
                </a:moveTo>
                <a:lnTo>
                  <a:pt x="2318" y="0"/>
                </a:lnTo>
                <a:lnTo>
                  <a:pt x="10651" y="0"/>
                </a:lnTo>
                <a:lnTo>
                  <a:pt x="8318" y="10000"/>
                </a:lnTo>
                <a:lnTo>
                  <a:pt x="0" y="10000"/>
                </a:lnTo>
                <a:close/>
              </a:path>
            </a:pathLst>
          </a:custGeom>
          <a:solidFill>
            <a:srgbClr val="D5051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0" rIns="7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menciones</a:t>
            </a:r>
          </a:p>
        </p:txBody>
      </p:sp>
      <p:sp>
        <p:nvSpPr>
          <p:cNvPr id="20" name="Diagrama de flujo: datos 28">
            <a:extLst>
              <a:ext uri="{FF2B5EF4-FFF2-40B4-BE49-F238E27FC236}">
                <a16:creationId xmlns="" xmlns:a16="http://schemas.microsoft.com/office/drawing/2014/main" id="{C2AADABD-CCCF-6644-F9C8-6620601F3910}"/>
              </a:ext>
            </a:extLst>
          </p:cNvPr>
          <p:cNvSpPr/>
          <p:nvPr/>
        </p:nvSpPr>
        <p:spPr>
          <a:xfrm rot="10800000" flipV="1">
            <a:off x="3723034" y="-476"/>
            <a:ext cx="1741776" cy="483959"/>
          </a:xfrm>
          <a:custGeom>
            <a:gdLst>
              <a:gd name="connsiteX0" fmla="*/ 0 w 10610"/>
              <a:gd name="connsiteY0" fmla="*/ 10000 h 10000"/>
              <a:gd name="connsiteX1" fmla="*/ 2334 w 10610"/>
              <a:gd name="connsiteY1" fmla="*/ 0 h 10000"/>
              <a:gd name="connsiteX2" fmla="*/ 10610 w 10610"/>
              <a:gd name="connsiteY2" fmla="*/ 0 h 10000"/>
              <a:gd name="connsiteX3" fmla="*/ 8334 w 10610"/>
              <a:gd name="connsiteY3" fmla="*/ 10000 h 10000"/>
              <a:gd name="connsiteX4" fmla="*/ 0 w 10610"/>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610" h="10000">
                <a:moveTo>
                  <a:pt x="0" y="10000"/>
                </a:moveTo>
                <a:lnTo>
                  <a:pt x="2334" y="0"/>
                </a:lnTo>
                <a:lnTo>
                  <a:pt x="10610" y="0"/>
                </a:lnTo>
                <a:lnTo>
                  <a:pt x="8334" y="10000"/>
                </a:lnTo>
                <a:lnTo>
                  <a:pt x="0" y="10000"/>
                </a:lnTo>
                <a:close/>
              </a:path>
            </a:pathLst>
          </a:custGeom>
          <a:solidFill>
            <a:srgbClr val="BC041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Cantidad de uso</a:t>
            </a:r>
          </a:p>
        </p:txBody>
      </p:sp>
      <p:sp>
        <p:nvSpPr>
          <p:cNvPr id="21" name="Diagrama de flujo: datos 28">
            <a:extLst>
              <a:ext uri="{FF2B5EF4-FFF2-40B4-BE49-F238E27FC236}">
                <a16:creationId xmlns="" xmlns:a16="http://schemas.microsoft.com/office/drawing/2014/main" id="{8AA5C022-64AB-53A0-0727-6F2E1CB18303}"/>
              </a:ext>
            </a:extLst>
          </p:cNvPr>
          <p:cNvSpPr/>
          <p:nvPr/>
        </p:nvSpPr>
        <p:spPr>
          <a:xfrm rot="10800000" flipV="1">
            <a:off x="2557874" y="0"/>
            <a:ext cx="1598253" cy="486330"/>
          </a:xfrm>
          <a:custGeom>
            <a:gdLst>
              <a:gd name="connsiteX0" fmla="*/ 0 w 11390"/>
              <a:gd name="connsiteY0" fmla="*/ 10049 h 10049"/>
              <a:gd name="connsiteX1" fmla="*/ 2792 w 11390"/>
              <a:gd name="connsiteY1" fmla="*/ 0 h 10049"/>
              <a:gd name="connsiteX2" fmla="*/ 11390 w 11390"/>
              <a:gd name="connsiteY2" fmla="*/ 0 h 10049"/>
              <a:gd name="connsiteX3" fmla="*/ 8792 w 11390"/>
              <a:gd name="connsiteY3" fmla="*/ 10000 h 10049"/>
              <a:gd name="connsiteX4" fmla="*/ 0 w 11390"/>
              <a:gd name="connsiteY4" fmla="*/ 10049 h 1004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90" h="10049">
                <a:moveTo>
                  <a:pt x="0" y="10049"/>
                </a:moveTo>
                <a:lnTo>
                  <a:pt x="2792" y="0"/>
                </a:lnTo>
                <a:lnTo>
                  <a:pt x="11390" y="0"/>
                </a:lnTo>
                <a:lnTo>
                  <a:pt x="8792" y="10000"/>
                </a:lnTo>
                <a:lnTo>
                  <a:pt x="0" y="10049"/>
                </a:lnTo>
                <a:close/>
              </a:path>
            </a:pathLst>
          </a:custGeom>
          <a:solidFill>
            <a:srgbClr val="A8041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tIns="0" rIns="432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Percentil</a:t>
            </a:r>
          </a:p>
        </p:txBody>
      </p:sp>
      <p:sp>
        <p:nvSpPr>
          <p:cNvPr id="22" name="Diagrama de flujo: datos 30">
            <a:extLst>
              <a:ext uri="{FF2B5EF4-FFF2-40B4-BE49-F238E27FC236}">
                <a16:creationId xmlns="" xmlns:a16="http://schemas.microsoft.com/office/drawing/2014/main" id="{80D931CE-043D-490C-B06D-52B54F0A1E37}"/>
              </a:ext>
            </a:extLst>
          </p:cNvPr>
          <p:cNvSpPr/>
          <p:nvPr/>
        </p:nvSpPr>
        <p:spPr>
          <a:xfrm rot="10800000" flipV="1">
            <a:off x="1162541" y="162"/>
            <a:ext cx="1774727" cy="484096"/>
          </a:xfrm>
          <a:custGeom>
            <a:gdLst>
              <a:gd name="connsiteX0" fmla="*/ 0 w 10333"/>
              <a:gd name="connsiteY0" fmla="*/ 10000 h 10000"/>
              <a:gd name="connsiteX1" fmla="*/ 2180 w 10333"/>
              <a:gd name="connsiteY1" fmla="*/ 0 h 10000"/>
              <a:gd name="connsiteX2" fmla="*/ 10333 w 10333"/>
              <a:gd name="connsiteY2" fmla="*/ 0 h 10000"/>
              <a:gd name="connsiteX3" fmla="*/ 8180 w 10333"/>
              <a:gd name="connsiteY3" fmla="*/ 10000 h 10000"/>
              <a:gd name="connsiteX4" fmla="*/ 0 w 10333"/>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333" h="10000">
                <a:moveTo>
                  <a:pt x="0" y="10000"/>
                </a:moveTo>
                <a:lnTo>
                  <a:pt x="2180" y="0"/>
                </a:lnTo>
                <a:lnTo>
                  <a:pt x="10333" y="0"/>
                </a:lnTo>
                <a:lnTo>
                  <a:pt x="8180" y="10000"/>
                </a:lnTo>
                <a:lnTo>
                  <a:pt x="0" y="10000"/>
                </a:lnTo>
                <a:close/>
              </a:path>
            </a:pathLst>
          </a:custGeom>
          <a:solidFill>
            <a:srgbClr val="8F030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tIns="0" rIns="108000" bIns="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Citas normalizadas</a:t>
            </a:r>
          </a:p>
        </p:txBody>
      </p:sp>
      <p:sp>
        <p:nvSpPr>
          <p:cNvPr id="23" name="Diagrama de flujo: entrada manual 31">
            <a:extLst>
              <a:ext uri="{FF2B5EF4-FFF2-40B4-BE49-F238E27FC236}">
                <a16:creationId xmlns="" xmlns:a16="http://schemas.microsoft.com/office/drawing/2014/main" id="{461C11CB-667B-1901-CCFB-AEC5A952634E}"/>
              </a:ext>
            </a:extLst>
          </p:cNvPr>
          <p:cNvSpPr/>
          <p:nvPr/>
        </p:nvSpPr>
        <p:spPr>
          <a:xfrm rot="5400000">
            <a:off x="526584" y="-526584"/>
            <a:ext cx="484291" cy="1537459"/>
          </a:xfrm>
          <a:custGeom>
            <a:gdLst>
              <a:gd name="connsiteX0" fmla="*/ 0 w 10004"/>
              <a:gd name="connsiteY0" fmla="*/ 2539 h 10539"/>
              <a:gd name="connsiteX1" fmla="*/ 10000 w 10004"/>
              <a:gd name="connsiteY1" fmla="*/ 0 h 10539"/>
              <a:gd name="connsiteX2" fmla="*/ 10000 w 10004"/>
              <a:gd name="connsiteY2" fmla="*/ 10539 h 10539"/>
              <a:gd name="connsiteX3" fmla="*/ 0 w 10004"/>
              <a:gd name="connsiteY3" fmla="*/ 10539 h 10539"/>
              <a:gd name="connsiteX4" fmla="*/ 0 w 10004"/>
              <a:gd name="connsiteY4" fmla="*/ 2539 h 105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539">
                <a:moveTo>
                  <a:pt x="0" y="2539"/>
                </a:moveTo>
                <a:lnTo>
                  <a:pt x="10000" y="0"/>
                </a:lnTo>
                <a:cubicBezTo>
                  <a:pt x="9984" y="3518"/>
                  <a:pt x="10016" y="7021"/>
                  <a:pt x="10000" y="10539"/>
                </a:cubicBezTo>
                <a:lnTo>
                  <a:pt x="0" y="10539"/>
                </a:lnTo>
                <a:lnTo>
                  <a:pt x="0" y="2539"/>
                </a:lnTo>
                <a:close/>
              </a:path>
            </a:pathLst>
          </a:custGeom>
          <a:solidFill>
            <a:srgbClr val="78020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lIns="180000" tIns="468000" rIns="180000" bIns="216000" rtlCol="0" anchor="ctr"/>
          <a:lstStyle/>
          <a:p>
            <a:pPr algn="ctr"/>
            <a:r>
              <a:rPr lang="es-E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 de citas</a:t>
            </a:r>
          </a:p>
        </p:txBody>
      </p:sp>
    </p:spTree>
    <p:extLst>
      <p:ext uri="{BB962C8B-B14F-4D97-AF65-F5344CB8AC3E}">
        <p14:creationId xmlns:p14="http://schemas.microsoft.com/office/powerpoint/2010/main" val="2370638795"/>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r="http://schemas.openxmlformats.org/officeDocument/2006/relationships"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vt="http://schemas.openxmlformats.org/officeDocument/2006/docPropsVTypes" xmlns="http://schemas.openxmlformats.org/officeDocument/2006/extended-properties">
  <Company/>
  <PresentationFormat>Panorámica</PresentationFormat>
  <Paragraphs>892</Paragraphs>
  <Slides>123</Slides>
  <Notes>78</Notes>
  <TotalTime>15994</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123</vt:i4>
      </vt:variant>
    </vt:vector>
  </HeadingPairs>
  <TitlesOfParts>
    <vt:vector baseType="lpstr" size="128">
      <vt:lpstr>Arial</vt:lpstr>
      <vt:lpstr>Aptos Display</vt:lpstr>
      <vt:lpstr>Aptos</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Presentación de PowerPoint</dc:title>
  <dc:creator>MARIA DEL CORAL ARIZA DE LA VEGA</dc:creator>
  <cp:lastModifiedBy>Usuario</cp:lastModifiedBy>
  <cp:revision>34</cp:revision>
  <cp:lastPrinted>2024-09-11T07:57:00.000</cp:lastPrinted>
  <dcterms:created xsi:type="dcterms:W3CDTF">2024-07-15T08:49:37Z</dcterms:created>
  <dcterms:modified xsi:type="dcterms:W3CDTF">2024-10-08T09:28:51Z</dcterms:modified>
</cp:coreProperties>
</file>