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0145"/>
    <a:srgbClr val="660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5/28/2024</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433104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5/28/2024</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101307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5/28/2024</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100971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5/28/2024</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702211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5/28/2024</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168032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5/28/2024</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295696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5/28/2024</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304138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5/28/2024</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4287399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5/28/2024</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21644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5/28/2024</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720432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5/28/2024</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309212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5/28/2024</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‹Nº›</a:t>
            </a:fld>
            <a:endParaRPr lang="en-US"/>
          </a:p>
        </p:txBody>
      </p:sp>
    </p:spTree>
    <p:extLst>
      <p:ext uri="{BB962C8B-B14F-4D97-AF65-F5344CB8AC3E}">
        <p14:creationId xmlns:p14="http://schemas.microsoft.com/office/powerpoint/2010/main" val="313256811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448DB1-4196-18A6-15DA-C72635C1B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4" name="Picture 3" descr="Ramas y flores aisladas en una superficie blanca">
            <a:extLst>
              <a:ext uri="{FF2B5EF4-FFF2-40B4-BE49-F238E27FC236}">
                <a16:creationId xmlns:a16="http://schemas.microsoft.com/office/drawing/2014/main" id="{AE00D25F-754C-9C75-8BFB-FD0D5EB06565}"/>
              </a:ext>
            </a:extLst>
          </p:cNvPr>
          <p:cNvPicPr>
            <a:picLocks noChangeAspect="1"/>
          </p:cNvPicPr>
          <p:nvPr/>
        </p:nvPicPr>
        <p:blipFill rotWithShape="1">
          <a:blip r:embed="rId2"/>
          <a:srcRect t="19355"/>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B7D064F0-6D2A-219C-C000-14ABD99EC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06" y="0"/>
            <a:ext cx="4903694" cy="6858001"/>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ítulo 2">
            <a:extLst>
              <a:ext uri="{FF2B5EF4-FFF2-40B4-BE49-F238E27FC236}">
                <a16:creationId xmlns:a16="http://schemas.microsoft.com/office/drawing/2014/main" id="{FD45D104-8EA9-CAAA-6460-4457CEA4785B}"/>
              </a:ext>
            </a:extLst>
          </p:cNvPr>
          <p:cNvSpPr>
            <a:spLocks noGrp="1"/>
          </p:cNvSpPr>
          <p:nvPr>
            <p:ph type="subTitle" idx="1"/>
          </p:nvPr>
        </p:nvSpPr>
        <p:spPr>
          <a:xfrm>
            <a:off x="7620001" y="4419600"/>
            <a:ext cx="3931920" cy="1386840"/>
          </a:xfrm>
        </p:spPr>
        <p:txBody>
          <a:bodyPr anchor="t">
            <a:normAutofit fontScale="92500" lnSpcReduction="20000"/>
          </a:bodyPr>
          <a:lstStyle/>
          <a:p>
            <a:pPr>
              <a:lnSpc>
                <a:spcPct val="115000"/>
              </a:lnSpc>
              <a:spcAft>
                <a:spcPts val="1000"/>
              </a:spcAft>
            </a:pPr>
            <a:r>
              <a:rPr lang="es-ES" sz="2200" dirty="0"/>
              <a:t>Proyecto </a:t>
            </a:r>
            <a:r>
              <a:rPr lang="es-ES" sz="2200" dirty="0" err="1"/>
              <a:t>ENFyTO</a:t>
            </a:r>
            <a:r>
              <a:rPr lang="es-ES" sz="2200" dirty="0"/>
              <a:t>: </a:t>
            </a:r>
            <a:r>
              <a:rPr lang="es-ES" sz="1800" b="1" dirty="0">
                <a:effectLst/>
                <a:latin typeface="Roboto" panose="02000000000000000000" pitchFamily="2" charset="0"/>
                <a:ea typeface="Calibri" panose="020F0502020204030204" pitchFamily="34" charset="0"/>
                <a:cs typeface="Calibri" panose="020F0502020204030204" pitchFamily="34" charset="0"/>
              </a:rPr>
              <a:t>Educación en salud multidisciplinar de estudiantes de enfermería y terapia ocupacional en pacientes de asociaciones granadinas</a:t>
            </a:r>
            <a:endParaRPr lang="es-ES" sz="2200" dirty="0"/>
          </a:p>
        </p:txBody>
      </p:sp>
      <p:pic>
        <p:nvPicPr>
          <p:cNvPr id="6" name="Imagen 5">
            <a:extLst>
              <a:ext uri="{FF2B5EF4-FFF2-40B4-BE49-F238E27FC236}">
                <a16:creationId xmlns:a16="http://schemas.microsoft.com/office/drawing/2014/main" id="{19DD316E-2015-22C6-0EEC-83464AF84816}"/>
              </a:ext>
            </a:extLst>
          </p:cNvPr>
          <p:cNvPicPr>
            <a:picLocks noChangeAspect="1"/>
          </p:cNvPicPr>
          <p:nvPr/>
        </p:nvPicPr>
        <p:blipFill>
          <a:blip r:embed="rId3"/>
          <a:stretch>
            <a:fillRect/>
          </a:stretch>
        </p:blipFill>
        <p:spPr>
          <a:xfrm>
            <a:off x="2093858" y="470454"/>
            <a:ext cx="7144747" cy="581106"/>
          </a:xfrm>
          <a:prstGeom prst="rect">
            <a:avLst/>
          </a:prstGeom>
        </p:spPr>
      </p:pic>
      <p:pic>
        <p:nvPicPr>
          <p:cNvPr id="8" name="Imagen 7">
            <a:extLst>
              <a:ext uri="{FF2B5EF4-FFF2-40B4-BE49-F238E27FC236}">
                <a16:creationId xmlns:a16="http://schemas.microsoft.com/office/drawing/2014/main" id="{BC159885-F12B-62C5-E33B-49099B7FCC38}"/>
              </a:ext>
            </a:extLst>
          </p:cNvPr>
          <p:cNvPicPr>
            <a:picLocks noChangeAspect="1"/>
          </p:cNvPicPr>
          <p:nvPr/>
        </p:nvPicPr>
        <p:blipFill>
          <a:blip r:embed="rId4"/>
          <a:stretch>
            <a:fillRect/>
          </a:stretch>
        </p:blipFill>
        <p:spPr>
          <a:xfrm>
            <a:off x="8590459" y="3429000"/>
            <a:ext cx="1991003" cy="724001"/>
          </a:xfrm>
          <a:prstGeom prst="rect">
            <a:avLst/>
          </a:prstGeom>
        </p:spPr>
      </p:pic>
      <p:sp>
        <p:nvSpPr>
          <p:cNvPr id="10" name="CuadroTexto 9">
            <a:extLst>
              <a:ext uri="{FF2B5EF4-FFF2-40B4-BE49-F238E27FC236}">
                <a16:creationId xmlns:a16="http://schemas.microsoft.com/office/drawing/2014/main" id="{68945EAB-99AB-3475-1848-B8C6506C9E82}"/>
              </a:ext>
            </a:extLst>
          </p:cNvPr>
          <p:cNvSpPr txBox="1"/>
          <p:nvPr/>
        </p:nvSpPr>
        <p:spPr>
          <a:xfrm>
            <a:off x="7918704" y="6126480"/>
            <a:ext cx="3483864" cy="600164"/>
          </a:xfrm>
          <a:prstGeom prst="rect">
            <a:avLst/>
          </a:prstGeom>
          <a:noFill/>
        </p:spPr>
        <p:txBody>
          <a:bodyPr wrap="square" rtlCol="0">
            <a:spAutoFit/>
          </a:bodyPr>
          <a:lstStyle/>
          <a:p>
            <a:pPr algn="ctr"/>
            <a:r>
              <a:rPr lang="es-ES" sz="1100" b="1" dirty="0">
                <a:solidFill>
                  <a:schemeClr val="bg1"/>
                </a:solidFill>
              </a:rPr>
              <a:t>Dra. Naomi Cano Ibáñez</a:t>
            </a:r>
          </a:p>
          <a:p>
            <a:r>
              <a:rPr lang="es-ES" sz="1100" dirty="0">
                <a:solidFill>
                  <a:schemeClr val="bg1"/>
                </a:solidFill>
              </a:rPr>
              <a:t>Dpto. Medicina Preventiva y Salud Pública. Facultad de Medicina, Universidad de Granada. </a:t>
            </a:r>
          </a:p>
        </p:txBody>
      </p:sp>
    </p:spTree>
    <p:extLst>
      <p:ext uri="{BB962C8B-B14F-4D97-AF65-F5344CB8AC3E}">
        <p14:creationId xmlns:p14="http://schemas.microsoft.com/office/powerpoint/2010/main" val="269980433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0E36998C-D2A2-C955-DFF1-8FDF928AA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ADD49A37-3C69-99E8-54E4-C6FE3DE0D54F}"/>
              </a:ext>
            </a:extLst>
          </p:cNvPr>
          <p:cNvPicPr>
            <a:picLocks noChangeAspect="1"/>
          </p:cNvPicPr>
          <p:nvPr/>
        </p:nvPicPr>
        <p:blipFill>
          <a:blip r:embed="rId2"/>
          <a:stretch>
            <a:fillRect/>
          </a:stretch>
        </p:blipFill>
        <p:spPr>
          <a:xfrm>
            <a:off x="10312760" y="6005154"/>
            <a:ext cx="1609694" cy="132799"/>
          </a:xfrm>
          <a:prstGeom prst="rect">
            <a:avLst/>
          </a:prstGeom>
        </p:spPr>
      </p:pic>
      <p:pic>
        <p:nvPicPr>
          <p:cNvPr id="6" name="Imagen 5">
            <a:extLst>
              <a:ext uri="{FF2B5EF4-FFF2-40B4-BE49-F238E27FC236}">
                <a16:creationId xmlns:a16="http://schemas.microsoft.com/office/drawing/2014/main" id="{B7E35A2B-B32B-51FE-ABDE-78195F5F6E74}"/>
              </a:ext>
            </a:extLst>
          </p:cNvPr>
          <p:cNvPicPr>
            <a:picLocks noChangeAspect="1"/>
          </p:cNvPicPr>
          <p:nvPr/>
        </p:nvPicPr>
        <p:blipFill>
          <a:blip r:embed="rId3"/>
          <a:stretch>
            <a:fillRect/>
          </a:stretch>
        </p:blipFill>
        <p:spPr>
          <a:xfrm>
            <a:off x="10309629" y="6172137"/>
            <a:ext cx="1609692" cy="585342"/>
          </a:xfrm>
          <a:prstGeom prst="rect">
            <a:avLst/>
          </a:prstGeom>
        </p:spPr>
      </p:pic>
      <p:pic>
        <p:nvPicPr>
          <p:cNvPr id="1026" name="Picture 2">
            <a:extLst>
              <a:ext uri="{FF2B5EF4-FFF2-40B4-BE49-F238E27FC236}">
                <a16:creationId xmlns:a16="http://schemas.microsoft.com/office/drawing/2014/main" id="{94A86700-1F3A-551A-88E1-7CAB49F03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80" r="2744"/>
          <a:stretch>
            <a:fillRect/>
          </a:stretch>
        </p:blipFill>
        <p:spPr bwMode="auto">
          <a:xfrm>
            <a:off x="3260699" y="1833482"/>
            <a:ext cx="3188536" cy="36451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Subtítulo 2">
            <a:extLst>
              <a:ext uri="{FF2B5EF4-FFF2-40B4-BE49-F238E27FC236}">
                <a16:creationId xmlns:a16="http://schemas.microsoft.com/office/drawing/2014/main" id="{78816222-68B9-FD01-E38C-4C247F5E5E79}"/>
              </a:ext>
            </a:extLst>
          </p:cNvPr>
          <p:cNvSpPr>
            <a:spLocks noGrp="1"/>
          </p:cNvSpPr>
          <p:nvPr>
            <p:ph type="title"/>
          </p:nvPr>
        </p:nvSpPr>
        <p:spPr>
          <a:xfrm>
            <a:off x="575703" y="314714"/>
            <a:ext cx="10872216" cy="865263"/>
          </a:xfrm>
        </p:spPr>
        <p:txBody>
          <a:bodyPr anchor="b">
            <a:normAutofit/>
          </a:bodyPr>
          <a:lstStyle/>
          <a:p>
            <a:pPr>
              <a:spcAft>
                <a:spcPts val="1000"/>
              </a:spcAft>
            </a:pPr>
            <a:r>
              <a:rPr lang="es-ES" sz="2400" dirty="0"/>
              <a:t>Proyecto </a:t>
            </a:r>
            <a:r>
              <a:rPr lang="es-ES" sz="2400" dirty="0" err="1"/>
              <a:t>ENFyTO</a:t>
            </a:r>
            <a:r>
              <a:rPr lang="es-ES" sz="2400" dirty="0"/>
              <a:t>: </a:t>
            </a:r>
            <a:r>
              <a:rPr lang="es-ES" sz="2400" b="1" dirty="0">
                <a:effectLst/>
                <a:latin typeface="Roboto" panose="02000000000000000000" pitchFamily="2" charset="0"/>
                <a:ea typeface="Calibri" panose="020F0502020204030204" pitchFamily="34" charset="0"/>
                <a:cs typeface="Calibri" panose="020F0502020204030204" pitchFamily="34" charset="0"/>
              </a:rPr>
              <a:t>Educación en salud multidisciplinar de estudiantes de enfermería y terapia ocupacional en pacientes de asociaciones granadinas</a:t>
            </a:r>
            <a:endParaRPr lang="es-ES" sz="2400" dirty="0"/>
          </a:p>
        </p:txBody>
      </p:sp>
      <p:sp>
        <p:nvSpPr>
          <p:cNvPr id="3" name="Marcador de contenido 2">
            <a:extLst>
              <a:ext uri="{FF2B5EF4-FFF2-40B4-BE49-F238E27FC236}">
                <a16:creationId xmlns:a16="http://schemas.microsoft.com/office/drawing/2014/main" id="{ECAE99FC-593D-966F-817B-68D6A02B6865}"/>
              </a:ext>
            </a:extLst>
          </p:cNvPr>
          <p:cNvSpPr>
            <a:spLocks noGrp="1"/>
          </p:cNvSpPr>
          <p:nvPr>
            <p:ph idx="1"/>
          </p:nvPr>
        </p:nvSpPr>
        <p:spPr>
          <a:xfrm>
            <a:off x="6454258" y="2414006"/>
            <a:ext cx="5465063" cy="3941064"/>
          </a:xfrm>
        </p:spPr>
        <p:txBody>
          <a:bodyPr>
            <a:normAutofit/>
          </a:bodyPr>
          <a:lstStyle/>
          <a:p>
            <a:pPr>
              <a:lnSpc>
                <a:spcPct val="110000"/>
              </a:lnSpc>
            </a:pPr>
            <a:r>
              <a:rPr lang="es-ES" sz="1800" b="1" u="sng" dirty="0"/>
              <a:t>Primera Fase: </a:t>
            </a:r>
          </a:p>
          <a:p>
            <a:pPr marL="0" indent="0">
              <a:lnSpc>
                <a:spcPct val="110000"/>
              </a:lnSpc>
              <a:buNone/>
            </a:pPr>
            <a:r>
              <a:rPr lang="es-ES" sz="1800" dirty="0"/>
              <a:t>a) Solicitud y Selección de participantes en función consideraciones éticas: Solicitud del correspondiente permiso a la Junta Directiva de las asociaciones participantes implicadas en la actividad.</a:t>
            </a:r>
          </a:p>
          <a:p>
            <a:pPr marL="0" indent="0">
              <a:lnSpc>
                <a:spcPct val="110000"/>
              </a:lnSpc>
              <a:buNone/>
            </a:pPr>
            <a:endParaRPr lang="es-ES" sz="1800" b="1" u="sng" dirty="0"/>
          </a:p>
          <a:p>
            <a:pPr marL="0" indent="0">
              <a:lnSpc>
                <a:spcPct val="110000"/>
              </a:lnSpc>
              <a:buNone/>
            </a:pPr>
            <a:endParaRPr lang="es-ES" sz="1800" dirty="0"/>
          </a:p>
          <a:p>
            <a:pPr>
              <a:lnSpc>
                <a:spcPct val="110000"/>
              </a:lnSpc>
            </a:pPr>
            <a:endParaRPr lang="es-ES" sz="1800" dirty="0"/>
          </a:p>
        </p:txBody>
      </p:sp>
      <p:pic>
        <p:nvPicPr>
          <p:cNvPr id="1027" name="Picture 3">
            <a:extLst>
              <a:ext uri="{FF2B5EF4-FFF2-40B4-BE49-F238E27FC236}">
                <a16:creationId xmlns:a16="http://schemas.microsoft.com/office/drawing/2014/main" id="{652C247C-5F1A-959D-2057-58D6FC8B76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721" y="1833481"/>
            <a:ext cx="3022955" cy="36451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A0302F66-B6DB-9EB4-CD6A-2DBA54F93006}"/>
              </a:ext>
            </a:extLst>
          </p:cNvPr>
          <p:cNvSpPr txBox="1"/>
          <p:nvPr/>
        </p:nvSpPr>
        <p:spPr>
          <a:xfrm>
            <a:off x="524855" y="5539644"/>
            <a:ext cx="6094476" cy="316882"/>
          </a:xfrm>
          <a:prstGeom prst="rect">
            <a:avLst/>
          </a:prstGeom>
          <a:noFill/>
        </p:spPr>
        <p:txBody>
          <a:bodyPr wrap="square">
            <a:spAutoFit/>
          </a:bodyPr>
          <a:lstStyle/>
          <a:p>
            <a:pPr marL="0" indent="0" algn="ctr">
              <a:lnSpc>
                <a:spcPct val="110000"/>
              </a:lnSpc>
              <a:buNone/>
            </a:pPr>
            <a:r>
              <a:rPr lang="es-ES" sz="1400" b="1" u="sng" dirty="0"/>
              <a:t>Imagen 1 y 2. Documentos Consentimiento Firmados</a:t>
            </a:r>
          </a:p>
        </p:txBody>
      </p:sp>
    </p:spTree>
    <p:extLst>
      <p:ext uri="{BB962C8B-B14F-4D97-AF65-F5344CB8AC3E}">
        <p14:creationId xmlns:p14="http://schemas.microsoft.com/office/powerpoint/2010/main" val="2819664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867147-1C83-BF71-39B0-B590EE7F3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ítulo 2">
            <a:extLst>
              <a:ext uri="{FF2B5EF4-FFF2-40B4-BE49-F238E27FC236}">
                <a16:creationId xmlns:a16="http://schemas.microsoft.com/office/drawing/2014/main" id="{9F916417-587A-C8DB-913F-C6EDE9AAE7A7}"/>
              </a:ext>
            </a:extLst>
          </p:cNvPr>
          <p:cNvSpPr>
            <a:spLocks noGrp="1"/>
          </p:cNvSpPr>
          <p:nvPr>
            <p:ph type="title"/>
          </p:nvPr>
        </p:nvSpPr>
        <p:spPr>
          <a:xfrm>
            <a:off x="614678" y="548640"/>
            <a:ext cx="10872216" cy="1133856"/>
          </a:xfrm>
        </p:spPr>
        <p:txBody>
          <a:bodyPr anchor="t">
            <a:normAutofit/>
          </a:bodyPr>
          <a:lstStyle/>
          <a:p>
            <a:pPr>
              <a:spcAft>
                <a:spcPts val="1000"/>
              </a:spcAft>
            </a:pPr>
            <a:r>
              <a:rPr lang="es-ES" sz="2500"/>
              <a:t>Proyecto </a:t>
            </a:r>
            <a:r>
              <a:rPr lang="es-ES" sz="2500" err="1"/>
              <a:t>ENFyTO</a:t>
            </a:r>
            <a:r>
              <a:rPr lang="es-ES" sz="2500"/>
              <a:t>: </a:t>
            </a:r>
            <a:r>
              <a:rPr lang="es-ES" sz="2500" b="1">
                <a:effectLst/>
                <a:latin typeface="Roboto" panose="02000000000000000000" pitchFamily="2" charset="0"/>
                <a:ea typeface="Calibri" panose="020F0502020204030204" pitchFamily="34" charset="0"/>
                <a:cs typeface="Calibri" panose="020F0502020204030204" pitchFamily="34" charset="0"/>
              </a:rPr>
              <a:t>Educación en salud multidisciplinar de estudiantes de enfermería y terapia ocupacional en pacientes de asociaciones granadinas</a:t>
            </a:r>
            <a:endParaRPr lang="es-ES" sz="2500"/>
          </a:p>
        </p:txBody>
      </p:sp>
      <p:pic>
        <p:nvPicPr>
          <p:cNvPr id="8" name="Marcador de contenido 7">
            <a:extLst>
              <a:ext uri="{FF2B5EF4-FFF2-40B4-BE49-F238E27FC236}">
                <a16:creationId xmlns:a16="http://schemas.microsoft.com/office/drawing/2014/main" id="{C360B85F-050D-7BC4-EADC-A49E7A4A7484}"/>
              </a:ext>
            </a:extLst>
          </p:cNvPr>
          <p:cNvPicPr>
            <a:picLocks noChangeAspect="1"/>
          </p:cNvPicPr>
          <p:nvPr/>
        </p:nvPicPr>
        <p:blipFill>
          <a:blip r:embed="rId2"/>
          <a:stretch>
            <a:fillRect/>
          </a:stretch>
        </p:blipFill>
        <p:spPr>
          <a:xfrm>
            <a:off x="1044617" y="1792223"/>
            <a:ext cx="5487731" cy="4539813"/>
          </a:xfrm>
          <a:prstGeom prst="rect">
            <a:avLst/>
          </a:prstGeom>
        </p:spPr>
      </p:pic>
      <p:pic>
        <p:nvPicPr>
          <p:cNvPr id="9" name="Imagen 8">
            <a:extLst>
              <a:ext uri="{FF2B5EF4-FFF2-40B4-BE49-F238E27FC236}">
                <a16:creationId xmlns:a16="http://schemas.microsoft.com/office/drawing/2014/main" id="{C6CE3C8A-BAAB-C3A4-1484-EA562FF54721}"/>
              </a:ext>
            </a:extLst>
          </p:cNvPr>
          <p:cNvPicPr>
            <a:picLocks noChangeAspect="1"/>
          </p:cNvPicPr>
          <p:nvPr/>
        </p:nvPicPr>
        <p:blipFill>
          <a:blip r:embed="rId3"/>
          <a:stretch>
            <a:fillRect/>
          </a:stretch>
        </p:blipFill>
        <p:spPr>
          <a:xfrm>
            <a:off x="10309629" y="6172137"/>
            <a:ext cx="1609692" cy="585342"/>
          </a:xfrm>
          <a:prstGeom prst="rect">
            <a:avLst/>
          </a:prstGeom>
        </p:spPr>
      </p:pic>
      <p:pic>
        <p:nvPicPr>
          <p:cNvPr id="10" name="Imagen 9">
            <a:extLst>
              <a:ext uri="{FF2B5EF4-FFF2-40B4-BE49-F238E27FC236}">
                <a16:creationId xmlns:a16="http://schemas.microsoft.com/office/drawing/2014/main" id="{96A779C7-76BB-090D-98A9-826F5EEB0050}"/>
              </a:ext>
            </a:extLst>
          </p:cNvPr>
          <p:cNvPicPr>
            <a:picLocks noChangeAspect="1"/>
          </p:cNvPicPr>
          <p:nvPr/>
        </p:nvPicPr>
        <p:blipFill>
          <a:blip r:embed="rId4"/>
          <a:stretch>
            <a:fillRect/>
          </a:stretch>
        </p:blipFill>
        <p:spPr>
          <a:xfrm>
            <a:off x="10312760" y="6005154"/>
            <a:ext cx="1609694" cy="132799"/>
          </a:xfrm>
          <a:prstGeom prst="rect">
            <a:avLst/>
          </a:prstGeom>
        </p:spPr>
      </p:pic>
      <p:pic>
        <p:nvPicPr>
          <p:cNvPr id="2050" name="Imagen 1">
            <a:extLst>
              <a:ext uri="{FF2B5EF4-FFF2-40B4-BE49-F238E27FC236}">
                <a16:creationId xmlns:a16="http://schemas.microsoft.com/office/drawing/2014/main" id="{61A1B1AC-31E6-8E7B-FF13-C30CBEEDBF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2051" y="1801413"/>
            <a:ext cx="3592424" cy="202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Imagen 1">
            <a:extLst>
              <a:ext uri="{FF2B5EF4-FFF2-40B4-BE49-F238E27FC236}">
                <a16:creationId xmlns:a16="http://schemas.microsoft.com/office/drawing/2014/main" id="{3B6C0A1F-B2FE-B9DE-C0DD-77AB9E6D6E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8804" y="3906623"/>
            <a:ext cx="3592424" cy="202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2">
            <a:extLst>
              <a:ext uri="{FF2B5EF4-FFF2-40B4-BE49-F238E27FC236}">
                <a16:creationId xmlns:a16="http://schemas.microsoft.com/office/drawing/2014/main" id="{6657ACDA-2A56-AE22-7AD8-F96B95F7D493}"/>
              </a:ext>
            </a:extLst>
          </p:cNvPr>
          <p:cNvSpPr txBox="1"/>
          <p:nvPr/>
        </p:nvSpPr>
        <p:spPr>
          <a:xfrm>
            <a:off x="5745480" y="5963844"/>
            <a:ext cx="6096000" cy="291811"/>
          </a:xfrm>
          <a:prstGeom prst="rect">
            <a:avLst/>
          </a:prstGeom>
          <a:noFill/>
        </p:spPr>
        <p:txBody>
          <a:bodyPr wrap="square">
            <a:spAutoFit/>
          </a:bodyPr>
          <a:lstStyle/>
          <a:p>
            <a:pPr algn="ctr">
              <a:lnSpc>
                <a:spcPct val="115000"/>
              </a:lnSpc>
              <a:spcAft>
                <a:spcPts val="1000"/>
              </a:spcAft>
            </a:pPr>
            <a:r>
              <a:rPr lang="es-ES" sz="1200" b="1" u="sng" dirty="0">
                <a:effectLst/>
                <a:latin typeface="Roboto" panose="02000000000000000000" pitchFamily="2" charset="0"/>
                <a:ea typeface="Calibri" panose="020F0502020204030204" pitchFamily="34" charset="0"/>
                <a:cs typeface="Calibri" panose="020F0502020204030204" pitchFamily="34" charset="0"/>
              </a:rPr>
              <a:t>Imágenes 3-4. Sesión Formación nº1</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ángulo 13">
            <a:extLst>
              <a:ext uri="{FF2B5EF4-FFF2-40B4-BE49-F238E27FC236}">
                <a16:creationId xmlns:a16="http://schemas.microsoft.com/office/drawing/2014/main" id="{CA12134B-8CE2-2A5C-1974-DD1B3E73F8B3}"/>
              </a:ext>
            </a:extLst>
          </p:cNvPr>
          <p:cNvSpPr/>
          <p:nvPr/>
        </p:nvSpPr>
        <p:spPr>
          <a:xfrm>
            <a:off x="1044617" y="4169664"/>
            <a:ext cx="5237311" cy="969264"/>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6041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9F916417-587A-C8DB-913F-C6EDE9AAE7A7}"/>
              </a:ext>
            </a:extLst>
          </p:cNvPr>
          <p:cNvSpPr>
            <a:spLocks noGrp="1"/>
          </p:cNvSpPr>
          <p:nvPr>
            <p:ph type="title"/>
          </p:nvPr>
        </p:nvSpPr>
        <p:spPr>
          <a:xfrm>
            <a:off x="614678" y="548640"/>
            <a:ext cx="10872216" cy="1133856"/>
          </a:xfrm>
        </p:spPr>
        <p:txBody>
          <a:bodyPr anchor="t">
            <a:normAutofit/>
          </a:bodyPr>
          <a:lstStyle/>
          <a:p>
            <a:pPr>
              <a:spcAft>
                <a:spcPts val="1000"/>
              </a:spcAft>
            </a:pPr>
            <a:r>
              <a:rPr lang="es-ES" sz="2500"/>
              <a:t>Proyecto </a:t>
            </a:r>
            <a:r>
              <a:rPr lang="es-ES" sz="2500" err="1"/>
              <a:t>ENFyTO</a:t>
            </a:r>
            <a:r>
              <a:rPr lang="es-ES" sz="2500"/>
              <a:t>: </a:t>
            </a:r>
            <a:r>
              <a:rPr lang="es-ES" sz="2500" b="1">
                <a:effectLst/>
                <a:latin typeface="Roboto" panose="02000000000000000000" pitchFamily="2" charset="0"/>
                <a:ea typeface="Calibri" panose="020F0502020204030204" pitchFamily="34" charset="0"/>
                <a:cs typeface="Calibri" panose="020F0502020204030204" pitchFamily="34" charset="0"/>
              </a:rPr>
              <a:t>Educación en salud multidisciplinar de estudiantes de enfermería y terapia ocupacional en pacientes de asociaciones granadinas</a:t>
            </a:r>
            <a:endParaRPr lang="es-ES" sz="2500"/>
          </a:p>
        </p:txBody>
      </p:sp>
      <p:pic>
        <p:nvPicPr>
          <p:cNvPr id="8" name="Marcador de contenido 7">
            <a:extLst>
              <a:ext uri="{FF2B5EF4-FFF2-40B4-BE49-F238E27FC236}">
                <a16:creationId xmlns:a16="http://schemas.microsoft.com/office/drawing/2014/main" id="{C360B85F-050D-7BC4-EADC-A49E7A4A7484}"/>
              </a:ext>
            </a:extLst>
          </p:cNvPr>
          <p:cNvPicPr>
            <a:picLocks noChangeAspect="1"/>
          </p:cNvPicPr>
          <p:nvPr/>
        </p:nvPicPr>
        <p:blipFill>
          <a:blip r:embed="rId2"/>
          <a:stretch>
            <a:fillRect/>
          </a:stretch>
        </p:blipFill>
        <p:spPr>
          <a:xfrm>
            <a:off x="1044617" y="1792223"/>
            <a:ext cx="5487731" cy="4539813"/>
          </a:xfrm>
          <a:prstGeom prst="rect">
            <a:avLst/>
          </a:prstGeom>
        </p:spPr>
      </p:pic>
      <p:pic>
        <p:nvPicPr>
          <p:cNvPr id="9" name="Imagen 8">
            <a:extLst>
              <a:ext uri="{FF2B5EF4-FFF2-40B4-BE49-F238E27FC236}">
                <a16:creationId xmlns:a16="http://schemas.microsoft.com/office/drawing/2014/main" id="{C6CE3C8A-BAAB-C3A4-1484-EA562FF54721}"/>
              </a:ext>
            </a:extLst>
          </p:cNvPr>
          <p:cNvPicPr>
            <a:picLocks noChangeAspect="1"/>
          </p:cNvPicPr>
          <p:nvPr/>
        </p:nvPicPr>
        <p:blipFill>
          <a:blip r:embed="rId3"/>
          <a:stretch>
            <a:fillRect/>
          </a:stretch>
        </p:blipFill>
        <p:spPr>
          <a:xfrm>
            <a:off x="10309629" y="6172137"/>
            <a:ext cx="1609692" cy="585342"/>
          </a:xfrm>
          <a:prstGeom prst="rect">
            <a:avLst/>
          </a:prstGeom>
        </p:spPr>
      </p:pic>
      <p:pic>
        <p:nvPicPr>
          <p:cNvPr id="10" name="Imagen 9">
            <a:extLst>
              <a:ext uri="{FF2B5EF4-FFF2-40B4-BE49-F238E27FC236}">
                <a16:creationId xmlns:a16="http://schemas.microsoft.com/office/drawing/2014/main" id="{96A779C7-76BB-090D-98A9-826F5EEB0050}"/>
              </a:ext>
            </a:extLst>
          </p:cNvPr>
          <p:cNvPicPr>
            <a:picLocks noChangeAspect="1"/>
          </p:cNvPicPr>
          <p:nvPr/>
        </p:nvPicPr>
        <p:blipFill>
          <a:blip r:embed="rId4"/>
          <a:stretch>
            <a:fillRect/>
          </a:stretch>
        </p:blipFill>
        <p:spPr>
          <a:xfrm>
            <a:off x="10312760" y="6005154"/>
            <a:ext cx="1609694" cy="132799"/>
          </a:xfrm>
          <a:prstGeom prst="rect">
            <a:avLst/>
          </a:prstGeom>
        </p:spPr>
      </p:pic>
      <p:sp>
        <p:nvSpPr>
          <p:cNvPr id="2" name="Rectángulo 1">
            <a:extLst>
              <a:ext uri="{FF2B5EF4-FFF2-40B4-BE49-F238E27FC236}">
                <a16:creationId xmlns:a16="http://schemas.microsoft.com/office/drawing/2014/main" id="{2B178F05-9DC2-8AF6-B4C0-38527C76BB18}"/>
              </a:ext>
            </a:extLst>
          </p:cNvPr>
          <p:cNvSpPr/>
          <p:nvPr/>
        </p:nvSpPr>
        <p:spPr>
          <a:xfrm>
            <a:off x="1044617" y="5140485"/>
            <a:ext cx="5237311" cy="969264"/>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058AF0D5-208C-01A8-9138-E63042428CD1}"/>
              </a:ext>
            </a:extLst>
          </p:cNvPr>
          <p:cNvPicPr>
            <a:picLocks noChangeAspect="1"/>
          </p:cNvPicPr>
          <p:nvPr/>
        </p:nvPicPr>
        <p:blipFill>
          <a:blip r:embed="rId5"/>
          <a:stretch>
            <a:fillRect/>
          </a:stretch>
        </p:blipFill>
        <p:spPr>
          <a:xfrm>
            <a:off x="6626351" y="2710192"/>
            <a:ext cx="5468113" cy="2267266"/>
          </a:xfrm>
          <a:prstGeom prst="rect">
            <a:avLst/>
          </a:prstGeom>
        </p:spPr>
      </p:pic>
      <p:sp>
        <p:nvSpPr>
          <p:cNvPr id="6" name="CuadroTexto 5">
            <a:extLst>
              <a:ext uri="{FF2B5EF4-FFF2-40B4-BE49-F238E27FC236}">
                <a16:creationId xmlns:a16="http://schemas.microsoft.com/office/drawing/2014/main" id="{E9D1F88A-61F0-1F11-295A-A00141C29C82}"/>
              </a:ext>
            </a:extLst>
          </p:cNvPr>
          <p:cNvSpPr txBox="1"/>
          <p:nvPr/>
        </p:nvSpPr>
        <p:spPr>
          <a:xfrm>
            <a:off x="6312407" y="2260878"/>
            <a:ext cx="6096000" cy="291811"/>
          </a:xfrm>
          <a:prstGeom prst="rect">
            <a:avLst/>
          </a:prstGeom>
          <a:noFill/>
        </p:spPr>
        <p:txBody>
          <a:bodyPr wrap="square">
            <a:spAutoFit/>
          </a:bodyPr>
          <a:lstStyle/>
          <a:p>
            <a:pPr algn="ctr">
              <a:lnSpc>
                <a:spcPct val="115000"/>
              </a:lnSpc>
              <a:spcAft>
                <a:spcPts val="1000"/>
              </a:spcAft>
            </a:pPr>
            <a:r>
              <a:rPr lang="es-ES" sz="1200" b="1" u="sng" dirty="0">
                <a:effectLst/>
                <a:latin typeface="Roboto" panose="02000000000000000000" pitchFamily="2" charset="0"/>
                <a:ea typeface="Calibri" panose="020F0502020204030204" pitchFamily="34" charset="0"/>
                <a:cs typeface="Calibri" panose="020F0502020204030204" pitchFamily="34" charset="0"/>
              </a:rPr>
              <a:t>Imágenes </a:t>
            </a:r>
            <a:r>
              <a:rPr lang="es-ES" sz="1200" b="1" u="sng" dirty="0">
                <a:latin typeface="Roboto" panose="02000000000000000000" pitchFamily="2" charset="0"/>
                <a:ea typeface="Calibri" panose="020F0502020204030204" pitchFamily="34" charset="0"/>
                <a:cs typeface="Calibri" panose="020F0502020204030204" pitchFamily="34" charset="0"/>
              </a:rPr>
              <a:t>5-6</a:t>
            </a:r>
            <a:r>
              <a:rPr lang="es-ES" sz="1200" b="1" u="sng" dirty="0">
                <a:effectLst/>
                <a:latin typeface="Roboto" panose="02000000000000000000" pitchFamily="2" charset="0"/>
                <a:ea typeface="Calibri" panose="020F0502020204030204" pitchFamily="34" charset="0"/>
                <a:cs typeface="Calibri" panose="020F0502020204030204" pitchFamily="34" charset="0"/>
              </a:rPr>
              <a:t>. Sesión Formación nº2</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1863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ítulo 2">
            <a:extLst>
              <a:ext uri="{FF2B5EF4-FFF2-40B4-BE49-F238E27FC236}">
                <a16:creationId xmlns:a16="http://schemas.microsoft.com/office/drawing/2014/main" id="{622AF06F-81FE-69A6-9851-75A0F88C1849}"/>
              </a:ext>
            </a:extLst>
          </p:cNvPr>
          <p:cNvSpPr>
            <a:spLocks noGrp="1"/>
          </p:cNvSpPr>
          <p:nvPr>
            <p:ph type="title"/>
          </p:nvPr>
        </p:nvSpPr>
        <p:spPr>
          <a:xfrm>
            <a:off x="5906802" y="387664"/>
            <a:ext cx="5577902" cy="1527048"/>
          </a:xfrm>
        </p:spPr>
        <p:txBody>
          <a:bodyPr anchor="b">
            <a:normAutofit/>
          </a:bodyPr>
          <a:lstStyle/>
          <a:p>
            <a:pPr>
              <a:spcAft>
                <a:spcPts val="1000"/>
              </a:spcAft>
            </a:pPr>
            <a:r>
              <a:rPr lang="es-ES" sz="2300" dirty="0"/>
              <a:t>Proyecto </a:t>
            </a:r>
            <a:r>
              <a:rPr lang="es-ES" sz="2300" dirty="0" err="1"/>
              <a:t>ENFyTO</a:t>
            </a:r>
            <a:r>
              <a:rPr lang="es-ES" sz="2300" dirty="0"/>
              <a:t>: </a:t>
            </a:r>
            <a:r>
              <a:rPr lang="es-ES" sz="2300" b="1" dirty="0">
                <a:effectLst/>
                <a:latin typeface="Roboto" panose="02000000000000000000" pitchFamily="2" charset="0"/>
                <a:ea typeface="Calibri" panose="020F0502020204030204" pitchFamily="34" charset="0"/>
                <a:cs typeface="Calibri" panose="020F0502020204030204" pitchFamily="34" charset="0"/>
              </a:rPr>
              <a:t>Educación en salud multidisciplinar de estudiantes de enfermería y terapia ocupacional en pacientes de asociaciones granadinas</a:t>
            </a:r>
            <a:endParaRPr lang="es-ES" sz="2300" dirty="0"/>
          </a:p>
        </p:txBody>
      </p:sp>
      <p:sp>
        <p:nvSpPr>
          <p:cNvPr id="3" name="Marcador de contenido 2">
            <a:extLst>
              <a:ext uri="{FF2B5EF4-FFF2-40B4-BE49-F238E27FC236}">
                <a16:creationId xmlns:a16="http://schemas.microsoft.com/office/drawing/2014/main" id="{985A1DCA-C2F7-8B1A-E1F7-EFF1D406F8EC}"/>
              </a:ext>
            </a:extLst>
          </p:cNvPr>
          <p:cNvSpPr>
            <a:spLocks noGrp="1"/>
          </p:cNvSpPr>
          <p:nvPr>
            <p:ph idx="1"/>
          </p:nvPr>
        </p:nvSpPr>
        <p:spPr>
          <a:xfrm>
            <a:off x="5906802" y="2212848"/>
            <a:ext cx="5577902" cy="4096512"/>
          </a:xfrm>
        </p:spPr>
        <p:txBody>
          <a:bodyPr>
            <a:normAutofit/>
          </a:bodyPr>
          <a:lstStyle/>
          <a:p>
            <a:pPr marL="0" indent="0">
              <a:lnSpc>
                <a:spcPct val="110000"/>
              </a:lnSpc>
              <a:buNone/>
            </a:pPr>
            <a:r>
              <a:rPr lang="es-ES" sz="1400" b="1" u="sng" dirty="0">
                <a:effectLst/>
                <a:latin typeface="Roboto" panose="02000000000000000000" pitchFamily="2" charset="0"/>
                <a:ea typeface="Calibri" panose="020F0502020204030204" pitchFamily="34" charset="0"/>
                <a:cs typeface="Calibri" panose="020F0502020204030204" pitchFamily="34" charset="0"/>
              </a:rPr>
              <a:t>Segunda Fase: </a:t>
            </a:r>
            <a:endParaRPr lang="es-ES" sz="1400" dirty="0"/>
          </a:p>
          <a:p>
            <a:pPr marL="0" indent="0">
              <a:lnSpc>
                <a:spcPct val="110000"/>
              </a:lnSpc>
              <a:buNone/>
            </a:pPr>
            <a:r>
              <a:rPr lang="es-ES" sz="1400" b="1" dirty="0"/>
              <a:t>c) </a:t>
            </a:r>
            <a:r>
              <a:rPr lang="es-ES" sz="1400" b="1" u="sng" dirty="0"/>
              <a:t>Difusión de la actividad y Desarrollo de la sesión de educación sanitaria: </a:t>
            </a:r>
            <a:r>
              <a:rPr lang="es-ES" sz="1400" dirty="0"/>
              <a:t>Se elaboraron carteles divulgativos para dar a conocer la actividad entre los pacientes de las asociaciones invitadas. Los grupos realizaron el taller de promoción de la salud en horario académico que no solapaba con otras asignaturas impartidas dentro de las titulaciones. En dichas sesiones se emplearon los recursos de comunicación escrita y audiovisual que los estudiantes habían preparado y finalmente se estableció un debate donde intervinieron ambas partes con objeto de enriquecer la formación. </a:t>
            </a:r>
          </a:p>
          <a:p>
            <a:pPr marL="0" indent="0">
              <a:lnSpc>
                <a:spcPct val="110000"/>
              </a:lnSpc>
              <a:buNone/>
            </a:pPr>
            <a:endParaRPr lang="es-ES" sz="1400" dirty="0"/>
          </a:p>
          <a:p>
            <a:pPr marL="0" indent="0">
              <a:lnSpc>
                <a:spcPct val="110000"/>
              </a:lnSpc>
              <a:buNone/>
            </a:pPr>
            <a:endParaRPr lang="es-ES" sz="1400" dirty="0"/>
          </a:p>
          <a:p>
            <a:pPr marL="0" indent="0">
              <a:lnSpc>
                <a:spcPct val="110000"/>
              </a:lnSpc>
              <a:buNone/>
            </a:pPr>
            <a:endParaRPr lang="es-ES" sz="1400" dirty="0"/>
          </a:p>
          <a:p>
            <a:pPr marL="0" indent="0">
              <a:lnSpc>
                <a:spcPct val="110000"/>
              </a:lnSpc>
              <a:buNone/>
            </a:pPr>
            <a:endParaRPr lang="es-ES" sz="1400" dirty="0"/>
          </a:p>
        </p:txBody>
      </p:sp>
      <p:pic>
        <p:nvPicPr>
          <p:cNvPr id="4098" name="Imagen 1">
            <a:extLst>
              <a:ext uri="{FF2B5EF4-FFF2-40B4-BE49-F238E27FC236}">
                <a16:creationId xmlns:a16="http://schemas.microsoft.com/office/drawing/2014/main" id="{19FE0CBB-AE0F-041B-677A-BB64691DE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836"/>
          <a:stretch>
            <a:fillRect/>
          </a:stretch>
        </p:blipFill>
        <p:spPr bwMode="auto">
          <a:xfrm>
            <a:off x="673840" y="433384"/>
            <a:ext cx="4559122" cy="60196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49AAD604-2112-7F65-F384-5D648470E22C}"/>
              </a:ext>
            </a:extLst>
          </p:cNvPr>
          <p:cNvPicPr>
            <a:picLocks noChangeAspect="1"/>
          </p:cNvPicPr>
          <p:nvPr/>
        </p:nvPicPr>
        <p:blipFill>
          <a:blip r:embed="rId3"/>
          <a:stretch>
            <a:fillRect/>
          </a:stretch>
        </p:blipFill>
        <p:spPr>
          <a:xfrm>
            <a:off x="10309629" y="6172137"/>
            <a:ext cx="1609692" cy="585342"/>
          </a:xfrm>
          <a:prstGeom prst="rect">
            <a:avLst/>
          </a:prstGeom>
        </p:spPr>
      </p:pic>
      <p:pic>
        <p:nvPicPr>
          <p:cNvPr id="6" name="Imagen 5">
            <a:extLst>
              <a:ext uri="{FF2B5EF4-FFF2-40B4-BE49-F238E27FC236}">
                <a16:creationId xmlns:a16="http://schemas.microsoft.com/office/drawing/2014/main" id="{3A741956-F9A6-9DF3-3585-E15ACF47F147}"/>
              </a:ext>
            </a:extLst>
          </p:cNvPr>
          <p:cNvPicPr>
            <a:picLocks noChangeAspect="1"/>
          </p:cNvPicPr>
          <p:nvPr/>
        </p:nvPicPr>
        <p:blipFill>
          <a:blip r:embed="rId4"/>
          <a:stretch>
            <a:fillRect/>
          </a:stretch>
        </p:blipFill>
        <p:spPr>
          <a:xfrm>
            <a:off x="10312760" y="6005154"/>
            <a:ext cx="1609694" cy="132799"/>
          </a:xfrm>
          <a:prstGeom prst="rect">
            <a:avLst/>
          </a:prstGeom>
        </p:spPr>
      </p:pic>
      <p:sp>
        <p:nvSpPr>
          <p:cNvPr id="8" name="CuadroTexto 7">
            <a:extLst>
              <a:ext uri="{FF2B5EF4-FFF2-40B4-BE49-F238E27FC236}">
                <a16:creationId xmlns:a16="http://schemas.microsoft.com/office/drawing/2014/main" id="{304F2D5D-9C18-BBB6-325F-3B3DCC0E9EE3}"/>
              </a:ext>
            </a:extLst>
          </p:cNvPr>
          <p:cNvSpPr txBox="1"/>
          <p:nvPr/>
        </p:nvSpPr>
        <p:spPr>
          <a:xfrm>
            <a:off x="779526" y="6471915"/>
            <a:ext cx="6094476" cy="284822"/>
          </a:xfrm>
          <a:prstGeom prst="rect">
            <a:avLst/>
          </a:prstGeom>
          <a:noFill/>
        </p:spPr>
        <p:txBody>
          <a:bodyPr wrap="square">
            <a:spAutoFit/>
          </a:bodyPr>
          <a:lstStyle/>
          <a:p>
            <a:pPr marL="0" indent="0">
              <a:lnSpc>
                <a:spcPct val="110000"/>
              </a:lnSpc>
              <a:buNone/>
            </a:pPr>
            <a:r>
              <a:rPr lang="es-ES" sz="1200" b="1" dirty="0"/>
              <a:t>Imagen 7. Cartel Divulgativo de la actividad desarrollada</a:t>
            </a:r>
          </a:p>
        </p:txBody>
      </p:sp>
    </p:spTree>
    <p:extLst>
      <p:ext uri="{BB962C8B-B14F-4D97-AF65-F5344CB8AC3E}">
        <p14:creationId xmlns:p14="http://schemas.microsoft.com/office/powerpoint/2010/main" val="1489370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622AF06F-81FE-69A6-9851-75A0F88C1849}"/>
              </a:ext>
            </a:extLst>
          </p:cNvPr>
          <p:cNvSpPr>
            <a:spLocks noGrp="1"/>
          </p:cNvSpPr>
          <p:nvPr>
            <p:ph type="title"/>
          </p:nvPr>
        </p:nvSpPr>
        <p:spPr>
          <a:xfrm>
            <a:off x="5906802" y="387664"/>
            <a:ext cx="5577902" cy="1527048"/>
          </a:xfrm>
        </p:spPr>
        <p:txBody>
          <a:bodyPr anchor="b">
            <a:normAutofit/>
          </a:bodyPr>
          <a:lstStyle/>
          <a:p>
            <a:pPr>
              <a:spcAft>
                <a:spcPts val="1000"/>
              </a:spcAft>
            </a:pPr>
            <a:r>
              <a:rPr lang="es-ES" sz="2300" dirty="0"/>
              <a:t>Proyecto </a:t>
            </a:r>
            <a:r>
              <a:rPr lang="es-ES" sz="2300" dirty="0" err="1"/>
              <a:t>ENFyTO</a:t>
            </a:r>
            <a:r>
              <a:rPr lang="es-ES" sz="2300" dirty="0"/>
              <a:t>: </a:t>
            </a:r>
            <a:r>
              <a:rPr lang="es-ES" sz="2300" b="1" dirty="0">
                <a:effectLst/>
                <a:latin typeface="Roboto" panose="02000000000000000000" pitchFamily="2" charset="0"/>
                <a:ea typeface="Calibri" panose="020F0502020204030204" pitchFamily="34" charset="0"/>
                <a:cs typeface="Calibri" panose="020F0502020204030204" pitchFamily="34" charset="0"/>
              </a:rPr>
              <a:t>Educación en salud multidisciplinar de estudiantes de enfermería y terapia ocupacional en pacientes de asociaciones granadinas</a:t>
            </a:r>
            <a:endParaRPr lang="es-ES" sz="2300" dirty="0"/>
          </a:p>
        </p:txBody>
      </p:sp>
      <p:sp>
        <p:nvSpPr>
          <p:cNvPr id="3" name="Marcador de contenido 2">
            <a:extLst>
              <a:ext uri="{FF2B5EF4-FFF2-40B4-BE49-F238E27FC236}">
                <a16:creationId xmlns:a16="http://schemas.microsoft.com/office/drawing/2014/main" id="{985A1DCA-C2F7-8B1A-E1F7-EFF1D406F8EC}"/>
              </a:ext>
            </a:extLst>
          </p:cNvPr>
          <p:cNvSpPr>
            <a:spLocks noGrp="1"/>
          </p:cNvSpPr>
          <p:nvPr>
            <p:ph idx="1"/>
          </p:nvPr>
        </p:nvSpPr>
        <p:spPr>
          <a:xfrm>
            <a:off x="5906802" y="2292012"/>
            <a:ext cx="5577902" cy="4096512"/>
          </a:xfrm>
        </p:spPr>
        <p:txBody>
          <a:bodyPr>
            <a:normAutofit/>
          </a:bodyPr>
          <a:lstStyle/>
          <a:p>
            <a:pPr marL="0" indent="0">
              <a:lnSpc>
                <a:spcPct val="110000"/>
              </a:lnSpc>
              <a:buNone/>
            </a:pPr>
            <a:r>
              <a:rPr lang="es-ES" sz="1400" b="1" u="sng" dirty="0">
                <a:effectLst/>
                <a:latin typeface="Roboto" panose="02000000000000000000" pitchFamily="2" charset="0"/>
                <a:ea typeface="Calibri" panose="020F0502020204030204" pitchFamily="34" charset="0"/>
                <a:cs typeface="Calibri" panose="020F0502020204030204" pitchFamily="34" charset="0"/>
              </a:rPr>
              <a:t>Segunda Fase: </a:t>
            </a:r>
            <a:endParaRPr lang="es-ES" sz="1400" dirty="0"/>
          </a:p>
          <a:p>
            <a:pPr marL="0" indent="0">
              <a:lnSpc>
                <a:spcPct val="110000"/>
              </a:lnSpc>
              <a:buNone/>
            </a:pPr>
            <a:r>
              <a:rPr lang="es-ES" sz="1400" b="1" dirty="0"/>
              <a:t>c) </a:t>
            </a:r>
            <a:r>
              <a:rPr lang="es-ES" sz="1400" b="1" u="sng" dirty="0"/>
              <a:t>Difusión de la actividad y Desarrollo de la sesión de educación sanitaria: </a:t>
            </a:r>
            <a:r>
              <a:rPr lang="es-ES" sz="1400" dirty="0"/>
              <a:t>Se elaboraron carteles divulgativos para dar a conocer la actividad entre los pacientes de las asociaciones invitadas. Los grupos realizaron el taller de promoción de la salud en horario académico que no solapaba con otras asignaturas impartidas dentro de las titulaciones. En dichas sesiones se emplearon los recursos de comunicación escrita y audiovisual que los estudiantes habían preparado y finalmente se estableció un debate donde intervinieron ambas partes con objeto de enriquecer la formación. </a:t>
            </a:r>
          </a:p>
          <a:p>
            <a:pPr marL="0" indent="0">
              <a:lnSpc>
                <a:spcPct val="110000"/>
              </a:lnSpc>
              <a:buNone/>
            </a:pPr>
            <a:endParaRPr lang="es-ES" sz="1400" dirty="0"/>
          </a:p>
          <a:p>
            <a:pPr marL="0" indent="0">
              <a:lnSpc>
                <a:spcPct val="110000"/>
              </a:lnSpc>
              <a:buNone/>
            </a:pPr>
            <a:endParaRPr lang="es-ES" sz="1400" dirty="0"/>
          </a:p>
          <a:p>
            <a:pPr marL="0" indent="0">
              <a:lnSpc>
                <a:spcPct val="110000"/>
              </a:lnSpc>
              <a:buNone/>
            </a:pPr>
            <a:endParaRPr lang="es-ES" sz="1400" dirty="0"/>
          </a:p>
          <a:p>
            <a:pPr marL="0" indent="0">
              <a:lnSpc>
                <a:spcPct val="110000"/>
              </a:lnSpc>
              <a:buNone/>
            </a:pPr>
            <a:endParaRPr lang="es-ES" sz="1400" dirty="0"/>
          </a:p>
        </p:txBody>
      </p:sp>
      <p:pic>
        <p:nvPicPr>
          <p:cNvPr id="5" name="Imagen 4">
            <a:extLst>
              <a:ext uri="{FF2B5EF4-FFF2-40B4-BE49-F238E27FC236}">
                <a16:creationId xmlns:a16="http://schemas.microsoft.com/office/drawing/2014/main" id="{49AAD604-2112-7F65-F384-5D648470E22C}"/>
              </a:ext>
            </a:extLst>
          </p:cNvPr>
          <p:cNvPicPr>
            <a:picLocks noChangeAspect="1"/>
          </p:cNvPicPr>
          <p:nvPr/>
        </p:nvPicPr>
        <p:blipFill>
          <a:blip r:embed="rId2"/>
          <a:stretch>
            <a:fillRect/>
          </a:stretch>
        </p:blipFill>
        <p:spPr>
          <a:xfrm>
            <a:off x="10309629" y="6172137"/>
            <a:ext cx="1609692" cy="585342"/>
          </a:xfrm>
          <a:prstGeom prst="rect">
            <a:avLst/>
          </a:prstGeom>
        </p:spPr>
      </p:pic>
      <p:pic>
        <p:nvPicPr>
          <p:cNvPr id="6" name="Imagen 5">
            <a:extLst>
              <a:ext uri="{FF2B5EF4-FFF2-40B4-BE49-F238E27FC236}">
                <a16:creationId xmlns:a16="http://schemas.microsoft.com/office/drawing/2014/main" id="{3A741956-F9A6-9DF3-3585-E15ACF47F147}"/>
              </a:ext>
            </a:extLst>
          </p:cNvPr>
          <p:cNvPicPr>
            <a:picLocks noChangeAspect="1"/>
          </p:cNvPicPr>
          <p:nvPr/>
        </p:nvPicPr>
        <p:blipFill>
          <a:blip r:embed="rId3"/>
          <a:stretch>
            <a:fillRect/>
          </a:stretch>
        </p:blipFill>
        <p:spPr>
          <a:xfrm>
            <a:off x="10312760" y="6005154"/>
            <a:ext cx="1609694" cy="132799"/>
          </a:xfrm>
          <a:prstGeom prst="rect">
            <a:avLst/>
          </a:prstGeom>
        </p:spPr>
      </p:pic>
      <p:sp>
        <p:nvSpPr>
          <p:cNvPr id="8" name="CuadroTexto 7">
            <a:extLst>
              <a:ext uri="{FF2B5EF4-FFF2-40B4-BE49-F238E27FC236}">
                <a16:creationId xmlns:a16="http://schemas.microsoft.com/office/drawing/2014/main" id="{304F2D5D-9C18-BBB6-325F-3B3DCC0E9EE3}"/>
              </a:ext>
            </a:extLst>
          </p:cNvPr>
          <p:cNvSpPr txBox="1"/>
          <p:nvPr/>
        </p:nvSpPr>
        <p:spPr>
          <a:xfrm>
            <a:off x="450342" y="6405616"/>
            <a:ext cx="6094476" cy="284822"/>
          </a:xfrm>
          <a:prstGeom prst="rect">
            <a:avLst/>
          </a:prstGeom>
          <a:noFill/>
        </p:spPr>
        <p:txBody>
          <a:bodyPr wrap="square">
            <a:spAutoFit/>
          </a:bodyPr>
          <a:lstStyle/>
          <a:p>
            <a:pPr marL="0" indent="0">
              <a:lnSpc>
                <a:spcPct val="110000"/>
              </a:lnSpc>
              <a:buNone/>
            </a:pPr>
            <a:r>
              <a:rPr lang="es-ES" sz="1200" b="1" dirty="0"/>
              <a:t>Imagen 8-10.  Actividades desarrolladas con pacientes crónicos</a:t>
            </a:r>
          </a:p>
        </p:txBody>
      </p:sp>
      <p:pic>
        <p:nvPicPr>
          <p:cNvPr id="5122" name="Picture 2">
            <a:extLst>
              <a:ext uri="{FF2B5EF4-FFF2-40B4-BE49-F238E27FC236}">
                <a16:creationId xmlns:a16="http://schemas.microsoft.com/office/drawing/2014/main" id="{8FC517E5-67C5-442E-C672-DCDB48C063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14" y="100521"/>
            <a:ext cx="3711575" cy="251777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26197C9B-069D-63D4-1196-B2680317F5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854" y="2326727"/>
            <a:ext cx="3711575" cy="227686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A217916E-2AC0-ACAE-0153-24CAB8E1F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414" y="4128750"/>
            <a:ext cx="3725015" cy="213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068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D27876-614E-CCD5-5142-A650DBF0B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ítulo 2">
            <a:extLst>
              <a:ext uri="{FF2B5EF4-FFF2-40B4-BE49-F238E27FC236}">
                <a16:creationId xmlns:a16="http://schemas.microsoft.com/office/drawing/2014/main" id="{B61E5A42-F277-0CF8-BA6E-12A12A0805AE}"/>
              </a:ext>
            </a:extLst>
          </p:cNvPr>
          <p:cNvSpPr>
            <a:spLocks noGrp="1"/>
          </p:cNvSpPr>
          <p:nvPr>
            <p:ph type="title"/>
          </p:nvPr>
        </p:nvSpPr>
        <p:spPr>
          <a:xfrm>
            <a:off x="2385610" y="297725"/>
            <a:ext cx="8203720" cy="732129"/>
          </a:xfrm>
        </p:spPr>
        <p:txBody>
          <a:bodyPr vert="horz" lIns="91440" tIns="45720" rIns="91440" bIns="45720" rtlCol="0" anchor="b">
            <a:normAutofit/>
          </a:bodyPr>
          <a:lstStyle/>
          <a:p>
            <a:pPr algn="ctr">
              <a:spcAft>
                <a:spcPts val="1000"/>
              </a:spcAft>
            </a:pPr>
            <a:r>
              <a:rPr lang="en-US" sz="1700" dirty="0"/>
              <a:t>Proyecto </a:t>
            </a:r>
            <a:r>
              <a:rPr lang="en-US" sz="1700" dirty="0" err="1"/>
              <a:t>ENFyTO</a:t>
            </a:r>
            <a:r>
              <a:rPr lang="en-US" sz="1700" dirty="0"/>
              <a:t>: </a:t>
            </a:r>
            <a:r>
              <a:rPr lang="en-US" sz="1700" dirty="0" err="1">
                <a:effectLst/>
              </a:rPr>
              <a:t>Educación</a:t>
            </a:r>
            <a:r>
              <a:rPr lang="en-US" sz="1700" dirty="0">
                <a:effectLst/>
              </a:rPr>
              <a:t> </a:t>
            </a:r>
            <a:r>
              <a:rPr lang="en-US" sz="1700" dirty="0" err="1">
                <a:effectLst/>
              </a:rPr>
              <a:t>en</a:t>
            </a:r>
            <a:r>
              <a:rPr lang="en-US" sz="1700" dirty="0">
                <a:effectLst/>
              </a:rPr>
              <a:t> </a:t>
            </a:r>
            <a:r>
              <a:rPr lang="en-US" sz="1700" dirty="0" err="1">
                <a:effectLst/>
              </a:rPr>
              <a:t>salud</a:t>
            </a:r>
            <a:r>
              <a:rPr lang="en-US" sz="1700" dirty="0">
                <a:effectLst/>
              </a:rPr>
              <a:t> </a:t>
            </a:r>
            <a:r>
              <a:rPr lang="en-US" sz="1700" dirty="0" err="1">
                <a:effectLst/>
              </a:rPr>
              <a:t>multidisciplinar</a:t>
            </a:r>
            <a:r>
              <a:rPr lang="en-US" sz="1700" dirty="0">
                <a:effectLst/>
              </a:rPr>
              <a:t> de </a:t>
            </a:r>
            <a:r>
              <a:rPr lang="en-US" sz="1700" dirty="0" err="1">
                <a:effectLst/>
              </a:rPr>
              <a:t>estudiantes</a:t>
            </a:r>
            <a:r>
              <a:rPr lang="en-US" sz="1700" dirty="0">
                <a:effectLst/>
              </a:rPr>
              <a:t> de </a:t>
            </a:r>
            <a:r>
              <a:rPr lang="en-US" sz="1700" dirty="0" err="1">
                <a:effectLst/>
              </a:rPr>
              <a:t>enfermería</a:t>
            </a:r>
            <a:r>
              <a:rPr lang="en-US" sz="1700" dirty="0">
                <a:effectLst/>
              </a:rPr>
              <a:t> y </a:t>
            </a:r>
            <a:r>
              <a:rPr lang="en-US" sz="1700" dirty="0" err="1">
                <a:effectLst/>
              </a:rPr>
              <a:t>terapia</a:t>
            </a:r>
            <a:r>
              <a:rPr lang="en-US" sz="1700" dirty="0">
                <a:effectLst/>
              </a:rPr>
              <a:t> </a:t>
            </a:r>
            <a:r>
              <a:rPr lang="en-US" sz="1700" dirty="0" err="1">
                <a:effectLst/>
              </a:rPr>
              <a:t>ocupacional</a:t>
            </a:r>
            <a:r>
              <a:rPr lang="en-US" sz="1700" dirty="0">
                <a:effectLst/>
              </a:rPr>
              <a:t> </a:t>
            </a:r>
            <a:r>
              <a:rPr lang="en-US" sz="1700" dirty="0" err="1">
                <a:effectLst/>
              </a:rPr>
              <a:t>en</a:t>
            </a:r>
            <a:r>
              <a:rPr lang="en-US" sz="1700" dirty="0">
                <a:effectLst/>
              </a:rPr>
              <a:t> </a:t>
            </a:r>
            <a:r>
              <a:rPr lang="en-US" sz="1700" dirty="0" err="1">
                <a:effectLst/>
              </a:rPr>
              <a:t>pacientes</a:t>
            </a:r>
            <a:r>
              <a:rPr lang="en-US" sz="1700" dirty="0">
                <a:effectLst/>
              </a:rPr>
              <a:t> de </a:t>
            </a:r>
            <a:r>
              <a:rPr lang="en-US" sz="1700" dirty="0" err="1">
                <a:effectLst/>
              </a:rPr>
              <a:t>asociaciones</a:t>
            </a:r>
            <a:r>
              <a:rPr lang="en-US" sz="1700" dirty="0">
                <a:effectLst/>
              </a:rPr>
              <a:t> </a:t>
            </a:r>
            <a:r>
              <a:rPr lang="en-US" sz="1700" dirty="0" err="1">
                <a:effectLst/>
              </a:rPr>
              <a:t>granadinas</a:t>
            </a:r>
            <a:endParaRPr lang="en-US" sz="1700" dirty="0"/>
          </a:p>
        </p:txBody>
      </p:sp>
      <p:pic>
        <p:nvPicPr>
          <p:cNvPr id="4" name="WhatsApp Video 2024-05-27 at 13.07.07">
            <a:hlinkClick r:id="" action="ppaction://media"/>
            <a:extLst>
              <a:ext uri="{FF2B5EF4-FFF2-40B4-BE49-F238E27FC236}">
                <a16:creationId xmlns:a16="http://schemas.microsoft.com/office/drawing/2014/main" id="{4AE0C769-F739-CB9E-0A08-3DA6001111F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85610" y="1145462"/>
            <a:ext cx="7942740" cy="4567076"/>
          </a:xfrm>
          <a:prstGeom prst="rect">
            <a:avLst/>
          </a:prstGeom>
        </p:spPr>
      </p:pic>
      <p:pic>
        <p:nvPicPr>
          <p:cNvPr id="6" name="Imagen 5">
            <a:extLst>
              <a:ext uri="{FF2B5EF4-FFF2-40B4-BE49-F238E27FC236}">
                <a16:creationId xmlns:a16="http://schemas.microsoft.com/office/drawing/2014/main" id="{E5CD0CEB-EA15-3547-8F96-D0DBA12BADE6}"/>
              </a:ext>
            </a:extLst>
          </p:cNvPr>
          <p:cNvPicPr>
            <a:picLocks noChangeAspect="1"/>
          </p:cNvPicPr>
          <p:nvPr/>
        </p:nvPicPr>
        <p:blipFill>
          <a:blip r:embed="rId5"/>
          <a:stretch>
            <a:fillRect/>
          </a:stretch>
        </p:blipFill>
        <p:spPr>
          <a:xfrm>
            <a:off x="10309629" y="6172137"/>
            <a:ext cx="1609692" cy="585342"/>
          </a:xfrm>
          <a:prstGeom prst="rect">
            <a:avLst/>
          </a:prstGeom>
        </p:spPr>
      </p:pic>
      <p:pic>
        <p:nvPicPr>
          <p:cNvPr id="7" name="Imagen 6">
            <a:extLst>
              <a:ext uri="{FF2B5EF4-FFF2-40B4-BE49-F238E27FC236}">
                <a16:creationId xmlns:a16="http://schemas.microsoft.com/office/drawing/2014/main" id="{A027853F-2111-BDBC-F261-4ABD4652557A}"/>
              </a:ext>
            </a:extLst>
          </p:cNvPr>
          <p:cNvPicPr>
            <a:picLocks noChangeAspect="1"/>
          </p:cNvPicPr>
          <p:nvPr/>
        </p:nvPicPr>
        <p:blipFill>
          <a:blip r:embed="rId6"/>
          <a:stretch>
            <a:fillRect/>
          </a:stretch>
        </p:blipFill>
        <p:spPr>
          <a:xfrm>
            <a:off x="10312760" y="6005154"/>
            <a:ext cx="1609694" cy="132799"/>
          </a:xfrm>
          <a:prstGeom prst="rect">
            <a:avLst/>
          </a:prstGeom>
        </p:spPr>
      </p:pic>
      <p:sp>
        <p:nvSpPr>
          <p:cNvPr id="8" name="CuadroTexto 7">
            <a:extLst>
              <a:ext uri="{FF2B5EF4-FFF2-40B4-BE49-F238E27FC236}">
                <a16:creationId xmlns:a16="http://schemas.microsoft.com/office/drawing/2014/main" id="{5C8B1D0F-B014-52C0-45D5-B04B66AE3C5B}"/>
              </a:ext>
            </a:extLst>
          </p:cNvPr>
          <p:cNvSpPr txBox="1"/>
          <p:nvPr/>
        </p:nvSpPr>
        <p:spPr>
          <a:xfrm>
            <a:off x="2713863" y="6137953"/>
            <a:ext cx="6764274" cy="284822"/>
          </a:xfrm>
          <a:prstGeom prst="rect">
            <a:avLst/>
          </a:prstGeom>
          <a:noFill/>
        </p:spPr>
        <p:txBody>
          <a:bodyPr wrap="square">
            <a:spAutoFit/>
          </a:bodyPr>
          <a:lstStyle/>
          <a:p>
            <a:pPr marL="0" indent="0">
              <a:lnSpc>
                <a:spcPct val="110000"/>
              </a:lnSpc>
              <a:buNone/>
            </a:pPr>
            <a:r>
              <a:rPr lang="es-ES" sz="1200" b="1" dirty="0"/>
              <a:t>Vídeo 1.  Presentación de la Actividad en la Asociación de Pacientes ASPACGRAPP</a:t>
            </a:r>
          </a:p>
        </p:txBody>
      </p:sp>
    </p:spTree>
    <p:extLst>
      <p:ext uri="{BB962C8B-B14F-4D97-AF65-F5344CB8AC3E}">
        <p14:creationId xmlns:p14="http://schemas.microsoft.com/office/powerpoint/2010/main" val="360336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VanillaVTI">
  <a:themeElements>
    <a:clrScheme name="AnalogousFromRegularSeedRightStep">
      <a:dk1>
        <a:srgbClr val="000000"/>
      </a:dk1>
      <a:lt1>
        <a:srgbClr val="FFFFFF"/>
      </a:lt1>
      <a:dk2>
        <a:srgbClr val="34381F"/>
      </a:dk2>
      <a:lt2>
        <a:srgbClr val="E2E6E8"/>
      </a:lt2>
      <a:accent1>
        <a:srgbClr val="C3724D"/>
      </a:accent1>
      <a:accent2>
        <a:srgbClr val="B1923B"/>
      </a:accent2>
      <a:accent3>
        <a:srgbClr val="9BAB43"/>
      </a:accent3>
      <a:accent4>
        <a:srgbClr val="6EB13B"/>
      </a:accent4>
      <a:accent5>
        <a:srgbClr val="4AB848"/>
      </a:accent5>
      <a:accent6>
        <a:srgbClr val="3BB16A"/>
      </a:accent6>
      <a:hlink>
        <a:srgbClr val="3A8BB0"/>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docProps/app.xml><?xml version="1.0" encoding="utf-8"?>
<Properties xmlns="http://schemas.openxmlformats.org/officeDocument/2006/extended-properties" xmlns:vt="http://schemas.openxmlformats.org/officeDocument/2006/docPropsVTypes">
  <TotalTime>21</TotalTime>
  <Words>426</Words>
  <Application>Microsoft Office PowerPoint</Application>
  <PresentationFormat>Panorámica</PresentationFormat>
  <Paragraphs>26</Paragraphs>
  <Slides>7</Slides>
  <Notes>0</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7</vt:i4>
      </vt:variant>
    </vt:vector>
  </HeadingPairs>
  <TitlesOfParts>
    <vt:vector size="12" baseType="lpstr">
      <vt:lpstr>Arial</vt:lpstr>
      <vt:lpstr>Calibri</vt:lpstr>
      <vt:lpstr>Neue Haas Grotesk Text Pro</vt:lpstr>
      <vt:lpstr>Roboto</vt:lpstr>
      <vt:lpstr>VanillaVTI</vt:lpstr>
      <vt:lpstr>Presentación de PowerPoint</vt:lpstr>
      <vt:lpstr>Proyecto ENFyTO: Educación en salud multidisciplinar de estudiantes de enfermería y terapia ocupacional en pacientes de asociaciones granadinas</vt:lpstr>
      <vt:lpstr>Proyecto ENFyTO: Educación en salud multidisciplinar de estudiantes de enfermería y terapia ocupacional en pacientes de asociaciones granadinas</vt:lpstr>
      <vt:lpstr>Proyecto ENFyTO: Educación en salud multidisciplinar de estudiantes de enfermería y terapia ocupacional en pacientes de asociaciones granadinas</vt:lpstr>
      <vt:lpstr>Proyecto ENFyTO: Educación en salud multidisciplinar de estudiantes de enfermería y terapia ocupacional en pacientes de asociaciones granadinas</vt:lpstr>
      <vt:lpstr>Proyecto ENFyTO: Educación en salud multidisciplinar de estudiantes de enfermería y terapia ocupacional en pacientes de asociaciones granadinas</vt:lpstr>
      <vt:lpstr>Proyecto ENFyTO: Educación en salud multidisciplinar de estudiantes de enfermería y terapia ocupacional en pacientes de asociaciones granadinas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Dra. Naomi Cano-Ibáñez</dc:creator>
  <cp:lastModifiedBy>Dra. Naomi Cano-Ibáñez</cp:lastModifiedBy>
  <cp:revision>3</cp:revision>
  <dcterms:created xsi:type="dcterms:W3CDTF">2024-05-28T08:23:47Z</dcterms:created>
  <dcterms:modified xsi:type="dcterms:W3CDTF">2024-05-28T08:45:19Z</dcterms:modified>
</cp:coreProperties>
</file>