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77" r:id="rId3"/>
    <p:sldId id="260" r:id="rId4"/>
    <p:sldId id="280" r:id="rId5"/>
    <p:sldId id="278" r:id="rId6"/>
    <p:sldId id="303" r:id="rId7"/>
    <p:sldId id="301" r:id="rId8"/>
    <p:sldId id="304" r:id="rId9"/>
    <p:sldId id="306" r:id="rId10"/>
    <p:sldId id="305" r:id="rId11"/>
    <p:sldId id="302" r:id="rId12"/>
    <p:sldId id="315" r:id="rId13"/>
    <p:sldId id="319" r:id="rId14"/>
    <p:sldId id="321" r:id="rId15"/>
    <p:sldId id="320" r:id="rId16"/>
    <p:sldId id="300" r:id="rId17"/>
    <p:sldId id="276" r:id="rId18"/>
    <p:sldId id="293" r:id="rId19"/>
    <p:sldId id="265" r:id="rId20"/>
    <p:sldId id="266" r:id="rId21"/>
    <p:sldId id="267" r:id="rId22"/>
    <p:sldId id="268" r:id="rId23"/>
    <p:sldId id="269" r:id="rId24"/>
    <p:sldId id="256" r:id="rId25"/>
    <p:sldId id="270" r:id="rId26"/>
    <p:sldId id="271" r:id="rId27"/>
    <p:sldId id="272" r:id="rId28"/>
    <p:sldId id="273" r:id="rId29"/>
    <p:sldId id="274" r:id="rId30"/>
    <p:sldId id="275" r:id="rId31"/>
    <p:sldId id="281" r:id="rId32"/>
    <p:sldId id="282" r:id="rId33"/>
    <p:sldId id="296" r:id="rId34"/>
    <p:sldId id="289" r:id="rId35"/>
    <p:sldId id="262" r:id="rId36"/>
    <p:sldId id="284" r:id="rId37"/>
    <p:sldId id="294" r:id="rId38"/>
    <p:sldId id="295" r:id="rId39"/>
    <p:sldId id="298" r:id="rId40"/>
    <p:sldId id="299" r:id="rId41"/>
    <p:sldId id="279" r:id="rId42"/>
    <p:sldId id="292" r:id="rId43"/>
    <p:sldId id="291" r:id="rId44"/>
    <p:sldId id="307" r:id="rId45"/>
    <p:sldId id="308" r:id="rId46"/>
    <p:sldId id="309" r:id="rId47"/>
    <p:sldId id="283" r:id="rId48"/>
    <p:sldId id="286" r:id="rId49"/>
    <p:sldId id="288" r:id="rId50"/>
    <p:sldId id="285" r:id="rId51"/>
    <p:sldId id="310" r:id="rId52"/>
    <p:sldId id="311" r:id="rId53"/>
    <p:sldId id="312" r:id="rId54"/>
    <p:sldId id="313" r:id="rId55"/>
    <p:sldId id="322" r:id="rId5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91" autoAdjust="0"/>
  </p:normalViewPr>
  <p:slideViewPr>
    <p:cSldViewPr snapToGrid="0">
      <p:cViewPr varScale="1">
        <p:scale>
          <a:sx n="62" d="100"/>
          <a:sy n="62" d="100"/>
        </p:scale>
        <p:origin x="42"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2ABA63E-CD03-4EDA-AFFA-B2DFDED1199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9B38E09C-40EA-416B-B6DD-63FA2B571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6D979674-8567-4F9A-AE18-A7E3EC08CF6E}"/>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5" name="Marcador de pie de página 4">
            <a:extLst>
              <a:ext uri="{FF2B5EF4-FFF2-40B4-BE49-F238E27FC236}">
                <a16:creationId xmlns:a16="http://schemas.microsoft.com/office/drawing/2014/main" xmlns="" id="{78E7D520-3DCF-4244-87FB-7CC70A6194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D7DD7424-2A12-4783-9D47-D397B54330E7}"/>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230726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8DC59A8-E57F-49DE-90E6-10C54522689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980B1E0C-BB88-47D5-8FFC-3BE574D7F8D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8FC68B63-41D2-4D2D-846E-0B44671FE568}"/>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5" name="Marcador de pie de página 4">
            <a:extLst>
              <a:ext uri="{FF2B5EF4-FFF2-40B4-BE49-F238E27FC236}">
                <a16:creationId xmlns:a16="http://schemas.microsoft.com/office/drawing/2014/main" xmlns="" id="{2B366D95-7A96-4C1B-9869-31F66DEE34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564E8C05-BE28-4745-8C9D-69550912D6A2}"/>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1832175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62209C26-870A-4CEB-B642-84AD44546C5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4D48B597-0478-4DEF-ABC3-E02EACB013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96E733EC-16EA-4893-A517-022CC1E1A445}"/>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5" name="Marcador de pie de página 4">
            <a:extLst>
              <a:ext uri="{FF2B5EF4-FFF2-40B4-BE49-F238E27FC236}">
                <a16:creationId xmlns:a16="http://schemas.microsoft.com/office/drawing/2014/main" xmlns="" id="{8CD9BB5F-3A91-440A-BB5A-01F0B5B45C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A0E1D35E-7534-4A30-ADA8-683E8D3B2AC1}"/>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371849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FFCDD57-6C12-4E29-B10E-894387098A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FF9474E2-D753-4C71-9911-6FB545914AE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A6BAB199-1558-4A1C-A1EA-029AB0DAFB47}"/>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5" name="Marcador de pie de página 4">
            <a:extLst>
              <a:ext uri="{FF2B5EF4-FFF2-40B4-BE49-F238E27FC236}">
                <a16:creationId xmlns:a16="http://schemas.microsoft.com/office/drawing/2014/main" xmlns="" id="{637CAF31-974C-4D23-82A6-E0B8DA9A10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E973908C-57D7-4E36-9436-730EF4DDEC6F}"/>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500455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95F5A8B-9DB1-4173-85EE-C7E749461A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538E181A-1308-40BF-9843-1346D0FBAD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B64DF9B1-D4C2-4387-9241-68B692F0E682}"/>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5" name="Marcador de pie de página 4">
            <a:extLst>
              <a:ext uri="{FF2B5EF4-FFF2-40B4-BE49-F238E27FC236}">
                <a16:creationId xmlns:a16="http://schemas.microsoft.com/office/drawing/2014/main" xmlns="" id="{F92F5B00-51D6-40A6-81B7-64592CE2EFC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xmlns="" id="{1133BFC8-3B97-46EC-B4FE-C9A5EA37D8DA}"/>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372090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08DBEAC-3F21-44E1-A866-B8CE83DE01D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5AFA72F3-800E-4F83-95D9-DEC8EE0E482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6F0D3D54-8999-4C68-8F6B-DF232BBE929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D2944B54-8B89-4271-8C85-7707848A7A24}"/>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6" name="Marcador de pie de página 5">
            <a:extLst>
              <a:ext uri="{FF2B5EF4-FFF2-40B4-BE49-F238E27FC236}">
                <a16:creationId xmlns:a16="http://schemas.microsoft.com/office/drawing/2014/main" xmlns="" id="{3708C0E6-052D-4C05-A136-C5F15080B51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59DDFEBC-B5B8-45DC-9B3C-08A899829013}"/>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2386228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A24838-BC08-446B-A02F-CEA1F580A75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9F564959-263A-4398-8A4D-39568C0E7E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9BF41C82-86C6-4D87-A79D-A5B9F551D59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4B3593E8-0EE0-4E17-9842-950AEED496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B400C487-DDC1-4366-9573-28C7ECA5590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7C5BD267-6D74-44E7-9414-D8CF5EFA7742}"/>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8" name="Marcador de pie de página 7">
            <a:extLst>
              <a:ext uri="{FF2B5EF4-FFF2-40B4-BE49-F238E27FC236}">
                <a16:creationId xmlns:a16="http://schemas.microsoft.com/office/drawing/2014/main" xmlns="" id="{64866325-817B-4D0D-9C7B-4994DE7B589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xmlns="" id="{8DFE5AB9-6058-4033-B024-EF140285851F}"/>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1661341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DA3FCBC-C2A6-495B-8DC5-1A2FD7F512D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53D34A35-09B9-48CA-AE46-44872D8FD6A1}"/>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4" name="Marcador de pie de página 3">
            <a:extLst>
              <a:ext uri="{FF2B5EF4-FFF2-40B4-BE49-F238E27FC236}">
                <a16:creationId xmlns:a16="http://schemas.microsoft.com/office/drawing/2014/main" xmlns="" id="{D0F8E786-FB0D-48D9-BB9A-BA68DAE6256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xmlns="" id="{89D48A9E-AF59-4609-9AD9-552C99758E52}"/>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2171312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64A87058-3573-4A3C-A569-2F979E7B5A68}"/>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3" name="Marcador de pie de página 2">
            <a:extLst>
              <a:ext uri="{FF2B5EF4-FFF2-40B4-BE49-F238E27FC236}">
                <a16:creationId xmlns:a16="http://schemas.microsoft.com/office/drawing/2014/main" xmlns="" id="{B98D7FCD-5E64-44E3-8C1B-499B09708DC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xmlns="" id="{2BC8FE89-620A-4079-AF99-16C8EED17EA2}"/>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3257274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CE6E562-6258-4A52-AAE6-F1559900E5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996D393B-CDB1-497D-88F8-D569942CD2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B143711D-033A-4746-80CD-9CC353812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EB70083E-6C01-4644-9ABA-3DBD51390D71}"/>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6" name="Marcador de pie de página 5">
            <a:extLst>
              <a:ext uri="{FF2B5EF4-FFF2-40B4-BE49-F238E27FC236}">
                <a16:creationId xmlns:a16="http://schemas.microsoft.com/office/drawing/2014/main" xmlns="" id="{28CFD84D-A678-49C6-9CBA-5A82780FBCC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6951A7D7-D56F-48B5-B013-747E5F4E1BC9}"/>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3230827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944D73-2B1D-420A-B60E-614FA4FE15C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A38CE88E-5F17-4B1E-B3FC-C04DD000B0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D1CB5170-CC31-4A9F-989C-832B4019E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09BCA754-8F22-48D3-97CF-F1CA1FEF2BD6}"/>
              </a:ext>
            </a:extLst>
          </p:cNvPr>
          <p:cNvSpPr>
            <a:spLocks noGrp="1"/>
          </p:cNvSpPr>
          <p:nvPr>
            <p:ph type="dt" sz="half" idx="10"/>
          </p:nvPr>
        </p:nvSpPr>
        <p:spPr/>
        <p:txBody>
          <a:bodyPr/>
          <a:lstStyle/>
          <a:p>
            <a:fld id="{4ED8A73A-0021-4BA0-A9F2-294A4480EBAF}" type="datetimeFigureOut">
              <a:rPr lang="es-ES" smtClean="0"/>
              <a:t>15/06/2022</a:t>
            </a:fld>
            <a:endParaRPr lang="es-ES"/>
          </a:p>
        </p:txBody>
      </p:sp>
      <p:sp>
        <p:nvSpPr>
          <p:cNvPr id="6" name="Marcador de pie de página 5">
            <a:extLst>
              <a:ext uri="{FF2B5EF4-FFF2-40B4-BE49-F238E27FC236}">
                <a16:creationId xmlns:a16="http://schemas.microsoft.com/office/drawing/2014/main" xmlns="" id="{7A271C1F-3441-47E9-95D0-A91B984D94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xmlns="" id="{CFF47D9F-0859-448A-BBB7-C7D6FA9CC52C}"/>
              </a:ext>
            </a:extLst>
          </p:cNvPr>
          <p:cNvSpPr>
            <a:spLocks noGrp="1"/>
          </p:cNvSpPr>
          <p:nvPr>
            <p:ph type="sldNum" sz="quarter" idx="12"/>
          </p:nvPr>
        </p:nvSpPr>
        <p:spPr/>
        <p:txBody>
          <a:bodyPr/>
          <a:lstStyle/>
          <a:p>
            <a:fld id="{766C1DB5-07C4-477D-BCB5-C730AC2D7DCF}" type="slidenum">
              <a:rPr lang="es-ES" smtClean="0"/>
              <a:t>‹Nº›</a:t>
            </a:fld>
            <a:endParaRPr lang="es-ES"/>
          </a:p>
        </p:txBody>
      </p:sp>
    </p:spTree>
    <p:extLst>
      <p:ext uri="{BB962C8B-B14F-4D97-AF65-F5344CB8AC3E}">
        <p14:creationId xmlns:p14="http://schemas.microsoft.com/office/powerpoint/2010/main" val="1958167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0A22F563-3A18-4223-8041-047B0391C6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6FC3EE40-0FAB-4BE5-B49F-9D6B3FB207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3896341C-E201-4443-B953-BF488E657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8A73A-0021-4BA0-A9F2-294A4480EBAF}" type="datetimeFigureOut">
              <a:rPr lang="es-ES" smtClean="0"/>
              <a:t>15/06/2022</a:t>
            </a:fld>
            <a:endParaRPr lang="es-ES"/>
          </a:p>
        </p:txBody>
      </p:sp>
      <p:sp>
        <p:nvSpPr>
          <p:cNvPr id="5" name="Marcador de pie de página 4">
            <a:extLst>
              <a:ext uri="{FF2B5EF4-FFF2-40B4-BE49-F238E27FC236}">
                <a16:creationId xmlns:a16="http://schemas.microsoft.com/office/drawing/2014/main" xmlns="" id="{CF8CF5DE-D276-46F2-9643-CFDF983488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xmlns="" id="{8A759AAF-55CD-4E0D-A2FC-F27489F9D1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6C1DB5-07C4-477D-BCB5-C730AC2D7DCF}" type="slidenum">
              <a:rPr lang="es-ES" smtClean="0"/>
              <a:t>‹Nº›</a:t>
            </a:fld>
            <a:endParaRPr lang="es-ES"/>
          </a:p>
        </p:txBody>
      </p:sp>
    </p:spTree>
    <p:extLst>
      <p:ext uri="{BB962C8B-B14F-4D97-AF65-F5344CB8AC3E}">
        <p14:creationId xmlns:p14="http://schemas.microsoft.com/office/powerpoint/2010/main" val="2675883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elsevier.es/es-revista-nursing-20-estadisticas-S0212538214000132"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elsevier.es/es-revista-nursing-20-estadisticas-S0212538214000132"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5.xml"/><Relationship Id="rId7" Type="http://schemas.openxmlformats.org/officeDocument/2006/relationships/slide" Target="slide41.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slide" Target="slide16.xml"/><Relationship Id="rId4"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hyperlink" Target="https://ugr.butterflynetwork.com/" TargetMode="External"/><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elsevier.es/es-revista-nursing-20-estadisticas-S0212538214000132" TargetMode="External"/><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elsevier.es/es-revista-nursing-20-estadisticas-S0212538214000132" TargetMode="External"/><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42C0AD9C-5F95-4126-9AF8-29CA6D50CFDB}"/>
              </a:ext>
            </a:extLst>
          </p:cNvPr>
          <p:cNvSpPr txBox="1"/>
          <p:nvPr/>
        </p:nvSpPr>
        <p:spPr>
          <a:xfrm>
            <a:off x="2443979" y="1176104"/>
            <a:ext cx="7304042" cy="144655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4400" b="1" dirty="0"/>
              <a:t>ATLAS-GUÍA DE FORMACIÓN EN ECOGRAFÍA</a:t>
            </a:r>
          </a:p>
        </p:txBody>
      </p:sp>
      <p:sp>
        <p:nvSpPr>
          <p:cNvPr id="3" name="Subtítulo 2">
            <a:extLst>
              <a:ext uri="{FF2B5EF4-FFF2-40B4-BE49-F238E27FC236}">
                <a16:creationId xmlns:a16="http://schemas.microsoft.com/office/drawing/2014/main" xmlns="" id="{396B0782-0FDC-40F4-B2EA-B6B72BB9146F}"/>
              </a:ext>
            </a:extLst>
          </p:cNvPr>
          <p:cNvSpPr txBox="1">
            <a:spLocks/>
          </p:cNvSpPr>
          <p:nvPr/>
        </p:nvSpPr>
        <p:spPr>
          <a:xfrm>
            <a:off x="2280206" y="2953553"/>
            <a:ext cx="3565524" cy="475445"/>
          </a:xfrm>
          <a:prstGeom prst="rect">
            <a:avLst/>
          </a:prstGeom>
        </p:spPr>
        <p:txBody>
          <a:bodyPr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400" i="1" dirty="0">
                <a:latin typeface="Calibri" panose="020F0502020204030204" pitchFamily="34" charset="0"/>
                <a:ea typeface="Calibri" panose="020F0502020204030204" pitchFamily="34" charset="0"/>
                <a:cs typeface="Times New Roman" panose="02020603050405020304" pitchFamily="18" charset="0"/>
              </a:rPr>
              <a:t>Departamento de Medicina, UGR</a:t>
            </a:r>
            <a:endParaRPr lang="es-E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xmlns="" id="{9A9F2746-AB53-4F31-B7CF-B3416A1A9710}"/>
              </a:ext>
            </a:extLst>
          </p:cNvPr>
          <p:cNvPicPr>
            <a:picLocks noChangeAspect="1"/>
          </p:cNvPicPr>
          <p:nvPr/>
        </p:nvPicPr>
        <p:blipFill>
          <a:blip r:embed="rId2"/>
          <a:stretch>
            <a:fillRect/>
          </a:stretch>
        </p:blipFill>
        <p:spPr>
          <a:xfrm>
            <a:off x="2386922" y="3428998"/>
            <a:ext cx="3148204" cy="2463535"/>
          </a:xfrm>
          <a:prstGeom prst="rect">
            <a:avLst/>
          </a:prstGeom>
        </p:spPr>
      </p:pic>
      <p:sp>
        <p:nvSpPr>
          <p:cNvPr id="6" name="Rectángulo 5">
            <a:extLst>
              <a:ext uri="{FF2B5EF4-FFF2-40B4-BE49-F238E27FC236}">
                <a16:creationId xmlns:a16="http://schemas.microsoft.com/office/drawing/2014/main" xmlns="" id="{D758A222-4397-44E9-AA49-D8A2C170773F}"/>
              </a:ext>
            </a:extLst>
          </p:cNvPr>
          <p:cNvSpPr/>
          <p:nvPr/>
        </p:nvSpPr>
        <p:spPr>
          <a:xfrm>
            <a:off x="6096000" y="3191275"/>
            <a:ext cx="6096000" cy="3662541"/>
          </a:xfrm>
          <a:prstGeom prst="rect">
            <a:avLst/>
          </a:prstGeom>
        </p:spPr>
        <p:txBody>
          <a:bodyPr>
            <a:spAutoFit/>
          </a:bodyPr>
          <a:lstStyle/>
          <a:p>
            <a:r>
              <a:rPr lang="es-ES" sz="1600" b="1" dirty="0">
                <a:solidFill>
                  <a:srgbClr val="000000"/>
                </a:solidFill>
                <a:latin typeface="Calibri" panose="020F0502020204030204" pitchFamily="34" charset="0"/>
              </a:rPr>
              <a:t>Autores:</a:t>
            </a:r>
            <a:endParaRPr lang="es-ES" sz="1600" dirty="0"/>
          </a:p>
          <a:p>
            <a:r>
              <a:rPr lang="es-ES" sz="1600" dirty="0">
                <a:solidFill>
                  <a:srgbClr val="000000"/>
                </a:solidFill>
                <a:latin typeface="Calibri" panose="020F0502020204030204" pitchFamily="34" charset="0"/>
              </a:rPr>
              <a:t>Bernardino Alcázar Navarrete</a:t>
            </a:r>
            <a:endParaRPr lang="es-ES" sz="1600" dirty="0"/>
          </a:p>
          <a:p>
            <a:r>
              <a:rPr lang="es-ES" sz="1600" dirty="0">
                <a:solidFill>
                  <a:srgbClr val="000000"/>
                </a:solidFill>
                <a:latin typeface="Calibri" panose="020F0502020204030204" pitchFamily="34" charset="0"/>
              </a:rPr>
              <a:t>Silvia López Fernández</a:t>
            </a:r>
            <a:endParaRPr lang="es-ES" sz="1600" dirty="0"/>
          </a:p>
          <a:p>
            <a:r>
              <a:rPr lang="es-ES" sz="1600" dirty="0">
                <a:solidFill>
                  <a:srgbClr val="000000"/>
                </a:solidFill>
                <a:latin typeface="Calibri" panose="020F0502020204030204" pitchFamily="34" charset="0"/>
              </a:rPr>
              <a:t>Eduardo Redondo Cerezo</a:t>
            </a:r>
            <a:endParaRPr lang="es-ES" sz="1600" dirty="0"/>
          </a:p>
          <a:p>
            <a:r>
              <a:rPr lang="es-ES" sz="1600" dirty="0">
                <a:solidFill>
                  <a:srgbClr val="000000"/>
                </a:solidFill>
                <a:latin typeface="Calibri" panose="020F0502020204030204" pitchFamily="34" charset="0"/>
              </a:rPr>
              <a:t>Alejandro Romero Linares</a:t>
            </a:r>
            <a:endParaRPr lang="es-ES" sz="1600" dirty="0"/>
          </a:p>
          <a:p>
            <a:r>
              <a:rPr lang="es-ES" sz="1600" dirty="0">
                <a:solidFill>
                  <a:srgbClr val="000000"/>
                </a:solidFill>
                <a:latin typeface="Calibri" panose="020F0502020204030204" pitchFamily="34" charset="0"/>
              </a:rPr>
              <a:t>José Antonio </a:t>
            </a:r>
            <a:r>
              <a:rPr lang="es-ES" sz="1600" dirty="0" err="1">
                <a:solidFill>
                  <a:srgbClr val="000000"/>
                </a:solidFill>
                <a:latin typeface="Calibri" panose="020F0502020204030204" pitchFamily="34" charset="0"/>
              </a:rPr>
              <a:t>Lobón</a:t>
            </a:r>
            <a:r>
              <a:rPr lang="es-ES" sz="1600" dirty="0">
                <a:solidFill>
                  <a:srgbClr val="000000"/>
                </a:solidFill>
                <a:latin typeface="Calibri" panose="020F0502020204030204" pitchFamily="34" charset="0"/>
              </a:rPr>
              <a:t> Hernández</a:t>
            </a:r>
            <a:endParaRPr lang="es-ES" sz="1600" dirty="0"/>
          </a:p>
          <a:p>
            <a:r>
              <a:rPr lang="es-ES" sz="1600" dirty="0">
                <a:solidFill>
                  <a:srgbClr val="000000"/>
                </a:solidFill>
                <a:latin typeface="Calibri" panose="020F0502020204030204" pitchFamily="34" charset="0"/>
              </a:rPr>
              <a:t>Salvador Arias Santiago</a:t>
            </a:r>
            <a:endParaRPr lang="es-ES" sz="1600" dirty="0"/>
          </a:p>
          <a:p>
            <a:r>
              <a:rPr lang="es-ES" sz="1600" dirty="0">
                <a:solidFill>
                  <a:srgbClr val="000000"/>
                </a:solidFill>
                <a:latin typeface="Calibri" panose="020F0502020204030204" pitchFamily="34" charset="0"/>
              </a:rPr>
              <a:t>Clara Heredia Carrasco</a:t>
            </a:r>
            <a:endParaRPr lang="es-ES" sz="1600" dirty="0"/>
          </a:p>
          <a:p>
            <a:r>
              <a:rPr lang="es-ES" sz="1600" dirty="0">
                <a:solidFill>
                  <a:srgbClr val="000000"/>
                </a:solidFill>
                <a:latin typeface="Calibri" panose="020F0502020204030204" pitchFamily="34" charset="0"/>
              </a:rPr>
              <a:t>Francisco Manuel Parrilla Ruiz</a:t>
            </a:r>
            <a:endParaRPr lang="es-ES" sz="1600" dirty="0"/>
          </a:p>
          <a:p>
            <a:r>
              <a:rPr lang="es-ES" sz="1600" dirty="0">
                <a:solidFill>
                  <a:srgbClr val="000000"/>
                </a:solidFill>
                <a:latin typeface="Calibri" panose="020F0502020204030204" pitchFamily="34" charset="0"/>
              </a:rPr>
              <a:t>José Antonio Ramírez Hernández</a:t>
            </a:r>
            <a:endParaRPr lang="es-ES" sz="1600" dirty="0"/>
          </a:p>
          <a:p>
            <a:r>
              <a:rPr lang="es-ES" dirty="0"/>
              <a:t/>
            </a:r>
            <a:br>
              <a:rPr lang="es-ES" dirty="0"/>
            </a:br>
            <a:r>
              <a:rPr lang="es-ES" dirty="0"/>
              <a:t/>
            </a:r>
            <a:br>
              <a:rPr lang="es-ES" dirty="0"/>
            </a:br>
            <a:r>
              <a:rPr lang="es-ES" dirty="0"/>
              <a:t/>
            </a:r>
            <a:br>
              <a:rPr lang="es-ES" dirty="0"/>
            </a:br>
            <a:endParaRPr lang="es-ES" dirty="0"/>
          </a:p>
        </p:txBody>
      </p:sp>
      <p:sp>
        <p:nvSpPr>
          <p:cNvPr id="7" name="Rectángulo 6">
            <a:extLst>
              <a:ext uri="{FF2B5EF4-FFF2-40B4-BE49-F238E27FC236}">
                <a16:creationId xmlns:a16="http://schemas.microsoft.com/office/drawing/2014/main" xmlns="" id="{1C5B1EAF-C0D6-4BD6-BBFB-6B3FAF0C1896}"/>
              </a:ext>
            </a:extLst>
          </p:cNvPr>
          <p:cNvSpPr/>
          <p:nvPr/>
        </p:nvSpPr>
        <p:spPr>
          <a:xfrm>
            <a:off x="9011041" y="5046415"/>
            <a:ext cx="6096000" cy="2185214"/>
          </a:xfrm>
          <a:prstGeom prst="rect">
            <a:avLst/>
          </a:prstGeom>
        </p:spPr>
        <p:txBody>
          <a:bodyPr>
            <a:spAutoFit/>
          </a:bodyPr>
          <a:lstStyle/>
          <a:p>
            <a:endParaRPr lang="es-ES" b="1" dirty="0">
              <a:solidFill>
                <a:srgbClr val="000000"/>
              </a:solidFill>
              <a:latin typeface="Calibri" panose="020F0502020204030204" pitchFamily="34" charset="0"/>
            </a:endParaRPr>
          </a:p>
          <a:p>
            <a:r>
              <a:rPr lang="es-ES" sz="1600" b="1" dirty="0">
                <a:solidFill>
                  <a:srgbClr val="000000"/>
                </a:solidFill>
                <a:latin typeface="Calibri" panose="020F0502020204030204" pitchFamily="34" charset="0"/>
              </a:rPr>
              <a:t>Coordinador de la obra:</a:t>
            </a:r>
            <a:endParaRPr lang="es-ES" sz="1600" dirty="0"/>
          </a:p>
          <a:p>
            <a:r>
              <a:rPr lang="es-ES" sz="1600" dirty="0">
                <a:solidFill>
                  <a:srgbClr val="000000"/>
                </a:solidFill>
                <a:latin typeface="Calibri" panose="020F0502020204030204" pitchFamily="34" charset="0"/>
              </a:rPr>
              <a:t>Pedro J. Romero Palacios</a:t>
            </a:r>
            <a:endParaRPr lang="es-ES" sz="1600" dirty="0"/>
          </a:p>
          <a:p>
            <a:r>
              <a:rPr lang="es-ES" sz="1600" dirty="0"/>
              <a:t/>
            </a:r>
            <a:br>
              <a:rPr lang="es-ES" sz="1600" dirty="0"/>
            </a:br>
            <a:r>
              <a:rPr lang="es-ES" sz="1600" b="1" dirty="0">
                <a:solidFill>
                  <a:srgbClr val="000000"/>
                </a:solidFill>
                <a:latin typeface="Calibri" panose="020F0502020204030204" pitchFamily="34" charset="0"/>
              </a:rPr>
              <a:t>Autora global de la obra:</a:t>
            </a:r>
            <a:endParaRPr lang="es-ES" sz="1600" dirty="0"/>
          </a:p>
          <a:p>
            <a:r>
              <a:rPr lang="es-ES" sz="1600" dirty="0" err="1">
                <a:solidFill>
                  <a:srgbClr val="000000"/>
                </a:solidFill>
                <a:latin typeface="Calibri" panose="020F0502020204030204" pitchFamily="34" charset="0"/>
              </a:rPr>
              <a:t>Mª</a:t>
            </a:r>
            <a:r>
              <a:rPr lang="es-ES" sz="1600" dirty="0">
                <a:solidFill>
                  <a:srgbClr val="000000"/>
                </a:solidFill>
                <a:latin typeface="Calibri" panose="020F0502020204030204" pitchFamily="34" charset="0"/>
              </a:rPr>
              <a:t> Isabel Navarro-Pelayo Torres</a:t>
            </a:r>
            <a:endParaRPr lang="es-ES" sz="1600" dirty="0"/>
          </a:p>
          <a:p>
            <a:r>
              <a:rPr lang="es-ES" dirty="0"/>
              <a:t/>
            </a:r>
            <a:br>
              <a:rPr lang="es-ES" dirty="0"/>
            </a:br>
            <a:endParaRPr lang="es-ES" dirty="0"/>
          </a:p>
        </p:txBody>
      </p:sp>
      <p:sp>
        <p:nvSpPr>
          <p:cNvPr id="8" name="Rectángulo 7">
            <a:extLst>
              <a:ext uri="{FF2B5EF4-FFF2-40B4-BE49-F238E27FC236}">
                <a16:creationId xmlns:a16="http://schemas.microsoft.com/office/drawing/2014/main" xmlns="" id="{66C2F1EF-BF50-4F21-8C9F-4DDB9DB45862}"/>
              </a:ext>
            </a:extLst>
          </p:cNvPr>
          <p:cNvSpPr/>
          <p:nvPr/>
        </p:nvSpPr>
        <p:spPr>
          <a:xfrm>
            <a:off x="9011041" y="2853348"/>
            <a:ext cx="6096000" cy="2185214"/>
          </a:xfrm>
          <a:prstGeom prst="rect">
            <a:avLst/>
          </a:prstGeom>
        </p:spPr>
        <p:txBody>
          <a:bodyPr>
            <a:spAutoFit/>
          </a:bodyPr>
          <a:lstStyle/>
          <a:p>
            <a:r>
              <a:rPr lang="es-ES" sz="1600" b="1" dirty="0">
                <a:solidFill>
                  <a:srgbClr val="000000"/>
                </a:solidFill>
                <a:latin typeface="Calibri" panose="020F0502020204030204" pitchFamily="34" charset="0"/>
              </a:rPr>
              <a:t>Alumnos internos:</a:t>
            </a:r>
          </a:p>
          <a:p>
            <a:r>
              <a:rPr lang="es-ES" sz="1600" dirty="0">
                <a:solidFill>
                  <a:srgbClr val="000000"/>
                </a:solidFill>
                <a:latin typeface="Calibri" panose="020F0502020204030204" pitchFamily="34" charset="0"/>
              </a:rPr>
              <a:t>Silvia </a:t>
            </a:r>
            <a:r>
              <a:rPr lang="es-ES" sz="1600" dirty="0" err="1">
                <a:solidFill>
                  <a:srgbClr val="000000"/>
                </a:solidFill>
                <a:latin typeface="Calibri" panose="020F0502020204030204" pitchFamily="34" charset="0"/>
              </a:rPr>
              <a:t>Clares</a:t>
            </a:r>
            <a:r>
              <a:rPr lang="es-ES" sz="1600" dirty="0">
                <a:solidFill>
                  <a:srgbClr val="000000"/>
                </a:solidFill>
                <a:latin typeface="Calibri" panose="020F0502020204030204" pitchFamily="34" charset="0"/>
              </a:rPr>
              <a:t> Mena</a:t>
            </a:r>
          </a:p>
          <a:p>
            <a:r>
              <a:rPr lang="es-ES" sz="1600" dirty="0">
                <a:solidFill>
                  <a:srgbClr val="000000"/>
                </a:solidFill>
                <a:latin typeface="Calibri" panose="020F0502020204030204" pitchFamily="34" charset="0"/>
              </a:rPr>
              <a:t>Miguel A. Enamorado Varela</a:t>
            </a:r>
          </a:p>
          <a:p>
            <a:r>
              <a:rPr lang="es-ES" sz="1600" dirty="0">
                <a:solidFill>
                  <a:srgbClr val="000000"/>
                </a:solidFill>
                <a:latin typeface="Calibri" panose="020F0502020204030204" pitchFamily="34" charset="0"/>
              </a:rPr>
              <a:t>Jesús Torres Medina</a:t>
            </a:r>
            <a:endParaRPr lang="es-ES" sz="1600" dirty="0"/>
          </a:p>
          <a:p>
            <a:r>
              <a:rPr lang="es-ES" dirty="0"/>
              <a:t/>
            </a:r>
            <a:br>
              <a:rPr lang="es-ES" dirty="0"/>
            </a:br>
            <a:r>
              <a:rPr lang="es-ES" dirty="0"/>
              <a:t/>
            </a:r>
            <a:br>
              <a:rPr lang="es-ES" dirty="0"/>
            </a:br>
            <a:r>
              <a:rPr lang="es-ES" dirty="0"/>
              <a:t/>
            </a:r>
            <a:br>
              <a:rPr lang="es-ES" dirty="0"/>
            </a:br>
            <a:endParaRPr lang="es-ES" dirty="0"/>
          </a:p>
        </p:txBody>
      </p:sp>
    </p:spTree>
    <p:extLst>
      <p:ext uri="{BB962C8B-B14F-4D97-AF65-F5344CB8AC3E}">
        <p14:creationId xmlns:p14="http://schemas.microsoft.com/office/powerpoint/2010/main" val="2526362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3522421180"/>
              </p:ext>
            </p:extLst>
          </p:nvPr>
        </p:nvGraphicFramePr>
        <p:xfrm>
          <a:off x="1" y="0"/>
          <a:ext cx="12192000" cy="7050678"/>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6">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78532">
                <a:tc gridSpan="5">
                  <a:txBody>
                    <a:bodyPr/>
                    <a:lstStyle/>
                    <a:p>
                      <a:pPr algn="ctr"/>
                      <a:r>
                        <a:rPr lang="es-ES" sz="1600" dirty="0"/>
                        <a:t>ECO pequeños órganos</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179631">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3090746">
                <a:tc>
                  <a:txBody>
                    <a:bodyPr/>
                    <a:lstStyle/>
                    <a:p>
                      <a:pPr algn="ctr"/>
                      <a:r>
                        <a:rPr lang="es-ES" sz="1800" b="1" dirty="0"/>
                        <a:t>Esófago y tráquea</a:t>
                      </a:r>
                    </a:p>
                  </a:txBody>
                  <a:tcPr/>
                </a:tc>
                <a:tc>
                  <a:txBody>
                    <a:bodyPr/>
                    <a:lstStyle/>
                    <a:p>
                      <a:pPr marL="0" indent="0" algn="just">
                        <a:buFont typeface="Arial" panose="020B0604020202020204" pitchFamily="34" charset="0"/>
                        <a:buNone/>
                      </a:pPr>
                      <a:r>
                        <a:rPr lang="es-ES" sz="1100" dirty="0"/>
                        <a:t>Se visualiza en orden de profundidad, la piel, los músculos </a:t>
                      </a:r>
                      <a:r>
                        <a:rPr lang="es-ES" sz="1100" dirty="0" err="1"/>
                        <a:t>pretiroideos</a:t>
                      </a:r>
                      <a:r>
                        <a:rPr lang="es-ES" sz="1100" dirty="0"/>
                        <a:t> (más </a:t>
                      </a:r>
                      <a:r>
                        <a:rPr lang="es-ES" sz="1100" dirty="0" err="1"/>
                        <a:t>hipoecogénicos</a:t>
                      </a:r>
                      <a:r>
                        <a:rPr lang="es-ES" sz="1100" dirty="0"/>
                        <a:t> que el parénquima tiroideo; los músculos se señalan con una flecha amarilla), el istmo tiroideo, la tráquea (con una línea hiperecogénica y unos artefactos posteriores a ella; la tráquea se señala con una flecha azul) y, en la zona más posterior y derecha de la imagen, se encuentra el esófago (estructura más </a:t>
                      </a:r>
                      <a:r>
                        <a:rPr lang="es-ES" sz="1100" dirty="0" err="1"/>
                        <a:t>hipoecogénica</a:t>
                      </a:r>
                      <a:r>
                        <a:rPr lang="es-ES" sz="1100" dirty="0"/>
                        <a:t> que el tiroides; ver flecha verde).</a:t>
                      </a:r>
                    </a:p>
                  </a:txBody>
                  <a:tcPr/>
                </a:tc>
                <a:tc>
                  <a:txBody>
                    <a:bodyPr/>
                    <a:lstStyle/>
                    <a:p>
                      <a:pPr algn="just"/>
                      <a:r>
                        <a:rPr lang="es-ES" sz="1100" dirty="0"/>
                        <a:t>En la línea media del cuello con un corte transversal a nivel inferior del cartílago cricoides.</a:t>
                      </a:r>
                    </a:p>
                  </a:txBody>
                  <a:tcPr/>
                </a:tc>
                <a:tc>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a:txBody>
                    <a:bodyPr/>
                    <a:lstStyle/>
                    <a:p>
                      <a:pPr algn="just"/>
                      <a:endParaRPr lang="es-ES" sz="1100" kern="1200" dirty="0">
                        <a:solidFill>
                          <a:schemeClr val="dk1"/>
                        </a:solidFill>
                        <a:latin typeface="+mn-lt"/>
                        <a:ea typeface="+mn-ea"/>
                        <a:cs typeface="+mn-cs"/>
                      </a:endParaRPr>
                    </a:p>
                  </a:txBody>
                  <a:tcPr/>
                </a:tc>
                <a:extLst>
                  <a:ext uri="{0D108BD9-81ED-4DB2-BD59-A6C34878D82A}">
                    <a16:rowId xmlns:a16="http://schemas.microsoft.com/office/drawing/2014/main" xmlns="" val="1983829829"/>
                  </a:ext>
                </a:extLst>
              </a:tr>
              <a:tr h="3090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dirty="0"/>
                        <a:t>Arteria carótida común, bifurcación, carótida interna y carótida externa</a:t>
                      </a:r>
                    </a:p>
                    <a:p>
                      <a:endParaRPr lang="es-ES" sz="1400" b="1" dirty="0"/>
                    </a:p>
                  </a:txBody>
                  <a:tcPr/>
                </a:tc>
                <a:tc>
                  <a:txBody>
                    <a:bodyPr/>
                    <a:lstStyle/>
                    <a:p>
                      <a:pPr marL="0" indent="0" algn="just">
                        <a:buFont typeface="Arial" panose="020B0604020202020204" pitchFamily="34" charset="0"/>
                        <a:buNone/>
                      </a:pPr>
                      <a:r>
                        <a:rPr lang="es-ES" sz="1100" dirty="0"/>
                        <a:t>Se visualiza la arteria carótida común hasta bifurcarse en arteria carótida externa e interna. Antes de dicha bifurcación, se puede visualizar un ensanchamiento arterial conocido como </a:t>
                      </a:r>
                      <a:r>
                        <a:rPr lang="es-ES" sz="1100" dirty="0" err="1"/>
                        <a:t>glomus</a:t>
                      </a:r>
                      <a:r>
                        <a:rPr lang="es-ES" sz="1100" dirty="0"/>
                        <a:t> carotídeo (ver vídeo). La arteria carótida externa se sitúa, nada más salir de la bifurcación, más medial que la arteria carótida interna.</a:t>
                      </a:r>
                    </a:p>
                  </a:txBody>
                  <a:tcPr/>
                </a:tc>
                <a:tc>
                  <a:txBody>
                    <a:bodyPr/>
                    <a:lstStyle/>
                    <a:p>
                      <a:pPr algn="just"/>
                      <a:r>
                        <a:rPr lang="es-ES" sz="1100" dirty="0"/>
                        <a:t>Desde la zona </a:t>
                      </a:r>
                      <a:r>
                        <a:rPr lang="es-ES" sz="1100" dirty="0" err="1"/>
                        <a:t>lateroinferior</a:t>
                      </a:r>
                      <a:r>
                        <a:rPr lang="es-ES" sz="1100" dirty="0"/>
                        <a:t> del cuello y mediante un corte transversal, ascendemos despacio hasta situarnos a nivel infraclavicular para tener imágenes de todo el trayecto carotídeo.</a:t>
                      </a:r>
                    </a:p>
                  </a:txBody>
                  <a:tcPr/>
                </a:tc>
                <a:tc>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a:txBody>
                    <a:bodyPr/>
                    <a:lstStyle/>
                    <a:p>
                      <a:pPr algn="just"/>
                      <a:endParaRPr lang="es-ES" sz="1100" kern="1200" dirty="0">
                        <a:solidFill>
                          <a:schemeClr val="dk1"/>
                        </a:solidFill>
                        <a:latin typeface="+mn-lt"/>
                        <a:ea typeface="+mn-ea"/>
                        <a:cs typeface="+mn-cs"/>
                      </a:endParaRPr>
                    </a:p>
                  </a:txBody>
                  <a:tcPr/>
                </a:tc>
                <a:extLst>
                  <a:ext uri="{0D108BD9-81ED-4DB2-BD59-A6C34878D82A}">
                    <a16:rowId xmlns:a16="http://schemas.microsoft.com/office/drawing/2014/main" xmlns="" val="3031429263"/>
                  </a:ext>
                </a:extLst>
              </a:tr>
            </a:tbl>
          </a:graphicData>
        </a:graphic>
      </p:graphicFrame>
      <p:pic>
        <p:nvPicPr>
          <p:cNvPr id="1026" name="Picture 2" descr="Still 19">
            <a:extLst>
              <a:ext uri="{FF2B5EF4-FFF2-40B4-BE49-F238E27FC236}">
                <a16:creationId xmlns:a16="http://schemas.microsoft.com/office/drawing/2014/main" xmlns="" id="{CB11FE17-3D5A-4C8C-B1FC-92B6F6EC93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1887" y="697681"/>
            <a:ext cx="2167973" cy="2990308"/>
          </a:xfrm>
          <a:prstGeom prst="rect">
            <a:avLst/>
          </a:prstGeom>
          <a:noFill/>
          <a:extLst>
            <a:ext uri="{909E8E84-426E-40DD-AFC4-6F175D3DCCD1}">
              <a14:hiddenFill xmlns:a14="http://schemas.microsoft.com/office/drawing/2010/main">
                <a:solidFill>
                  <a:srgbClr val="FFFFFF"/>
                </a:solidFill>
              </a14:hiddenFill>
            </a:ext>
          </a:extLst>
        </p:spPr>
      </p:pic>
      <p:pic>
        <p:nvPicPr>
          <p:cNvPr id="2" name="9bbe96e8a657e71a1695d66d3fbdfe87b626f4e9-0-burned_in">
            <a:hlinkClick r:id="" action="ppaction://media"/>
            <a:extLst>
              <a:ext uri="{FF2B5EF4-FFF2-40B4-BE49-F238E27FC236}">
                <a16:creationId xmlns:a16="http://schemas.microsoft.com/office/drawing/2014/main" xmlns="" id="{1B9EFFAA-44D5-4891-9E79-39A20866C8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51887" y="3997508"/>
            <a:ext cx="2167973" cy="2986493"/>
          </a:xfrm>
          <a:prstGeom prst="rect">
            <a:avLst/>
          </a:prstGeom>
        </p:spPr>
      </p:pic>
      <p:sp>
        <p:nvSpPr>
          <p:cNvPr id="5" name="CuadroTexto 4">
            <a:extLst>
              <a:ext uri="{FF2B5EF4-FFF2-40B4-BE49-F238E27FC236}">
                <a16:creationId xmlns:a16="http://schemas.microsoft.com/office/drawing/2014/main" xmlns="" id="{937FD88F-C2C4-4F36-B42D-B63429C47AD5}"/>
              </a:ext>
            </a:extLst>
          </p:cNvPr>
          <p:cNvSpPr txBox="1"/>
          <p:nvPr/>
        </p:nvSpPr>
        <p:spPr>
          <a:xfrm>
            <a:off x="7651887" y="4108671"/>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cxnSp>
        <p:nvCxnSpPr>
          <p:cNvPr id="6" name="Conector recto de flecha 5">
            <a:extLst>
              <a:ext uri="{FF2B5EF4-FFF2-40B4-BE49-F238E27FC236}">
                <a16:creationId xmlns:a16="http://schemas.microsoft.com/office/drawing/2014/main" xmlns="" id="{1BA254EA-10FE-4C34-86E1-D4791A962891}"/>
              </a:ext>
            </a:extLst>
          </p:cNvPr>
          <p:cNvCxnSpPr/>
          <p:nvPr/>
        </p:nvCxnSpPr>
        <p:spPr>
          <a:xfrm>
            <a:off x="9024730" y="2464904"/>
            <a:ext cx="344557" cy="21203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 name="Conector recto de flecha 6">
            <a:extLst>
              <a:ext uri="{FF2B5EF4-FFF2-40B4-BE49-F238E27FC236}">
                <a16:creationId xmlns:a16="http://schemas.microsoft.com/office/drawing/2014/main" xmlns="" id="{1FFF10B4-5A98-44CE-AF89-59547C9DA2DF}"/>
              </a:ext>
            </a:extLst>
          </p:cNvPr>
          <p:cNvCxnSpPr/>
          <p:nvPr/>
        </p:nvCxnSpPr>
        <p:spPr>
          <a:xfrm>
            <a:off x="7792872" y="1433015"/>
            <a:ext cx="313898"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 name="Conector recto de flecha 8">
            <a:extLst>
              <a:ext uri="{FF2B5EF4-FFF2-40B4-BE49-F238E27FC236}">
                <a16:creationId xmlns:a16="http://schemas.microsoft.com/office/drawing/2014/main" xmlns="" id="{B4998704-6CA5-41C3-9DD0-D2C5D985312E}"/>
              </a:ext>
            </a:extLst>
          </p:cNvPr>
          <p:cNvCxnSpPr>
            <a:cxnSpLocks/>
          </p:cNvCxnSpPr>
          <p:nvPr/>
        </p:nvCxnSpPr>
        <p:spPr>
          <a:xfrm flipV="1">
            <a:off x="8215952" y="1599063"/>
            <a:ext cx="321753" cy="17514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9049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741309" y="1735789"/>
            <a:ext cx="8990860" cy="1569660"/>
          </a:xfrm>
          <a:prstGeom prst="rect">
            <a:avLst/>
          </a:prstGeom>
          <a:noFill/>
        </p:spPr>
        <p:txBody>
          <a:bodyPr wrap="square" rtlCol="0">
            <a:spAutoFit/>
          </a:bodyPr>
          <a:lstStyle/>
          <a:p>
            <a:pPr algn="ctr"/>
            <a:r>
              <a:rPr lang="es-ES" sz="4800" b="1" dirty="0"/>
              <a:t>3. ECOGRAFÍA del SISTEMA VASCULAR PERIFÉRICO</a:t>
            </a:r>
          </a:p>
        </p:txBody>
      </p:sp>
      <p:pic>
        <p:nvPicPr>
          <p:cNvPr id="3" name="Imagen 2">
            <a:extLst>
              <a:ext uri="{FF2B5EF4-FFF2-40B4-BE49-F238E27FC236}">
                <a16:creationId xmlns:a16="http://schemas.microsoft.com/office/drawing/2014/main" xmlns="" id="{22BBCFEF-7631-4657-996C-751EEFB4ADAC}"/>
              </a:ext>
            </a:extLst>
          </p:cNvPr>
          <p:cNvPicPr>
            <a:picLocks noChangeAspect="1"/>
          </p:cNvPicPr>
          <p:nvPr/>
        </p:nvPicPr>
        <p:blipFill rotWithShape="1">
          <a:blip r:embed="rId2"/>
          <a:srcRect l="25168" t="14278" r="22109" b="19421"/>
          <a:stretch/>
        </p:blipFill>
        <p:spPr>
          <a:xfrm>
            <a:off x="4935940" y="3944541"/>
            <a:ext cx="2320120" cy="1640340"/>
          </a:xfrm>
          <a:prstGeom prst="rect">
            <a:avLst/>
          </a:prstGeom>
        </p:spPr>
      </p:pic>
      <p:sp>
        <p:nvSpPr>
          <p:cNvPr id="4" name="CuadroTexto 3">
            <a:hlinkClick r:id="rId3" action="ppaction://hlinksldjump"/>
            <a:extLst>
              <a:ext uri="{FF2B5EF4-FFF2-40B4-BE49-F238E27FC236}">
                <a16:creationId xmlns:a16="http://schemas.microsoft.com/office/drawing/2014/main" xmlns="" id="{EA3F1171-9A0C-4470-A706-4319347F5F87}"/>
              </a:ext>
            </a:extLst>
          </p:cNvPr>
          <p:cNvSpPr txBox="1"/>
          <p:nvPr/>
        </p:nvSpPr>
        <p:spPr>
          <a:xfrm>
            <a:off x="7656394" y="6223973"/>
            <a:ext cx="180150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dirty="0"/>
              <a:t>VOLVER A ÍNDICE</a:t>
            </a:r>
          </a:p>
        </p:txBody>
      </p:sp>
      <p:sp>
        <p:nvSpPr>
          <p:cNvPr id="5" name="CuadroTexto 4">
            <a:extLst>
              <a:ext uri="{FF2B5EF4-FFF2-40B4-BE49-F238E27FC236}">
                <a16:creationId xmlns:a16="http://schemas.microsoft.com/office/drawing/2014/main" xmlns="" id="{C4C18E77-4E6B-42E8-94AA-00D8C05727DC}"/>
              </a:ext>
            </a:extLst>
          </p:cNvPr>
          <p:cNvSpPr txBox="1"/>
          <p:nvPr/>
        </p:nvSpPr>
        <p:spPr>
          <a:xfrm>
            <a:off x="4935940" y="3305449"/>
            <a:ext cx="3031385" cy="369332"/>
          </a:xfrm>
          <a:prstGeom prst="rect">
            <a:avLst/>
          </a:prstGeom>
          <a:noFill/>
        </p:spPr>
        <p:txBody>
          <a:bodyPr wrap="square" rtlCol="0">
            <a:spAutoFit/>
          </a:bodyPr>
          <a:lstStyle/>
          <a:p>
            <a:r>
              <a:rPr lang="es-ES" b="1" i="1" dirty="0">
                <a:solidFill>
                  <a:schemeClr val="accent1">
                    <a:lumMod val="50000"/>
                  </a:schemeClr>
                </a:solidFill>
              </a:rPr>
              <a:t>Dr. Parrilla, Dr. Romero</a:t>
            </a:r>
          </a:p>
        </p:txBody>
      </p:sp>
    </p:spTree>
    <p:extLst>
      <p:ext uri="{BB962C8B-B14F-4D97-AF65-F5344CB8AC3E}">
        <p14:creationId xmlns:p14="http://schemas.microsoft.com/office/powerpoint/2010/main" val="391251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046091" y="1363957"/>
            <a:ext cx="7319987" cy="5078313"/>
          </a:xfrm>
          <a:prstGeom prst="rect">
            <a:avLst/>
          </a:prstGeom>
          <a:noFill/>
        </p:spPr>
        <p:txBody>
          <a:bodyPr wrap="square" rtlCol="0">
            <a:spAutoFit/>
          </a:bodyPr>
          <a:lstStyle/>
          <a:p>
            <a:pPr lvl="1" algn="just"/>
            <a:r>
              <a:rPr lang="es-ES" dirty="0"/>
              <a:t>La ecografía del sistema vascular periférico permite descartar en el servicio de Urgencias de forma rápida y eficaz una </a:t>
            </a:r>
            <a:r>
              <a:rPr lang="es-ES" b="1" dirty="0"/>
              <a:t>trombosis venosa profunda</a:t>
            </a:r>
            <a:r>
              <a:rPr lang="es-ES" dirty="0"/>
              <a:t>, estudiando las distintas venas del sistema venoso de las extremidades inferiores.</a:t>
            </a:r>
          </a:p>
          <a:p>
            <a:pPr lvl="1" algn="just"/>
            <a:endParaRPr lang="es-ES" dirty="0"/>
          </a:p>
          <a:p>
            <a:pPr lvl="1" algn="just"/>
            <a:r>
              <a:rPr lang="es-ES" dirty="0"/>
              <a:t>Para realizar una ecografía del sistema venoso de las extremidades inferiores se suele colocar al paciente en </a:t>
            </a:r>
            <a:r>
              <a:rPr lang="es-ES" b="1" dirty="0"/>
              <a:t>decúbito supino</a:t>
            </a:r>
            <a:r>
              <a:rPr lang="es-ES" dirty="0"/>
              <a:t>, en una situación de Trendelenburg inversa, para que las venas se ingurgiten y se puedan visualizar mejor.</a:t>
            </a:r>
          </a:p>
          <a:p>
            <a:pPr lvl="1" algn="just"/>
            <a:endParaRPr lang="es-ES" dirty="0"/>
          </a:p>
          <a:p>
            <a:pPr lvl="1" algn="just"/>
            <a:r>
              <a:rPr lang="es-ES" dirty="0"/>
              <a:t>El corte usado es transversal y la marca del transductor debe estar mirando hacia la derecha. El ecógrafo que se usa en la práctica clínica habitual es lineal.</a:t>
            </a:r>
          </a:p>
          <a:p>
            <a:pPr lvl="1" algn="just"/>
            <a:endParaRPr lang="es-ES" dirty="0"/>
          </a:p>
          <a:p>
            <a:pPr lvl="1" algn="just"/>
            <a:r>
              <a:rPr lang="es-ES" dirty="0"/>
              <a:t>Se distinguen dos áreas:</a:t>
            </a:r>
          </a:p>
          <a:p>
            <a:pPr lvl="1" algn="just"/>
            <a:endParaRPr lang="es-ES" dirty="0"/>
          </a:p>
          <a:p>
            <a:pPr marL="742950" lvl="1" indent="-285750" algn="just">
              <a:buFont typeface="Wingdings" panose="05000000000000000000" pitchFamily="2" charset="2"/>
              <a:buChar char="v"/>
            </a:pPr>
            <a:r>
              <a:rPr lang="es-ES" dirty="0"/>
              <a:t>Área femoral</a:t>
            </a:r>
          </a:p>
          <a:p>
            <a:pPr marL="742950" lvl="1" indent="-285750" algn="just">
              <a:buFont typeface="Wingdings" panose="05000000000000000000" pitchFamily="2" charset="2"/>
              <a:buChar char="v"/>
            </a:pPr>
            <a:r>
              <a:rPr lang="es-ES" dirty="0"/>
              <a:t>Área poplítea</a:t>
            </a:r>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3. ECOGRAFÍA DE SISTEMA VASCULAR PERIFÉRICO</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flipV="1">
            <a:off x="1297883" y="1209593"/>
            <a:ext cx="8856770" cy="1"/>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5" name="Picture 2" descr="https://multimedia.elsevier.es/PublicationsMultimediaV1/item/multimedia/thumbnail/S0212538214000132:fx3.jpeg?idApp=UINPBA00004N">
            <a:extLst>
              <a:ext uri="{FF2B5EF4-FFF2-40B4-BE49-F238E27FC236}">
                <a16:creationId xmlns:a16="http://schemas.microsoft.com/office/drawing/2014/main" xmlns="" id="{ED1B671E-02E0-439E-A839-F8D705554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6885" y="1363957"/>
            <a:ext cx="3549097" cy="4909584"/>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xmlns="" id="{8B85F965-53E8-4212-8CC6-5A7BAB7AD5D8}"/>
              </a:ext>
            </a:extLst>
          </p:cNvPr>
          <p:cNvSpPr txBox="1"/>
          <p:nvPr/>
        </p:nvSpPr>
        <p:spPr>
          <a:xfrm>
            <a:off x="8474580" y="6273541"/>
            <a:ext cx="3717420" cy="584775"/>
          </a:xfrm>
          <a:prstGeom prst="rect">
            <a:avLst/>
          </a:prstGeom>
          <a:noFill/>
        </p:spPr>
        <p:txBody>
          <a:bodyPr wrap="square" rtlCol="0">
            <a:spAutoFit/>
          </a:bodyPr>
          <a:lstStyle/>
          <a:p>
            <a:pPr fontAlgn="base"/>
            <a:r>
              <a:rPr lang="es-ES" sz="1050" dirty="0"/>
              <a:t>Armstrong KE. Detener el reflujo: Una actualización del tratamiento sintomático de las venas varicosas. 2014. </a:t>
            </a:r>
            <a:r>
              <a:rPr lang="es-ES" dirty="0">
                <a:hlinkClick r:id="rId3"/>
              </a:rPr>
              <a:t/>
            </a:r>
            <a:br>
              <a:rPr lang="es-ES" dirty="0">
                <a:hlinkClick r:id="rId3"/>
              </a:rPr>
            </a:br>
            <a:endParaRPr lang="es-ES" sz="1100" dirty="0"/>
          </a:p>
        </p:txBody>
      </p:sp>
    </p:spTree>
    <p:extLst>
      <p:ext uri="{BB962C8B-B14F-4D97-AF65-F5344CB8AC3E}">
        <p14:creationId xmlns:p14="http://schemas.microsoft.com/office/powerpoint/2010/main" val="3651570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2972814582"/>
              </p:ext>
            </p:extLst>
          </p:nvPr>
        </p:nvGraphicFramePr>
        <p:xfrm>
          <a:off x="1" y="0"/>
          <a:ext cx="12192000" cy="7061986"/>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6">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69407">
                <a:tc gridSpan="5">
                  <a:txBody>
                    <a:bodyPr/>
                    <a:lstStyle/>
                    <a:p>
                      <a:pPr algn="ctr"/>
                      <a:r>
                        <a:rPr lang="es-ES" sz="1600" dirty="0"/>
                        <a:t>ECO vascular</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43365">
                <a:tc>
                  <a:txBody>
                    <a:bodyPr/>
                    <a:lstStyle/>
                    <a:p>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3072614">
                <a:tc>
                  <a:txBody>
                    <a:bodyPr/>
                    <a:lstStyle/>
                    <a:p>
                      <a:r>
                        <a:rPr lang="es-ES" sz="1400" b="1" dirty="0"/>
                        <a:t>Arteria y vena femoral común</a:t>
                      </a:r>
                    </a:p>
                  </a:txBody>
                  <a:tcPr/>
                </a:tc>
                <a:tc>
                  <a:txBody>
                    <a:bodyPr/>
                    <a:lstStyle/>
                    <a:p>
                      <a:pPr marL="0" indent="0" algn="just">
                        <a:buFont typeface="Arial" panose="020B0604020202020204" pitchFamily="34" charset="0"/>
                        <a:buNone/>
                      </a:pPr>
                      <a:r>
                        <a:rPr lang="es-ES" sz="1100" dirty="0"/>
                        <a:t>Se visualizan dos estructuras anecoicas. La más medial y elíptica es la vena femoral común, que debe ser fisiológicamente comprimible (flecha azul). La más lateral y redondeada es la arteria femoral común (flecha naranja).</a:t>
                      </a:r>
                    </a:p>
                    <a:p>
                      <a:pPr marL="0" indent="0" algn="just">
                        <a:buFont typeface="Arial" panose="020B0604020202020204" pitchFamily="34" charset="0"/>
                        <a:buNone/>
                      </a:pPr>
                      <a:r>
                        <a:rPr lang="es-ES" sz="1100" dirty="0"/>
                        <a:t>La arteria es pulsátil y la vena es fácilmente colapsable.</a:t>
                      </a:r>
                    </a:p>
                  </a:txBody>
                  <a:tcPr/>
                </a:tc>
                <a:tc>
                  <a:txBody>
                    <a:bodyPr/>
                    <a:lstStyle/>
                    <a:p>
                      <a:pPr algn="just"/>
                      <a:r>
                        <a:rPr lang="es-ES" sz="1100" dirty="0"/>
                        <a:t>Colocar el transductor en un corte transversal justo debajo del pliegue inguinal.</a:t>
                      </a:r>
                    </a:p>
                    <a:p>
                      <a:pPr algn="just"/>
                      <a:r>
                        <a:rPr lang="es-ES" sz="1100" dirty="0"/>
                        <a:t>Se debe comprimir y descomprimir la zona para detectar presencia o no de patología a nivel venoso. </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pPr algn="just"/>
                      <a:r>
                        <a:rPr lang="es-ES" sz="1100" kern="1200" dirty="0">
                          <a:solidFill>
                            <a:schemeClr val="dk1"/>
                          </a:solidFill>
                          <a:latin typeface="+mn-lt"/>
                          <a:ea typeface="+mn-ea"/>
                          <a:cs typeface="+mn-cs"/>
                        </a:rPr>
                        <a:t>En caso de trombosis venosa profunda, veríamos que la vena femoral no es comprimible/colapsable por completo (ambas paredes “se tocan”), y/o visualizaríamos en la imagen un material </a:t>
                      </a:r>
                      <a:r>
                        <a:rPr lang="es-ES" sz="1100" kern="1200" dirty="0" err="1">
                          <a:solidFill>
                            <a:schemeClr val="dk1"/>
                          </a:solidFill>
                          <a:latin typeface="+mn-lt"/>
                          <a:ea typeface="+mn-ea"/>
                          <a:cs typeface="+mn-cs"/>
                        </a:rPr>
                        <a:t>hiperecoico</a:t>
                      </a:r>
                      <a:r>
                        <a:rPr lang="es-ES" sz="1100" kern="1200" dirty="0">
                          <a:solidFill>
                            <a:schemeClr val="dk1"/>
                          </a:solidFill>
                          <a:latin typeface="+mn-lt"/>
                          <a:ea typeface="+mn-ea"/>
                          <a:cs typeface="+mn-cs"/>
                        </a:rPr>
                        <a:t> en el interior del vaso (el trombo).</a:t>
                      </a:r>
                    </a:p>
                  </a:txBody>
                  <a:tcPr/>
                </a:tc>
                <a:extLst>
                  <a:ext uri="{0D108BD9-81ED-4DB2-BD59-A6C34878D82A}">
                    <a16:rowId xmlns:a16="http://schemas.microsoft.com/office/drawing/2014/main" xmlns="" val="1983829829"/>
                  </a:ext>
                </a:extLst>
              </a:tr>
              <a:tr h="3072614">
                <a:tc>
                  <a:txBody>
                    <a:bodyPr/>
                    <a:lstStyle/>
                    <a:p>
                      <a:r>
                        <a:rPr lang="es-ES" sz="1400" b="1" dirty="0"/>
                        <a:t>Vena safena interna o vena safena mayor</a:t>
                      </a:r>
                    </a:p>
                  </a:txBody>
                  <a:tcPr/>
                </a:tc>
                <a:tc>
                  <a:txBody>
                    <a:bodyPr/>
                    <a:lstStyle/>
                    <a:p>
                      <a:pPr marL="0" indent="0" algn="just">
                        <a:buFont typeface="Arial" panose="020B0604020202020204" pitchFamily="34" charset="0"/>
                        <a:buNone/>
                      </a:pPr>
                      <a:r>
                        <a:rPr lang="es-ES" sz="1100" dirty="0"/>
                        <a:t>Se visualiza la vena comunicante entre el sistema venoso superficial y profundo. La unión </a:t>
                      </a:r>
                      <a:r>
                        <a:rPr lang="es-ES" sz="1100" dirty="0" err="1"/>
                        <a:t>safenofemoral</a:t>
                      </a:r>
                      <a:r>
                        <a:rPr lang="es-ES" sz="1100" dirty="0"/>
                        <a:t> (flecha negra) conecta la vena safena interna o mayor (sistema superficial) con la la vena femoral común (sistema profundo).</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t>Colocar el transductor en un corte transversal justo debajo del pliegue inguinal.</a:t>
                      </a:r>
                    </a:p>
                    <a:p>
                      <a:pPr algn="just"/>
                      <a:r>
                        <a:rPr lang="es-ES" sz="1100" dirty="0"/>
                        <a:t>Descender poco a poco el transductor y acercarlo desde la ingle hacia el muslo para encontrar la desembocadura de la vena safena interna.</a:t>
                      </a:r>
                    </a:p>
                  </a:txBody>
                  <a:tcPr/>
                </a:tc>
                <a:tc>
                  <a:txBody>
                    <a:bodyPr/>
                    <a:lstStyle/>
                    <a:p>
                      <a:endParaRPr lang="es-ES" sz="1100" dirty="0"/>
                    </a:p>
                  </a:txBody>
                  <a:tcPr/>
                </a:tc>
                <a:tc>
                  <a:txBody>
                    <a:bodyPr/>
                    <a:lstStyle/>
                    <a:p>
                      <a:pPr algn="just"/>
                      <a:endParaRPr lang="es-ES" sz="1100" kern="1200" dirty="0">
                        <a:solidFill>
                          <a:schemeClr val="dk1"/>
                        </a:solidFill>
                        <a:latin typeface="+mn-lt"/>
                        <a:ea typeface="+mn-ea"/>
                        <a:cs typeface="+mn-cs"/>
                      </a:endParaRPr>
                    </a:p>
                  </a:txBody>
                  <a:tcPr/>
                </a:tc>
                <a:extLst>
                  <a:ext uri="{0D108BD9-81ED-4DB2-BD59-A6C34878D82A}">
                    <a16:rowId xmlns:a16="http://schemas.microsoft.com/office/drawing/2014/main" xmlns="" val="1968294615"/>
                  </a:ext>
                </a:extLst>
              </a:tr>
            </a:tbl>
          </a:graphicData>
        </a:graphic>
      </p:graphicFrame>
      <p:pic>
        <p:nvPicPr>
          <p:cNvPr id="2" name="Imagen 1">
            <a:extLst>
              <a:ext uri="{FF2B5EF4-FFF2-40B4-BE49-F238E27FC236}">
                <a16:creationId xmlns:a16="http://schemas.microsoft.com/office/drawing/2014/main" xmlns="" id="{0B8F55C8-30D0-4080-A75D-F0741923BC1C}"/>
              </a:ext>
            </a:extLst>
          </p:cNvPr>
          <p:cNvPicPr>
            <a:picLocks noChangeAspect="1"/>
          </p:cNvPicPr>
          <p:nvPr/>
        </p:nvPicPr>
        <p:blipFill rotWithShape="1">
          <a:blip r:embed="rId2"/>
          <a:srcRect l="25168" t="14278" r="22109" b="19421"/>
          <a:stretch/>
        </p:blipFill>
        <p:spPr>
          <a:xfrm>
            <a:off x="7588155" y="720724"/>
            <a:ext cx="2320120" cy="1640340"/>
          </a:xfrm>
          <a:prstGeom prst="rect">
            <a:avLst/>
          </a:prstGeom>
        </p:spPr>
      </p:pic>
      <p:cxnSp>
        <p:nvCxnSpPr>
          <p:cNvPr id="5" name="Conector recto de flecha 4">
            <a:extLst>
              <a:ext uri="{FF2B5EF4-FFF2-40B4-BE49-F238E27FC236}">
                <a16:creationId xmlns:a16="http://schemas.microsoft.com/office/drawing/2014/main" xmlns="" id="{FE349D42-1CCE-4B13-AD66-66BF4A61C1DB}"/>
              </a:ext>
            </a:extLst>
          </p:cNvPr>
          <p:cNvCxnSpPr/>
          <p:nvPr/>
        </p:nvCxnSpPr>
        <p:spPr>
          <a:xfrm flipV="1">
            <a:off x="8243248" y="1787857"/>
            <a:ext cx="191069" cy="2866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Conector recto de flecha 5">
            <a:extLst>
              <a:ext uri="{FF2B5EF4-FFF2-40B4-BE49-F238E27FC236}">
                <a16:creationId xmlns:a16="http://schemas.microsoft.com/office/drawing/2014/main" xmlns="" id="{63A777B1-CE5C-44C7-BAB8-C3B77FC8D062}"/>
              </a:ext>
            </a:extLst>
          </p:cNvPr>
          <p:cNvCxnSpPr/>
          <p:nvPr/>
        </p:nvCxnSpPr>
        <p:spPr>
          <a:xfrm flipV="1">
            <a:off x="7820167" y="1644555"/>
            <a:ext cx="191069" cy="28660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7" name="Imagen 6">
            <a:extLst>
              <a:ext uri="{FF2B5EF4-FFF2-40B4-BE49-F238E27FC236}">
                <a16:creationId xmlns:a16="http://schemas.microsoft.com/office/drawing/2014/main" xmlns="" id="{D5305EBC-9240-4291-9F6F-FE94FDC96F42}"/>
              </a:ext>
            </a:extLst>
          </p:cNvPr>
          <p:cNvPicPr>
            <a:picLocks noChangeAspect="1"/>
          </p:cNvPicPr>
          <p:nvPr/>
        </p:nvPicPr>
        <p:blipFill rotWithShape="1">
          <a:blip r:embed="rId3"/>
          <a:srcRect l="66157" t="20184" r="17052" b="48855"/>
          <a:stretch/>
        </p:blipFill>
        <p:spPr>
          <a:xfrm>
            <a:off x="7588154" y="4010850"/>
            <a:ext cx="2320120" cy="2405189"/>
          </a:xfrm>
          <a:prstGeom prst="rect">
            <a:avLst/>
          </a:prstGeom>
        </p:spPr>
      </p:pic>
      <p:cxnSp>
        <p:nvCxnSpPr>
          <p:cNvPr id="9" name="Conector recto de flecha 8">
            <a:extLst>
              <a:ext uri="{FF2B5EF4-FFF2-40B4-BE49-F238E27FC236}">
                <a16:creationId xmlns:a16="http://schemas.microsoft.com/office/drawing/2014/main" xmlns="" id="{2B0D26AA-57AF-4085-8DC7-C7E30341FAA0}"/>
              </a:ext>
            </a:extLst>
          </p:cNvPr>
          <p:cNvCxnSpPr/>
          <p:nvPr/>
        </p:nvCxnSpPr>
        <p:spPr>
          <a:xfrm flipV="1">
            <a:off x="9608023" y="4722124"/>
            <a:ext cx="0" cy="3821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CuadroTexto 7">
            <a:extLst>
              <a:ext uri="{FF2B5EF4-FFF2-40B4-BE49-F238E27FC236}">
                <a16:creationId xmlns:a16="http://schemas.microsoft.com/office/drawing/2014/main" xmlns="" id="{8885A89F-BB66-40B8-BEBE-48F20CC69F56}"/>
              </a:ext>
            </a:extLst>
          </p:cNvPr>
          <p:cNvSpPr txBox="1"/>
          <p:nvPr/>
        </p:nvSpPr>
        <p:spPr>
          <a:xfrm>
            <a:off x="7449995" y="6431235"/>
            <a:ext cx="4916558" cy="307777"/>
          </a:xfrm>
          <a:prstGeom prst="rect">
            <a:avLst/>
          </a:prstGeom>
          <a:noFill/>
        </p:spPr>
        <p:txBody>
          <a:bodyPr wrap="square" rtlCol="0">
            <a:spAutoFit/>
          </a:bodyPr>
          <a:lstStyle/>
          <a:p>
            <a:r>
              <a:rPr lang="es-ES" sz="1400" i="1" dirty="0">
                <a:solidFill>
                  <a:schemeClr val="accent1">
                    <a:lumMod val="50000"/>
                  </a:schemeClr>
                </a:solidFill>
              </a:rPr>
              <a:t>Cortesía</a:t>
            </a:r>
            <a:r>
              <a:rPr lang="es-ES" sz="1400" dirty="0">
                <a:solidFill>
                  <a:schemeClr val="accent1">
                    <a:lumMod val="50000"/>
                  </a:schemeClr>
                </a:solidFill>
              </a:rPr>
              <a:t> </a:t>
            </a:r>
            <a:r>
              <a:rPr lang="es-ES" sz="1400" i="1" dirty="0">
                <a:solidFill>
                  <a:schemeClr val="accent1">
                    <a:lumMod val="50000"/>
                  </a:schemeClr>
                </a:solidFill>
                <a:cs typeface="Calibri"/>
              </a:rPr>
              <a:t>Dr. </a:t>
            </a:r>
            <a:r>
              <a:rPr lang="es-ES" sz="1400" i="1" dirty="0" err="1">
                <a:solidFill>
                  <a:schemeClr val="accent1">
                    <a:lumMod val="50000"/>
                  </a:schemeClr>
                </a:solidFill>
                <a:cs typeface="Calibri"/>
              </a:rPr>
              <a:t>Thrush</a:t>
            </a:r>
            <a:r>
              <a:rPr lang="es-ES" sz="1400" i="1" dirty="0">
                <a:solidFill>
                  <a:schemeClr val="accent1">
                    <a:lumMod val="50000"/>
                  </a:schemeClr>
                </a:solidFill>
                <a:cs typeface="Calibri"/>
              </a:rPr>
              <a:t>/Dr. </a:t>
            </a:r>
            <a:r>
              <a:rPr lang="es-ES" sz="1400" i="1" dirty="0" err="1">
                <a:solidFill>
                  <a:schemeClr val="accent1">
                    <a:lumMod val="50000"/>
                  </a:schemeClr>
                </a:solidFill>
                <a:cs typeface="Calibri"/>
              </a:rPr>
              <a:t>Hartshorne</a:t>
            </a:r>
            <a:endParaRPr lang="es-ES" sz="1400" i="1" dirty="0">
              <a:solidFill>
                <a:schemeClr val="accent1">
                  <a:lumMod val="50000"/>
                </a:schemeClr>
              </a:solidFill>
              <a:cs typeface="Calibri"/>
            </a:endParaRPr>
          </a:p>
        </p:txBody>
      </p:sp>
    </p:spTree>
    <p:extLst>
      <p:ext uri="{BB962C8B-B14F-4D97-AF65-F5344CB8AC3E}">
        <p14:creationId xmlns:p14="http://schemas.microsoft.com/office/powerpoint/2010/main" val="4117193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1618171017"/>
              </p:ext>
            </p:extLst>
          </p:nvPr>
        </p:nvGraphicFramePr>
        <p:xfrm>
          <a:off x="1" y="0"/>
          <a:ext cx="12192000" cy="4230806"/>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6">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62170">
                <a:tc gridSpan="5">
                  <a:txBody>
                    <a:bodyPr/>
                    <a:lstStyle/>
                    <a:p>
                      <a:pPr algn="ctr"/>
                      <a:r>
                        <a:rPr lang="es-ES" sz="1600" dirty="0"/>
                        <a:t>ECO vascular</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29246">
                <a:tc>
                  <a:txBody>
                    <a:bodyPr/>
                    <a:lstStyle/>
                    <a:p>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3539390">
                <a:tc>
                  <a:txBody>
                    <a:bodyPr/>
                    <a:lstStyle/>
                    <a:p>
                      <a:r>
                        <a:rPr lang="es-ES" sz="1400" b="1" dirty="0"/>
                        <a:t>Arteria femoral superficial y profunda</a:t>
                      </a:r>
                    </a:p>
                  </a:txBody>
                  <a:tcPr/>
                </a:tc>
                <a:tc>
                  <a:txBody>
                    <a:bodyPr/>
                    <a:lstStyle/>
                    <a:p>
                      <a:pPr marL="0" indent="0" algn="just">
                        <a:buFont typeface="Arial" panose="020B0604020202020204" pitchFamily="34" charset="0"/>
                        <a:buNone/>
                      </a:pPr>
                      <a:r>
                        <a:rPr lang="es-ES" sz="1100" dirty="0"/>
                        <a:t>Se visualiza la bifurcación de la arteria femoral común en arteria femoral superficial (flecha azul) y arteria femoral profunda (flecha amarilla), ambas laterales a la vena femoral común, aún no bifurcada (estructura más grande y ovoidea, lateral a ambos vasos).</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t>Bajamos el transductor en un corte transversal hacia el muslo.</a:t>
                      </a:r>
                      <a:endParaRPr lang="es-ES" sz="1100" kern="1200" dirty="0">
                        <a:solidFill>
                          <a:schemeClr val="dk1"/>
                        </a:solidFill>
                        <a:latin typeface="+mn-lt"/>
                        <a:ea typeface="+mn-ea"/>
                        <a:cs typeface="+mn-cs"/>
                      </a:endParaRP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pPr algn="just"/>
                      <a:r>
                        <a:rPr lang="es-ES" sz="1100" kern="1200" dirty="0">
                          <a:solidFill>
                            <a:schemeClr val="dk1"/>
                          </a:solidFill>
                          <a:latin typeface="+mn-lt"/>
                          <a:ea typeface="+mn-ea"/>
                          <a:cs typeface="+mn-cs"/>
                        </a:rPr>
                        <a:t>A esta imagen se le conoce comúnmente como “imagen en Mickey Mouse”, dado que la vena femoral común simula la cabeza del ratón, y las orejas corresponden a la arteria femoral superficial y profunda, adyacentes a la vena.</a:t>
                      </a:r>
                    </a:p>
                  </a:txBody>
                  <a:tcPr/>
                </a:tc>
                <a:extLst>
                  <a:ext uri="{0D108BD9-81ED-4DB2-BD59-A6C34878D82A}">
                    <a16:rowId xmlns:a16="http://schemas.microsoft.com/office/drawing/2014/main" xmlns="" val="1983829829"/>
                  </a:ext>
                </a:extLst>
              </a:tr>
            </a:tbl>
          </a:graphicData>
        </a:graphic>
      </p:graphicFrame>
      <p:pic>
        <p:nvPicPr>
          <p:cNvPr id="2" name="Imagen 1">
            <a:extLst>
              <a:ext uri="{FF2B5EF4-FFF2-40B4-BE49-F238E27FC236}">
                <a16:creationId xmlns:a16="http://schemas.microsoft.com/office/drawing/2014/main" xmlns="" id="{B31E0C05-11B0-4887-9DA0-2A69978BC2CB}"/>
              </a:ext>
            </a:extLst>
          </p:cNvPr>
          <p:cNvPicPr>
            <a:picLocks noChangeAspect="1"/>
          </p:cNvPicPr>
          <p:nvPr/>
        </p:nvPicPr>
        <p:blipFill rotWithShape="1">
          <a:blip r:embed="rId2"/>
          <a:srcRect l="34589" t="12718" r="26455" b="17396"/>
          <a:stretch/>
        </p:blipFill>
        <p:spPr>
          <a:xfrm>
            <a:off x="7629098" y="718156"/>
            <a:ext cx="2237765" cy="2257056"/>
          </a:xfrm>
          <a:prstGeom prst="rect">
            <a:avLst/>
          </a:prstGeom>
        </p:spPr>
      </p:pic>
      <p:cxnSp>
        <p:nvCxnSpPr>
          <p:cNvPr id="12" name="Conector recto de flecha 11">
            <a:extLst>
              <a:ext uri="{FF2B5EF4-FFF2-40B4-BE49-F238E27FC236}">
                <a16:creationId xmlns:a16="http://schemas.microsoft.com/office/drawing/2014/main" xmlns="" id="{7F0823B7-513B-4BAE-9844-7C9D8D54ED0F}"/>
              </a:ext>
            </a:extLst>
          </p:cNvPr>
          <p:cNvCxnSpPr/>
          <p:nvPr/>
        </p:nvCxnSpPr>
        <p:spPr>
          <a:xfrm flipV="1">
            <a:off x="7915701" y="1612710"/>
            <a:ext cx="395785" cy="10918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6" name="Conector recto de flecha 15">
            <a:extLst>
              <a:ext uri="{FF2B5EF4-FFF2-40B4-BE49-F238E27FC236}">
                <a16:creationId xmlns:a16="http://schemas.microsoft.com/office/drawing/2014/main" xmlns="" id="{49D90284-32C5-48FA-A035-4F73FE884AD4}"/>
              </a:ext>
            </a:extLst>
          </p:cNvPr>
          <p:cNvCxnSpPr/>
          <p:nvPr/>
        </p:nvCxnSpPr>
        <p:spPr>
          <a:xfrm flipV="1">
            <a:off x="7915700" y="2006221"/>
            <a:ext cx="395785" cy="10918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628022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3686229481"/>
              </p:ext>
            </p:extLst>
          </p:nvPr>
        </p:nvGraphicFramePr>
        <p:xfrm>
          <a:off x="1" y="0"/>
          <a:ext cx="12192000" cy="7061986"/>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6">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69407">
                <a:tc gridSpan="5">
                  <a:txBody>
                    <a:bodyPr/>
                    <a:lstStyle/>
                    <a:p>
                      <a:pPr algn="ctr"/>
                      <a:r>
                        <a:rPr lang="es-ES" sz="1600" dirty="0"/>
                        <a:t>ECO vascular</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43365">
                <a:tc>
                  <a:txBody>
                    <a:bodyPr/>
                    <a:lstStyle/>
                    <a:p>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3072614">
                <a:tc>
                  <a:txBody>
                    <a:bodyPr/>
                    <a:lstStyle/>
                    <a:p>
                      <a:r>
                        <a:rPr lang="es-ES" sz="1400" b="1" dirty="0"/>
                        <a:t>Arteria y vena femoral superficial y profunda</a:t>
                      </a:r>
                    </a:p>
                  </a:txBody>
                  <a:tcPr/>
                </a:tc>
                <a:tc>
                  <a:txBody>
                    <a:bodyPr/>
                    <a:lstStyle/>
                    <a:p>
                      <a:pPr marL="0" indent="0" algn="just">
                        <a:buFont typeface="Arial" panose="020B0604020202020204" pitchFamily="34" charset="0"/>
                        <a:buNone/>
                      </a:pPr>
                      <a:r>
                        <a:rPr lang="es-ES" sz="1100" dirty="0"/>
                        <a:t>Tanto la arteria femoral común como la vena femoral común se bifurcan en arteria femoral profunda y superficial (flechas), y vena femoral profunda y superficial (estrellas), respectivamente.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t>Colocar el transductor en un corte transversal a nivel del tercio superior del muslo para encontrar la bifurcación arterial y venosa.</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100" dirty="0"/>
                    </a:p>
                    <a:p>
                      <a:pPr algn="just"/>
                      <a:r>
                        <a:rPr lang="es-ES" sz="1100" kern="1200" dirty="0">
                          <a:solidFill>
                            <a:schemeClr val="dk1"/>
                          </a:solidFill>
                          <a:latin typeface="+mn-lt"/>
                          <a:ea typeface="+mn-ea"/>
                          <a:cs typeface="+mn-cs"/>
                        </a:rPr>
                        <a:t>Girando hacia un plano longitudinal se examina la bifurcación femoral.</a:t>
                      </a:r>
                    </a:p>
                    <a:p>
                      <a:pPr algn="just"/>
                      <a:r>
                        <a:rPr lang="es-ES" sz="1100" kern="1200" dirty="0">
                          <a:solidFill>
                            <a:schemeClr val="dk1"/>
                          </a:solidFill>
                          <a:latin typeface="+mn-lt"/>
                          <a:ea typeface="+mn-ea"/>
                          <a:cs typeface="+mn-cs"/>
                        </a:rPr>
                        <a:t>La arteria femoral profunda suele encontrarse </a:t>
                      </a:r>
                      <a:r>
                        <a:rPr lang="es-ES" sz="1100" kern="1200" dirty="0" err="1">
                          <a:solidFill>
                            <a:schemeClr val="dk1"/>
                          </a:solidFill>
                          <a:latin typeface="+mn-lt"/>
                          <a:ea typeface="+mn-ea"/>
                          <a:cs typeface="+mn-cs"/>
                        </a:rPr>
                        <a:t>posterolateralmente</a:t>
                      </a:r>
                      <a:r>
                        <a:rPr lang="es-ES" sz="1100" kern="1200" dirty="0">
                          <a:solidFill>
                            <a:schemeClr val="dk1"/>
                          </a:solidFill>
                          <a:latin typeface="+mn-lt"/>
                          <a:ea typeface="+mn-ea"/>
                          <a:cs typeface="+mn-cs"/>
                        </a:rPr>
                        <a:t> a la superficial, requiriendo un ligero giro hacia fuera del transductor. </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pPr algn="just"/>
                      <a:r>
                        <a:rPr lang="es-ES" sz="1100" kern="1200" dirty="0">
                          <a:solidFill>
                            <a:schemeClr val="dk1"/>
                          </a:solidFill>
                          <a:latin typeface="+mn-lt"/>
                          <a:ea typeface="+mn-ea"/>
                          <a:cs typeface="+mn-cs"/>
                        </a:rPr>
                        <a:t>La arteria femoral profunda a menudo puede seguirse a lo largo de una distancia considerable, particularmente si está ocluida la superficial y constituye una vía colateral de aporte de flujo para la parte inferior del muslo.</a:t>
                      </a:r>
                    </a:p>
                    <a:p>
                      <a:pPr algn="just"/>
                      <a:endParaRPr lang="es-ES" sz="1100" kern="1200" dirty="0">
                        <a:solidFill>
                          <a:schemeClr val="dk1"/>
                        </a:solidFill>
                        <a:latin typeface="+mn-lt"/>
                        <a:ea typeface="+mn-ea"/>
                        <a:cs typeface="+mn-cs"/>
                      </a:endParaRPr>
                    </a:p>
                  </a:txBody>
                  <a:tcPr/>
                </a:tc>
                <a:extLst>
                  <a:ext uri="{0D108BD9-81ED-4DB2-BD59-A6C34878D82A}">
                    <a16:rowId xmlns:a16="http://schemas.microsoft.com/office/drawing/2014/main" xmlns="" val="1983829829"/>
                  </a:ext>
                </a:extLst>
              </a:tr>
              <a:tr h="3072614">
                <a:tc>
                  <a:txBody>
                    <a:bodyPr/>
                    <a:lstStyle/>
                    <a:p>
                      <a:r>
                        <a:rPr lang="es-ES" sz="1400" b="1" dirty="0"/>
                        <a:t>Arteria y vena poplítea</a:t>
                      </a:r>
                    </a:p>
                  </a:txBody>
                  <a:tcPr/>
                </a:tc>
                <a:tc>
                  <a:txBody>
                    <a:bodyPr/>
                    <a:lstStyle/>
                    <a:p>
                      <a:pPr algn="just"/>
                      <a:r>
                        <a:rPr lang="es-ES" sz="1100" kern="1200" dirty="0">
                          <a:solidFill>
                            <a:schemeClr val="dk1"/>
                          </a:solidFill>
                          <a:latin typeface="+mn-lt"/>
                          <a:ea typeface="+mn-ea"/>
                          <a:cs typeface="+mn-cs"/>
                        </a:rPr>
                        <a:t>En su segmento distal, la arteria femoral superficial discurre profundamente y penetra en el canal aductor, convirtiéndose en la arteria poplítea.</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kern="1200" dirty="0">
                          <a:solidFill>
                            <a:schemeClr val="dk1"/>
                          </a:solidFill>
                          <a:latin typeface="+mn-lt"/>
                          <a:ea typeface="+mn-ea"/>
                          <a:cs typeface="+mn-cs"/>
                        </a:rPr>
                        <a:t>Se localiza la arteria poplítea (flecha negra) en una sección transversa, empezando por la mitad de la fosa poplítea, identificándola por detrás de la vena poplítea (flecha azul).</a:t>
                      </a:r>
                    </a:p>
                    <a:p>
                      <a:pPr algn="just"/>
                      <a:endParaRPr lang="es-ES" sz="1100" kern="1200" dirty="0">
                        <a:solidFill>
                          <a:schemeClr val="dk1"/>
                        </a:solidFill>
                        <a:latin typeface="+mn-lt"/>
                        <a:ea typeface="+mn-ea"/>
                        <a:cs typeface="+mn-cs"/>
                      </a:endParaRPr>
                    </a:p>
                  </a:txBody>
                  <a:tcPr/>
                </a:tc>
                <a:tc>
                  <a:txBody>
                    <a:bodyPr/>
                    <a:lstStyle/>
                    <a:p>
                      <a:pPr algn="just"/>
                      <a:r>
                        <a:rPr lang="es-ES" sz="1100" kern="1200" dirty="0">
                          <a:solidFill>
                            <a:schemeClr val="dk1"/>
                          </a:solidFill>
                          <a:latin typeface="+mn-lt"/>
                          <a:ea typeface="+mn-ea"/>
                          <a:cs typeface="+mn-cs"/>
                        </a:rPr>
                        <a:t>La arteria poplítea puede explorarse rotando al paciente sobre su costado. Alternativamente, el paciente puede ponerse en decúbito prono.</a:t>
                      </a:r>
                    </a:p>
                    <a:p>
                      <a:pPr algn="just"/>
                      <a:r>
                        <a:rPr lang="es-ES" sz="1100" kern="1200" dirty="0">
                          <a:solidFill>
                            <a:schemeClr val="dk1"/>
                          </a:solidFill>
                          <a:latin typeface="+mn-lt"/>
                          <a:ea typeface="+mn-ea"/>
                          <a:cs typeface="+mn-cs"/>
                        </a:rPr>
                        <a:t>Se hace una sección transversa en mitad de la fosa poplítea.</a:t>
                      </a:r>
                    </a:p>
                  </a:txBody>
                  <a:tcPr/>
                </a:tc>
                <a:tc>
                  <a:txBody>
                    <a:bodyPr/>
                    <a:lstStyle/>
                    <a:p>
                      <a:endParaRPr lang="es-ES" sz="1100" dirty="0"/>
                    </a:p>
                  </a:txBody>
                  <a:tcPr/>
                </a:tc>
                <a:tc>
                  <a:txBody>
                    <a:bodyPr/>
                    <a:lstStyle/>
                    <a:p>
                      <a:pPr algn="just"/>
                      <a:r>
                        <a:rPr lang="es-ES" sz="1100" kern="1200" dirty="0">
                          <a:solidFill>
                            <a:schemeClr val="dk1"/>
                          </a:solidFill>
                          <a:latin typeface="+mn-lt"/>
                          <a:ea typeface="+mn-ea"/>
                          <a:cs typeface="+mn-cs"/>
                        </a:rPr>
                        <a:t>Una vez identificada la arteria y vena poplítea, hay que moverse hacia arriba y hacia abajo con el transductor para descartar que en el resto de áreas no haya una trombosis venosa profunda. Para ello, conforme nos movemos comprimimos también la vena correspondiente para comprobar que sea colapsable.</a:t>
                      </a:r>
                    </a:p>
                  </a:txBody>
                  <a:tcPr/>
                </a:tc>
                <a:extLst>
                  <a:ext uri="{0D108BD9-81ED-4DB2-BD59-A6C34878D82A}">
                    <a16:rowId xmlns:a16="http://schemas.microsoft.com/office/drawing/2014/main" xmlns="" val="1968294615"/>
                  </a:ext>
                </a:extLst>
              </a:tr>
            </a:tbl>
          </a:graphicData>
        </a:graphic>
      </p:graphicFrame>
      <p:pic>
        <p:nvPicPr>
          <p:cNvPr id="3" name="Imagen 2">
            <a:extLst>
              <a:ext uri="{FF2B5EF4-FFF2-40B4-BE49-F238E27FC236}">
                <a16:creationId xmlns:a16="http://schemas.microsoft.com/office/drawing/2014/main" xmlns="" id="{938616FA-8C2D-4097-B384-D9A3F5B0DE5F}"/>
              </a:ext>
            </a:extLst>
          </p:cNvPr>
          <p:cNvPicPr>
            <a:picLocks noChangeAspect="1"/>
          </p:cNvPicPr>
          <p:nvPr/>
        </p:nvPicPr>
        <p:blipFill rotWithShape="1">
          <a:blip r:embed="rId2"/>
          <a:srcRect l="66044" t="46366" r="16829" b="21578"/>
          <a:stretch/>
        </p:blipFill>
        <p:spPr>
          <a:xfrm>
            <a:off x="7629098" y="709684"/>
            <a:ext cx="2269683" cy="2388358"/>
          </a:xfrm>
          <a:prstGeom prst="rect">
            <a:avLst/>
          </a:prstGeom>
        </p:spPr>
      </p:pic>
      <p:cxnSp>
        <p:nvCxnSpPr>
          <p:cNvPr id="10" name="Conector recto de flecha 9">
            <a:extLst>
              <a:ext uri="{FF2B5EF4-FFF2-40B4-BE49-F238E27FC236}">
                <a16:creationId xmlns:a16="http://schemas.microsoft.com/office/drawing/2014/main" xmlns="" id="{EA571EC7-7807-45F6-8D04-503488B6198A}"/>
              </a:ext>
            </a:extLst>
          </p:cNvPr>
          <p:cNvCxnSpPr/>
          <p:nvPr/>
        </p:nvCxnSpPr>
        <p:spPr>
          <a:xfrm flipV="1">
            <a:off x="7806520" y="2156346"/>
            <a:ext cx="0" cy="3821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ector recto de flecha 10">
            <a:extLst>
              <a:ext uri="{FF2B5EF4-FFF2-40B4-BE49-F238E27FC236}">
                <a16:creationId xmlns:a16="http://schemas.microsoft.com/office/drawing/2014/main" xmlns="" id="{1415FFC7-98E7-4C3D-950B-636D967D54C8}"/>
              </a:ext>
            </a:extLst>
          </p:cNvPr>
          <p:cNvCxnSpPr>
            <a:cxnSpLocks/>
          </p:cNvCxnSpPr>
          <p:nvPr/>
        </p:nvCxnSpPr>
        <p:spPr>
          <a:xfrm flipH="1" flipV="1">
            <a:off x="9323695" y="1326107"/>
            <a:ext cx="315778" cy="2297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Estrella: 5 puntas 12">
            <a:extLst>
              <a:ext uri="{FF2B5EF4-FFF2-40B4-BE49-F238E27FC236}">
                <a16:creationId xmlns:a16="http://schemas.microsoft.com/office/drawing/2014/main" xmlns="" id="{BEA3EAB0-D664-4A6A-8302-CC202DDF62F1}"/>
              </a:ext>
            </a:extLst>
          </p:cNvPr>
          <p:cNvSpPr/>
          <p:nvPr/>
        </p:nvSpPr>
        <p:spPr>
          <a:xfrm>
            <a:off x="8666529" y="2347415"/>
            <a:ext cx="368488" cy="25930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4" name="Estrella: 5 puntas 13">
            <a:extLst>
              <a:ext uri="{FF2B5EF4-FFF2-40B4-BE49-F238E27FC236}">
                <a16:creationId xmlns:a16="http://schemas.microsoft.com/office/drawing/2014/main" xmlns="" id="{65CC8D52-C6E8-4548-97C0-6020DF86F0BD}"/>
              </a:ext>
            </a:extLst>
          </p:cNvPr>
          <p:cNvSpPr/>
          <p:nvPr/>
        </p:nvSpPr>
        <p:spPr>
          <a:xfrm>
            <a:off x="8955207" y="1617260"/>
            <a:ext cx="368488" cy="25930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15" name="Imagen 14">
            <a:extLst>
              <a:ext uri="{FF2B5EF4-FFF2-40B4-BE49-F238E27FC236}">
                <a16:creationId xmlns:a16="http://schemas.microsoft.com/office/drawing/2014/main" xmlns="" id="{9587A826-2509-47B9-99F7-C303D2B5F9B0}"/>
              </a:ext>
            </a:extLst>
          </p:cNvPr>
          <p:cNvPicPr>
            <a:picLocks noChangeAspect="1"/>
          </p:cNvPicPr>
          <p:nvPr/>
        </p:nvPicPr>
        <p:blipFill rotWithShape="1">
          <a:blip r:embed="rId3"/>
          <a:srcRect l="34701" t="13514" r="28916" b="21180"/>
          <a:stretch/>
        </p:blipFill>
        <p:spPr>
          <a:xfrm>
            <a:off x="7629098" y="4057935"/>
            <a:ext cx="2240399" cy="2260978"/>
          </a:xfrm>
          <a:prstGeom prst="rect">
            <a:avLst/>
          </a:prstGeom>
        </p:spPr>
      </p:pic>
      <p:cxnSp>
        <p:nvCxnSpPr>
          <p:cNvPr id="17" name="Conector recto de flecha 16">
            <a:extLst>
              <a:ext uri="{FF2B5EF4-FFF2-40B4-BE49-F238E27FC236}">
                <a16:creationId xmlns:a16="http://schemas.microsoft.com/office/drawing/2014/main" xmlns="" id="{2D903212-87E1-4ED3-B541-CD8DFBDF250F}"/>
              </a:ext>
            </a:extLst>
          </p:cNvPr>
          <p:cNvCxnSpPr/>
          <p:nvPr/>
        </p:nvCxnSpPr>
        <p:spPr>
          <a:xfrm flipV="1">
            <a:off x="7983940" y="5622877"/>
            <a:ext cx="395785" cy="1091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Conector recto de flecha 17">
            <a:extLst>
              <a:ext uri="{FF2B5EF4-FFF2-40B4-BE49-F238E27FC236}">
                <a16:creationId xmlns:a16="http://schemas.microsoft.com/office/drawing/2014/main" xmlns="" id="{0664ED90-13FC-4F2F-B867-6F45D417D9D0}"/>
              </a:ext>
            </a:extLst>
          </p:cNvPr>
          <p:cNvCxnSpPr/>
          <p:nvPr/>
        </p:nvCxnSpPr>
        <p:spPr>
          <a:xfrm flipV="1">
            <a:off x="7983940" y="5188424"/>
            <a:ext cx="395785" cy="10918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2" name="CuadroTexto 11">
            <a:extLst>
              <a:ext uri="{FF2B5EF4-FFF2-40B4-BE49-F238E27FC236}">
                <a16:creationId xmlns:a16="http://schemas.microsoft.com/office/drawing/2014/main" xmlns="" id="{CCA25D64-BCFB-4CD8-8C68-D5AE81DF4407}"/>
              </a:ext>
            </a:extLst>
          </p:cNvPr>
          <p:cNvSpPr txBox="1"/>
          <p:nvPr/>
        </p:nvSpPr>
        <p:spPr>
          <a:xfrm>
            <a:off x="7430018" y="3184913"/>
            <a:ext cx="2667841" cy="307777"/>
          </a:xfrm>
          <a:prstGeom prst="rect">
            <a:avLst/>
          </a:prstGeom>
          <a:noFill/>
        </p:spPr>
        <p:txBody>
          <a:bodyPr wrap="square" rtlCol="0">
            <a:spAutoFit/>
          </a:bodyPr>
          <a:lstStyle/>
          <a:p>
            <a:r>
              <a:rPr lang="es-ES" sz="1400" i="1" dirty="0">
                <a:solidFill>
                  <a:schemeClr val="accent1">
                    <a:lumMod val="50000"/>
                  </a:schemeClr>
                </a:solidFill>
              </a:rPr>
              <a:t>Cortesía</a:t>
            </a:r>
            <a:r>
              <a:rPr lang="es-ES" sz="1400" dirty="0">
                <a:solidFill>
                  <a:schemeClr val="accent1">
                    <a:lumMod val="50000"/>
                  </a:schemeClr>
                </a:solidFill>
              </a:rPr>
              <a:t> </a:t>
            </a:r>
            <a:r>
              <a:rPr lang="es-ES" sz="1400" i="1" dirty="0">
                <a:solidFill>
                  <a:schemeClr val="accent1">
                    <a:lumMod val="50000"/>
                  </a:schemeClr>
                </a:solidFill>
                <a:cs typeface="Calibri"/>
              </a:rPr>
              <a:t>Dr. </a:t>
            </a:r>
            <a:r>
              <a:rPr lang="es-ES" sz="1400" i="1" dirty="0" err="1">
                <a:solidFill>
                  <a:schemeClr val="accent1">
                    <a:lumMod val="50000"/>
                  </a:schemeClr>
                </a:solidFill>
                <a:cs typeface="Calibri"/>
              </a:rPr>
              <a:t>Thrush</a:t>
            </a:r>
            <a:r>
              <a:rPr lang="es-ES" sz="1400" i="1" dirty="0">
                <a:solidFill>
                  <a:schemeClr val="accent1">
                    <a:lumMod val="50000"/>
                  </a:schemeClr>
                </a:solidFill>
                <a:cs typeface="Calibri"/>
              </a:rPr>
              <a:t>/Dr. </a:t>
            </a:r>
            <a:r>
              <a:rPr lang="es-ES" sz="1400" i="1" dirty="0" err="1">
                <a:solidFill>
                  <a:schemeClr val="accent1">
                    <a:lumMod val="50000"/>
                  </a:schemeClr>
                </a:solidFill>
                <a:cs typeface="Calibri"/>
              </a:rPr>
              <a:t>Hartshorne</a:t>
            </a:r>
            <a:endParaRPr lang="es-ES" sz="1400" i="1" dirty="0">
              <a:solidFill>
                <a:schemeClr val="accent1">
                  <a:lumMod val="50000"/>
                </a:schemeClr>
              </a:solidFill>
              <a:cs typeface="Calibri"/>
            </a:endParaRPr>
          </a:p>
        </p:txBody>
      </p:sp>
    </p:spTree>
    <p:extLst>
      <p:ext uri="{BB962C8B-B14F-4D97-AF65-F5344CB8AC3E}">
        <p14:creationId xmlns:p14="http://schemas.microsoft.com/office/powerpoint/2010/main" val="2837205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2623624" y="1949522"/>
            <a:ext cx="7358576" cy="830997"/>
          </a:xfrm>
          <a:prstGeom prst="rect">
            <a:avLst/>
          </a:prstGeom>
          <a:noFill/>
        </p:spPr>
        <p:txBody>
          <a:bodyPr wrap="square" rtlCol="0">
            <a:spAutoFit/>
          </a:bodyPr>
          <a:lstStyle/>
          <a:p>
            <a:r>
              <a:rPr lang="es-ES" sz="4800" b="1" dirty="0"/>
              <a:t>4. ECOGRAFÍA ABDOMINAL</a:t>
            </a:r>
          </a:p>
        </p:txBody>
      </p:sp>
      <p:pic>
        <p:nvPicPr>
          <p:cNvPr id="1026" name="Picture 2" descr="Still 5">
            <a:extLst>
              <a:ext uri="{FF2B5EF4-FFF2-40B4-BE49-F238E27FC236}">
                <a16:creationId xmlns:a16="http://schemas.microsoft.com/office/drawing/2014/main" xmlns="" id="{3620A741-81DA-49EE-9EAE-76DB3A38322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825"/>
          <a:stretch/>
        </p:blipFill>
        <p:spPr bwMode="auto">
          <a:xfrm>
            <a:off x="4949114" y="3532187"/>
            <a:ext cx="2293771" cy="222022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hlinkClick r:id="rId3" action="ppaction://hlinksldjump"/>
            <a:extLst>
              <a:ext uri="{FF2B5EF4-FFF2-40B4-BE49-F238E27FC236}">
                <a16:creationId xmlns:a16="http://schemas.microsoft.com/office/drawing/2014/main" xmlns="" id="{4475D8F8-81E2-42BD-BC85-FB8791F7D3FD}"/>
              </a:ext>
            </a:extLst>
          </p:cNvPr>
          <p:cNvSpPr txBox="1"/>
          <p:nvPr/>
        </p:nvSpPr>
        <p:spPr>
          <a:xfrm>
            <a:off x="7656394" y="6223973"/>
            <a:ext cx="180150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dirty="0"/>
              <a:t>VOLVER A ÍNDICE</a:t>
            </a:r>
          </a:p>
        </p:txBody>
      </p:sp>
      <p:sp>
        <p:nvSpPr>
          <p:cNvPr id="5" name="CuadroTexto 4">
            <a:extLst>
              <a:ext uri="{FF2B5EF4-FFF2-40B4-BE49-F238E27FC236}">
                <a16:creationId xmlns:a16="http://schemas.microsoft.com/office/drawing/2014/main" xmlns="" id="{B6FB2693-0B72-442A-9413-B38A81A087A4}"/>
              </a:ext>
            </a:extLst>
          </p:cNvPr>
          <p:cNvSpPr txBox="1"/>
          <p:nvPr/>
        </p:nvSpPr>
        <p:spPr>
          <a:xfrm>
            <a:off x="5247861" y="2940601"/>
            <a:ext cx="3031385" cy="369332"/>
          </a:xfrm>
          <a:prstGeom prst="rect">
            <a:avLst/>
          </a:prstGeom>
          <a:noFill/>
        </p:spPr>
        <p:txBody>
          <a:bodyPr wrap="square" rtlCol="0">
            <a:spAutoFit/>
          </a:bodyPr>
          <a:lstStyle/>
          <a:p>
            <a:r>
              <a:rPr lang="es-ES" b="1" i="1" dirty="0">
                <a:solidFill>
                  <a:schemeClr val="accent1">
                    <a:lumMod val="50000"/>
                  </a:schemeClr>
                </a:solidFill>
              </a:rPr>
              <a:t>Dra. Heredia</a:t>
            </a:r>
          </a:p>
        </p:txBody>
      </p:sp>
    </p:spTree>
    <p:extLst>
      <p:ext uri="{BB962C8B-B14F-4D97-AF65-F5344CB8AC3E}">
        <p14:creationId xmlns:p14="http://schemas.microsoft.com/office/powerpoint/2010/main" val="336639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779268" y="1882591"/>
            <a:ext cx="7491275" cy="3970318"/>
          </a:xfrm>
          <a:prstGeom prst="rect">
            <a:avLst/>
          </a:prstGeom>
          <a:noFill/>
        </p:spPr>
        <p:txBody>
          <a:bodyPr wrap="square" rtlCol="0">
            <a:spAutoFit/>
          </a:bodyPr>
          <a:lstStyle/>
          <a:p>
            <a:pPr lvl="1" algn="just"/>
            <a:r>
              <a:rPr lang="es-ES" dirty="0"/>
              <a:t>La ecografía abdominal forma parte del estudio del paciente con </a:t>
            </a:r>
            <a:r>
              <a:rPr lang="es-ES" b="1" dirty="0"/>
              <a:t>patología hepatobiliar</a:t>
            </a:r>
            <a:r>
              <a:rPr lang="es-ES" dirty="0"/>
              <a:t>.</a:t>
            </a:r>
          </a:p>
          <a:p>
            <a:pPr lvl="1" algn="just"/>
            <a:endParaRPr lang="es-ES" dirty="0"/>
          </a:p>
          <a:p>
            <a:pPr lvl="1" algn="just"/>
            <a:r>
              <a:rPr lang="es-ES" dirty="0"/>
              <a:t>Se considera una prueba básica de </a:t>
            </a:r>
            <a:r>
              <a:rPr lang="es-ES" b="1" dirty="0"/>
              <a:t>primera línea</a:t>
            </a:r>
            <a:r>
              <a:rPr lang="es-ES" dirty="0"/>
              <a:t>, que no irradia al paciente y que aporta al especialista del Aparato Digestivo una valiosa información de la anatomía del hígado, páncreas, grandes vasos, bazo, riñones y vesícula biliar.</a:t>
            </a:r>
          </a:p>
          <a:p>
            <a:pPr lvl="1" algn="just"/>
            <a:endParaRPr lang="es-ES" dirty="0"/>
          </a:p>
          <a:p>
            <a:pPr lvl="1" algn="just"/>
            <a:endParaRPr lang="es-ES" dirty="0"/>
          </a:p>
          <a:p>
            <a:pPr lvl="1" algn="just"/>
            <a:r>
              <a:rPr lang="es-ES" dirty="0"/>
              <a:t>La sonda que se usa en la práctica clínica es </a:t>
            </a:r>
            <a:r>
              <a:rPr lang="es-ES" dirty="0" err="1"/>
              <a:t>convex</a:t>
            </a:r>
            <a:r>
              <a:rPr lang="es-ES" dirty="0"/>
              <a:t> o convexa, para conseguir ultrasonidos de más baja frecuencia y llegar a una profundidad mayor atravesando los tejidos del organismo.</a:t>
            </a:r>
          </a:p>
          <a:p>
            <a:pPr lvl="1"/>
            <a:endParaRPr lang="es-ES" dirty="0"/>
          </a:p>
          <a:p>
            <a:pPr marL="742950" lvl="1" indent="-285750">
              <a:buFont typeface="Wingdings" panose="05000000000000000000" pitchFamily="2" charset="2"/>
              <a:buChar char="v"/>
            </a:pPr>
            <a:endParaRPr lang="es-ES" dirty="0"/>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4. ECOGRAFÍA ABDOMINAL</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a:off x="1297883" y="1209592"/>
            <a:ext cx="739541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3074" name="Picture 2" descr="Higado pancreas-bazo y vena porta">
            <a:extLst>
              <a:ext uri="{FF2B5EF4-FFF2-40B4-BE49-F238E27FC236}">
                <a16:creationId xmlns:a16="http://schemas.microsoft.com/office/drawing/2014/main" xmlns="" id="{4ACFE979-46AE-45A9-BD35-664EC24E24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79" t="2516" r="4179" b="2275"/>
          <a:stretch/>
        </p:blipFill>
        <p:spPr bwMode="auto">
          <a:xfrm>
            <a:off x="8516204" y="2333767"/>
            <a:ext cx="3439236" cy="2688609"/>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xmlns="" id="{FCE77834-DE3D-443C-917D-7C2009DB109D}"/>
              </a:ext>
            </a:extLst>
          </p:cNvPr>
          <p:cNvSpPr/>
          <p:nvPr/>
        </p:nvSpPr>
        <p:spPr>
          <a:xfrm>
            <a:off x="8364732" y="5037301"/>
            <a:ext cx="6096000" cy="815608"/>
          </a:xfrm>
          <a:prstGeom prst="rect">
            <a:avLst/>
          </a:prstGeom>
        </p:spPr>
        <p:txBody>
          <a:bodyPr>
            <a:spAutoFit/>
          </a:bodyPr>
          <a:lstStyle/>
          <a:p>
            <a:pPr lvl="1" algn="just" fontAlgn="base"/>
            <a:r>
              <a:rPr lang="es-ES" sz="1100" dirty="0"/>
              <a:t>Frank H. </a:t>
            </a:r>
            <a:r>
              <a:rPr lang="es-ES" sz="1100" dirty="0" err="1"/>
              <a:t>Netter</a:t>
            </a:r>
            <a:r>
              <a:rPr lang="es-ES" sz="1100" dirty="0"/>
              <a:t>. Atlas de anatomía humana. 7e. </a:t>
            </a:r>
          </a:p>
          <a:p>
            <a:r>
              <a:rPr lang="es-ES" dirty="0">
                <a:solidFill>
                  <a:srgbClr val="323232"/>
                </a:solidFill>
                <a:latin typeface="NexusSansPro"/>
                <a:hlinkClick r:id="rId3"/>
              </a:rPr>
              <a:t/>
            </a:r>
            <a:br>
              <a:rPr lang="es-ES" dirty="0">
                <a:solidFill>
                  <a:srgbClr val="323232"/>
                </a:solidFill>
                <a:latin typeface="NexusSansPro"/>
                <a:hlinkClick r:id="rId3"/>
              </a:rPr>
            </a:br>
            <a:endParaRPr lang="es-ES" dirty="0"/>
          </a:p>
        </p:txBody>
      </p:sp>
    </p:spTree>
    <p:extLst>
      <p:ext uri="{BB962C8B-B14F-4D97-AF65-F5344CB8AC3E}">
        <p14:creationId xmlns:p14="http://schemas.microsoft.com/office/powerpoint/2010/main" val="2034291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961322" y="1482895"/>
            <a:ext cx="4134678" cy="5632311"/>
          </a:xfrm>
          <a:prstGeom prst="rect">
            <a:avLst/>
          </a:prstGeom>
          <a:noFill/>
        </p:spPr>
        <p:txBody>
          <a:bodyPr wrap="square" rtlCol="0">
            <a:spAutoFit/>
          </a:bodyPr>
          <a:lstStyle/>
          <a:p>
            <a:pPr marL="285750" indent="-285750">
              <a:buFont typeface="Arial" panose="020B0604020202020204" pitchFamily="34" charset="0"/>
              <a:buChar char="•"/>
            </a:pPr>
            <a:r>
              <a:rPr lang="es-ES" dirty="0"/>
              <a:t>Cortes abdominales</a:t>
            </a:r>
          </a:p>
          <a:p>
            <a:pPr marL="742950" lvl="1" indent="-285750">
              <a:buFont typeface="Wingdings" panose="05000000000000000000" pitchFamily="2" charset="2"/>
              <a:buChar char="v"/>
            </a:pPr>
            <a:r>
              <a:rPr lang="es-ES" dirty="0"/>
              <a:t>Corte longitudinal</a:t>
            </a:r>
          </a:p>
          <a:p>
            <a:pPr marL="742950" lvl="1" indent="-285750">
              <a:buFont typeface="Wingdings" panose="05000000000000000000" pitchFamily="2" charset="2"/>
              <a:buChar char="v"/>
            </a:pPr>
            <a:r>
              <a:rPr lang="es-ES" dirty="0"/>
              <a:t>Corte transversal</a:t>
            </a:r>
          </a:p>
          <a:p>
            <a:pPr marL="742950" lvl="1" indent="-285750">
              <a:buFont typeface="Wingdings" panose="05000000000000000000" pitchFamily="2" charset="2"/>
              <a:buChar char="v"/>
            </a:pPr>
            <a:endParaRPr lang="es-ES" dirty="0"/>
          </a:p>
          <a:p>
            <a:pPr marL="285750" indent="-285750">
              <a:buFont typeface="Arial" panose="020B0604020202020204" pitchFamily="34" charset="0"/>
              <a:buChar char="•"/>
            </a:pPr>
            <a:r>
              <a:rPr lang="es-ES" dirty="0"/>
              <a:t>Situación del transductor</a:t>
            </a:r>
          </a:p>
          <a:p>
            <a:pPr marL="742950" lvl="1" indent="-285750">
              <a:buFont typeface="Wingdings" panose="05000000000000000000" pitchFamily="2" charset="2"/>
              <a:buChar char="v"/>
            </a:pPr>
            <a:r>
              <a:rPr lang="es-ES" dirty="0"/>
              <a:t>Epigastrio </a:t>
            </a:r>
          </a:p>
          <a:p>
            <a:pPr marL="742950" lvl="1" indent="-285750">
              <a:buFont typeface="Wingdings" panose="05000000000000000000" pitchFamily="2" charset="2"/>
              <a:buChar char="v"/>
            </a:pPr>
            <a:r>
              <a:rPr lang="es-ES" dirty="0"/>
              <a:t>Hipocondrio izquierdo</a:t>
            </a:r>
          </a:p>
          <a:p>
            <a:pPr marL="742950" lvl="1" indent="-285750">
              <a:buFont typeface="Wingdings" panose="05000000000000000000" pitchFamily="2" charset="2"/>
              <a:buChar char="v"/>
            </a:pPr>
            <a:r>
              <a:rPr lang="es-ES" dirty="0"/>
              <a:t>Hipocondrio derecho</a:t>
            </a:r>
          </a:p>
          <a:p>
            <a:pPr marL="742950" lvl="1" indent="-285750">
              <a:buFont typeface="Wingdings" panose="05000000000000000000" pitchFamily="2" charset="2"/>
              <a:buChar char="v"/>
            </a:pPr>
            <a:r>
              <a:rPr lang="es-ES" dirty="0"/>
              <a:t>Flanco izquierdo</a:t>
            </a:r>
          </a:p>
          <a:p>
            <a:pPr marL="742950" lvl="1" indent="-285750">
              <a:buFont typeface="Wingdings" panose="05000000000000000000" pitchFamily="2" charset="2"/>
              <a:buChar char="v"/>
            </a:pPr>
            <a:r>
              <a:rPr lang="es-ES" dirty="0"/>
              <a:t>Flanco derecho</a:t>
            </a:r>
          </a:p>
          <a:p>
            <a:pPr lvl="1"/>
            <a:endParaRPr lang="es-ES" dirty="0"/>
          </a:p>
          <a:p>
            <a:pPr marL="285750" indent="-285750">
              <a:buFont typeface="Arial" panose="020B0604020202020204" pitchFamily="34" charset="0"/>
              <a:buChar char="•"/>
            </a:pPr>
            <a:r>
              <a:rPr lang="es-ES" dirty="0"/>
              <a:t>Estructuras a visualizar</a:t>
            </a:r>
          </a:p>
          <a:p>
            <a:pPr marL="742950" lvl="1" indent="-285750">
              <a:buFont typeface="Wingdings" panose="05000000000000000000" pitchFamily="2" charset="2"/>
              <a:buChar char="v"/>
            </a:pPr>
            <a:r>
              <a:rPr lang="es-ES" dirty="0"/>
              <a:t>Vesícula biliar</a:t>
            </a:r>
          </a:p>
          <a:p>
            <a:pPr marL="742950" lvl="1" indent="-285750">
              <a:buFont typeface="Wingdings" panose="05000000000000000000" pitchFamily="2" charset="2"/>
              <a:buChar char="v"/>
            </a:pPr>
            <a:r>
              <a:rPr lang="es-ES" dirty="0"/>
              <a:t>Vías biliares</a:t>
            </a:r>
          </a:p>
          <a:p>
            <a:pPr marL="742950" lvl="1" indent="-285750">
              <a:buFont typeface="Wingdings" panose="05000000000000000000" pitchFamily="2" charset="2"/>
              <a:buChar char="v"/>
            </a:pPr>
            <a:r>
              <a:rPr lang="es-ES" dirty="0"/>
              <a:t>Parénquima hepático</a:t>
            </a:r>
          </a:p>
          <a:p>
            <a:pPr marL="742950" lvl="1" indent="-285750">
              <a:buFont typeface="Wingdings" panose="05000000000000000000" pitchFamily="2" charset="2"/>
              <a:buChar char="v"/>
            </a:pPr>
            <a:r>
              <a:rPr lang="es-ES" dirty="0"/>
              <a:t>Bazo</a:t>
            </a:r>
          </a:p>
          <a:p>
            <a:pPr marL="742950" lvl="1" indent="-285750">
              <a:buFont typeface="Wingdings" panose="05000000000000000000" pitchFamily="2" charset="2"/>
              <a:buChar char="v"/>
            </a:pPr>
            <a:r>
              <a:rPr lang="es-ES" dirty="0"/>
              <a:t>Páncreas</a:t>
            </a:r>
          </a:p>
          <a:p>
            <a:pPr marL="742950" lvl="1" indent="-285750">
              <a:buFont typeface="Wingdings" panose="05000000000000000000" pitchFamily="2" charset="2"/>
              <a:buChar char="v"/>
            </a:pPr>
            <a:r>
              <a:rPr lang="es-ES" dirty="0"/>
              <a:t>Grandes vasos</a:t>
            </a:r>
          </a:p>
          <a:p>
            <a:pPr marL="742950" lvl="1" indent="-285750">
              <a:buFont typeface="Wingdings" panose="05000000000000000000" pitchFamily="2" charset="2"/>
              <a:buChar char="v"/>
            </a:pPr>
            <a:endParaRPr lang="es-ES" dirty="0"/>
          </a:p>
          <a:p>
            <a:pPr marL="742950" lvl="1" indent="-285750">
              <a:buFont typeface="Wingdings" panose="05000000000000000000" pitchFamily="2" charset="2"/>
              <a:buChar char="v"/>
            </a:pPr>
            <a:endParaRPr lang="es-ES" dirty="0"/>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4. ECOGRAFÍA ABDOMINAL</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a:off x="1297883" y="1209592"/>
            <a:ext cx="7395410"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773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3678813" y="1072937"/>
            <a:ext cx="4134678" cy="584775"/>
          </a:xfrm>
          <a:prstGeom prst="rect">
            <a:avLst/>
          </a:prstGeom>
          <a:noFill/>
        </p:spPr>
        <p:txBody>
          <a:bodyPr wrap="square" rtlCol="0">
            <a:spAutoFit/>
          </a:bodyPr>
          <a:lstStyle/>
          <a:p>
            <a:r>
              <a:rPr lang="es-ES" sz="3200" b="1" dirty="0">
                <a:solidFill>
                  <a:srgbClr val="0070C0"/>
                </a:solidFill>
              </a:rPr>
              <a:t>CORTES ABDOMINALES</a:t>
            </a:r>
          </a:p>
        </p:txBody>
      </p:sp>
      <p:pic>
        <p:nvPicPr>
          <p:cNvPr id="3" name="Imagen 2">
            <a:extLst>
              <a:ext uri="{FF2B5EF4-FFF2-40B4-BE49-F238E27FC236}">
                <a16:creationId xmlns:a16="http://schemas.microsoft.com/office/drawing/2014/main" xmlns="" id="{B35A995A-A0F2-423E-9595-02172B641006}"/>
              </a:ext>
            </a:extLst>
          </p:cNvPr>
          <p:cNvPicPr>
            <a:picLocks noChangeAspect="1"/>
          </p:cNvPicPr>
          <p:nvPr/>
        </p:nvPicPr>
        <p:blipFill>
          <a:blip r:embed="rId2"/>
          <a:stretch>
            <a:fillRect/>
          </a:stretch>
        </p:blipFill>
        <p:spPr>
          <a:xfrm>
            <a:off x="2763425" y="2657694"/>
            <a:ext cx="2679760" cy="1912571"/>
          </a:xfrm>
          <a:prstGeom prst="rect">
            <a:avLst/>
          </a:prstGeom>
        </p:spPr>
      </p:pic>
      <p:sp>
        <p:nvSpPr>
          <p:cNvPr id="5" name="CuadroTexto 4">
            <a:extLst>
              <a:ext uri="{FF2B5EF4-FFF2-40B4-BE49-F238E27FC236}">
                <a16:creationId xmlns:a16="http://schemas.microsoft.com/office/drawing/2014/main" xmlns="" id="{A65CA9A2-5464-499D-A7F4-0D15FB914FC9}"/>
              </a:ext>
            </a:extLst>
          </p:cNvPr>
          <p:cNvSpPr txBox="1"/>
          <p:nvPr/>
        </p:nvSpPr>
        <p:spPr>
          <a:xfrm>
            <a:off x="2742562" y="4846343"/>
            <a:ext cx="2822713" cy="646331"/>
          </a:xfrm>
          <a:prstGeom prst="rect">
            <a:avLst/>
          </a:prstGeom>
          <a:noFill/>
        </p:spPr>
        <p:txBody>
          <a:bodyPr wrap="square" rtlCol="0">
            <a:spAutoFit/>
          </a:bodyPr>
          <a:lstStyle/>
          <a:p>
            <a:pPr algn="just"/>
            <a:r>
              <a:rPr lang="es-ES" dirty="0"/>
              <a:t>Corte longitudinal a nivel de epigastrio en línea media</a:t>
            </a:r>
          </a:p>
        </p:txBody>
      </p:sp>
      <p:pic>
        <p:nvPicPr>
          <p:cNvPr id="6" name="Imagen 5">
            <a:extLst>
              <a:ext uri="{FF2B5EF4-FFF2-40B4-BE49-F238E27FC236}">
                <a16:creationId xmlns:a16="http://schemas.microsoft.com/office/drawing/2014/main" xmlns="" id="{44BD6AB2-A1F7-4609-BA94-B8233BAC5962}"/>
              </a:ext>
            </a:extLst>
          </p:cNvPr>
          <p:cNvPicPr>
            <a:picLocks noChangeAspect="1"/>
          </p:cNvPicPr>
          <p:nvPr/>
        </p:nvPicPr>
        <p:blipFill>
          <a:blip r:embed="rId3"/>
          <a:stretch>
            <a:fillRect/>
          </a:stretch>
        </p:blipFill>
        <p:spPr>
          <a:xfrm>
            <a:off x="6626725" y="2657694"/>
            <a:ext cx="2801850" cy="1999708"/>
          </a:xfrm>
          <a:prstGeom prst="rect">
            <a:avLst/>
          </a:prstGeom>
        </p:spPr>
      </p:pic>
      <p:sp>
        <p:nvSpPr>
          <p:cNvPr id="7" name="CuadroTexto 6">
            <a:extLst>
              <a:ext uri="{FF2B5EF4-FFF2-40B4-BE49-F238E27FC236}">
                <a16:creationId xmlns:a16="http://schemas.microsoft.com/office/drawing/2014/main" xmlns="" id="{9E8DA60F-195B-4551-AE55-2462DC13A6AB}"/>
              </a:ext>
            </a:extLst>
          </p:cNvPr>
          <p:cNvSpPr txBox="1"/>
          <p:nvPr/>
        </p:nvSpPr>
        <p:spPr>
          <a:xfrm>
            <a:off x="6626725" y="4846344"/>
            <a:ext cx="2822713" cy="646331"/>
          </a:xfrm>
          <a:prstGeom prst="rect">
            <a:avLst/>
          </a:prstGeom>
          <a:noFill/>
        </p:spPr>
        <p:txBody>
          <a:bodyPr wrap="square" rtlCol="0">
            <a:spAutoFit/>
          </a:bodyPr>
          <a:lstStyle/>
          <a:p>
            <a:pPr algn="just"/>
            <a:r>
              <a:rPr lang="es-ES" dirty="0"/>
              <a:t>Corte transversal a nivel de epigastrio en línea media</a:t>
            </a:r>
          </a:p>
        </p:txBody>
      </p:sp>
      <p:pic>
        <p:nvPicPr>
          <p:cNvPr id="8" name="Imagen 7">
            <a:extLst>
              <a:ext uri="{FF2B5EF4-FFF2-40B4-BE49-F238E27FC236}">
                <a16:creationId xmlns:a16="http://schemas.microsoft.com/office/drawing/2014/main" xmlns="" id="{28878D9B-B0D1-4896-816C-C6774DF679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0697" y="2857280"/>
            <a:ext cx="1382835" cy="1800122"/>
          </a:xfrm>
          <a:prstGeom prst="rect">
            <a:avLst/>
          </a:prstGeom>
        </p:spPr>
      </p:pic>
    </p:spTree>
    <p:extLst>
      <p:ext uri="{BB962C8B-B14F-4D97-AF65-F5344CB8AC3E}">
        <p14:creationId xmlns:p14="http://schemas.microsoft.com/office/powerpoint/2010/main" val="3499027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3C40D931-2FB7-4F58-95EE-E92EE5C4EE51}"/>
              </a:ext>
            </a:extLst>
          </p:cNvPr>
          <p:cNvSpPr txBox="1"/>
          <p:nvPr/>
        </p:nvSpPr>
        <p:spPr>
          <a:xfrm>
            <a:off x="1636338" y="513001"/>
            <a:ext cx="2358887" cy="646331"/>
          </a:xfrm>
          <a:prstGeom prst="rect">
            <a:avLst/>
          </a:prstGeom>
          <a:noFill/>
        </p:spPr>
        <p:txBody>
          <a:bodyPr wrap="square" rtlCol="0">
            <a:spAutoFit/>
          </a:bodyPr>
          <a:lstStyle/>
          <a:p>
            <a:r>
              <a:rPr lang="es-ES" sz="3600" b="1" dirty="0">
                <a:solidFill>
                  <a:srgbClr val="0070C0"/>
                </a:solidFill>
              </a:rPr>
              <a:t>ÍNDICE</a:t>
            </a:r>
          </a:p>
        </p:txBody>
      </p:sp>
      <p:cxnSp>
        <p:nvCxnSpPr>
          <p:cNvPr id="4" name="Conector recto 3">
            <a:extLst>
              <a:ext uri="{FF2B5EF4-FFF2-40B4-BE49-F238E27FC236}">
                <a16:creationId xmlns:a16="http://schemas.microsoft.com/office/drawing/2014/main" xmlns="" id="{C6A06EA7-0CF2-4125-87FD-2F4D9362473F}"/>
              </a:ext>
            </a:extLst>
          </p:cNvPr>
          <p:cNvCxnSpPr>
            <a:cxnSpLocks/>
          </p:cNvCxnSpPr>
          <p:nvPr/>
        </p:nvCxnSpPr>
        <p:spPr>
          <a:xfrm>
            <a:off x="1459832" y="1209592"/>
            <a:ext cx="6750718"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xmlns="" id="{E7FB58B6-14D9-4A0A-BDCE-3DF2FDC59BC9}"/>
              </a:ext>
            </a:extLst>
          </p:cNvPr>
          <p:cNvSpPr txBox="1"/>
          <p:nvPr/>
        </p:nvSpPr>
        <p:spPr>
          <a:xfrm>
            <a:off x="1459832" y="1497895"/>
            <a:ext cx="8922418" cy="5170646"/>
          </a:xfrm>
          <a:prstGeom prst="rect">
            <a:avLst/>
          </a:prstGeom>
          <a:noFill/>
        </p:spPr>
        <p:txBody>
          <a:bodyPr wrap="square" rtlCol="0">
            <a:spAutoFit/>
          </a:bodyPr>
          <a:lstStyle/>
          <a:p>
            <a:pPr marL="342900" indent="-342900">
              <a:buFont typeface="+mj-lt"/>
              <a:buAutoNum type="arabicPeriod"/>
            </a:pPr>
            <a:r>
              <a:rPr lang="es-ES" sz="2400" dirty="0">
                <a:solidFill>
                  <a:srgbClr val="0070C0"/>
                </a:solidFill>
                <a:hlinkClick r:id="rId2" action="ppaction://hlinksldjump"/>
              </a:rPr>
              <a:t>Normas de uso generales del ecógrafo y el transductor</a:t>
            </a:r>
            <a:endParaRPr lang="es-ES" sz="2400" dirty="0">
              <a:solidFill>
                <a:srgbClr val="0070C0"/>
              </a:solidFill>
            </a:endParaRPr>
          </a:p>
          <a:p>
            <a:pPr marL="342900" indent="-342900">
              <a:buFont typeface="+mj-lt"/>
              <a:buAutoNum type="arabicPeriod"/>
            </a:pPr>
            <a:endParaRPr lang="es-ES" sz="2400" dirty="0">
              <a:solidFill>
                <a:srgbClr val="0070C0"/>
              </a:solidFill>
            </a:endParaRPr>
          </a:p>
          <a:p>
            <a:pPr marL="342900" indent="-342900">
              <a:buFont typeface="+mj-lt"/>
              <a:buAutoNum type="arabicPeriod"/>
            </a:pPr>
            <a:r>
              <a:rPr lang="es-ES" sz="2400" dirty="0">
                <a:solidFill>
                  <a:srgbClr val="0070C0"/>
                </a:solidFill>
                <a:hlinkClick r:id="rId3" action="ppaction://hlinksldjump"/>
              </a:rPr>
              <a:t>Ecografía de los pequeños órganos. Tiroides: estructuras normales</a:t>
            </a:r>
            <a:endParaRPr lang="es-ES" sz="2400" dirty="0">
              <a:solidFill>
                <a:srgbClr val="0070C0"/>
              </a:solidFill>
            </a:endParaRPr>
          </a:p>
          <a:p>
            <a:pPr marL="342900" indent="-342900">
              <a:buFont typeface="+mj-lt"/>
              <a:buAutoNum type="arabicPeriod"/>
            </a:pPr>
            <a:endParaRPr lang="es-ES" sz="2400" dirty="0">
              <a:solidFill>
                <a:srgbClr val="0070C0"/>
              </a:solidFill>
            </a:endParaRPr>
          </a:p>
          <a:p>
            <a:pPr marL="342900" indent="-342900">
              <a:buFont typeface="+mj-lt"/>
              <a:buAutoNum type="arabicPeriod"/>
            </a:pPr>
            <a:r>
              <a:rPr lang="es-ES" sz="2400" dirty="0">
                <a:solidFill>
                  <a:srgbClr val="0070C0"/>
                </a:solidFill>
                <a:hlinkClick r:id="rId4" action="ppaction://hlinksldjump"/>
              </a:rPr>
              <a:t>Ecografía del sistema vascular periférico: estructuras normales</a:t>
            </a:r>
            <a:endParaRPr lang="es-ES" sz="2400" dirty="0">
              <a:solidFill>
                <a:srgbClr val="0070C0"/>
              </a:solidFill>
            </a:endParaRPr>
          </a:p>
          <a:p>
            <a:pPr marL="342900" indent="-342900">
              <a:buFont typeface="+mj-lt"/>
              <a:buAutoNum type="arabicPeriod"/>
            </a:pPr>
            <a:endParaRPr lang="es-ES" sz="2400" dirty="0">
              <a:solidFill>
                <a:srgbClr val="0070C0"/>
              </a:solidFill>
            </a:endParaRPr>
          </a:p>
          <a:p>
            <a:pPr marL="342900" indent="-342900">
              <a:buFont typeface="+mj-lt"/>
              <a:buAutoNum type="arabicPeriod"/>
            </a:pPr>
            <a:r>
              <a:rPr lang="es-ES" sz="2400" dirty="0">
                <a:solidFill>
                  <a:srgbClr val="0070C0"/>
                </a:solidFill>
                <a:hlinkClick r:id="rId5" action="ppaction://hlinksldjump"/>
              </a:rPr>
              <a:t>Ecografía del abdomen: estructuras normales</a:t>
            </a:r>
            <a:endParaRPr lang="es-ES" sz="2400" dirty="0">
              <a:solidFill>
                <a:srgbClr val="0070C0"/>
              </a:solidFill>
            </a:endParaRPr>
          </a:p>
          <a:p>
            <a:pPr marL="342900" indent="-342900">
              <a:buFont typeface="+mj-lt"/>
              <a:buAutoNum type="arabicPeriod"/>
            </a:pPr>
            <a:endParaRPr lang="es-ES" sz="2400" dirty="0">
              <a:solidFill>
                <a:srgbClr val="0070C0"/>
              </a:solidFill>
            </a:endParaRPr>
          </a:p>
          <a:p>
            <a:pPr marL="342900" indent="-342900">
              <a:buFont typeface="+mj-lt"/>
              <a:buAutoNum type="arabicPeriod"/>
            </a:pPr>
            <a:r>
              <a:rPr lang="es-ES" sz="2400" dirty="0">
                <a:solidFill>
                  <a:srgbClr val="0070C0"/>
                </a:solidFill>
                <a:hlinkClick r:id="rId6" action="ppaction://hlinksldjump"/>
              </a:rPr>
              <a:t>Ecografía del corazón: estructuras normales</a:t>
            </a:r>
            <a:endParaRPr lang="es-ES" sz="2400" dirty="0">
              <a:solidFill>
                <a:srgbClr val="0070C0"/>
              </a:solidFill>
            </a:endParaRPr>
          </a:p>
          <a:p>
            <a:pPr marL="342900" indent="-342900">
              <a:buFont typeface="+mj-lt"/>
              <a:buAutoNum type="arabicPeriod"/>
            </a:pPr>
            <a:endParaRPr lang="es-ES" sz="2400" dirty="0">
              <a:solidFill>
                <a:srgbClr val="0070C0"/>
              </a:solidFill>
            </a:endParaRPr>
          </a:p>
          <a:p>
            <a:pPr marL="342900" indent="-342900">
              <a:buFont typeface="+mj-lt"/>
              <a:buAutoNum type="arabicPeriod"/>
            </a:pPr>
            <a:r>
              <a:rPr lang="es-ES" sz="2400" dirty="0">
                <a:solidFill>
                  <a:srgbClr val="0070C0"/>
                </a:solidFill>
                <a:hlinkClick r:id="rId7" action="ppaction://hlinksldjump"/>
              </a:rPr>
              <a:t>Ecografía de piel y faneras: estructuras normales</a:t>
            </a:r>
            <a:endParaRPr lang="es-ES" sz="2400" dirty="0">
              <a:solidFill>
                <a:srgbClr val="0070C0"/>
              </a:solidFill>
            </a:endParaRPr>
          </a:p>
          <a:p>
            <a:pPr marL="342900" indent="-342900">
              <a:buFont typeface="+mj-lt"/>
              <a:buAutoNum type="arabicPeriod"/>
            </a:pPr>
            <a:endParaRPr lang="es-ES" sz="2400" dirty="0">
              <a:solidFill>
                <a:srgbClr val="0070C0"/>
              </a:solidFill>
            </a:endParaRPr>
          </a:p>
          <a:p>
            <a:pPr marL="342900" indent="-342900">
              <a:buFont typeface="+mj-lt"/>
              <a:buAutoNum type="arabicPeriod"/>
            </a:pPr>
            <a:r>
              <a:rPr lang="es-ES" sz="2400" dirty="0">
                <a:solidFill>
                  <a:srgbClr val="0070C0"/>
                </a:solidFill>
                <a:hlinkClick r:id="rId8" action="ppaction://hlinksldjump"/>
              </a:rPr>
              <a:t>Ecografía del pulmón: estructuras normales</a:t>
            </a:r>
            <a:endParaRPr lang="es-ES" dirty="0"/>
          </a:p>
          <a:p>
            <a:endParaRPr lang="es-ES" dirty="0"/>
          </a:p>
        </p:txBody>
      </p:sp>
    </p:spTree>
    <p:extLst>
      <p:ext uri="{BB962C8B-B14F-4D97-AF65-F5344CB8AC3E}">
        <p14:creationId xmlns:p14="http://schemas.microsoft.com/office/powerpoint/2010/main" val="121113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9DF9C166-9986-4044-88E9-6C756C2F49A6}"/>
              </a:ext>
            </a:extLst>
          </p:cNvPr>
          <p:cNvSpPr txBox="1"/>
          <p:nvPr/>
        </p:nvSpPr>
        <p:spPr>
          <a:xfrm>
            <a:off x="6273797" y="2505670"/>
            <a:ext cx="2822713" cy="923330"/>
          </a:xfrm>
          <a:prstGeom prst="rect">
            <a:avLst/>
          </a:prstGeom>
          <a:noFill/>
        </p:spPr>
        <p:txBody>
          <a:bodyPr wrap="square" rtlCol="0">
            <a:spAutoFit/>
          </a:bodyPr>
          <a:lstStyle/>
          <a:p>
            <a:pPr algn="just"/>
            <a:r>
              <a:rPr lang="es-ES" dirty="0"/>
              <a:t>Corte longitudinal a nivel de hipocondrio derecho en zona subcostal</a:t>
            </a:r>
          </a:p>
        </p:txBody>
      </p:sp>
      <p:pic>
        <p:nvPicPr>
          <p:cNvPr id="4" name="Imagen 3">
            <a:extLst>
              <a:ext uri="{FF2B5EF4-FFF2-40B4-BE49-F238E27FC236}">
                <a16:creationId xmlns:a16="http://schemas.microsoft.com/office/drawing/2014/main" xmlns="" id="{9DB31707-4007-4294-A20D-8EE808B720FE}"/>
              </a:ext>
            </a:extLst>
          </p:cNvPr>
          <p:cNvPicPr>
            <a:picLocks noChangeAspect="1"/>
          </p:cNvPicPr>
          <p:nvPr/>
        </p:nvPicPr>
        <p:blipFill>
          <a:blip r:embed="rId2"/>
          <a:stretch>
            <a:fillRect/>
          </a:stretch>
        </p:blipFill>
        <p:spPr>
          <a:xfrm>
            <a:off x="2950229" y="4571304"/>
            <a:ext cx="2712635" cy="1936034"/>
          </a:xfrm>
          <a:prstGeom prst="rect">
            <a:avLst/>
          </a:prstGeom>
        </p:spPr>
      </p:pic>
      <p:sp>
        <p:nvSpPr>
          <p:cNvPr id="10" name="CuadroTexto 9">
            <a:extLst>
              <a:ext uri="{FF2B5EF4-FFF2-40B4-BE49-F238E27FC236}">
                <a16:creationId xmlns:a16="http://schemas.microsoft.com/office/drawing/2014/main" xmlns="" id="{889C6937-5021-4D82-B4A2-93CE5B9635E5}"/>
              </a:ext>
            </a:extLst>
          </p:cNvPr>
          <p:cNvSpPr txBox="1"/>
          <p:nvPr/>
        </p:nvSpPr>
        <p:spPr>
          <a:xfrm>
            <a:off x="6273796" y="4855838"/>
            <a:ext cx="2822713" cy="923330"/>
          </a:xfrm>
          <a:prstGeom prst="rect">
            <a:avLst/>
          </a:prstGeom>
          <a:noFill/>
        </p:spPr>
        <p:txBody>
          <a:bodyPr wrap="square" rtlCol="0">
            <a:spAutoFit/>
          </a:bodyPr>
          <a:lstStyle/>
          <a:p>
            <a:pPr algn="just"/>
            <a:r>
              <a:rPr lang="es-ES" dirty="0"/>
              <a:t>Corte longitudinal a nivel de hipocondrio izquierdo en zona subcostal</a:t>
            </a:r>
          </a:p>
        </p:txBody>
      </p:sp>
      <p:pic>
        <p:nvPicPr>
          <p:cNvPr id="11" name="Imagen 10">
            <a:extLst>
              <a:ext uri="{FF2B5EF4-FFF2-40B4-BE49-F238E27FC236}">
                <a16:creationId xmlns:a16="http://schemas.microsoft.com/office/drawing/2014/main" xmlns="" id="{F630F9FB-15A6-4C67-A387-26E46610FEBA}"/>
              </a:ext>
            </a:extLst>
          </p:cNvPr>
          <p:cNvPicPr>
            <a:picLocks noChangeAspect="1"/>
          </p:cNvPicPr>
          <p:nvPr/>
        </p:nvPicPr>
        <p:blipFill>
          <a:blip r:embed="rId3"/>
          <a:stretch>
            <a:fillRect/>
          </a:stretch>
        </p:blipFill>
        <p:spPr>
          <a:xfrm>
            <a:off x="2950229" y="2070401"/>
            <a:ext cx="2712635" cy="1936034"/>
          </a:xfrm>
          <a:prstGeom prst="rect">
            <a:avLst/>
          </a:prstGeom>
        </p:spPr>
      </p:pic>
      <p:sp>
        <p:nvSpPr>
          <p:cNvPr id="7" name="CuadroTexto 6">
            <a:extLst>
              <a:ext uri="{FF2B5EF4-FFF2-40B4-BE49-F238E27FC236}">
                <a16:creationId xmlns:a16="http://schemas.microsoft.com/office/drawing/2014/main" xmlns="" id="{DF23B6AF-A132-46A7-98F2-0C3F7ECF1EBD}"/>
              </a:ext>
            </a:extLst>
          </p:cNvPr>
          <p:cNvSpPr txBox="1"/>
          <p:nvPr/>
        </p:nvSpPr>
        <p:spPr>
          <a:xfrm>
            <a:off x="3678813" y="1072937"/>
            <a:ext cx="4134678" cy="584775"/>
          </a:xfrm>
          <a:prstGeom prst="rect">
            <a:avLst/>
          </a:prstGeom>
          <a:noFill/>
        </p:spPr>
        <p:txBody>
          <a:bodyPr wrap="square" rtlCol="0">
            <a:spAutoFit/>
          </a:bodyPr>
          <a:lstStyle/>
          <a:p>
            <a:r>
              <a:rPr lang="es-ES" sz="3200" b="1" dirty="0">
                <a:solidFill>
                  <a:srgbClr val="0070C0"/>
                </a:solidFill>
              </a:rPr>
              <a:t>CORTES ABDOMINALES</a:t>
            </a:r>
          </a:p>
        </p:txBody>
      </p:sp>
    </p:spTree>
    <p:extLst>
      <p:ext uri="{BB962C8B-B14F-4D97-AF65-F5344CB8AC3E}">
        <p14:creationId xmlns:p14="http://schemas.microsoft.com/office/powerpoint/2010/main" val="2453592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9DF9C166-9986-4044-88E9-6C756C2F49A6}"/>
              </a:ext>
            </a:extLst>
          </p:cNvPr>
          <p:cNvSpPr txBox="1"/>
          <p:nvPr/>
        </p:nvSpPr>
        <p:spPr>
          <a:xfrm>
            <a:off x="6273797" y="2505670"/>
            <a:ext cx="2822713" cy="923330"/>
          </a:xfrm>
          <a:prstGeom prst="rect">
            <a:avLst/>
          </a:prstGeom>
          <a:noFill/>
        </p:spPr>
        <p:txBody>
          <a:bodyPr wrap="square" rtlCol="0">
            <a:spAutoFit/>
          </a:bodyPr>
          <a:lstStyle/>
          <a:p>
            <a:pPr algn="just"/>
            <a:r>
              <a:rPr lang="es-ES" dirty="0"/>
              <a:t>Corte transversal a nivel de hipocondrio derecho en zona subcostal</a:t>
            </a:r>
          </a:p>
        </p:txBody>
      </p:sp>
      <p:sp>
        <p:nvSpPr>
          <p:cNvPr id="10" name="CuadroTexto 9">
            <a:extLst>
              <a:ext uri="{FF2B5EF4-FFF2-40B4-BE49-F238E27FC236}">
                <a16:creationId xmlns:a16="http://schemas.microsoft.com/office/drawing/2014/main" xmlns="" id="{889C6937-5021-4D82-B4A2-93CE5B9635E5}"/>
              </a:ext>
            </a:extLst>
          </p:cNvPr>
          <p:cNvSpPr txBox="1"/>
          <p:nvPr/>
        </p:nvSpPr>
        <p:spPr>
          <a:xfrm>
            <a:off x="6273796" y="4855838"/>
            <a:ext cx="2822713" cy="923330"/>
          </a:xfrm>
          <a:prstGeom prst="rect">
            <a:avLst/>
          </a:prstGeom>
          <a:noFill/>
        </p:spPr>
        <p:txBody>
          <a:bodyPr wrap="square" rtlCol="0">
            <a:spAutoFit/>
          </a:bodyPr>
          <a:lstStyle/>
          <a:p>
            <a:pPr algn="just"/>
            <a:r>
              <a:rPr lang="es-ES" dirty="0"/>
              <a:t>Corte transversal a nivel de hipocondrio izquierdo en zona subcostal</a:t>
            </a:r>
          </a:p>
        </p:txBody>
      </p:sp>
      <p:pic>
        <p:nvPicPr>
          <p:cNvPr id="3" name="Imagen 2">
            <a:extLst>
              <a:ext uri="{FF2B5EF4-FFF2-40B4-BE49-F238E27FC236}">
                <a16:creationId xmlns:a16="http://schemas.microsoft.com/office/drawing/2014/main" xmlns="" id="{9CF801FD-7F70-4CCF-9E3F-D420565E43B4}"/>
              </a:ext>
            </a:extLst>
          </p:cNvPr>
          <p:cNvPicPr>
            <a:picLocks noChangeAspect="1"/>
          </p:cNvPicPr>
          <p:nvPr/>
        </p:nvPicPr>
        <p:blipFill>
          <a:blip r:embed="rId2"/>
          <a:stretch>
            <a:fillRect/>
          </a:stretch>
        </p:blipFill>
        <p:spPr>
          <a:xfrm>
            <a:off x="2950229" y="2011535"/>
            <a:ext cx="2678398" cy="1911599"/>
          </a:xfrm>
          <a:prstGeom prst="rect">
            <a:avLst/>
          </a:prstGeom>
        </p:spPr>
      </p:pic>
      <p:pic>
        <p:nvPicPr>
          <p:cNvPr id="5" name="Imagen 4">
            <a:extLst>
              <a:ext uri="{FF2B5EF4-FFF2-40B4-BE49-F238E27FC236}">
                <a16:creationId xmlns:a16="http://schemas.microsoft.com/office/drawing/2014/main" xmlns="" id="{C3CFD7FC-02B1-4661-900F-1AFF73B82E56}"/>
              </a:ext>
            </a:extLst>
          </p:cNvPr>
          <p:cNvPicPr>
            <a:picLocks noChangeAspect="1"/>
          </p:cNvPicPr>
          <p:nvPr/>
        </p:nvPicPr>
        <p:blipFill>
          <a:blip r:embed="rId3"/>
          <a:stretch>
            <a:fillRect/>
          </a:stretch>
        </p:blipFill>
        <p:spPr>
          <a:xfrm>
            <a:off x="2950229" y="4282969"/>
            <a:ext cx="2678399" cy="1911600"/>
          </a:xfrm>
          <a:prstGeom prst="rect">
            <a:avLst/>
          </a:prstGeom>
        </p:spPr>
      </p:pic>
      <p:sp>
        <p:nvSpPr>
          <p:cNvPr id="7" name="CuadroTexto 6">
            <a:extLst>
              <a:ext uri="{FF2B5EF4-FFF2-40B4-BE49-F238E27FC236}">
                <a16:creationId xmlns:a16="http://schemas.microsoft.com/office/drawing/2014/main" xmlns="" id="{E77AF1E8-FBD6-4E9F-B2B5-611C67530C01}"/>
              </a:ext>
            </a:extLst>
          </p:cNvPr>
          <p:cNvSpPr txBox="1"/>
          <p:nvPr/>
        </p:nvSpPr>
        <p:spPr>
          <a:xfrm>
            <a:off x="3678813" y="1072937"/>
            <a:ext cx="4134678" cy="584775"/>
          </a:xfrm>
          <a:prstGeom prst="rect">
            <a:avLst/>
          </a:prstGeom>
          <a:noFill/>
        </p:spPr>
        <p:txBody>
          <a:bodyPr wrap="square" rtlCol="0">
            <a:spAutoFit/>
          </a:bodyPr>
          <a:lstStyle/>
          <a:p>
            <a:r>
              <a:rPr lang="es-ES" sz="3200" b="1" dirty="0">
                <a:solidFill>
                  <a:srgbClr val="0070C0"/>
                </a:solidFill>
              </a:rPr>
              <a:t>CORTES ABDOMINALES</a:t>
            </a:r>
          </a:p>
        </p:txBody>
      </p:sp>
      <p:pic>
        <p:nvPicPr>
          <p:cNvPr id="8" name="Imagen 7">
            <a:extLst>
              <a:ext uri="{FF2B5EF4-FFF2-40B4-BE49-F238E27FC236}">
                <a16:creationId xmlns:a16="http://schemas.microsoft.com/office/drawing/2014/main" xmlns="" id="{0CB9B263-99CE-4FE5-9F40-D7BAC3D8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680" y="2011535"/>
            <a:ext cx="1342429" cy="1892789"/>
          </a:xfrm>
          <a:prstGeom prst="rect">
            <a:avLst/>
          </a:prstGeom>
          <a:solidFill>
            <a:schemeClr val="bg1"/>
          </a:solidFill>
        </p:spPr>
      </p:pic>
    </p:spTree>
    <p:extLst>
      <p:ext uri="{BB962C8B-B14F-4D97-AF65-F5344CB8AC3E}">
        <p14:creationId xmlns:p14="http://schemas.microsoft.com/office/powerpoint/2010/main" val="774793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9DF9C166-9986-4044-88E9-6C756C2F49A6}"/>
              </a:ext>
            </a:extLst>
          </p:cNvPr>
          <p:cNvSpPr txBox="1"/>
          <p:nvPr/>
        </p:nvSpPr>
        <p:spPr>
          <a:xfrm>
            <a:off x="6273797" y="2505670"/>
            <a:ext cx="2822713" cy="646331"/>
          </a:xfrm>
          <a:prstGeom prst="rect">
            <a:avLst/>
          </a:prstGeom>
          <a:noFill/>
        </p:spPr>
        <p:txBody>
          <a:bodyPr wrap="square" rtlCol="0">
            <a:spAutoFit/>
          </a:bodyPr>
          <a:lstStyle/>
          <a:p>
            <a:pPr algn="just"/>
            <a:r>
              <a:rPr lang="es-ES" dirty="0"/>
              <a:t>Corte longitudinal en flanco derecho</a:t>
            </a:r>
          </a:p>
        </p:txBody>
      </p:sp>
      <p:sp>
        <p:nvSpPr>
          <p:cNvPr id="10" name="CuadroTexto 9">
            <a:extLst>
              <a:ext uri="{FF2B5EF4-FFF2-40B4-BE49-F238E27FC236}">
                <a16:creationId xmlns:a16="http://schemas.microsoft.com/office/drawing/2014/main" xmlns="" id="{889C6937-5021-4D82-B4A2-93CE5B9635E5}"/>
              </a:ext>
            </a:extLst>
          </p:cNvPr>
          <p:cNvSpPr txBox="1"/>
          <p:nvPr/>
        </p:nvSpPr>
        <p:spPr>
          <a:xfrm>
            <a:off x="6273796" y="4855838"/>
            <a:ext cx="2822713" cy="646331"/>
          </a:xfrm>
          <a:prstGeom prst="rect">
            <a:avLst/>
          </a:prstGeom>
          <a:noFill/>
        </p:spPr>
        <p:txBody>
          <a:bodyPr wrap="square" rtlCol="0">
            <a:spAutoFit/>
          </a:bodyPr>
          <a:lstStyle/>
          <a:p>
            <a:pPr algn="just"/>
            <a:r>
              <a:rPr lang="es-ES" dirty="0"/>
              <a:t>Corte longitudinal en flanco izquierdo</a:t>
            </a:r>
          </a:p>
        </p:txBody>
      </p:sp>
      <p:pic>
        <p:nvPicPr>
          <p:cNvPr id="4" name="Imagen 3">
            <a:extLst>
              <a:ext uri="{FF2B5EF4-FFF2-40B4-BE49-F238E27FC236}">
                <a16:creationId xmlns:a16="http://schemas.microsoft.com/office/drawing/2014/main" xmlns="" id="{63D7E68F-1033-4E3B-A2F5-983D123BBC42}"/>
              </a:ext>
            </a:extLst>
          </p:cNvPr>
          <p:cNvPicPr>
            <a:picLocks noChangeAspect="1"/>
          </p:cNvPicPr>
          <p:nvPr/>
        </p:nvPicPr>
        <p:blipFill>
          <a:blip r:embed="rId2"/>
          <a:stretch>
            <a:fillRect/>
          </a:stretch>
        </p:blipFill>
        <p:spPr>
          <a:xfrm>
            <a:off x="2950229" y="1937113"/>
            <a:ext cx="2678399" cy="1911599"/>
          </a:xfrm>
          <a:prstGeom prst="rect">
            <a:avLst/>
          </a:prstGeom>
        </p:spPr>
      </p:pic>
      <p:pic>
        <p:nvPicPr>
          <p:cNvPr id="6" name="Imagen 5">
            <a:extLst>
              <a:ext uri="{FF2B5EF4-FFF2-40B4-BE49-F238E27FC236}">
                <a16:creationId xmlns:a16="http://schemas.microsoft.com/office/drawing/2014/main" xmlns="" id="{194483D8-41A4-427F-BABD-F69A476049D0}"/>
              </a:ext>
            </a:extLst>
          </p:cNvPr>
          <p:cNvPicPr>
            <a:picLocks noChangeAspect="1"/>
          </p:cNvPicPr>
          <p:nvPr/>
        </p:nvPicPr>
        <p:blipFill>
          <a:blip r:embed="rId3"/>
          <a:stretch>
            <a:fillRect/>
          </a:stretch>
        </p:blipFill>
        <p:spPr>
          <a:xfrm>
            <a:off x="2950229" y="4280293"/>
            <a:ext cx="2678400" cy="1911600"/>
          </a:xfrm>
          <a:prstGeom prst="rect">
            <a:avLst/>
          </a:prstGeom>
        </p:spPr>
      </p:pic>
      <p:sp>
        <p:nvSpPr>
          <p:cNvPr id="7" name="CuadroTexto 6">
            <a:extLst>
              <a:ext uri="{FF2B5EF4-FFF2-40B4-BE49-F238E27FC236}">
                <a16:creationId xmlns:a16="http://schemas.microsoft.com/office/drawing/2014/main" xmlns="" id="{1D2E43FC-35E6-4765-AA4D-4B55C68B3B8D}"/>
              </a:ext>
            </a:extLst>
          </p:cNvPr>
          <p:cNvSpPr txBox="1"/>
          <p:nvPr/>
        </p:nvSpPr>
        <p:spPr>
          <a:xfrm>
            <a:off x="3678813" y="1072937"/>
            <a:ext cx="4134678" cy="584775"/>
          </a:xfrm>
          <a:prstGeom prst="rect">
            <a:avLst/>
          </a:prstGeom>
          <a:noFill/>
        </p:spPr>
        <p:txBody>
          <a:bodyPr wrap="square" rtlCol="0">
            <a:spAutoFit/>
          </a:bodyPr>
          <a:lstStyle/>
          <a:p>
            <a:r>
              <a:rPr lang="es-ES" sz="3200" b="1" dirty="0">
                <a:solidFill>
                  <a:srgbClr val="0070C0"/>
                </a:solidFill>
              </a:rPr>
              <a:t>CORTES ABDOMINALES</a:t>
            </a:r>
          </a:p>
        </p:txBody>
      </p:sp>
      <p:pic>
        <p:nvPicPr>
          <p:cNvPr id="8" name="Imagen 7">
            <a:extLst>
              <a:ext uri="{FF2B5EF4-FFF2-40B4-BE49-F238E27FC236}">
                <a16:creationId xmlns:a16="http://schemas.microsoft.com/office/drawing/2014/main" xmlns="" id="{6CB83E6B-E314-42E1-8ECF-0B4B534D17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676" y="4280293"/>
            <a:ext cx="1455713" cy="1826595"/>
          </a:xfrm>
          <a:prstGeom prst="rect">
            <a:avLst/>
          </a:prstGeom>
        </p:spPr>
      </p:pic>
    </p:spTree>
    <p:extLst>
      <p:ext uri="{BB962C8B-B14F-4D97-AF65-F5344CB8AC3E}">
        <p14:creationId xmlns:p14="http://schemas.microsoft.com/office/powerpoint/2010/main" val="493831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xmlns="" id="{9DF9C166-9986-4044-88E9-6C756C2F49A6}"/>
              </a:ext>
            </a:extLst>
          </p:cNvPr>
          <p:cNvSpPr txBox="1"/>
          <p:nvPr/>
        </p:nvSpPr>
        <p:spPr>
          <a:xfrm>
            <a:off x="6273797" y="2505670"/>
            <a:ext cx="2822713" cy="646331"/>
          </a:xfrm>
          <a:prstGeom prst="rect">
            <a:avLst/>
          </a:prstGeom>
          <a:noFill/>
        </p:spPr>
        <p:txBody>
          <a:bodyPr wrap="square" rtlCol="0">
            <a:spAutoFit/>
          </a:bodyPr>
          <a:lstStyle/>
          <a:p>
            <a:pPr algn="just"/>
            <a:r>
              <a:rPr lang="es-ES" dirty="0"/>
              <a:t>Corte transversal en flanco derecho</a:t>
            </a:r>
          </a:p>
        </p:txBody>
      </p:sp>
      <p:sp>
        <p:nvSpPr>
          <p:cNvPr id="10" name="CuadroTexto 9">
            <a:extLst>
              <a:ext uri="{FF2B5EF4-FFF2-40B4-BE49-F238E27FC236}">
                <a16:creationId xmlns:a16="http://schemas.microsoft.com/office/drawing/2014/main" xmlns="" id="{889C6937-5021-4D82-B4A2-93CE5B9635E5}"/>
              </a:ext>
            </a:extLst>
          </p:cNvPr>
          <p:cNvSpPr txBox="1"/>
          <p:nvPr/>
        </p:nvSpPr>
        <p:spPr>
          <a:xfrm>
            <a:off x="6273796" y="4502911"/>
            <a:ext cx="2822713" cy="646331"/>
          </a:xfrm>
          <a:prstGeom prst="rect">
            <a:avLst/>
          </a:prstGeom>
          <a:noFill/>
        </p:spPr>
        <p:txBody>
          <a:bodyPr wrap="square" rtlCol="0">
            <a:spAutoFit/>
          </a:bodyPr>
          <a:lstStyle/>
          <a:p>
            <a:pPr algn="just"/>
            <a:r>
              <a:rPr lang="es-ES" dirty="0"/>
              <a:t>Corte transversal en flanco izquierdo</a:t>
            </a:r>
          </a:p>
        </p:txBody>
      </p:sp>
      <p:pic>
        <p:nvPicPr>
          <p:cNvPr id="3" name="Imagen 2">
            <a:extLst>
              <a:ext uri="{FF2B5EF4-FFF2-40B4-BE49-F238E27FC236}">
                <a16:creationId xmlns:a16="http://schemas.microsoft.com/office/drawing/2014/main" xmlns="" id="{201934AF-C355-460E-BFC8-81DF535D0227}"/>
              </a:ext>
            </a:extLst>
          </p:cNvPr>
          <p:cNvPicPr>
            <a:picLocks noChangeAspect="1"/>
          </p:cNvPicPr>
          <p:nvPr/>
        </p:nvPicPr>
        <p:blipFill>
          <a:blip r:embed="rId2"/>
          <a:stretch>
            <a:fillRect/>
          </a:stretch>
        </p:blipFill>
        <p:spPr>
          <a:xfrm>
            <a:off x="2950229" y="1834066"/>
            <a:ext cx="2678400" cy="1911601"/>
          </a:xfrm>
          <a:prstGeom prst="rect">
            <a:avLst/>
          </a:prstGeom>
        </p:spPr>
      </p:pic>
      <p:pic>
        <p:nvPicPr>
          <p:cNvPr id="5" name="Imagen 4">
            <a:extLst>
              <a:ext uri="{FF2B5EF4-FFF2-40B4-BE49-F238E27FC236}">
                <a16:creationId xmlns:a16="http://schemas.microsoft.com/office/drawing/2014/main" xmlns="" id="{BFF1CB56-F33C-447D-B8DE-95B2C1E5B0B4}"/>
              </a:ext>
            </a:extLst>
          </p:cNvPr>
          <p:cNvPicPr>
            <a:picLocks noChangeAspect="1"/>
          </p:cNvPicPr>
          <p:nvPr/>
        </p:nvPicPr>
        <p:blipFill>
          <a:blip r:embed="rId3"/>
          <a:stretch>
            <a:fillRect/>
          </a:stretch>
        </p:blipFill>
        <p:spPr>
          <a:xfrm>
            <a:off x="2950229" y="4074201"/>
            <a:ext cx="2678402" cy="1911601"/>
          </a:xfrm>
          <a:prstGeom prst="rect">
            <a:avLst/>
          </a:prstGeom>
        </p:spPr>
      </p:pic>
      <p:sp>
        <p:nvSpPr>
          <p:cNvPr id="7" name="CuadroTexto 6">
            <a:extLst>
              <a:ext uri="{FF2B5EF4-FFF2-40B4-BE49-F238E27FC236}">
                <a16:creationId xmlns:a16="http://schemas.microsoft.com/office/drawing/2014/main" xmlns="" id="{289E6E9E-D1E6-4380-B21E-2244E7729C85}"/>
              </a:ext>
            </a:extLst>
          </p:cNvPr>
          <p:cNvSpPr txBox="1"/>
          <p:nvPr/>
        </p:nvSpPr>
        <p:spPr>
          <a:xfrm>
            <a:off x="3678813" y="1072937"/>
            <a:ext cx="4134678" cy="584775"/>
          </a:xfrm>
          <a:prstGeom prst="rect">
            <a:avLst/>
          </a:prstGeom>
          <a:noFill/>
        </p:spPr>
        <p:txBody>
          <a:bodyPr wrap="square" rtlCol="0">
            <a:spAutoFit/>
          </a:bodyPr>
          <a:lstStyle/>
          <a:p>
            <a:r>
              <a:rPr lang="es-ES" sz="3200" b="1" dirty="0">
                <a:solidFill>
                  <a:srgbClr val="0070C0"/>
                </a:solidFill>
              </a:rPr>
              <a:t>CORTES ABDOMINALES</a:t>
            </a:r>
          </a:p>
        </p:txBody>
      </p:sp>
      <p:sp>
        <p:nvSpPr>
          <p:cNvPr id="8" name="CuadroTexto 7">
            <a:extLst>
              <a:ext uri="{FF2B5EF4-FFF2-40B4-BE49-F238E27FC236}">
                <a16:creationId xmlns:a16="http://schemas.microsoft.com/office/drawing/2014/main" xmlns="" id="{F476C249-3137-4916-B4E8-04721FA503B3}"/>
              </a:ext>
            </a:extLst>
          </p:cNvPr>
          <p:cNvSpPr txBox="1"/>
          <p:nvPr/>
        </p:nvSpPr>
        <p:spPr>
          <a:xfrm>
            <a:off x="4057439" y="6436977"/>
            <a:ext cx="5576892" cy="307777"/>
          </a:xfrm>
          <a:prstGeom prst="rect">
            <a:avLst/>
          </a:prstGeom>
          <a:noFill/>
        </p:spPr>
        <p:txBody>
          <a:bodyPr wrap="square" rtlCol="0">
            <a:spAutoFit/>
          </a:bodyPr>
          <a:lstStyle/>
          <a:p>
            <a:r>
              <a:rPr lang="es-ES" sz="1400" i="1" dirty="0">
                <a:solidFill>
                  <a:schemeClr val="accent1">
                    <a:lumMod val="50000"/>
                  </a:schemeClr>
                </a:solidFill>
              </a:rPr>
              <a:t>Imágenes de cortes abdominales: Cortesía</a:t>
            </a:r>
            <a:r>
              <a:rPr lang="es-ES" sz="1400" dirty="0">
                <a:solidFill>
                  <a:schemeClr val="accent1">
                    <a:lumMod val="50000"/>
                  </a:schemeClr>
                </a:solidFill>
              </a:rPr>
              <a:t> </a:t>
            </a:r>
            <a:r>
              <a:rPr lang="es-ES" sz="1400" i="1" dirty="0">
                <a:solidFill>
                  <a:schemeClr val="accent1">
                    <a:lumMod val="50000"/>
                  </a:schemeClr>
                </a:solidFill>
                <a:cs typeface="Calibri"/>
              </a:rPr>
              <a:t>Dr. Block</a:t>
            </a:r>
          </a:p>
        </p:txBody>
      </p:sp>
    </p:spTree>
    <p:extLst>
      <p:ext uri="{BB962C8B-B14F-4D97-AF65-F5344CB8AC3E}">
        <p14:creationId xmlns:p14="http://schemas.microsoft.com/office/powerpoint/2010/main" val="322420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2546053756"/>
              </p:ext>
            </p:extLst>
          </p:nvPr>
        </p:nvGraphicFramePr>
        <p:xfrm>
          <a:off x="1" y="0"/>
          <a:ext cx="12191999" cy="4681183"/>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518358">
                <a:tc gridSpan="5">
                  <a:txBody>
                    <a:bodyPr/>
                    <a:lstStyle/>
                    <a:p>
                      <a:pPr algn="ctr"/>
                      <a:r>
                        <a:rPr lang="es-ES" sz="1600" dirty="0"/>
                        <a:t>ECO Abdominal</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67023">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3795802">
                <a:tc>
                  <a:txBody>
                    <a:bodyPr/>
                    <a:lstStyle/>
                    <a:p>
                      <a:pPr algn="ctr"/>
                      <a:r>
                        <a:rPr lang="es-ES" sz="1800" b="1" dirty="0"/>
                        <a:t>Vesícula biliar</a:t>
                      </a:r>
                    </a:p>
                  </a:txBody>
                  <a:tcPr/>
                </a:tc>
                <a:tc>
                  <a:txBody>
                    <a:bodyPr/>
                    <a:lstStyle/>
                    <a:p>
                      <a:pPr marL="171450" indent="-171450" algn="just">
                        <a:buFont typeface="Arial" panose="020B0604020202020204" pitchFamily="34" charset="0"/>
                        <a:buChar char="•"/>
                      </a:pPr>
                      <a:r>
                        <a:rPr lang="es-ES" sz="1100" dirty="0"/>
                        <a:t>Pared: Grosor normal 2-3mm</a:t>
                      </a:r>
                    </a:p>
                    <a:p>
                      <a:pPr marL="171450" indent="-171450" algn="just">
                        <a:buFont typeface="Arial" panose="020B0604020202020204" pitchFamily="34" charset="0"/>
                        <a:buChar char="•"/>
                      </a:pPr>
                      <a:r>
                        <a:rPr lang="es-ES" sz="1100" dirty="0"/>
                        <a:t>Contenido: anecogénico (negro)</a:t>
                      </a:r>
                    </a:p>
                  </a:txBody>
                  <a:tcPr/>
                </a:tc>
                <a:tc>
                  <a:txBody>
                    <a:bodyPr/>
                    <a:lstStyle/>
                    <a:p>
                      <a:pPr algn="just"/>
                      <a:r>
                        <a:rPr lang="es-ES" sz="1100" dirty="0"/>
                        <a:t>En hipocondrio derecho bajo el reborde costal (en línea imaginaria bajo la región pectoral) en un corte transversal y también en corte longitudinal oblicuo.</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endParaRPr lang="es-ES" dirty="0"/>
                    </a:p>
                  </a:txBody>
                  <a:tcPr/>
                </a:tc>
                <a:extLst>
                  <a:ext uri="{0D108BD9-81ED-4DB2-BD59-A6C34878D82A}">
                    <a16:rowId xmlns:a16="http://schemas.microsoft.com/office/drawing/2014/main" xmlns="" val="1983829829"/>
                  </a:ext>
                </a:extLst>
              </a:tr>
            </a:tbl>
          </a:graphicData>
        </a:graphic>
      </p:graphicFrame>
      <p:pic>
        <p:nvPicPr>
          <p:cNvPr id="3" name="Imagen 2">
            <a:extLst>
              <a:ext uri="{FF2B5EF4-FFF2-40B4-BE49-F238E27FC236}">
                <a16:creationId xmlns:a16="http://schemas.microsoft.com/office/drawing/2014/main" xmlns="" id="{2A0E71F2-4644-421F-968A-EC5916153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1244" y="902715"/>
            <a:ext cx="2272440" cy="3134398"/>
          </a:xfrm>
          <a:prstGeom prst="rect">
            <a:avLst/>
          </a:prstGeom>
        </p:spPr>
      </p:pic>
      <p:pic>
        <p:nvPicPr>
          <p:cNvPr id="11" name="Imagen 10">
            <a:extLst>
              <a:ext uri="{FF2B5EF4-FFF2-40B4-BE49-F238E27FC236}">
                <a16:creationId xmlns:a16="http://schemas.microsoft.com/office/drawing/2014/main" xmlns="" id="{00A1FD5A-EBB5-44CE-A8A8-01EB86603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244" y="902715"/>
            <a:ext cx="606159" cy="854668"/>
          </a:xfrm>
          <a:prstGeom prst="rect">
            <a:avLst/>
          </a:prstGeom>
          <a:solidFill>
            <a:schemeClr val="bg1"/>
          </a:solidFill>
        </p:spPr>
      </p:pic>
    </p:spTree>
    <p:extLst>
      <p:ext uri="{BB962C8B-B14F-4D97-AF65-F5344CB8AC3E}">
        <p14:creationId xmlns:p14="http://schemas.microsoft.com/office/powerpoint/2010/main" val="577115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1247644036"/>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637020">
                <a:tc gridSpan="5">
                  <a:txBody>
                    <a:bodyPr/>
                    <a:lstStyle/>
                    <a:p>
                      <a:pPr algn="ctr"/>
                      <a:r>
                        <a:rPr lang="es-ES" sz="1600" dirty="0"/>
                        <a:t>ECO Abdominal</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14052">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906928">
                <a:tc>
                  <a:txBody>
                    <a:bodyPr/>
                    <a:lstStyle/>
                    <a:p>
                      <a:pPr algn="ctr"/>
                      <a:r>
                        <a:rPr lang="es-ES" sz="1800" b="1" dirty="0"/>
                        <a:t>Vías biliares</a:t>
                      </a:r>
                    </a:p>
                  </a:txBody>
                  <a:tcPr/>
                </a:tc>
                <a:tc>
                  <a:txBody>
                    <a:bodyPr/>
                    <a:lstStyle/>
                    <a:p>
                      <a:pPr marL="171450" indent="-171450" algn="just">
                        <a:buFont typeface="Arial" panose="020B0604020202020204" pitchFamily="34" charset="0"/>
                        <a:buChar char="•"/>
                      </a:pPr>
                      <a:r>
                        <a:rPr lang="es-ES" sz="1100" dirty="0"/>
                        <a:t>Vía biliar intrahepática: no debe verse en condiciones normales. Si está dilatada, se observan conductos de paredes finas paralelos a los vasos portales (</a:t>
                      </a:r>
                      <a:r>
                        <a:rPr lang="es-ES" sz="1100" u="sng" dirty="0"/>
                        <a:t>signo doble cañón de escopeta</a:t>
                      </a:r>
                      <a:r>
                        <a:rPr lang="es-ES" sz="1100" dirty="0"/>
                        <a:t>), sobre todo en lóbulo hepático izquierdo.</a:t>
                      </a:r>
                    </a:p>
                    <a:p>
                      <a:pPr marL="171450" indent="-171450" algn="just">
                        <a:buFont typeface="Arial" panose="020B0604020202020204" pitchFamily="34" charset="0"/>
                        <a:buChar char="•"/>
                      </a:pPr>
                      <a:r>
                        <a:rPr lang="es-ES" sz="1100" dirty="0"/>
                        <a:t>Vía biliar extrahepática: identificar </a:t>
                      </a:r>
                      <a:r>
                        <a:rPr lang="es-ES" sz="1100" dirty="0" err="1"/>
                        <a:t>hepatocolédoco</a:t>
                      </a:r>
                      <a:r>
                        <a:rPr lang="es-ES" sz="1100" dirty="0"/>
                        <a:t>, calibre normal (máximo 6-7mm). </a:t>
                      </a:r>
                    </a:p>
                  </a:txBody>
                  <a:tcPr/>
                </a:tc>
                <a:tc>
                  <a:txBody>
                    <a:bodyPr/>
                    <a:lstStyle/>
                    <a:p>
                      <a:pPr algn="just"/>
                      <a:r>
                        <a:rPr lang="es-ES" sz="1100" dirty="0"/>
                        <a:t>Vía biliar intrahepática (primera imagen) se localiza paralela a las ramas de la porta izquierda, colocando la sonda en hipocondrio derecho bajo el reborde costal en un corte transversal muy cercano a epigastrio.</a:t>
                      </a:r>
                    </a:p>
                    <a:p>
                      <a:pPr algn="just"/>
                      <a:r>
                        <a:rPr lang="es-ES" sz="1100" dirty="0"/>
                        <a:t>Vía biliar extrahepática (segunda imagen): buscar la imagen típica de “Mickey Mouse” en un corte transversal subcostal, donde la cabeza de Mickey es la porta, la oreja derecha es la arteria hepática y la oreja izquierda el colédoco. </a:t>
                      </a:r>
                    </a:p>
                    <a:p>
                      <a:pPr algn="just"/>
                      <a:r>
                        <a:rPr lang="es-ES" sz="1100" dirty="0"/>
                        <a:t>En un corte longitudinal se verá toda la longitud del conducto, sobre la vena porta, hasta su desembocadura en la papila. </a:t>
                      </a:r>
                    </a:p>
                  </a:txBody>
                  <a:tcPr/>
                </a:tc>
                <a:tc>
                  <a:txBody>
                    <a:bodyPr/>
                    <a:lstStyle/>
                    <a:p>
                      <a:endParaRPr lang="es-ES" dirty="0"/>
                    </a:p>
                  </a:txBody>
                  <a:tcPr/>
                </a:tc>
                <a:tc>
                  <a:txBody>
                    <a:bodyPr/>
                    <a:lstStyle/>
                    <a:p>
                      <a:pPr algn="just"/>
                      <a:r>
                        <a:rPr lang="es-ES" sz="1200" dirty="0"/>
                        <a:t>Usar el Doppler color nos ayudará a distinguir entre vasos y vía biliar. </a:t>
                      </a:r>
                    </a:p>
                  </a:txBody>
                  <a:tcPr/>
                </a:tc>
                <a:extLst>
                  <a:ext uri="{0D108BD9-81ED-4DB2-BD59-A6C34878D82A}">
                    <a16:rowId xmlns:a16="http://schemas.microsoft.com/office/drawing/2014/main" xmlns="" val="3681096167"/>
                  </a:ext>
                </a:extLst>
              </a:tr>
            </a:tbl>
          </a:graphicData>
        </a:graphic>
      </p:graphicFrame>
      <p:pic>
        <p:nvPicPr>
          <p:cNvPr id="8" name="Imagen 7">
            <a:extLst>
              <a:ext uri="{FF2B5EF4-FFF2-40B4-BE49-F238E27FC236}">
                <a16:creationId xmlns:a16="http://schemas.microsoft.com/office/drawing/2014/main" xmlns="" id="{AB2466B1-BA68-40DA-A5FC-679B5B34BF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4696" y="959839"/>
            <a:ext cx="2272440" cy="3134400"/>
          </a:xfrm>
          <a:prstGeom prst="rect">
            <a:avLst/>
          </a:prstGeom>
        </p:spPr>
      </p:pic>
      <p:cxnSp>
        <p:nvCxnSpPr>
          <p:cNvPr id="10" name="Conector recto de flecha 9">
            <a:extLst>
              <a:ext uri="{FF2B5EF4-FFF2-40B4-BE49-F238E27FC236}">
                <a16:creationId xmlns:a16="http://schemas.microsoft.com/office/drawing/2014/main" xmlns="" id="{87D661C9-9D13-453B-B9A5-CC4477149A3A}"/>
              </a:ext>
            </a:extLst>
          </p:cNvPr>
          <p:cNvCxnSpPr>
            <a:cxnSpLocks/>
          </p:cNvCxnSpPr>
          <p:nvPr/>
        </p:nvCxnSpPr>
        <p:spPr>
          <a:xfrm>
            <a:off x="8732282" y="1588587"/>
            <a:ext cx="302536" cy="4858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 name="Imagen 1">
            <a:extLst>
              <a:ext uri="{FF2B5EF4-FFF2-40B4-BE49-F238E27FC236}">
                <a16:creationId xmlns:a16="http://schemas.microsoft.com/office/drawing/2014/main" xmlns="" id="{1BF3CE74-F9D1-476C-9627-63F80BC91EE8}"/>
              </a:ext>
            </a:extLst>
          </p:cNvPr>
          <p:cNvPicPr>
            <a:picLocks noChangeAspect="1"/>
          </p:cNvPicPr>
          <p:nvPr/>
        </p:nvPicPr>
        <p:blipFill>
          <a:blip r:embed="rId3"/>
          <a:stretch>
            <a:fillRect/>
          </a:stretch>
        </p:blipFill>
        <p:spPr>
          <a:xfrm>
            <a:off x="7604696" y="4006793"/>
            <a:ext cx="2291408" cy="1851960"/>
          </a:xfrm>
          <a:prstGeom prst="rect">
            <a:avLst/>
          </a:prstGeom>
        </p:spPr>
      </p:pic>
      <p:pic>
        <p:nvPicPr>
          <p:cNvPr id="12" name="Imagen 11">
            <a:extLst>
              <a:ext uri="{FF2B5EF4-FFF2-40B4-BE49-F238E27FC236}">
                <a16:creationId xmlns:a16="http://schemas.microsoft.com/office/drawing/2014/main" xmlns="" id="{E81EFFA8-E2AF-4F15-BE3C-019D4A71F2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4696" y="959839"/>
            <a:ext cx="606159" cy="854668"/>
          </a:xfrm>
          <a:prstGeom prst="rect">
            <a:avLst/>
          </a:prstGeom>
          <a:solidFill>
            <a:schemeClr val="bg1"/>
          </a:solidFill>
        </p:spPr>
      </p:pic>
      <p:pic>
        <p:nvPicPr>
          <p:cNvPr id="13" name="Imagen 12">
            <a:extLst>
              <a:ext uri="{FF2B5EF4-FFF2-40B4-BE49-F238E27FC236}">
                <a16:creationId xmlns:a16="http://schemas.microsoft.com/office/drawing/2014/main" xmlns="" id="{432FADFD-C196-4CAA-998D-AAE523BC8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4695" y="4006793"/>
            <a:ext cx="606159" cy="854668"/>
          </a:xfrm>
          <a:prstGeom prst="rect">
            <a:avLst/>
          </a:prstGeom>
          <a:solidFill>
            <a:schemeClr val="bg1"/>
          </a:solidFill>
        </p:spPr>
      </p:pic>
      <p:sp>
        <p:nvSpPr>
          <p:cNvPr id="9" name="CuadroTexto 8">
            <a:extLst>
              <a:ext uri="{FF2B5EF4-FFF2-40B4-BE49-F238E27FC236}">
                <a16:creationId xmlns:a16="http://schemas.microsoft.com/office/drawing/2014/main" xmlns="" id="{595C952F-985E-4470-B7D9-1CF1CB910003}"/>
              </a:ext>
            </a:extLst>
          </p:cNvPr>
          <p:cNvSpPr txBox="1"/>
          <p:nvPr/>
        </p:nvSpPr>
        <p:spPr>
          <a:xfrm>
            <a:off x="7396987" y="5898161"/>
            <a:ext cx="5576892" cy="307777"/>
          </a:xfrm>
          <a:prstGeom prst="rect">
            <a:avLst/>
          </a:prstGeom>
          <a:noFill/>
        </p:spPr>
        <p:txBody>
          <a:bodyPr wrap="square" rtlCol="0">
            <a:spAutoFit/>
          </a:bodyPr>
          <a:lstStyle/>
          <a:p>
            <a:r>
              <a:rPr lang="es-ES" sz="1400" i="1" dirty="0">
                <a:solidFill>
                  <a:schemeClr val="accent1">
                    <a:lumMod val="50000"/>
                  </a:schemeClr>
                </a:solidFill>
              </a:rPr>
              <a:t>Imagen inferior: Cortesía</a:t>
            </a:r>
            <a:r>
              <a:rPr lang="es-ES" sz="1400" dirty="0">
                <a:solidFill>
                  <a:schemeClr val="accent1">
                    <a:lumMod val="50000"/>
                  </a:schemeClr>
                </a:solidFill>
              </a:rPr>
              <a:t> </a:t>
            </a:r>
            <a:r>
              <a:rPr lang="es-ES" sz="1400" i="1" dirty="0">
                <a:solidFill>
                  <a:schemeClr val="accent1">
                    <a:lumMod val="50000"/>
                  </a:schemeClr>
                </a:solidFill>
                <a:cs typeface="Calibri"/>
              </a:rPr>
              <a:t>Dr. Block</a:t>
            </a:r>
          </a:p>
        </p:txBody>
      </p:sp>
    </p:spTree>
    <p:extLst>
      <p:ext uri="{BB962C8B-B14F-4D97-AF65-F5344CB8AC3E}">
        <p14:creationId xmlns:p14="http://schemas.microsoft.com/office/powerpoint/2010/main" val="2690755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1972505696"/>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637020">
                <a:tc gridSpan="5">
                  <a:txBody>
                    <a:bodyPr/>
                    <a:lstStyle/>
                    <a:p>
                      <a:pPr algn="ctr"/>
                      <a:r>
                        <a:rPr lang="es-ES" sz="1600" dirty="0"/>
                        <a:t>ECO Abdominal</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14052">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906928">
                <a:tc>
                  <a:txBody>
                    <a:bodyPr/>
                    <a:lstStyle/>
                    <a:p>
                      <a:pPr algn="ctr"/>
                      <a:r>
                        <a:rPr lang="es-ES" sz="1800" b="1" dirty="0"/>
                        <a:t>Hígado</a:t>
                      </a:r>
                    </a:p>
                  </a:txBody>
                  <a:tcPr/>
                </a:tc>
                <a:tc>
                  <a:txBody>
                    <a:bodyPr/>
                    <a:lstStyle/>
                    <a:p>
                      <a:pPr marL="171450" indent="-171450" algn="just">
                        <a:buFont typeface="Arial" panose="020B0604020202020204" pitchFamily="34" charset="0"/>
                        <a:buChar char="•"/>
                      </a:pPr>
                      <a:r>
                        <a:rPr lang="es-ES" sz="1100" dirty="0"/>
                        <a:t>Bordes normales: lisos.</a:t>
                      </a:r>
                    </a:p>
                    <a:p>
                      <a:pPr marL="171450" indent="-171450" algn="just">
                        <a:buFont typeface="Arial" panose="020B0604020202020204" pitchFamily="34" charset="0"/>
                        <a:buChar char="•"/>
                      </a:pPr>
                      <a:r>
                        <a:rPr lang="es-ES" sz="1100" dirty="0" err="1"/>
                        <a:t>Ecoestructura</a:t>
                      </a:r>
                      <a:r>
                        <a:rPr lang="es-ES" sz="1100" dirty="0"/>
                        <a:t>: homogénea, en grano fino, de igual ecogenicidad (isoecogénico) que la corteza renal derecha. </a:t>
                      </a:r>
                    </a:p>
                    <a:p>
                      <a:pPr marL="171450" indent="-171450" algn="just">
                        <a:buFont typeface="Arial" panose="020B0604020202020204" pitchFamily="34" charset="0"/>
                        <a:buChar char="•"/>
                      </a:pPr>
                      <a:r>
                        <a:rPr lang="es-ES" sz="1100" dirty="0"/>
                        <a:t>Se puede identificar el ligamento redondo (separa el lóbulo hepático izquierdo del derecho) como una </a:t>
                      </a:r>
                      <a:r>
                        <a:rPr lang="es-ES" sz="1100" dirty="0" err="1"/>
                        <a:t>pseudolesión</a:t>
                      </a:r>
                      <a:r>
                        <a:rPr lang="es-ES" sz="1100" dirty="0"/>
                        <a:t> redondeada hiperecogénica cercana a la cápsula hepática.</a:t>
                      </a:r>
                    </a:p>
                  </a:txBody>
                  <a:tcPr/>
                </a:tc>
                <a:tc>
                  <a:txBody>
                    <a:bodyPr/>
                    <a:lstStyle/>
                    <a:p>
                      <a:pPr algn="just"/>
                      <a:r>
                        <a:rPr lang="es-ES" sz="1100" dirty="0"/>
                        <a:t>Apuntar en dirección craneal con la sonda bajo el reborde costal derecho hasta que veamos el corazón y basculamos la sonda en dirección caudal sin movernos para “barrer” toda la superficie hepática posible.</a:t>
                      </a:r>
                    </a:p>
                    <a:p>
                      <a:pPr algn="just"/>
                      <a:r>
                        <a:rPr lang="es-ES" sz="1100" dirty="0"/>
                        <a:t>Los movimientos de basculación los haremos lentamente y en cada punto bajo el reborde costal hasta que veamos el riñón derecho (ver vídeo).</a:t>
                      </a:r>
                    </a:p>
                  </a:txBody>
                  <a:tcPr/>
                </a:tc>
                <a:tc>
                  <a:txBody>
                    <a:bodyPr/>
                    <a:lstStyle/>
                    <a:p>
                      <a:endParaRPr lang="es-ES"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200" dirty="0"/>
                        <a:t>Dos barridos, primero en transversal subcostal de epigastrio a hipocondrio derecho y luego longitudinal en sentido contrario. </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200" dirty="0"/>
                        <a:t>Siempre hay que orientar la sonda en dirección algo craneal, ya que el hígado está bajo la parrilla costal.</a:t>
                      </a:r>
                    </a:p>
                  </a:txBody>
                  <a:tcPr/>
                </a:tc>
                <a:extLst>
                  <a:ext uri="{0D108BD9-81ED-4DB2-BD59-A6C34878D82A}">
                    <a16:rowId xmlns:a16="http://schemas.microsoft.com/office/drawing/2014/main" xmlns="" val="3681096167"/>
                  </a:ext>
                </a:extLst>
              </a:tr>
            </a:tbl>
          </a:graphicData>
        </a:graphic>
      </p:graphicFrame>
      <p:pic>
        <p:nvPicPr>
          <p:cNvPr id="9" name="Imagen 8">
            <a:extLst>
              <a:ext uri="{FF2B5EF4-FFF2-40B4-BE49-F238E27FC236}">
                <a16:creationId xmlns:a16="http://schemas.microsoft.com/office/drawing/2014/main" xmlns="" id="{8DDC6AE5-9F20-431A-9FD8-8AA912DFBB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2632"/>
          <a:stretch/>
        </p:blipFill>
        <p:spPr>
          <a:xfrm>
            <a:off x="7652582" y="963717"/>
            <a:ext cx="2197267" cy="2041743"/>
          </a:xfrm>
          <a:prstGeom prst="rect">
            <a:avLst/>
          </a:prstGeom>
        </p:spPr>
      </p:pic>
      <p:pic>
        <p:nvPicPr>
          <p:cNvPr id="11" name="Imagen 10">
            <a:extLst>
              <a:ext uri="{FF2B5EF4-FFF2-40B4-BE49-F238E27FC236}">
                <a16:creationId xmlns:a16="http://schemas.microsoft.com/office/drawing/2014/main" xmlns="" id="{21B40B29-51B0-43EA-8415-1E026D5E1E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6375"/>
          <a:stretch/>
        </p:blipFill>
        <p:spPr>
          <a:xfrm>
            <a:off x="7652583" y="2988227"/>
            <a:ext cx="2197267" cy="1928314"/>
          </a:xfrm>
          <a:prstGeom prst="rect">
            <a:avLst/>
          </a:prstGeom>
        </p:spPr>
      </p:pic>
      <p:pic>
        <p:nvPicPr>
          <p:cNvPr id="14" name="6f546ec95109a2360fdcd13f591683dba5de265d-0-burned_in">
            <a:hlinkClick r:id="" action="ppaction://media"/>
            <a:extLst>
              <a:ext uri="{FF2B5EF4-FFF2-40B4-BE49-F238E27FC236}">
                <a16:creationId xmlns:a16="http://schemas.microsoft.com/office/drawing/2014/main" xmlns="" id="{35932D09-E509-46F9-8D47-D9AC7040D9E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20753"/>
          <a:stretch/>
        </p:blipFill>
        <p:spPr>
          <a:xfrm>
            <a:off x="7652582" y="4916541"/>
            <a:ext cx="2197267" cy="2398659"/>
          </a:xfrm>
          <a:prstGeom prst="rect">
            <a:avLst/>
          </a:prstGeom>
        </p:spPr>
      </p:pic>
      <p:pic>
        <p:nvPicPr>
          <p:cNvPr id="15" name="Imagen 14">
            <a:extLst>
              <a:ext uri="{FF2B5EF4-FFF2-40B4-BE49-F238E27FC236}">
                <a16:creationId xmlns:a16="http://schemas.microsoft.com/office/drawing/2014/main" xmlns="" id="{F3889F99-CF7A-419A-A7B6-D77A4FE6D6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2581" y="963717"/>
            <a:ext cx="606159" cy="854668"/>
          </a:xfrm>
          <a:prstGeom prst="rect">
            <a:avLst/>
          </a:prstGeom>
          <a:solidFill>
            <a:schemeClr val="bg1"/>
          </a:solidFill>
        </p:spPr>
      </p:pic>
      <p:pic>
        <p:nvPicPr>
          <p:cNvPr id="16" name="Imagen 15">
            <a:extLst>
              <a:ext uri="{FF2B5EF4-FFF2-40B4-BE49-F238E27FC236}">
                <a16:creationId xmlns:a16="http://schemas.microsoft.com/office/drawing/2014/main" xmlns="" id="{25F35036-899C-4DC1-9F16-52AAB0D4A8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2581" y="3005725"/>
            <a:ext cx="606159" cy="854668"/>
          </a:xfrm>
          <a:prstGeom prst="rect">
            <a:avLst/>
          </a:prstGeom>
          <a:solidFill>
            <a:schemeClr val="bg1"/>
          </a:solidFill>
        </p:spPr>
      </p:pic>
      <p:pic>
        <p:nvPicPr>
          <p:cNvPr id="17" name="Imagen 16">
            <a:extLst>
              <a:ext uri="{FF2B5EF4-FFF2-40B4-BE49-F238E27FC236}">
                <a16:creationId xmlns:a16="http://schemas.microsoft.com/office/drawing/2014/main" xmlns="" id="{44841F44-EE78-45C5-9815-390D96FBAE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2581" y="4916177"/>
            <a:ext cx="606159" cy="854668"/>
          </a:xfrm>
          <a:prstGeom prst="rect">
            <a:avLst/>
          </a:prstGeom>
          <a:solidFill>
            <a:schemeClr val="bg1"/>
          </a:solidFill>
        </p:spPr>
      </p:pic>
      <p:sp>
        <p:nvSpPr>
          <p:cNvPr id="10" name="CuadroTexto 9">
            <a:extLst>
              <a:ext uri="{FF2B5EF4-FFF2-40B4-BE49-F238E27FC236}">
                <a16:creationId xmlns:a16="http://schemas.microsoft.com/office/drawing/2014/main" xmlns="" id="{10EE40F6-6F5D-46A3-9646-8866BEE1AAFB}"/>
              </a:ext>
            </a:extLst>
          </p:cNvPr>
          <p:cNvSpPr txBox="1"/>
          <p:nvPr/>
        </p:nvSpPr>
        <p:spPr>
          <a:xfrm>
            <a:off x="9330412" y="5493846"/>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spTree>
    <p:extLst>
      <p:ext uri="{BB962C8B-B14F-4D97-AF65-F5344CB8AC3E}">
        <p14:creationId xmlns:p14="http://schemas.microsoft.com/office/powerpoint/2010/main" val="258243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7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2288327287"/>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637020">
                <a:tc gridSpan="5">
                  <a:txBody>
                    <a:bodyPr/>
                    <a:lstStyle/>
                    <a:p>
                      <a:pPr algn="ctr"/>
                      <a:r>
                        <a:rPr lang="es-ES" sz="1600" dirty="0"/>
                        <a:t>ECO Abdominal</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14052">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906928">
                <a:tc>
                  <a:txBody>
                    <a:bodyPr/>
                    <a:lstStyle/>
                    <a:p>
                      <a:pPr algn="ctr"/>
                      <a:r>
                        <a:rPr lang="es-ES" sz="1800" b="1" dirty="0"/>
                        <a:t>Bazo</a:t>
                      </a:r>
                    </a:p>
                  </a:txBody>
                  <a:tcPr/>
                </a:tc>
                <a:tc>
                  <a:txBody>
                    <a:bodyPr/>
                    <a:lstStyle/>
                    <a:p>
                      <a:pPr marL="171450" indent="-171450" algn="just">
                        <a:buFont typeface="Arial" panose="020B0604020202020204" pitchFamily="34" charset="0"/>
                        <a:buChar char="•"/>
                      </a:pPr>
                      <a:r>
                        <a:rPr lang="es-ES" sz="1100" dirty="0"/>
                        <a:t>Tamaño normal: 12-13cm diámetro cráneo-caudal.</a:t>
                      </a:r>
                    </a:p>
                    <a:p>
                      <a:pPr marL="171450" indent="-171450" algn="just">
                        <a:buFont typeface="Arial" panose="020B0604020202020204" pitchFamily="34" charset="0"/>
                        <a:buChar char="•"/>
                      </a:pPr>
                      <a:r>
                        <a:rPr lang="es-ES" sz="1100" dirty="0"/>
                        <a:t>Ecogenicidad homogénea similar al hígado.</a:t>
                      </a:r>
                    </a:p>
                    <a:p>
                      <a:pPr marL="171450" indent="-171450" algn="just">
                        <a:buFont typeface="Arial" panose="020B0604020202020204" pitchFamily="34" charset="0"/>
                        <a:buChar char="•"/>
                      </a:pPr>
                      <a:r>
                        <a:rPr lang="es-ES" sz="1100" dirty="0"/>
                        <a:t>Ver hilio esplénico.</a:t>
                      </a:r>
                    </a:p>
                  </a:txBody>
                  <a:tcPr/>
                </a:tc>
                <a:tc>
                  <a:txBody>
                    <a:bodyPr/>
                    <a:lstStyle/>
                    <a:p>
                      <a:pPr algn="just"/>
                      <a:r>
                        <a:rPr lang="es-ES" sz="1100" dirty="0"/>
                        <a:t>Colocar la sonda sobre los espacios intercostales izquierdos inferiores hacia la zona posterior.</a:t>
                      </a:r>
                    </a:p>
                  </a:txBody>
                  <a:tcPr/>
                </a:tc>
                <a:tc>
                  <a:txBody>
                    <a:bodyPr/>
                    <a:lstStyle/>
                    <a:p>
                      <a:endParaRPr lang="es-ES" dirty="0"/>
                    </a:p>
                  </a:txBody>
                  <a:tcPr/>
                </a:tc>
                <a:tc>
                  <a:txBody>
                    <a:bodyPr/>
                    <a:lstStyle/>
                    <a:p>
                      <a:pPr algn="just"/>
                      <a:r>
                        <a:rPr lang="es-ES" sz="1200" dirty="0"/>
                        <a:t>Puede ayudar inspirar profundamente e ir soltando el aire de forma lenta para que el bazo “aparezca”.</a:t>
                      </a:r>
                    </a:p>
                  </a:txBody>
                  <a:tcPr/>
                </a:tc>
                <a:extLst>
                  <a:ext uri="{0D108BD9-81ED-4DB2-BD59-A6C34878D82A}">
                    <a16:rowId xmlns:a16="http://schemas.microsoft.com/office/drawing/2014/main" xmlns="" val="3681096167"/>
                  </a:ext>
                </a:extLst>
              </a:tr>
            </a:tbl>
          </a:graphicData>
        </a:graphic>
      </p:graphicFrame>
      <p:pic>
        <p:nvPicPr>
          <p:cNvPr id="6" name="Imagen 5">
            <a:extLst>
              <a:ext uri="{FF2B5EF4-FFF2-40B4-BE49-F238E27FC236}">
                <a16:creationId xmlns:a16="http://schemas.microsoft.com/office/drawing/2014/main" xmlns="" id="{0399F3AB-DCDF-4787-9DDB-DA30D7AF4A29}"/>
              </a:ext>
            </a:extLst>
          </p:cNvPr>
          <p:cNvPicPr>
            <a:picLocks noChangeAspect="1"/>
          </p:cNvPicPr>
          <p:nvPr/>
        </p:nvPicPr>
        <p:blipFill rotWithShape="1">
          <a:blip r:embed="rId4"/>
          <a:srcRect l="29211" t="-24" r="29737" b="-24"/>
          <a:stretch/>
        </p:blipFill>
        <p:spPr>
          <a:xfrm>
            <a:off x="7647109" y="958515"/>
            <a:ext cx="2221169" cy="3043427"/>
          </a:xfrm>
          <a:prstGeom prst="rect">
            <a:avLst/>
          </a:prstGeom>
        </p:spPr>
      </p:pic>
      <p:pic>
        <p:nvPicPr>
          <p:cNvPr id="7" name="Vídeo Bazo">
            <a:hlinkClick r:id="" action="ppaction://media"/>
            <a:extLst>
              <a:ext uri="{FF2B5EF4-FFF2-40B4-BE49-F238E27FC236}">
                <a16:creationId xmlns:a16="http://schemas.microsoft.com/office/drawing/2014/main" xmlns="" id="{BF4790B2-E485-4CBC-AF67-069C242523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58977" y="3814572"/>
            <a:ext cx="2209302" cy="3043428"/>
          </a:xfrm>
          <a:prstGeom prst="rect">
            <a:avLst/>
          </a:prstGeom>
        </p:spPr>
      </p:pic>
      <p:pic>
        <p:nvPicPr>
          <p:cNvPr id="8" name="Imagen 7">
            <a:extLst>
              <a:ext uri="{FF2B5EF4-FFF2-40B4-BE49-F238E27FC236}">
                <a16:creationId xmlns:a16="http://schemas.microsoft.com/office/drawing/2014/main" xmlns="" id="{F2FCEE6A-AE5A-4C00-B7EB-5F867F28AF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7108" y="947348"/>
            <a:ext cx="823124" cy="1032837"/>
          </a:xfrm>
          <a:prstGeom prst="rect">
            <a:avLst/>
          </a:prstGeom>
        </p:spPr>
      </p:pic>
      <p:pic>
        <p:nvPicPr>
          <p:cNvPr id="12" name="Imagen 11">
            <a:extLst>
              <a:ext uri="{FF2B5EF4-FFF2-40B4-BE49-F238E27FC236}">
                <a16:creationId xmlns:a16="http://schemas.microsoft.com/office/drawing/2014/main" xmlns="" id="{63BCEAFB-093E-409E-8091-89AD9F1699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8976" y="3803405"/>
            <a:ext cx="823124" cy="1032837"/>
          </a:xfrm>
          <a:prstGeom prst="rect">
            <a:avLst/>
          </a:prstGeom>
        </p:spPr>
      </p:pic>
      <p:sp>
        <p:nvSpPr>
          <p:cNvPr id="9" name="CuadroTexto 8">
            <a:extLst>
              <a:ext uri="{FF2B5EF4-FFF2-40B4-BE49-F238E27FC236}">
                <a16:creationId xmlns:a16="http://schemas.microsoft.com/office/drawing/2014/main" xmlns="" id="{16299211-6C9E-489F-84C8-68266021B30B}"/>
              </a:ext>
            </a:extLst>
          </p:cNvPr>
          <p:cNvSpPr txBox="1"/>
          <p:nvPr/>
        </p:nvSpPr>
        <p:spPr>
          <a:xfrm>
            <a:off x="9279526" y="4319823"/>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spTree>
    <p:extLst>
      <p:ext uri="{BB962C8B-B14F-4D97-AF65-F5344CB8AC3E}">
        <p14:creationId xmlns:p14="http://schemas.microsoft.com/office/powerpoint/2010/main" val="32364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1693038286"/>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637020">
                <a:tc gridSpan="5">
                  <a:txBody>
                    <a:bodyPr/>
                    <a:lstStyle/>
                    <a:p>
                      <a:pPr algn="ctr"/>
                      <a:r>
                        <a:rPr lang="es-ES" sz="1600" dirty="0"/>
                        <a:t>ECO Abdominal</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14052">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906928">
                <a:tc>
                  <a:txBody>
                    <a:bodyPr/>
                    <a:lstStyle/>
                    <a:p>
                      <a:pPr algn="ctr"/>
                      <a:r>
                        <a:rPr lang="es-ES" sz="1800" b="1" dirty="0"/>
                        <a:t>Páncreas</a:t>
                      </a:r>
                    </a:p>
                  </a:txBody>
                  <a:tcPr/>
                </a:tc>
                <a:tc>
                  <a:txBody>
                    <a:bodyPr/>
                    <a:lstStyle/>
                    <a:p>
                      <a:pPr marL="171450" indent="-171450" algn="just">
                        <a:buFont typeface="Arial" panose="020B0604020202020204" pitchFamily="34" charset="0"/>
                        <a:buChar char="•"/>
                      </a:pPr>
                      <a:r>
                        <a:rPr lang="es-ES" sz="1100" dirty="0"/>
                        <a:t>Órgano retroperitoneal que se localiza ecográficamente en epigastrio.</a:t>
                      </a:r>
                    </a:p>
                    <a:p>
                      <a:pPr marL="171450" indent="-171450" algn="just">
                        <a:buFont typeface="Arial" panose="020B0604020202020204" pitchFamily="34" charset="0"/>
                        <a:buChar char="•"/>
                      </a:pPr>
                      <a:r>
                        <a:rPr lang="es-ES" sz="1100" dirty="0"/>
                        <a:t>Forma de “coma”.</a:t>
                      </a:r>
                    </a:p>
                    <a:p>
                      <a:pPr marL="171450" indent="-171450" algn="just">
                        <a:buFont typeface="Arial" panose="020B0604020202020204" pitchFamily="34" charset="0"/>
                        <a:buChar char="•"/>
                      </a:pPr>
                      <a:r>
                        <a:rPr lang="es-ES" sz="1100" dirty="0" err="1"/>
                        <a:t>Ecogénicamente</a:t>
                      </a:r>
                      <a:r>
                        <a:rPr lang="es-ES" sz="1100" dirty="0"/>
                        <a:t> variable, lo importante es que sea uniforme y que no se identifiquen lesiones ocupantes de espacio. </a:t>
                      </a:r>
                    </a:p>
                    <a:p>
                      <a:pPr marL="171450" indent="-171450" algn="just">
                        <a:buFont typeface="Arial" panose="020B0604020202020204" pitchFamily="34" charset="0"/>
                        <a:buChar char="•"/>
                      </a:pPr>
                      <a:r>
                        <a:rPr lang="es-ES" sz="1100" dirty="0"/>
                        <a:t>Diferenciar entre cabeza, cuerpo y cola. </a:t>
                      </a:r>
                    </a:p>
                    <a:p>
                      <a:pPr marL="171450" indent="-171450" algn="just">
                        <a:buFont typeface="Arial" panose="020B0604020202020204" pitchFamily="34" charset="0"/>
                        <a:buChar char="•"/>
                      </a:pPr>
                      <a:r>
                        <a:rPr lang="es-ES" sz="1100" dirty="0"/>
                        <a:t>Identificar conducto de Wirsung: entre 2-3mm, anecogénico y de paredes lisas.</a:t>
                      </a:r>
                    </a:p>
                  </a:txBody>
                  <a:tcPr/>
                </a:tc>
                <a:tc>
                  <a:txBody>
                    <a:bodyPr/>
                    <a:lstStyle/>
                    <a:p>
                      <a:pPr algn="just"/>
                      <a:r>
                        <a:rPr lang="es-ES" sz="1100" dirty="0"/>
                        <a:t>Corte transversal en región epigástrica alta. </a:t>
                      </a:r>
                    </a:p>
                    <a:p>
                      <a:pPr algn="just"/>
                      <a:r>
                        <a:rPr lang="es-ES" sz="1100" dirty="0"/>
                        <a:t>Usar la vena esplénica como referencia</a:t>
                      </a:r>
                    </a:p>
                  </a:txBody>
                  <a:tcPr/>
                </a:tc>
                <a:tc>
                  <a:txBody>
                    <a:bodyPr/>
                    <a:lstStyle/>
                    <a:p>
                      <a:endParaRPr lang="es-ES"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200" dirty="0"/>
                        <a:t>Órgano posterior y difícil de ver a veces. Es útil la maniobra de Valsalva y presionar algo más para colapsar colon si se interpone. </a:t>
                      </a:r>
                    </a:p>
                  </a:txBody>
                  <a:tcPr/>
                </a:tc>
                <a:extLst>
                  <a:ext uri="{0D108BD9-81ED-4DB2-BD59-A6C34878D82A}">
                    <a16:rowId xmlns:a16="http://schemas.microsoft.com/office/drawing/2014/main" xmlns="" val="3681096167"/>
                  </a:ext>
                </a:extLst>
              </a:tr>
            </a:tbl>
          </a:graphicData>
        </a:graphic>
      </p:graphicFrame>
      <p:pic>
        <p:nvPicPr>
          <p:cNvPr id="5" name="Imagen 4">
            <a:extLst>
              <a:ext uri="{FF2B5EF4-FFF2-40B4-BE49-F238E27FC236}">
                <a16:creationId xmlns:a16="http://schemas.microsoft.com/office/drawing/2014/main" xmlns="" id="{F36AB7EF-0B31-45EB-9564-EC7C88C73F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722" y="982578"/>
            <a:ext cx="2267215" cy="3127192"/>
          </a:xfrm>
          <a:prstGeom prst="rect">
            <a:avLst/>
          </a:prstGeom>
        </p:spPr>
      </p:pic>
      <p:cxnSp>
        <p:nvCxnSpPr>
          <p:cNvPr id="8" name="Conector recto de flecha 7">
            <a:extLst>
              <a:ext uri="{FF2B5EF4-FFF2-40B4-BE49-F238E27FC236}">
                <a16:creationId xmlns:a16="http://schemas.microsoft.com/office/drawing/2014/main" xmlns="" id="{EFD7B6E4-532A-4F3E-8FB7-2C3E0967D318}"/>
              </a:ext>
            </a:extLst>
          </p:cNvPr>
          <p:cNvCxnSpPr/>
          <p:nvPr/>
        </p:nvCxnSpPr>
        <p:spPr>
          <a:xfrm>
            <a:off x="8128358" y="1385646"/>
            <a:ext cx="309789" cy="4110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0" name="Imagen 9">
            <a:extLst>
              <a:ext uri="{FF2B5EF4-FFF2-40B4-BE49-F238E27FC236}">
                <a16:creationId xmlns:a16="http://schemas.microsoft.com/office/drawing/2014/main" xmlns="" id="{A4EF623E-C546-4C68-BADF-5FC4B3F45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3240" y="982579"/>
            <a:ext cx="788697" cy="1026696"/>
          </a:xfrm>
          <a:prstGeom prst="rect">
            <a:avLst/>
          </a:prstGeom>
        </p:spPr>
      </p:pic>
    </p:spTree>
    <p:extLst>
      <p:ext uri="{BB962C8B-B14F-4D97-AF65-F5344CB8AC3E}">
        <p14:creationId xmlns:p14="http://schemas.microsoft.com/office/powerpoint/2010/main" val="3263078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2932006250"/>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637020">
                <a:tc gridSpan="5">
                  <a:txBody>
                    <a:bodyPr/>
                    <a:lstStyle/>
                    <a:p>
                      <a:pPr algn="ctr"/>
                      <a:r>
                        <a:rPr lang="es-ES" sz="1600" dirty="0"/>
                        <a:t>ECO Abdominal</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14052">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906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dirty="0"/>
                        <a:t>Grandes vasos (aorta y tronco celíaco)</a:t>
                      </a:r>
                    </a:p>
                    <a:p>
                      <a:endParaRPr lang="es-ES" sz="1400" b="1" dirty="0"/>
                    </a:p>
                  </a:txBody>
                  <a:tcPr/>
                </a:tc>
                <a:tc>
                  <a:txBody>
                    <a:bodyPr/>
                    <a:lstStyle/>
                    <a:p>
                      <a:pPr marL="171450" indent="-171450" algn="just">
                        <a:buFont typeface="Arial" panose="020B0604020202020204" pitchFamily="34" charset="0"/>
                        <a:buChar char="•"/>
                      </a:pPr>
                      <a:r>
                        <a:rPr lang="es-ES" sz="1100" dirty="0"/>
                        <a:t>Localizar en epigastrio: aorta, tronco celíaco y vena esplénica.</a:t>
                      </a:r>
                    </a:p>
                    <a:p>
                      <a:pPr marL="0" indent="0">
                        <a:buFont typeface="Arial" panose="020B0604020202020204" pitchFamily="34" charset="0"/>
                        <a:buNone/>
                      </a:pPr>
                      <a:endParaRPr lang="es-ES" sz="1100" dirty="0"/>
                    </a:p>
                  </a:txBody>
                  <a:tcPr/>
                </a:tc>
                <a:tc>
                  <a:txBody>
                    <a:bodyPr/>
                    <a:lstStyle/>
                    <a:p>
                      <a:pPr marL="171450" indent="-171450" algn="just">
                        <a:buFont typeface="Arial" panose="020B0604020202020204" pitchFamily="34" charset="0"/>
                        <a:buChar char="•"/>
                      </a:pPr>
                      <a:r>
                        <a:rPr lang="es-ES" sz="1100" dirty="0"/>
                        <a:t>En epigastrio cuando localicemos el páncreas también veremos de profundo a superficial: vértebra, aorta, tronco celíaco (sale de la aorta, recordar la forma de “fuente o gaviota” donde la rama izquierda es la arteria hepática y la derecha la arteria esplénica) y la vena esplénica justo por debajo del páncreas.</a:t>
                      </a:r>
                    </a:p>
                  </a:txBody>
                  <a:tcPr/>
                </a:tc>
                <a:tc>
                  <a:txBody>
                    <a:bodyPr/>
                    <a:lstStyle/>
                    <a:p>
                      <a:endParaRPr lang="es-ES" dirty="0"/>
                    </a:p>
                  </a:txBody>
                  <a:tcPr/>
                </a:tc>
                <a:tc>
                  <a:txBody>
                    <a:bodyPr/>
                    <a:lstStyle/>
                    <a:p>
                      <a:pPr algn="just"/>
                      <a:endParaRPr lang="es-ES" sz="1200" dirty="0"/>
                    </a:p>
                  </a:txBody>
                  <a:tcPr/>
                </a:tc>
                <a:extLst>
                  <a:ext uri="{0D108BD9-81ED-4DB2-BD59-A6C34878D82A}">
                    <a16:rowId xmlns:a16="http://schemas.microsoft.com/office/drawing/2014/main" xmlns="" val="3681096167"/>
                  </a:ext>
                </a:extLst>
              </a:tr>
            </a:tbl>
          </a:graphicData>
        </a:graphic>
      </p:graphicFrame>
      <p:pic>
        <p:nvPicPr>
          <p:cNvPr id="6" name="Imagen 5">
            <a:extLst>
              <a:ext uri="{FF2B5EF4-FFF2-40B4-BE49-F238E27FC236}">
                <a16:creationId xmlns:a16="http://schemas.microsoft.com/office/drawing/2014/main" xmlns="" id="{A98C4A6B-4445-4198-A61A-662A061A02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6141"/>
          <a:stretch/>
        </p:blipFill>
        <p:spPr>
          <a:xfrm>
            <a:off x="7636544" y="943758"/>
            <a:ext cx="2142310" cy="1876927"/>
          </a:xfrm>
          <a:prstGeom prst="rect">
            <a:avLst/>
          </a:prstGeom>
        </p:spPr>
      </p:pic>
      <p:pic>
        <p:nvPicPr>
          <p:cNvPr id="7" name="Aorta AMS">
            <a:hlinkClick r:id="" action="ppaction://media"/>
            <a:extLst>
              <a:ext uri="{FF2B5EF4-FFF2-40B4-BE49-F238E27FC236}">
                <a16:creationId xmlns:a16="http://schemas.microsoft.com/office/drawing/2014/main" xmlns="" id="{FD4ED1A9-2F35-43E4-B1F9-224DB19BB7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47975" y="2760463"/>
            <a:ext cx="2122387" cy="3022864"/>
          </a:xfrm>
          <a:prstGeom prst="rect">
            <a:avLst/>
          </a:prstGeom>
        </p:spPr>
      </p:pic>
      <p:pic>
        <p:nvPicPr>
          <p:cNvPr id="9" name="Imagen 8">
            <a:extLst>
              <a:ext uri="{FF2B5EF4-FFF2-40B4-BE49-F238E27FC236}">
                <a16:creationId xmlns:a16="http://schemas.microsoft.com/office/drawing/2014/main" xmlns="" id="{5553F64D-D6B4-4813-B325-679750F8D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7369"/>
          <a:stretch/>
        </p:blipFill>
        <p:spPr>
          <a:xfrm>
            <a:off x="7630987" y="4780198"/>
            <a:ext cx="2139375" cy="2077802"/>
          </a:xfrm>
          <a:prstGeom prst="rect">
            <a:avLst/>
          </a:prstGeom>
        </p:spPr>
      </p:pic>
      <p:pic>
        <p:nvPicPr>
          <p:cNvPr id="3" name="Imagen 2">
            <a:extLst>
              <a:ext uri="{FF2B5EF4-FFF2-40B4-BE49-F238E27FC236}">
                <a16:creationId xmlns:a16="http://schemas.microsoft.com/office/drawing/2014/main" xmlns="" id="{82974F40-41EB-4E4D-8F94-3F916EA136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4954" y="943758"/>
            <a:ext cx="573900" cy="747081"/>
          </a:xfrm>
          <a:prstGeom prst="rect">
            <a:avLst/>
          </a:prstGeom>
        </p:spPr>
      </p:pic>
      <p:pic>
        <p:nvPicPr>
          <p:cNvPr id="10" name="Imagen 9">
            <a:extLst>
              <a:ext uri="{FF2B5EF4-FFF2-40B4-BE49-F238E27FC236}">
                <a16:creationId xmlns:a16="http://schemas.microsoft.com/office/drawing/2014/main" xmlns="" id="{1C678A29-1583-41F3-BC7C-463F1BB6AF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1942" y="2760463"/>
            <a:ext cx="573900" cy="747081"/>
          </a:xfrm>
          <a:prstGeom prst="rect">
            <a:avLst/>
          </a:prstGeom>
        </p:spPr>
      </p:pic>
      <p:pic>
        <p:nvPicPr>
          <p:cNvPr id="11" name="Imagen 10">
            <a:extLst>
              <a:ext uri="{FF2B5EF4-FFF2-40B4-BE49-F238E27FC236}">
                <a16:creationId xmlns:a16="http://schemas.microsoft.com/office/drawing/2014/main" xmlns="" id="{FF942060-C16A-4899-989A-F4D8F2FB29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6462" y="4648893"/>
            <a:ext cx="573900" cy="747081"/>
          </a:xfrm>
          <a:prstGeom prst="rect">
            <a:avLst/>
          </a:prstGeom>
        </p:spPr>
      </p:pic>
      <p:sp>
        <p:nvSpPr>
          <p:cNvPr id="12" name="CuadroTexto 11">
            <a:extLst>
              <a:ext uri="{FF2B5EF4-FFF2-40B4-BE49-F238E27FC236}">
                <a16:creationId xmlns:a16="http://schemas.microsoft.com/office/drawing/2014/main" xmlns="" id="{08578003-5DA2-4A91-8B42-13127002F31A}"/>
              </a:ext>
            </a:extLst>
          </p:cNvPr>
          <p:cNvSpPr txBox="1"/>
          <p:nvPr/>
        </p:nvSpPr>
        <p:spPr>
          <a:xfrm>
            <a:off x="7647975" y="2887115"/>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spTree>
    <p:extLst>
      <p:ext uri="{BB962C8B-B14F-4D97-AF65-F5344CB8AC3E}">
        <p14:creationId xmlns:p14="http://schemas.microsoft.com/office/powerpoint/2010/main" val="232795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1. NORMAS DE USO GENERALES DEL ECÓGRAFO BUTTERFLY</a:t>
            </a:r>
          </a:p>
        </p:txBody>
      </p:sp>
      <p:pic>
        <p:nvPicPr>
          <p:cNvPr id="1026" name="Picture 2" descr="Examen prenatal: Ecografía (para Padres) - Nemours KidsHealth">
            <a:extLst>
              <a:ext uri="{FF2B5EF4-FFF2-40B4-BE49-F238E27FC236}">
                <a16:creationId xmlns:a16="http://schemas.microsoft.com/office/drawing/2014/main" xmlns="" id="{D6A93246-FE36-4261-BEFB-72E3F2E65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1551" y="4331368"/>
            <a:ext cx="2792826" cy="239484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3">
            <a:extLst>
              <a:ext uri="{FF2B5EF4-FFF2-40B4-BE49-F238E27FC236}">
                <a16:creationId xmlns:a16="http://schemas.microsoft.com/office/drawing/2014/main" xmlns="" id="{BF758B76-39B0-4624-8EFF-BF038CE100DB}"/>
              </a:ext>
            </a:extLst>
          </p:cNvPr>
          <p:cNvCxnSpPr>
            <a:cxnSpLocks/>
          </p:cNvCxnSpPr>
          <p:nvPr/>
        </p:nvCxnSpPr>
        <p:spPr>
          <a:xfrm>
            <a:off x="1459832" y="1209592"/>
            <a:ext cx="9924544"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xmlns="" id="{8665B4ED-8860-4D03-A942-6D5E01F413D9}"/>
              </a:ext>
            </a:extLst>
          </p:cNvPr>
          <p:cNvSpPr txBox="1"/>
          <p:nvPr/>
        </p:nvSpPr>
        <p:spPr>
          <a:xfrm>
            <a:off x="1297883" y="1363958"/>
            <a:ext cx="6691084" cy="5355312"/>
          </a:xfrm>
          <a:prstGeom prst="rect">
            <a:avLst/>
          </a:prstGeom>
          <a:noFill/>
        </p:spPr>
        <p:txBody>
          <a:bodyPr wrap="square" rtlCol="0">
            <a:spAutoFit/>
          </a:bodyPr>
          <a:lstStyle/>
          <a:p>
            <a:pPr marL="342900" indent="-342900" algn="just">
              <a:buAutoNum type="arabicPeriod"/>
            </a:pPr>
            <a:r>
              <a:rPr lang="es-ES" dirty="0"/>
              <a:t>Conectar el cable del transductor al puerto USB del dispositivo a usar (ya sea </a:t>
            </a:r>
            <a:r>
              <a:rPr lang="es-ES" dirty="0" err="1"/>
              <a:t>tablet</a:t>
            </a:r>
            <a:r>
              <a:rPr lang="es-ES" dirty="0"/>
              <a:t>, móvil u ordenador).</a:t>
            </a:r>
          </a:p>
          <a:p>
            <a:pPr marL="342900" indent="-342900" algn="just">
              <a:buAutoNum type="arabicPeriod"/>
            </a:pPr>
            <a:r>
              <a:rPr lang="es-ES" dirty="0"/>
              <a:t>Encender el dispositivo, conectar a Internet e iniciar sesión en </a:t>
            </a:r>
            <a:r>
              <a:rPr lang="es-ES" dirty="0">
                <a:hlinkClick r:id="rId3"/>
              </a:rPr>
              <a:t>https://ugr.butterflynetwork.com</a:t>
            </a:r>
            <a:r>
              <a:rPr lang="es-ES" dirty="0"/>
              <a:t> con el correo y contraseña de UGR, accediendo desde la sesión “SSO”.</a:t>
            </a:r>
          </a:p>
          <a:p>
            <a:pPr marL="342900" indent="-342900" algn="just">
              <a:buAutoNum type="arabicPeriod"/>
            </a:pPr>
            <a:r>
              <a:rPr lang="es-ES" dirty="0"/>
              <a:t>Coger el transductor de tal forma que el punto azul situado a un lado del mismo se disponga hacia la izquierda (si hacemos un corte transversal) o hacia arriba (si el corte es longitudinal).</a:t>
            </a:r>
          </a:p>
          <a:p>
            <a:pPr marL="342900" indent="-342900" algn="just">
              <a:buAutoNum type="arabicPeriod"/>
            </a:pPr>
            <a:r>
              <a:rPr lang="es-ES" dirty="0"/>
              <a:t>Tomar el gel conductor de ultrasonidos y aplicarlo sobre la superficie del transductor.</a:t>
            </a:r>
          </a:p>
          <a:p>
            <a:pPr marL="342900" indent="-342900" algn="just">
              <a:buAutoNum type="arabicPeriod"/>
            </a:pPr>
            <a:r>
              <a:rPr lang="es-ES" dirty="0"/>
              <a:t>Aplicar el transductor sobre alguna superficie humana.</a:t>
            </a:r>
          </a:p>
          <a:p>
            <a:pPr marL="342900" indent="-342900" algn="just">
              <a:buAutoNum type="arabicPeriod"/>
            </a:pPr>
            <a:endParaRPr lang="es-ES" dirty="0"/>
          </a:p>
          <a:p>
            <a:pPr algn="just"/>
            <a:endParaRPr lang="es-ES" dirty="0"/>
          </a:p>
          <a:p>
            <a:pPr marL="342900" indent="-342900" algn="just">
              <a:buAutoNum type="arabicPeriod"/>
            </a:pPr>
            <a:r>
              <a:rPr lang="es-ES" dirty="0"/>
              <a:t>Una vez terminada la exploración, tomar papel de limpieza y eliminar cualquier resto de gel del transductor.</a:t>
            </a:r>
          </a:p>
          <a:p>
            <a:pPr marL="342900" indent="-342900" algn="just">
              <a:buAutoNum type="arabicPeriod"/>
            </a:pPr>
            <a:r>
              <a:rPr lang="es-ES" dirty="0"/>
              <a:t>Guardar los archivos obtenidos de la exploración con el ecógrafo </a:t>
            </a:r>
            <a:r>
              <a:rPr lang="es-ES" dirty="0" err="1"/>
              <a:t>Butterfly</a:t>
            </a:r>
            <a:r>
              <a:rPr lang="es-ES" dirty="0"/>
              <a:t> en la nube, cerrar sesión y apagar dispositivo.</a:t>
            </a:r>
          </a:p>
          <a:p>
            <a:pPr marL="342900" indent="-342900" algn="just">
              <a:buAutoNum type="arabicPeriod"/>
            </a:pPr>
            <a:r>
              <a:rPr lang="es-ES" dirty="0"/>
              <a:t>Desconectar el cable del ecógrafo del puerto USB del dispositivo.</a:t>
            </a:r>
          </a:p>
          <a:p>
            <a:pPr marL="342900" indent="-342900">
              <a:buAutoNum type="arabicPeriod"/>
            </a:pPr>
            <a:endParaRPr lang="es-ES" dirty="0"/>
          </a:p>
        </p:txBody>
      </p:sp>
      <p:pic>
        <p:nvPicPr>
          <p:cNvPr id="5" name="Picture 2" descr="Ecógrafo Butterfly IQ+ - DPM Promociones Médicas · Suelo Pélvico">
            <a:extLst>
              <a:ext uri="{FF2B5EF4-FFF2-40B4-BE49-F238E27FC236}">
                <a16:creationId xmlns:a16="http://schemas.microsoft.com/office/drawing/2014/main" xmlns="" id="{CB5CE0FF-2FC4-423B-A312-E38F17EAF0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1551" y="1312904"/>
            <a:ext cx="2750218" cy="275021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hlinkClick r:id="rId5" action="ppaction://hlinksldjump"/>
            <a:extLst>
              <a:ext uri="{FF2B5EF4-FFF2-40B4-BE49-F238E27FC236}">
                <a16:creationId xmlns:a16="http://schemas.microsoft.com/office/drawing/2014/main" xmlns="" id="{A909D64A-5819-4232-9B9C-5CA936C0CC58}"/>
              </a:ext>
            </a:extLst>
          </p:cNvPr>
          <p:cNvSpPr txBox="1"/>
          <p:nvPr/>
        </p:nvSpPr>
        <p:spPr>
          <a:xfrm>
            <a:off x="4062483" y="6387548"/>
            <a:ext cx="180150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dirty="0"/>
              <a:t>VOLVER A ÍNDICE</a:t>
            </a:r>
          </a:p>
        </p:txBody>
      </p:sp>
      <p:cxnSp>
        <p:nvCxnSpPr>
          <p:cNvPr id="8" name="Conector recto 7">
            <a:extLst>
              <a:ext uri="{FF2B5EF4-FFF2-40B4-BE49-F238E27FC236}">
                <a16:creationId xmlns:a16="http://schemas.microsoft.com/office/drawing/2014/main" xmlns="" id="{C54148B5-EDD8-49D3-9F62-C41ED39C4545}"/>
              </a:ext>
            </a:extLst>
          </p:cNvPr>
          <p:cNvCxnSpPr>
            <a:cxnSpLocks/>
          </p:cNvCxnSpPr>
          <p:nvPr/>
        </p:nvCxnSpPr>
        <p:spPr>
          <a:xfrm>
            <a:off x="1297883" y="4708478"/>
            <a:ext cx="6945365"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3556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1411800132"/>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637020">
                <a:tc gridSpan="5">
                  <a:txBody>
                    <a:bodyPr/>
                    <a:lstStyle/>
                    <a:p>
                      <a:pPr algn="ctr"/>
                      <a:r>
                        <a:rPr lang="es-ES" sz="1600" dirty="0"/>
                        <a:t>ECO Abdominal</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14052">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906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dirty="0"/>
                        <a:t>Grandes vasos (vena cava inferior)</a:t>
                      </a:r>
                    </a:p>
                    <a:p>
                      <a:endParaRPr lang="es-ES" sz="1400" b="1" dirty="0"/>
                    </a:p>
                  </a:txBody>
                  <a:tcPr/>
                </a:tc>
                <a:tc>
                  <a:txBody>
                    <a:bodyPr/>
                    <a:lstStyle/>
                    <a:p>
                      <a:pPr marL="171450" indent="-171450" algn="just">
                        <a:buFont typeface="Arial" panose="020B0604020202020204" pitchFamily="34" charset="0"/>
                        <a:buChar char="•"/>
                      </a:pPr>
                      <a:r>
                        <a:rPr lang="es-ES" sz="1100" dirty="0"/>
                        <a:t>Localizar en hipocondrio derecho: vena porta, vena cava inferior y venas suprahepáticas.</a:t>
                      </a:r>
                    </a:p>
                    <a:p>
                      <a:pPr marL="0" indent="0">
                        <a:buFont typeface="Arial" panose="020B0604020202020204" pitchFamily="34" charset="0"/>
                        <a:buNone/>
                      </a:pPr>
                      <a:endParaRPr lang="es-ES" sz="1100" dirty="0"/>
                    </a:p>
                  </a:txBody>
                  <a:tcPr/>
                </a:tc>
                <a:tc>
                  <a:txBody>
                    <a:bodyPr/>
                    <a:lstStyle/>
                    <a:p>
                      <a:pPr marL="171450" indent="-171450" algn="just">
                        <a:buFont typeface="Arial" panose="020B0604020202020204" pitchFamily="34" charset="0"/>
                        <a:buChar char="•"/>
                      </a:pPr>
                      <a:r>
                        <a:rPr lang="es-ES" sz="1100" dirty="0"/>
                        <a:t>En hipocondrio derecho la vena porta principal se localiza en un corte transversal subcostal, habitualmente muy cercana a la vesícula.  En posición inferior a la porta se localiza la cava inferior, donde se puede ver la desembocadura de las tres venas suprahepáticas. </a:t>
                      </a:r>
                    </a:p>
                  </a:txBody>
                  <a:tcPr/>
                </a:tc>
                <a:tc>
                  <a:txBody>
                    <a:bodyPr/>
                    <a:lstStyle/>
                    <a:p>
                      <a:endParaRPr lang="es-ES" dirty="0"/>
                    </a:p>
                  </a:txBody>
                  <a:tcPr/>
                </a:tc>
                <a:tc>
                  <a:txBody>
                    <a:bodyPr/>
                    <a:lstStyle/>
                    <a:p>
                      <a:pPr algn="just"/>
                      <a:r>
                        <a:rPr lang="es-ES" sz="1200" dirty="0"/>
                        <a:t>La porta (flecha amarilla) se diferencia de las venas suprahepáticas (flecha naranja) por sus paredes gruesas y su disposición transversal mientras que las venas suprahepáticas son longitudinales, más o menos paralelas entre sí y de paredes finas. Desembocan en la vena cava inferior, muy cercana al lóbulo caudado y a la silueta cardíaca. </a:t>
                      </a:r>
                    </a:p>
                  </a:txBody>
                  <a:tcPr/>
                </a:tc>
                <a:extLst>
                  <a:ext uri="{0D108BD9-81ED-4DB2-BD59-A6C34878D82A}">
                    <a16:rowId xmlns:a16="http://schemas.microsoft.com/office/drawing/2014/main" xmlns="" val="3681096167"/>
                  </a:ext>
                </a:extLst>
              </a:tr>
            </a:tbl>
          </a:graphicData>
        </a:graphic>
      </p:graphicFrame>
      <p:pic>
        <p:nvPicPr>
          <p:cNvPr id="8" name="Imagen 7">
            <a:extLst>
              <a:ext uri="{FF2B5EF4-FFF2-40B4-BE49-F238E27FC236}">
                <a16:creationId xmlns:a16="http://schemas.microsoft.com/office/drawing/2014/main" xmlns="" id="{F2173D82-75EB-4B37-8A2C-4F4CFBED9B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3169"/>
          <a:stretch/>
        </p:blipFill>
        <p:spPr>
          <a:xfrm>
            <a:off x="7663072" y="973274"/>
            <a:ext cx="2139374" cy="2258159"/>
          </a:xfrm>
          <a:prstGeom prst="rect">
            <a:avLst/>
          </a:prstGeom>
        </p:spPr>
      </p:pic>
      <p:pic>
        <p:nvPicPr>
          <p:cNvPr id="10" name="Imagen 9">
            <a:extLst>
              <a:ext uri="{FF2B5EF4-FFF2-40B4-BE49-F238E27FC236}">
                <a16:creationId xmlns:a16="http://schemas.microsoft.com/office/drawing/2014/main" xmlns="" id="{5453AB09-0FC5-4A40-8937-960C1B4CC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3071" y="3174234"/>
            <a:ext cx="2139374" cy="2939143"/>
          </a:xfrm>
          <a:prstGeom prst="rect">
            <a:avLst/>
          </a:prstGeom>
        </p:spPr>
      </p:pic>
      <p:pic>
        <p:nvPicPr>
          <p:cNvPr id="11" name="Imagen 10">
            <a:extLst>
              <a:ext uri="{FF2B5EF4-FFF2-40B4-BE49-F238E27FC236}">
                <a16:creationId xmlns:a16="http://schemas.microsoft.com/office/drawing/2014/main" xmlns="" id="{84F5E98E-2554-4985-B80D-B6D15EE9EB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2581" y="963717"/>
            <a:ext cx="606159" cy="854668"/>
          </a:xfrm>
          <a:prstGeom prst="rect">
            <a:avLst/>
          </a:prstGeom>
          <a:solidFill>
            <a:schemeClr val="bg1"/>
          </a:solidFill>
        </p:spPr>
      </p:pic>
      <p:pic>
        <p:nvPicPr>
          <p:cNvPr id="12" name="Imagen 11">
            <a:extLst>
              <a:ext uri="{FF2B5EF4-FFF2-40B4-BE49-F238E27FC236}">
                <a16:creationId xmlns:a16="http://schemas.microsoft.com/office/drawing/2014/main" xmlns="" id="{C575E870-95AA-4C8F-831F-1BEE8761B8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3070" y="3204334"/>
            <a:ext cx="606159" cy="854668"/>
          </a:xfrm>
          <a:prstGeom prst="rect">
            <a:avLst/>
          </a:prstGeom>
          <a:solidFill>
            <a:schemeClr val="bg1"/>
          </a:solidFill>
        </p:spPr>
      </p:pic>
      <p:cxnSp>
        <p:nvCxnSpPr>
          <p:cNvPr id="3" name="Conector recto de flecha 2">
            <a:extLst>
              <a:ext uri="{FF2B5EF4-FFF2-40B4-BE49-F238E27FC236}">
                <a16:creationId xmlns:a16="http://schemas.microsoft.com/office/drawing/2014/main" xmlns="" id="{AD952286-E9CB-4381-B0BD-13102D7C55C3}"/>
              </a:ext>
            </a:extLst>
          </p:cNvPr>
          <p:cNvCxnSpPr/>
          <p:nvPr/>
        </p:nvCxnSpPr>
        <p:spPr>
          <a:xfrm flipV="1">
            <a:off x="8500845" y="1974363"/>
            <a:ext cx="463826" cy="19878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 name="Conector recto de flecha 8">
            <a:extLst>
              <a:ext uri="{FF2B5EF4-FFF2-40B4-BE49-F238E27FC236}">
                <a16:creationId xmlns:a16="http://schemas.microsoft.com/office/drawing/2014/main" xmlns="" id="{648C6BF8-CBA2-4E07-A2CE-F3B2829E625D}"/>
              </a:ext>
            </a:extLst>
          </p:cNvPr>
          <p:cNvCxnSpPr>
            <a:cxnSpLocks/>
          </p:cNvCxnSpPr>
          <p:nvPr/>
        </p:nvCxnSpPr>
        <p:spPr>
          <a:xfrm flipH="1">
            <a:off x="7966149" y="4374106"/>
            <a:ext cx="645001" cy="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84493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2785679" y="2143596"/>
            <a:ext cx="7358576" cy="830997"/>
          </a:xfrm>
          <a:prstGeom prst="rect">
            <a:avLst/>
          </a:prstGeom>
          <a:noFill/>
        </p:spPr>
        <p:txBody>
          <a:bodyPr wrap="square" rtlCol="0">
            <a:spAutoFit/>
          </a:bodyPr>
          <a:lstStyle/>
          <a:p>
            <a:r>
              <a:rPr lang="es-ES" sz="4800" b="1" dirty="0"/>
              <a:t>5. ECOCARDIOGRAFÍA</a:t>
            </a:r>
          </a:p>
        </p:txBody>
      </p:sp>
      <p:pic>
        <p:nvPicPr>
          <p:cNvPr id="4" name="Imagen 3">
            <a:extLst>
              <a:ext uri="{FF2B5EF4-FFF2-40B4-BE49-F238E27FC236}">
                <a16:creationId xmlns:a16="http://schemas.microsoft.com/office/drawing/2014/main" xmlns="" id="{76C966E3-BA09-467A-AE50-55667C994369}"/>
              </a:ext>
            </a:extLst>
          </p:cNvPr>
          <p:cNvPicPr>
            <a:picLocks noChangeAspect="1"/>
          </p:cNvPicPr>
          <p:nvPr/>
        </p:nvPicPr>
        <p:blipFill>
          <a:blip r:embed="rId2"/>
          <a:stretch>
            <a:fillRect/>
          </a:stretch>
        </p:blipFill>
        <p:spPr>
          <a:xfrm>
            <a:off x="4496078" y="3543692"/>
            <a:ext cx="2879002" cy="1955549"/>
          </a:xfrm>
          <a:prstGeom prst="rect">
            <a:avLst/>
          </a:prstGeom>
        </p:spPr>
      </p:pic>
      <p:sp>
        <p:nvSpPr>
          <p:cNvPr id="5" name="CuadroTexto 4">
            <a:hlinkClick r:id="rId3" action="ppaction://hlinksldjump"/>
            <a:extLst>
              <a:ext uri="{FF2B5EF4-FFF2-40B4-BE49-F238E27FC236}">
                <a16:creationId xmlns:a16="http://schemas.microsoft.com/office/drawing/2014/main" xmlns="" id="{C8D527DB-C2F1-4F09-8D69-DE0A85CA7746}"/>
              </a:ext>
            </a:extLst>
          </p:cNvPr>
          <p:cNvSpPr txBox="1"/>
          <p:nvPr/>
        </p:nvSpPr>
        <p:spPr>
          <a:xfrm>
            <a:off x="7656394" y="6223973"/>
            <a:ext cx="180150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dirty="0"/>
              <a:t>VOLVER A ÍNDICE</a:t>
            </a:r>
          </a:p>
        </p:txBody>
      </p:sp>
      <p:sp>
        <p:nvSpPr>
          <p:cNvPr id="6" name="CuadroTexto 5">
            <a:extLst>
              <a:ext uri="{FF2B5EF4-FFF2-40B4-BE49-F238E27FC236}">
                <a16:creationId xmlns:a16="http://schemas.microsoft.com/office/drawing/2014/main" xmlns="" id="{DEE7CF27-8F47-4067-A7A3-18EEEBC397CE}"/>
              </a:ext>
            </a:extLst>
          </p:cNvPr>
          <p:cNvSpPr txBox="1"/>
          <p:nvPr/>
        </p:nvSpPr>
        <p:spPr>
          <a:xfrm>
            <a:off x="5208104" y="2974593"/>
            <a:ext cx="3031385" cy="369332"/>
          </a:xfrm>
          <a:prstGeom prst="rect">
            <a:avLst/>
          </a:prstGeom>
          <a:noFill/>
        </p:spPr>
        <p:txBody>
          <a:bodyPr wrap="square" rtlCol="0">
            <a:spAutoFit/>
          </a:bodyPr>
          <a:lstStyle/>
          <a:p>
            <a:r>
              <a:rPr lang="es-ES" b="1" i="1" dirty="0">
                <a:solidFill>
                  <a:schemeClr val="accent1">
                    <a:lumMod val="50000"/>
                  </a:schemeClr>
                </a:solidFill>
              </a:rPr>
              <a:t>Dra. López</a:t>
            </a:r>
          </a:p>
        </p:txBody>
      </p:sp>
    </p:spTree>
    <p:extLst>
      <p:ext uri="{BB962C8B-B14F-4D97-AF65-F5344CB8AC3E}">
        <p14:creationId xmlns:p14="http://schemas.microsoft.com/office/powerpoint/2010/main" val="3947987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297883" y="1582340"/>
            <a:ext cx="6962138" cy="3693319"/>
          </a:xfrm>
          <a:prstGeom prst="rect">
            <a:avLst/>
          </a:prstGeom>
          <a:noFill/>
        </p:spPr>
        <p:txBody>
          <a:bodyPr wrap="square" rtlCol="0">
            <a:spAutoFit/>
          </a:bodyPr>
          <a:lstStyle/>
          <a:p>
            <a:pPr algn="just"/>
            <a:r>
              <a:rPr lang="es-ES" dirty="0"/>
              <a:t>El ecocardiograma es una prueba básica a día de hoy en Cardiología.</a:t>
            </a:r>
          </a:p>
          <a:p>
            <a:pPr algn="just"/>
            <a:r>
              <a:rPr lang="es-ES" dirty="0"/>
              <a:t>Es </a:t>
            </a:r>
            <a:r>
              <a:rPr lang="es-ES" b="1" dirty="0"/>
              <a:t>inocua</a:t>
            </a:r>
            <a:r>
              <a:rPr lang="es-ES" dirty="0"/>
              <a:t>, no irradia, y aporta una valiosa información de las estructuras cardíacas (corazón y grandes vasos).</a:t>
            </a:r>
          </a:p>
          <a:p>
            <a:pPr algn="just"/>
            <a:endParaRPr lang="es-ES" dirty="0"/>
          </a:p>
          <a:p>
            <a:pPr algn="just"/>
            <a:r>
              <a:rPr lang="es-ES" dirty="0"/>
              <a:t>Se considera una prueba complementaria no invasiva de </a:t>
            </a:r>
            <a:r>
              <a:rPr lang="es-ES" b="1" dirty="0"/>
              <a:t>primera línea </a:t>
            </a:r>
            <a:r>
              <a:rPr lang="es-ES" dirty="0"/>
              <a:t>en el estudio del paciente cardiológico. Informa no solo de la anatomía, sino también de la función cardíaca.</a:t>
            </a:r>
          </a:p>
          <a:p>
            <a:pPr algn="just"/>
            <a:endParaRPr lang="es-ES" dirty="0"/>
          </a:p>
          <a:p>
            <a:pPr algn="just"/>
            <a:endParaRPr lang="es-ES" dirty="0"/>
          </a:p>
          <a:p>
            <a:pPr algn="just"/>
            <a:r>
              <a:rPr lang="es-ES" dirty="0"/>
              <a:t>Aporta información de la forma, tamaño, función y grosor de las paredes y cavidades cardíacas, así como del funcionamiento de las válvulas mediante el </a:t>
            </a:r>
            <a:r>
              <a:rPr lang="es-ES" b="1" dirty="0"/>
              <a:t>Eco Doppler</a:t>
            </a:r>
            <a:r>
              <a:rPr lang="es-ES" dirty="0"/>
              <a:t>. Valora la circulación pulmonar, la porción inicial de la aorta y la presencia o no de líquido pericárdico.</a:t>
            </a:r>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5. ECOCARDIOGRAFÍA</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a:off x="1297883" y="1209592"/>
            <a:ext cx="739541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4098" name="Picture 2" descr="Netter Blog: Sistema cardiovascular: corazón">
            <a:extLst>
              <a:ext uri="{FF2B5EF4-FFF2-40B4-BE49-F238E27FC236}">
                <a16:creationId xmlns:a16="http://schemas.microsoft.com/office/drawing/2014/main" xmlns="" id="{B61589D1-83F4-43EE-BB42-13892F1E5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825" y="1514773"/>
            <a:ext cx="3774175" cy="376088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xmlns="" id="{CC1B7DF1-6416-4FC1-94DD-ED6BDBF450ED}"/>
              </a:ext>
            </a:extLst>
          </p:cNvPr>
          <p:cNvSpPr/>
          <p:nvPr/>
        </p:nvSpPr>
        <p:spPr>
          <a:xfrm>
            <a:off x="8336376" y="5240604"/>
            <a:ext cx="6096000" cy="815608"/>
          </a:xfrm>
          <a:prstGeom prst="rect">
            <a:avLst/>
          </a:prstGeom>
        </p:spPr>
        <p:txBody>
          <a:bodyPr>
            <a:spAutoFit/>
          </a:bodyPr>
          <a:lstStyle/>
          <a:p>
            <a:pPr lvl="1" algn="just" fontAlgn="base"/>
            <a:r>
              <a:rPr lang="es-ES" sz="1100" dirty="0"/>
              <a:t>Frank H. </a:t>
            </a:r>
            <a:r>
              <a:rPr lang="es-ES" sz="1100" dirty="0" err="1"/>
              <a:t>Netter</a:t>
            </a:r>
            <a:r>
              <a:rPr lang="es-ES" sz="1100" dirty="0"/>
              <a:t>. Atlas de anatomía humana. 7e. </a:t>
            </a:r>
          </a:p>
          <a:p>
            <a:r>
              <a:rPr lang="es-ES" dirty="0">
                <a:solidFill>
                  <a:srgbClr val="323232"/>
                </a:solidFill>
                <a:latin typeface="NexusSansPro"/>
                <a:hlinkClick r:id="rId3"/>
              </a:rPr>
              <a:t/>
            </a:r>
            <a:br>
              <a:rPr lang="es-ES" dirty="0">
                <a:solidFill>
                  <a:srgbClr val="323232"/>
                </a:solidFill>
                <a:latin typeface="NexusSansPro"/>
                <a:hlinkClick r:id="rId3"/>
              </a:rPr>
            </a:br>
            <a:endParaRPr lang="es-ES" dirty="0"/>
          </a:p>
        </p:txBody>
      </p:sp>
    </p:spTree>
    <p:extLst>
      <p:ext uri="{BB962C8B-B14F-4D97-AF65-F5344CB8AC3E}">
        <p14:creationId xmlns:p14="http://schemas.microsoft.com/office/powerpoint/2010/main" val="256357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603513" y="1582340"/>
            <a:ext cx="8193331" cy="646331"/>
          </a:xfrm>
          <a:prstGeom prst="rect">
            <a:avLst/>
          </a:prstGeom>
          <a:noFill/>
        </p:spPr>
        <p:txBody>
          <a:bodyPr wrap="square" rtlCol="0">
            <a:spAutoFit/>
          </a:bodyPr>
          <a:lstStyle/>
          <a:p>
            <a:pPr algn="just"/>
            <a:r>
              <a:rPr lang="es-ES" dirty="0"/>
              <a:t>Se realiza con el paciente en decúbito lateral izquierdo, salvo en el plano subcostal, que debe situarse en decúbito supino horizontal.</a:t>
            </a:r>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5. ECOCARDIOGRAFÍA</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a:off x="1297883" y="1209592"/>
            <a:ext cx="739541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050" name="Picture 2" descr="POSICIONES ANATÓMICAS BÁSICAS">
            <a:extLst>
              <a:ext uri="{FF2B5EF4-FFF2-40B4-BE49-F238E27FC236}">
                <a16:creationId xmlns:a16="http://schemas.microsoft.com/office/drawing/2014/main" xmlns="" id="{86041EF2-BC54-47DF-92B0-F0C3B3568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130" y="3183428"/>
            <a:ext cx="6147766" cy="178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716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961322" y="1482895"/>
            <a:ext cx="5698435" cy="3416320"/>
          </a:xfrm>
          <a:prstGeom prst="rect">
            <a:avLst/>
          </a:prstGeom>
          <a:noFill/>
        </p:spPr>
        <p:txBody>
          <a:bodyPr wrap="square" rtlCol="0">
            <a:spAutoFit/>
          </a:bodyPr>
          <a:lstStyle/>
          <a:p>
            <a:pPr lvl="1"/>
            <a:endParaRPr lang="es-ES" dirty="0"/>
          </a:p>
          <a:p>
            <a:r>
              <a:rPr lang="es-ES" sz="2000" dirty="0"/>
              <a:t>Planos ecocardiográficos</a:t>
            </a:r>
          </a:p>
          <a:p>
            <a:pPr marL="285750" indent="-285750">
              <a:buFont typeface="Arial" panose="020B0604020202020204" pitchFamily="34" charset="0"/>
              <a:buChar char="•"/>
            </a:pPr>
            <a:endParaRPr lang="es-ES" dirty="0"/>
          </a:p>
          <a:p>
            <a:pPr marL="742950" lvl="1" indent="-285750">
              <a:buFont typeface="Wingdings" panose="05000000000000000000" pitchFamily="2" charset="2"/>
              <a:buChar char="v"/>
            </a:pPr>
            <a:r>
              <a:rPr lang="es-ES" dirty="0"/>
              <a:t>Área paraesternal</a:t>
            </a:r>
          </a:p>
          <a:p>
            <a:pPr marL="1200150" lvl="2" indent="-285750">
              <a:buFont typeface="Arial" panose="020B0604020202020204" pitchFamily="34" charset="0"/>
              <a:buChar char="•"/>
            </a:pPr>
            <a:r>
              <a:rPr lang="es-ES" dirty="0"/>
              <a:t>Corte longitudinal o eje largo</a:t>
            </a:r>
          </a:p>
          <a:p>
            <a:pPr marL="1200150" lvl="2" indent="-285750">
              <a:buFont typeface="Arial" panose="020B0604020202020204" pitchFamily="34" charset="0"/>
              <a:buChar char="•"/>
            </a:pPr>
            <a:r>
              <a:rPr lang="es-ES" dirty="0"/>
              <a:t>Corte transversal o eje corto</a:t>
            </a:r>
          </a:p>
          <a:p>
            <a:pPr marL="742950" lvl="1" indent="-285750">
              <a:buFont typeface="Wingdings" panose="05000000000000000000" pitchFamily="2" charset="2"/>
              <a:buChar char="v"/>
            </a:pPr>
            <a:r>
              <a:rPr lang="es-ES" dirty="0"/>
              <a:t>Área apical</a:t>
            </a:r>
          </a:p>
          <a:p>
            <a:pPr marL="1200150" lvl="2" indent="-285750">
              <a:buFont typeface="Arial" panose="020B0604020202020204" pitchFamily="34" charset="0"/>
              <a:buChar char="•"/>
            </a:pPr>
            <a:r>
              <a:rPr lang="es-ES" dirty="0"/>
              <a:t>Corte longitudinal 5 cámaras</a:t>
            </a:r>
          </a:p>
          <a:p>
            <a:pPr marL="1200150" lvl="2" indent="-285750">
              <a:buFont typeface="Arial" panose="020B0604020202020204" pitchFamily="34" charset="0"/>
              <a:buChar char="•"/>
            </a:pPr>
            <a:r>
              <a:rPr lang="es-ES" dirty="0"/>
              <a:t>Corte longitudinal horizontal o 4 cámaras</a:t>
            </a:r>
          </a:p>
          <a:p>
            <a:pPr marL="285750" indent="-285750">
              <a:buFont typeface="Arial" panose="020B0604020202020204" pitchFamily="34" charset="0"/>
              <a:buChar char="•"/>
            </a:pPr>
            <a:endParaRPr lang="es-ES" dirty="0"/>
          </a:p>
          <a:p>
            <a:pPr marL="742950" lvl="1" indent="-285750">
              <a:buFont typeface="Wingdings" panose="05000000000000000000" pitchFamily="2" charset="2"/>
              <a:buChar char="v"/>
            </a:pPr>
            <a:endParaRPr lang="es-ES" dirty="0"/>
          </a:p>
          <a:p>
            <a:pPr marL="742950" lvl="1" indent="-285750">
              <a:buFont typeface="Wingdings" panose="05000000000000000000" pitchFamily="2" charset="2"/>
              <a:buChar char="v"/>
            </a:pPr>
            <a:endParaRPr lang="es-ES" dirty="0"/>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5. ECOCARDIOGRAFÍA</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a:off x="1297883" y="1209592"/>
            <a:ext cx="739541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xmlns="" id="{047B49E7-DCE1-463E-8D3B-9CE5D12B7687}"/>
              </a:ext>
            </a:extLst>
          </p:cNvPr>
          <p:cNvSpPr txBox="1"/>
          <p:nvPr/>
        </p:nvSpPr>
        <p:spPr>
          <a:xfrm>
            <a:off x="1961321" y="3963075"/>
            <a:ext cx="4840531" cy="3693319"/>
          </a:xfrm>
          <a:prstGeom prst="rect">
            <a:avLst/>
          </a:prstGeom>
          <a:noFill/>
        </p:spPr>
        <p:txBody>
          <a:bodyPr wrap="square" rtlCol="0">
            <a:spAutoFit/>
          </a:bodyPr>
          <a:lstStyle/>
          <a:p>
            <a:pPr marL="1200150" lvl="2" indent="-285750">
              <a:buFont typeface="Arial" panose="020B0604020202020204" pitchFamily="34" charset="0"/>
              <a:buChar char="•"/>
            </a:pPr>
            <a:r>
              <a:rPr lang="es-ES" dirty="0"/>
              <a:t>Corte longitudinal 3 cámaras</a:t>
            </a:r>
          </a:p>
          <a:p>
            <a:pPr marL="1200150" lvl="2" indent="-285750">
              <a:buFont typeface="Arial" panose="020B0604020202020204" pitchFamily="34" charset="0"/>
              <a:buChar char="•"/>
            </a:pPr>
            <a:r>
              <a:rPr lang="es-ES" dirty="0"/>
              <a:t>Corte longitudinal 2 cámaras</a:t>
            </a:r>
          </a:p>
          <a:p>
            <a:pPr marL="742950" lvl="1" indent="-285750">
              <a:buFont typeface="Wingdings" panose="05000000000000000000" pitchFamily="2" charset="2"/>
              <a:buChar char="v"/>
            </a:pPr>
            <a:r>
              <a:rPr lang="es-ES" dirty="0"/>
              <a:t>Área subcostal</a:t>
            </a:r>
          </a:p>
          <a:p>
            <a:pPr marL="1200150" lvl="2" indent="-285750">
              <a:buFont typeface="Arial" panose="020B0604020202020204" pitchFamily="34" charset="0"/>
              <a:buChar char="•"/>
            </a:pPr>
            <a:r>
              <a:rPr lang="es-ES" dirty="0"/>
              <a:t>Corte 4 cámaras</a:t>
            </a:r>
          </a:p>
          <a:p>
            <a:pPr marL="1200150" lvl="2" indent="-285750">
              <a:buFont typeface="Arial" panose="020B0604020202020204" pitchFamily="34" charset="0"/>
              <a:buChar char="•"/>
            </a:pPr>
            <a:r>
              <a:rPr lang="es-ES" dirty="0"/>
              <a:t>Corte transversal</a:t>
            </a:r>
          </a:p>
          <a:p>
            <a:pPr marL="742950" lvl="1" indent="-285750">
              <a:buFont typeface="Wingdings" panose="05000000000000000000" pitchFamily="2" charset="2"/>
              <a:buChar char="v"/>
            </a:pPr>
            <a:r>
              <a:rPr lang="es-ES" dirty="0"/>
              <a:t>Área supraesternal</a:t>
            </a:r>
          </a:p>
          <a:p>
            <a:pPr marL="1200150" lvl="2" indent="-285750">
              <a:buFont typeface="Arial" panose="020B0604020202020204" pitchFamily="34" charset="0"/>
              <a:buChar char="•"/>
            </a:pPr>
            <a:r>
              <a:rPr lang="es-ES" dirty="0"/>
              <a:t>Corte longitudinal</a:t>
            </a:r>
          </a:p>
          <a:p>
            <a:pPr marL="1200150" lvl="2" indent="-285750">
              <a:buFont typeface="Arial" panose="020B0604020202020204" pitchFamily="34" charset="0"/>
              <a:buChar char="•"/>
            </a:pPr>
            <a:r>
              <a:rPr lang="es-ES" dirty="0"/>
              <a:t>Corte transversal</a:t>
            </a:r>
          </a:p>
          <a:p>
            <a:pPr lvl="1"/>
            <a:endParaRPr lang="es-ES" dirty="0"/>
          </a:p>
          <a:p>
            <a:pPr lvl="1"/>
            <a:endParaRPr lang="es-ES" dirty="0"/>
          </a:p>
          <a:p>
            <a:pPr marL="285750" indent="-285750">
              <a:buFont typeface="Arial" panose="020B0604020202020204" pitchFamily="34" charset="0"/>
              <a:buChar char="•"/>
            </a:pPr>
            <a:endParaRPr lang="es-ES" dirty="0"/>
          </a:p>
          <a:p>
            <a:pPr marL="742950" lvl="1" indent="-285750">
              <a:buFont typeface="Wingdings" panose="05000000000000000000" pitchFamily="2" charset="2"/>
              <a:buChar char="v"/>
            </a:pPr>
            <a:endParaRPr lang="es-ES" dirty="0"/>
          </a:p>
          <a:p>
            <a:pPr marL="742950" lvl="1" indent="-285750">
              <a:buFont typeface="Wingdings" panose="05000000000000000000" pitchFamily="2" charset="2"/>
              <a:buChar char="v"/>
            </a:pPr>
            <a:endParaRPr lang="es-ES" dirty="0"/>
          </a:p>
        </p:txBody>
      </p:sp>
    </p:spTree>
    <p:extLst>
      <p:ext uri="{BB962C8B-B14F-4D97-AF65-F5344CB8AC3E}">
        <p14:creationId xmlns:p14="http://schemas.microsoft.com/office/powerpoint/2010/main" val="3333492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FEDBDC9-5D72-4AAF-AF02-DFBE1866AC78}"/>
              </a:ext>
            </a:extLst>
          </p:cNvPr>
          <p:cNvPicPr>
            <a:picLocks noChangeAspect="1"/>
          </p:cNvPicPr>
          <p:nvPr/>
        </p:nvPicPr>
        <p:blipFill>
          <a:blip r:embed="rId2"/>
          <a:stretch>
            <a:fillRect/>
          </a:stretch>
        </p:blipFill>
        <p:spPr>
          <a:xfrm>
            <a:off x="2157108" y="2227045"/>
            <a:ext cx="3281166" cy="2403910"/>
          </a:xfrm>
          <a:prstGeom prst="rect">
            <a:avLst/>
          </a:prstGeom>
        </p:spPr>
      </p:pic>
      <p:sp>
        <p:nvSpPr>
          <p:cNvPr id="4" name="CuadroTexto 3">
            <a:extLst>
              <a:ext uri="{FF2B5EF4-FFF2-40B4-BE49-F238E27FC236}">
                <a16:creationId xmlns:a16="http://schemas.microsoft.com/office/drawing/2014/main" xmlns="" id="{F7CB31C4-1C94-458A-A3A2-55D586558796}"/>
              </a:ext>
            </a:extLst>
          </p:cNvPr>
          <p:cNvSpPr txBox="1"/>
          <p:nvPr/>
        </p:nvSpPr>
        <p:spPr>
          <a:xfrm>
            <a:off x="1705633" y="1137105"/>
            <a:ext cx="4919755" cy="584775"/>
          </a:xfrm>
          <a:prstGeom prst="rect">
            <a:avLst/>
          </a:prstGeom>
          <a:noFill/>
        </p:spPr>
        <p:txBody>
          <a:bodyPr wrap="square" rtlCol="0">
            <a:spAutoFit/>
          </a:bodyPr>
          <a:lstStyle/>
          <a:p>
            <a:r>
              <a:rPr lang="es-ES" sz="3200" b="1" dirty="0">
                <a:solidFill>
                  <a:srgbClr val="0070C0"/>
                </a:solidFill>
              </a:rPr>
              <a:t>ÁREAS DE EXPLORACIÓN</a:t>
            </a:r>
          </a:p>
        </p:txBody>
      </p:sp>
      <p:pic>
        <p:nvPicPr>
          <p:cNvPr id="5" name="Imagen 4">
            <a:extLst>
              <a:ext uri="{FF2B5EF4-FFF2-40B4-BE49-F238E27FC236}">
                <a16:creationId xmlns:a16="http://schemas.microsoft.com/office/drawing/2014/main" xmlns="" id="{7545607F-CF17-470E-B09E-B9C1BB6023C3}"/>
              </a:ext>
            </a:extLst>
          </p:cNvPr>
          <p:cNvPicPr>
            <a:picLocks noChangeAspect="1"/>
          </p:cNvPicPr>
          <p:nvPr/>
        </p:nvPicPr>
        <p:blipFill>
          <a:blip r:embed="rId3"/>
          <a:stretch>
            <a:fillRect/>
          </a:stretch>
        </p:blipFill>
        <p:spPr>
          <a:xfrm>
            <a:off x="7427497" y="2069431"/>
            <a:ext cx="3367473" cy="2719137"/>
          </a:xfrm>
          <a:prstGeom prst="rect">
            <a:avLst/>
          </a:prstGeom>
        </p:spPr>
      </p:pic>
      <p:sp>
        <p:nvSpPr>
          <p:cNvPr id="6" name="CuadroTexto 5">
            <a:extLst>
              <a:ext uri="{FF2B5EF4-FFF2-40B4-BE49-F238E27FC236}">
                <a16:creationId xmlns:a16="http://schemas.microsoft.com/office/drawing/2014/main" xmlns="" id="{D548E0E8-4EA7-4A6E-A0F8-00D95CB9AD74}"/>
              </a:ext>
            </a:extLst>
          </p:cNvPr>
          <p:cNvSpPr txBox="1"/>
          <p:nvPr/>
        </p:nvSpPr>
        <p:spPr>
          <a:xfrm>
            <a:off x="7151928" y="1126438"/>
            <a:ext cx="4919755" cy="584775"/>
          </a:xfrm>
          <a:prstGeom prst="rect">
            <a:avLst/>
          </a:prstGeom>
          <a:noFill/>
        </p:spPr>
        <p:txBody>
          <a:bodyPr wrap="square" rtlCol="0">
            <a:spAutoFit/>
          </a:bodyPr>
          <a:lstStyle/>
          <a:p>
            <a:r>
              <a:rPr lang="es-ES" sz="3200" b="1" dirty="0">
                <a:solidFill>
                  <a:srgbClr val="0070C0"/>
                </a:solidFill>
              </a:rPr>
              <a:t>CORTES O SECCIONES</a:t>
            </a:r>
          </a:p>
        </p:txBody>
      </p:sp>
      <p:sp>
        <p:nvSpPr>
          <p:cNvPr id="7" name="CuadroTexto 6">
            <a:extLst>
              <a:ext uri="{FF2B5EF4-FFF2-40B4-BE49-F238E27FC236}">
                <a16:creationId xmlns:a16="http://schemas.microsoft.com/office/drawing/2014/main" xmlns="" id="{5CA76BCE-E1BB-4D6F-89BA-E34B28CE027D}"/>
              </a:ext>
            </a:extLst>
          </p:cNvPr>
          <p:cNvSpPr txBox="1"/>
          <p:nvPr/>
        </p:nvSpPr>
        <p:spPr>
          <a:xfrm>
            <a:off x="7182645" y="5146786"/>
            <a:ext cx="4451683" cy="923330"/>
          </a:xfrm>
          <a:prstGeom prst="rect">
            <a:avLst/>
          </a:prstGeom>
          <a:noFill/>
        </p:spPr>
        <p:txBody>
          <a:bodyPr wrap="square" rtlCol="0">
            <a:spAutoFit/>
          </a:bodyPr>
          <a:lstStyle/>
          <a:p>
            <a:pPr marL="342900" indent="-342900">
              <a:buAutoNum type="alphaUcPeriod"/>
            </a:pPr>
            <a:r>
              <a:rPr lang="es-ES" dirty="0"/>
              <a:t>Corte longitudinal</a:t>
            </a:r>
          </a:p>
          <a:p>
            <a:pPr marL="342900" indent="-342900">
              <a:buAutoNum type="alphaUcPeriod"/>
            </a:pPr>
            <a:r>
              <a:rPr lang="es-ES" dirty="0"/>
              <a:t>Corte longitudinal horizontal o 4 cámaras</a:t>
            </a:r>
          </a:p>
          <a:p>
            <a:pPr marL="342900" indent="-342900">
              <a:buAutoNum type="alphaUcPeriod"/>
            </a:pPr>
            <a:r>
              <a:rPr lang="es-ES" dirty="0"/>
              <a:t>Corte transversal</a:t>
            </a:r>
          </a:p>
        </p:txBody>
      </p:sp>
    </p:spTree>
    <p:extLst>
      <p:ext uri="{BB962C8B-B14F-4D97-AF65-F5344CB8AC3E}">
        <p14:creationId xmlns:p14="http://schemas.microsoft.com/office/powerpoint/2010/main" val="3289241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902845368"/>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779558">
                <a:tc gridSpan="5">
                  <a:txBody>
                    <a:bodyPr/>
                    <a:lstStyle/>
                    <a:p>
                      <a:pPr algn="ctr"/>
                      <a:r>
                        <a:rPr lang="es-ES" sz="1600" dirty="0"/>
                        <a:t>ECO cardíaca</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69936">
                <a:tc>
                  <a:txBody>
                    <a:bodyPr/>
                    <a:lstStyle/>
                    <a:p>
                      <a:pPr algn="ctr"/>
                      <a:r>
                        <a:rPr lang="es-ES" sz="1400" b="1" dirty="0">
                          <a:solidFill>
                            <a:srgbClr val="FF0000"/>
                          </a:solidFill>
                        </a:rPr>
                        <a:t>Plano</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708506">
                <a:tc>
                  <a:txBody>
                    <a:bodyPr/>
                    <a:lstStyle/>
                    <a:p>
                      <a:pPr algn="ctr"/>
                      <a:r>
                        <a:rPr lang="es-ES" sz="1800" b="1" dirty="0"/>
                        <a:t>Paraesternal eje largo</a:t>
                      </a:r>
                    </a:p>
                  </a:txBody>
                  <a:tcPr/>
                </a:tc>
                <a:tc>
                  <a:txBody>
                    <a:bodyPr/>
                    <a:lstStyle/>
                    <a:p>
                      <a:pPr algn="just" rtl="0"/>
                      <a:r>
                        <a:rPr lang="es-ES" sz="1100" dirty="0"/>
                        <a:t>La cavidad más anterior es el ventrículo derecho, estando separado del izquierdo por el tabique interventricular. Se visualiza, saliendo del ventrículo izquierdo, el tracto de salida del ventrículo izquierdo y la válvula aórtica. </a:t>
                      </a:r>
                      <a:r>
                        <a:rPr lang="es-ES" sz="1100" kern="1200" dirty="0">
                          <a:solidFill>
                            <a:schemeClr val="dk1"/>
                          </a:solidFill>
                          <a:latin typeface="+mn-lt"/>
                          <a:ea typeface="+mn-ea"/>
                          <a:cs typeface="+mn-cs"/>
                        </a:rPr>
                        <a:t>En la parte inferior de la imagen se observa  la aurícula izquierda (estructura posterior) y la pared inferolateral del ventrículo izquierdo. </a:t>
                      </a:r>
                    </a:p>
                    <a:p>
                      <a:r>
                        <a:rPr lang="es-ES" sz="1100" dirty="0"/>
                        <a:t/>
                      </a:r>
                      <a:br>
                        <a:rPr lang="es-ES" sz="1100" dirty="0"/>
                      </a:br>
                      <a:endParaRPr lang="es-ES" sz="1100" dirty="0"/>
                    </a:p>
                  </a:txBody>
                  <a:tcPr/>
                </a:tc>
                <a:tc>
                  <a:txBody>
                    <a:bodyPr/>
                    <a:lstStyle/>
                    <a:p>
                      <a:r>
                        <a:rPr lang="es-ES" sz="1100" dirty="0"/>
                        <a:t>En el área paraesternal con un corte longitudinal.</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pPr algn="just"/>
                      <a:r>
                        <a:rPr lang="es-ES" sz="1100" kern="1200" dirty="0">
                          <a:solidFill>
                            <a:schemeClr val="dk1"/>
                          </a:solidFill>
                          <a:latin typeface="+mn-lt"/>
                          <a:ea typeface="+mn-ea"/>
                          <a:cs typeface="+mn-cs"/>
                        </a:rPr>
                        <a:t>Con la técnica Eco Doppler se puede ver la dirección y sentido del flujo sanguíneo. Se puede valorar así la función valvular, tanto de la mitral como de la aórtica.</a:t>
                      </a:r>
                    </a:p>
                  </a:txBody>
                  <a:tcPr/>
                </a:tc>
                <a:extLst>
                  <a:ext uri="{0D108BD9-81ED-4DB2-BD59-A6C34878D82A}">
                    <a16:rowId xmlns:a16="http://schemas.microsoft.com/office/drawing/2014/main" xmlns="" val="1983829829"/>
                  </a:ext>
                </a:extLst>
              </a:tr>
            </a:tbl>
          </a:graphicData>
        </a:graphic>
      </p:graphicFrame>
      <p:pic>
        <p:nvPicPr>
          <p:cNvPr id="2" name="Imagen 1">
            <a:extLst>
              <a:ext uri="{FF2B5EF4-FFF2-40B4-BE49-F238E27FC236}">
                <a16:creationId xmlns:a16="http://schemas.microsoft.com/office/drawing/2014/main" xmlns="" id="{F0E4E0A9-1ED3-4C7A-90F8-15C329EA1EC6}"/>
              </a:ext>
            </a:extLst>
          </p:cNvPr>
          <p:cNvPicPr>
            <a:picLocks noChangeAspect="1"/>
          </p:cNvPicPr>
          <p:nvPr/>
        </p:nvPicPr>
        <p:blipFill rotWithShape="1">
          <a:blip r:embed="rId4"/>
          <a:srcRect l="38750" t="37070" r="34802" b="22676"/>
          <a:stretch/>
        </p:blipFill>
        <p:spPr>
          <a:xfrm>
            <a:off x="7618120" y="2764084"/>
            <a:ext cx="2249799" cy="1925202"/>
          </a:xfrm>
          <a:prstGeom prst="rect">
            <a:avLst/>
          </a:prstGeom>
        </p:spPr>
      </p:pic>
      <p:pic>
        <p:nvPicPr>
          <p:cNvPr id="3" name="Imagen 2">
            <a:extLst>
              <a:ext uri="{FF2B5EF4-FFF2-40B4-BE49-F238E27FC236}">
                <a16:creationId xmlns:a16="http://schemas.microsoft.com/office/drawing/2014/main" xmlns="" id="{2FDEF80D-23F5-4FBF-BC49-422CAB39D405}"/>
              </a:ext>
            </a:extLst>
          </p:cNvPr>
          <p:cNvPicPr>
            <a:picLocks noChangeAspect="1"/>
          </p:cNvPicPr>
          <p:nvPr/>
        </p:nvPicPr>
        <p:blipFill>
          <a:blip r:embed="rId5"/>
          <a:stretch>
            <a:fillRect/>
          </a:stretch>
        </p:blipFill>
        <p:spPr>
          <a:xfrm>
            <a:off x="7618120" y="1235919"/>
            <a:ext cx="2249799" cy="1528165"/>
          </a:xfrm>
          <a:prstGeom prst="rect">
            <a:avLst/>
          </a:prstGeom>
        </p:spPr>
      </p:pic>
      <p:pic>
        <p:nvPicPr>
          <p:cNvPr id="5" name="Imagen 4">
            <a:extLst>
              <a:ext uri="{FF2B5EF4-FFF2-40B4-BE49-F238E27FC236}">
                <a16:creationId xmlns:a16="http://schemas.microsoft.com/office/drawing/2014/main" xmlns="" id="{B4E3D5D1-563D-43F0-A0B5-2D64FDFD3AFC}"/>
              </a:ext>
            </a:extLst>
          </p:cNvPr>
          <p:cNvPicPr>
            <a:picLocks noChangeAspect="1"/>
          </p:cNvPicPr>
          <p:nvPr/>
        </p:nvPicPr>
        <p:blipFill>
          <a:blip r:embed="rId6"/>
          <a:stretch>
            <a:fillRect/>
          </a:stretch>
        </p:blipFill>
        <p:spPr>
          <a:xfrm>
            <a:off x="7618120" y="4673094"/>
            <a:ext cx="2249799" cy="1781091"/>
          </a:xfrm>
          <a:prstGeom prst="rect">
            <a:avLst/>
          </a:prstGeom>
        </p:spPr>
      </p:pic>
      <p:pic>
        <p:nvPicPr>
          <p:cNvPr id="6" name="324ee733cf13b2804ac1c39db06feb60657c443a-0-burned_in">
            <a:hlinkClick r:id="" action="ppaction://media"/>
            <a:extLst>
              <a:ext uri="{FF2B5EF4-FFF2-40B4-BE49-F238E27FC236}">
                <a16:creationId xmlns:a16="http://schemas.microsoft.com/office/drawing/2014/main" xmlns="" id="{3EEB1CF9-9585-4494-B8E9-1EAAAFE99F0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67919" y="2776212"/>
            <a:ext cx="2365826" cy="1528165"/>
          </a:xfrm>
          <a:prstGeom prst="rect">
            <a:avLst/>
          </a:prstGeom>
        </p:spPr>
      </p:pic>
      <p:sp>
        <p:nvSpPr>
          <p:cNvPr id="7" name="CuadroTexto 6">
            <a:extLst>
              <a:ext uri="{FF2B5EF4-FFF2-40B4-BE49-F238E27FC236}">
                <a16:creationId xmlns:a16="http://schemas.microsoft.com/office/drawing/2014/main" xmlns="" id="{07D75D50-DD38-44FE-BA52-D356B70E711A}"/>
              </a:ext>
            </a:extLst>
          </p:cNvPr>
          <p:cNvSpPr txBox="1"/>
          <p:nvPr/>
        </p:nvSpPr>
        <p:spPr>
          <a:xfrm>
            <a:off x="9936656" y="2910933"/>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sp>
        <p:nvSpPr>
          <p:cNvPr id="8" name="CuadroTexto 7">
            <a:extLst>
              <a:ext uri="{FF2B5EF4-FFF2-40B4-BE49-F238E27FC236}">
                <a16:creationId xmlns:a16="http://schemas.microsoft.com/office/drawing/2014/main" xmlns="" id="{494717C8-8CFC-4745-97AA-A3BC7A796EFF}"/>
              </a:ext>
            </a:extLst>
          </p:cNvPr>
          <p:cNvSpPr txBox="1"/>
          <p:nvPr/>
        </p:nvSpPr>
        <p:spPr>
          <a:xfrm>
            <a:off x="4534518" y="6550223"/>
            <a:ext cx="5576892" cy="307777"/>
          </a:xfrm>
          <a:prstGeom prst="rect">
            <a:avLst/>
          </a:prstGeom>
          <a:noFill/>
        </p:spPr>
        <p:txBody>
          <a:bodyPr wrap="square" rtlCol="0">
            <a:spAutoFit/>
          </a:bodyPr>
          <a:lstStyle/>
          <a:p>
            <a:r>
              <a:rPr lang="es-ES" sz="1400" i="1" dirty="0">
                <a:solidFill>
                  <a:schemeClr val="accent1">
                    <a:lumMod val="50000"/>
                  </a:schemeClr>
                </a:solidFill>
              </a:rPr>
              <a:t>Imágenes : Cortesía</a:t>
            </a:r>
            <a:r>
              <a:rPr lang="es-ES" sz="1400" dirty="0">
                <a:solidFill>
                  <a:schemeClr val="accent1">
                    <a:lumMod val="50000"/>
                  </a:schemeClr>
                </a:solidFill>
              </a:rPr>
              <a:t> </a:t>
            </a:r>
            <a:r>
              <a:rPr lang="es-ES" sz="1400" i="1" dirty="0">
                <a:solidFill>
                  <a:schemeClr val="accent1">
                    <a:lumMod val="50000"/>
                  </a:schemeClr>
                </a:solidFill>
                <a:cs typeface="Calibri"/>
              </a:rPr>
              <a:t>Dra. Silvia López</a:t>
            </a:r>
          </a:p>
        </p:txBody>
      </p:sp>
    </p:spTree>
    <p:extLst>
      <p:ext uri="{BB962C8B-B14F-4D97-AF65-F5344CB8AC3E}">
        <p14:creationId xmlns:p14="http://schemas.microsoft.com/office/powerpoint/2010/main" val="296144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3749682291"/>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779558">
                <a:tc gridSpan="5">
                  <a:txBody>
                    <a:bodyPr/>
                    <a:lstStyle/>
                    <a:p>
                      <a:pPr algn="ctr"/>
                      <a:r>
                        <a:rPr lang="es-ES" sz="1600" dirty="0"/>
                        <a:t>ECO cardíaca</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69936">
                <a:tc>
                  <a:txBody>
                    <a:bodyPr/>
                    <a:lstStyle/>
                    <a:p>
                      <a:pPr algn="ctr"/>
                      <a:r>
                        <a:rPr lang="es-ES" sz="1400" b="1" dirty="0">
                          <a:solidFill>
                            <a:srgbClr val="FF0000"/>
                          </a:solidFill>
                        </a:rPr>
                        <a:t>Plano</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708506">
                <a:tc>
                  <a:txBody>
                    <a:bodyPr/>
                    <a:lstStyle/>
                    <a:p>
                      <a:pPr algn="ctr"/>
                      <a:r>
                        <a:rPr lang="es-ES" sz="1800" b="1" dirty="0"/>
                        <a:t>Paraesternal eje corto</a:t>
                      </a:r>
                    </a:p>
                  </a:txBody>
                  <a:tcPr/>
                </a:tc>
                <a:tc>
                  <a:txBody>
                    <a:bodyPr/>
                    <a:lstStyle/>
                    <a:p>
                      <a:pPr marL="0" indent="0" algn="just">
                        <a:buFont typeface="Arial" panose="020B0604020202020204" pitchFamily="34" charset="0"/>
                        <a:buNone/>
                      </a:pPr>
                      <a:r>
                        <a:rPr lang="es-ES" sz="1100" dirty="0"/>
                        <a:t>En la situación más anterior queda de nuevo el ventrículo derecho (estrella), estando  la aurícula izquierda (la más posterior) y la aurícula derecha más atrás, separándose ambas por el tabique interauricular. Se puede visualizar la válvula aórtica con sus tres valvas.</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Más abajo, tras bascular, podemos ver la válvula mitral, conformada por dos valvas, dando una imagen en “boca de pez”.</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Si seguimos basculando hacia abajo, nos encontramos con los músculos papilares del ventrículo izquierdo, el anterolateral y el </a:t>
                      </a:r>
                      <a:r>
                        <a:rPr lang="es-ES" sz="1100" dirty="0" err="1"/>
                        <a:t>pósteromedial</a:t>
                      </a:r>
                      <a:r>
                        <a:rPr lang="es-ES" sz="1100" dirty="0"/>
                        <a:t>.</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txBody>
                  <a:tcPr/>
                </a:tc>
                <a:tc>
                  <a:txBody>
                    <a:bodyPr/>
                    <a:lstStyle/>
                    <a:p>
                      <a:pPr algn="just"/>
                      <a:r>
                        <a:rPr lang="es-ES" sz="1100" dirty="0"/>
                        <a:t>En el área paraesternal con un corte transversal.</a:t>
                      </a:r>
                    </a:p>
                    <a:p>
                      <a:pPr algn="just"/>
                      <a:endParaRPr lang="es-ES" sz="1100" dirty="0"/>
                    </a:p>
                    <a:p>
                      <a:pPr algn="just"/>
                      <a:r>
                        <a:rPr lang="es-ES" sz="1100" dirty="0"/>
                        <a:t>Conforme basculamos hacia abajo con el ecógrafo, podemos visualizar nuevas estructuras.</a:t>
                      </a:r>
                    </a:p>
                  </a:txBody>
                  <a:tcPr/>
                </a:tc>
                <a:tc>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a:txBody>
                    <a:bodyPr/>
                    <a:lstStyle/>
                    <a:p>
                      <a:endParaRPr lang="es-ES" sz="1100" kern="1200" dirty="0">
                        <a:solidFill>
                          <a:schemeClr val="dk1"/>
                        </a:solidFill>
                        <a:latin typeface="+mn-lt"/>
                        <a:ea typeface="+mn-ea"/>
                        <a:cs typeface="+mn-cs"/>
                      </a:endParaRPr>
                    </a:p>
                  </a:txBody>
                  <a:tcPr/>
                </a:tc>
                <a:extLst>
                  <a:ext uri="{0D108BD9-81ED-4DB2-BD59-A6C34878D82A}">
                    <a16:rowId xmlns:a16="http://schemas.microsoft.com/office/drawing/2014/main" xmlns="" val="1983829829"/>
                  </a:ext>
                </a:extLst>
              </a:tr>
            </a:tbl>
          </a:graphicData>
        </a:graphic>
      </p:graphicFrame>
      <p:pic>
        <p:nvPicPr>
          <p:cNvPr id="6" name="Imagen 5">
            <a:extLst>
              <a:ext uri="{FF2B5EF4-FFF2-40B4-BE49-F238E27FC236}">
                <a16:creationId xmlns:a16="http://schemas.microsoft.com/office/drawing/2014/main" xmlns="" id="{E5504BC1-9665-41FE-AF88-75C94AE198FA}"/>
              </a:ext>
            </a:extLst>
          </p:cNvPr>
          <p:cNvPicPr>
            <a:picLocks noChangeAspect="1"/>
          </p:cNvPicPr>
          <p:nvPr/>
        </p:nvPicPr>
        <p:blipFill>
          <a:blip r:embed="rId2"/>
          <a:stretch>
            <a:fillRect/>
          </a:stretch>
        </p:blipFill>
        <p:spPr>
          <a:xfrm>
            <a:off x="7612521" y="1190728"/>
            <a:ext cx="2291312" cy="2238272"/>
          </a:xfrm>
          <a:prstGeom prst="rect">
            <a:avLst/>
          </a:prstGeom>
        </p:spPr>
      </p:pic>
      <p:pic>
        <p:nvPicPr>
          <p:cNvPr id="7" name="Imagen 6">
            <a:extLst>
              <a:ext uri="{FF2B5EF4-FFF2-40B4-BE49-F238E27FC236}">
                <a16:creationId xmlns:a16="http://schemas.microsoft.com/office/drawing/2014/main" xmlns="" id="{DBEB8C06-FB7B-4F94-BEAE-AA08494CFDB7}"/>
              </a:ext>
            </a:extLst>
          </p:cNvPr>
          <p:cNvPicPr>
            <a:picLocks noChangeAspect="1"/>
          </p:cNvPicPr>
          <p:nvPr/>
        </p:nvPicPr>
        <p:blipFill rotWithShape="1">
          <a:blip r:embed="rId3"/>
          <a:srcRect l="7042" t="53810" r="7439" b="3916"/>
          <a:stretch/>
        </p:blipFill>
        <p:spPr>
          <a:xfrm>
            <a:off x="7612521" y="3429000"/>
            <a:ext cx="2291312" cy="1566618"/>
          </a:xfrm>
          <a:prstGeom prst="rect">
            <a:avLst/>
          </a:prstGeom>
        </p:spPr>
      </p:pic>
      <p:pic>
        <p:nvPicPr>
          <p:cNvPr id="9" name="Imagen 8">
            <a:extLst>
              <a:ext uri="{FF2B5EF4-FFF2-40B4-BE49-F238E27FC236}">
                <a16:creationId xmlns:a16="http://schemas.microsoft.com/office/drawing/2014/main" xmlns="" id="{F715CADF-331A-4172-BEF9-5BB57E517A72}"/>
              </a:ext>
            </a:extLst>
          </p:cNvPr>
          <p:cNvPicPr>
            <a:picLocks noChangeAspect="1"/>
          </p:cNvPicPr>
          <p:nvPr/>
        </p:nvPicPr>
        <p:blipFill rotWithShape="1">
          <a:blip r:embed="rId4"/>
          <a:srcRect l="49728" t="41252" r="23641" b="13509"/>
          <a:stretch/>
        </p:blipFill>
        <p:spPr>
          <a:xfrm>
            <a:off x="7783212" y="4995618"/>
            <a:ext cx="1949930" cy="1862382"/>
          </a:xfrm>
          <a:prstGeom prst="rect">
            <a:avLst/>
          </a:prstGeom>
        </p:spPr>
      </p:pic>
      <p:sp>
        <p:nvSpPr>
          <p:cNvPr id="10" name="CuadroTexto 9">
            <a:extLst>
              <a:ext uri="{FF2B5EF4-FFF2-40B4-BE49-F238E27FC236}">
                <a16:creationId xmlns:a16="http://schemas.microsoft.com/office/drawing/2014/main" xmlns="" id="{FF44D616-2542-4D5E-AB18-1C03DFE660DE}"/>
              </a:ext>
            </a:extLst>
          </p:cNvPr>
          <p:cNvSpPr txBox="1"/>
          <p:nvPr/>
        </p:nvSpPr>
        <p:spPr>
          <a:xfrm>
            <a:off x="7612521" y="4995618"/>
            <a:ext cx="170691" cy="18623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s-ES" dirty="0"/>
          </a:p>
        </p:txBody>
      </p:sp>
      <p:sp>
        <p:nvSpPr>
          <p:cNvPr id="11" name="CuadroTexto 10">
            <a:extLst>
              <a:ext uri="{FF2B5EF4-FFF2-40B4-BE49-F238E27FC236}">
                <a16:creationId xmlns:a16="http://schemas.microsoft.com/office/drawing/2014/main" xmlns="" id="{1BE4F277-B2CC-45B7-A46C-8CB9F7188642}"/>
              </a:ext>
            </a:extLst>
          </p:cNvPr>
          <p:cNvSpPr txBox="1"/>
          <p:nvPr/>
        </p:nvSpPr>
        <p:spPr>
          <a:xfrm>
            <a:off x="9733142" y="4995618"/>
            <a:ext cx="170691" cy="18623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s-ES" dirty="0"/>
          </a:p>
        </p:txBody>
      </p:sp>
      <p:sp>
        <p:nvSpPr>
          <p:cNvPr id="2" name="Estrella: 5 puntas 1">
            <a:extLst>
              <a:ext uri="{FF2B5EF4-FFF2-40B4-BE49-F238E27FC236}">
                <a16:creationId xmlns:a16="http://schemas.microsoft.com/office/drawing/2014/main" xmlns="" id="{4C8AA6A5-41B0-4BAA-9F67-FE7F7A9E81CF}"/>
              </a:ext>
            </a:extLst>
          </p:cNvPr>
          <p:cNvSpPr/>
          <p:nvPr/>
        </p:nvSpPr>
        <p:spPr>
          <a:xfrm>
            <a:off x="8598090" y="1801504"/>
            <a:ext cx="191068" cy="23201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xmlns="" id="{8679CA28-B7B9-4CD1-BBB4-95054BF61ACD}"/>
              </a:ext>
            </a:extLst>
          </p:cNvPr>
          <p:cNvSpPr txBox="1"/>
          <p:nvPr/>
        </p:nvSpPr>
        <p:spPr>
          <a:xfrm>
            <a:off x="4534518" y="6550223"/>
            <a:ext cx="5576892" cy="307777"/>
          </a:xfrm>
          <a:prstGeom prst="rect">
            <a:avLst/>
          </a:prstGeom>
          <a:noFill/>
        </p:spPr>
        <p:txBody>
          <a:bodyPr wrap="square" rtlCol="0">
            <a:spAutoFit/>
          </a:bodyPr>
          <a:lstStyle/>
          <a:p>
            <a:r>
              <a:rPr lang="es-ES" sz="1400" i="1" dirty="0">
                <a:solidFill>
                  <a:schemeClr val="accent1">
                    <a:lumMod val="50000"/>
                  </a:schemeClr>
                </a:solidFill>
              </a:rPr>
              <a:t>Imágenes : Cortesía</a:t>
            </a:r>
            <a:r>
              <a:rPr lang="es-ES" sz="1400" dirty="0">
                <a:solidFill>
                  <a:schemeClr val="accent1">
                    <a:lumMod val="50000"/>
                  </a:schemeClr>
                </a:solidFill>
              </a:rPr>
              <a:t> </a:t>
            </a:r>
            <a:r>
              <a:rPr lang="es-ES" sz="1400" i="1" dirty="0">
                <a:solidFill>
                  <a:schemeClr val="accent1">
                    <a:lumMod val="50000"/>
                  </a:schemeClr>
                </a:solidFill>
                <a:cs typeface="Calibri"/>
              </a:rPr>
              <a:t>Dra. Silvia López</a:t>
            </a:r>
          </a:p>
        </p:txBody>
      </p:sp>
    </p:spTree>
    <p:extLst>
      <p:ext uri="{BB962C8B-B14F-4D97-AF65-F5344CB8AC3E}">
        <p14:creationId xmlns:p14="http://schemas.microsoft.com/office/powerpoint/2010/main" val="2487805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3004275653"/>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779558">
                <a:tc gridSpan="5">
                  <a:txBody>
                    <a:bodyPr/>
                    <a:lstStyle/>
                    <a:p>
                      <a:pPr algn="ctr"/>
                      <a:r>
                        <a:rPr lang="es-ES" sz="1600" dirty="0"/>
                        <a:t>ECO cardíaca</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69936">
                <a:tc>
                  <a:txBody>
                    <a:bodyPr/>
                    <a:lstStyle/>
                    <a:p>
                      <a:pPr algn="ctr"/>
                      <a:r>
                        <a:rPr lang="es-ES" sz="1400" b="1" dirty="0">
                          <a:solidFill>
                            <a:srgbClr val="FF0000"/>
                          </a:solidFill>
                        </a:rPr>
                        <a:t>Plano</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708506">
                <a:tc>
                  <a:txBody>
                    <a:bodyPr/>
                    <a:lstStyle/>
                    <a:p>
                      <a:pPr algn="ctr"/>
                      <a:r>
                        <a:rPr lang="es-ES" sz="1800" b="1" dirty="0"/>
                        <a:t>Apical cuatro cámaras</a:t>
                      </a:r>
                    </a:p>
                  </a:txBody>
                  <a:tcPr/>
                </a:tc>
                <a:tc>
                  <a:txBody>
                    <a:bodyPr/>
                    <a:lstStyle/>
                    <a:p>
                      <a:pPr marL="0" indent="0" algn="just">
                        <a:buFont typeface="Arial" panose="020B0604020202020204" pitchFamily="34" charset="0"/>
                        <a:buNone/>
                      </a:pPr>
                      <a:r>
                        <a:rPr lang="es-ES" sz="1100" dirty="0"/>
                        <a:t>Visualizamos las cuatro cavidades cardíacas, siendo el ventrículo izquierdo (estrella) el más grande y con mayor grosor en su pared. Está situado a la derecha y arriba de la imagen, mientras que el ventrículo derecho queda a la izquierda. Cada ventrículo comunica asimismo con sus correspondientes aurículas a través de las válvulas auriculoventriculares, mitral (queda un poco más abajo) y tricúspide.</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txBody>
                  <a:tcPr/>
                </a:tc>
                <a:tc>
                  <a:txBody>
                    <a:bodyPr/>
                    <a:lstStyle/>
                    <a:p>
                      <a:pPr algn="just"/>
                      <a:r>
                        <a:rPr lang="es-ES" sz="1100" dirty="0"/>
                        <a:t>En el área apical (ápex cardíaco) con un corte longitudinal en posición horizontal.</a:t>
                      </a:r>
                    </a:p>
                  </a:txBody>
                  <a:tcPr/>
                </a:tc>
                <a:tc>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a:txBody>
                    <a:bodyPr/>
                    <a:lstStyle/>
                    <a:p>
                      <a:pPr algn="just"/>
                      <a:r>
                        <a:rPr lang="es-ES" sz="1100" kern="1200" dirty="0">
                          <a:solidFill>
                            <a:schemeClr val="dk1"/>
                          </a:solidFill>
                          <a:latin typeface="+mn-lt"/>
                          <a:ea typeface="+mn-ea"/>
                          <a:cs typeface="+mn-cs"/>
                        </a:rPr>
                        <a:t>En este plano el Eco Doppler es también muy útil para valorar el funcionamiento de las válvulas mitral y tricúspide, así como para estimar la presencia o no de hipertensión pulmonar.</a:t>
                      </a:r>
                    </a:p>
                  </a:txBody>
                  <a:tcPr/>
                </a:tc>
                <a:extLst>
                  <a:ext uri="{0D108BD9-81ED-4DB2-BD59-A6C34878D82A}">
                    <a16:rowId xmlns:a16="http://schemas.microsoft.com/office/drawing/2014/main" xmlns="" val="1983829829"/>
                  </a:ext>
                </a:extLst>
              </a:tr>
            </a:tbl>
          </a:graphicData>
        </a:graphic>
      </p:graphicFrame>
      <p:pic>
        <p:nvPicPr>
          <p:cNvPr id="2" name="Imagen 1">
            <a:extLst>
              <a:ext uri="{FF2B5EF4-FFF2-40B4-BE49-F238E27FC236}">
                <a16:creationId xmlns:a16="http://schemas.microsoft.com/office/drawing/2014/main" xmlns="" id="{7A11F0D4-59E2-4B64-AF02-5AF7F1D9B540}"/>
              </a:ext>
            </a:extLst>
          </p:cNvPr>
          <p:cNvPicPr>
            <a:picLocks noChangeAspect="1"/>
          </p:cNvPicPr>
          <p:nvPr/>
        </p:nvPicPr>
        <p:blipFill>
          <a:blip r:embed="rId2"/>
          <a:stretch>
            <a:fillRect/>
          </a:stretch>
        </p:blipFill>
        <p:spPr>
          <a:xfrm>
            <a:off x="7610684" y="1152938"/>
            <a:ext cx="2298121" cy="2685304"/>
          </a:xfrm>
          <a:prstGeom prst="rect">
            <a:avLst/>
          </a:prstGeom>
        </p:spPr>
      </p:pic>
      <p:pic>
        <p:nvPicPr>
          <p:cNvPr id="3" name="Imagen 2">
            <a:extLst>
              <a:ext uri="{FF2B5EF4-FFF2-40B4-BE49-F238E27FC236}">
                <a16:creationId xmlns:a16="http://schemas.microsoft.com/office/drawing/2014/main" xmlns="" id="{0934E56D-E482-4971-B00E-153B4FF0C246}"/>
              </a:ext>
            </a:extLst>
          </p:cNvPr>
          <p:cNvPicPr>
            <a:picLocks noChangeAspect="1"/>
          </p:cNvPicPr>
          <p:nvPr/>
        </p:nvPicPr>
        <p:blipFill>
          <a:blip r:embed="rId3"/>
          <a:stretch>
            <a:fillRect/>
          </a:stretch>
        </p:blipFill>
        <p:spPr>
          <a:xfrm>
            <a:off x="7610684" y="3838242"/>
            <a:ext cx="2298121" cy="1560988"/>
          </a:xfrm>
          <a:prstGeom prst="rect">
            <a:avLst/>
          </a:prstGeom>
        </p:spPr>
      </p:pic>
      <p:sp>
        <p:nvSpPr>
          <p:cNvPr id="5" name="Estrella: 5 puntas 4">
            <a:extLst>
              <a:ext uri="{FF2B5EF4-FFF2-40B4-BE49-F238E27FC236}">
                <a16:creationId xmlns:a16="http://schemas.microsoft.com/office/drawing/2014/main" xmlns="" id="{25680660-B1A8-4770-9D0F-E8BDCBF7ABF6}"/>
              </a:ext>
            </a:extLst>
          </p:cNvPr>
          <p:cNvSpPr/>
          <p:nvPr/>
        </p:nvSpPr>
        <p:spPr>
          <a:xfrm>
            <a:off x="8939284" y="2379472"/>
            <a:ext cx="191068" cy="23201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xmlns="" id="{DB7FAC83-98F2-4288-AFF2-BE675787C664}"/>
              </a:ext>
            </a:extLst>
          </p:cNvPr>
          <p:cNvSpPr txBox="1"/>
          <p:nvPr/>
        </p:nvSpPr>
        <p:spPr>
          <a:xfrm>
            <a:off x="4534518" y="6550223"/>
            <a:ext cx="5576892" cy="307777"/>
          </a:xfrm>
          <a:prstGeom prst="rect">
            <a:avLst/>
          </a:prstGeom>
          <a:noFill/>
        </p:spPr>
        <p:txBody>
          <a:bodyPr wrap="square" rtlCol="0">
            <a:spAutoFit/>
          </a:bodyPr>
          <a:lstStyle/>
          <a:p>
            <a:r>
              <a:rPr lang="es-ES" sz="1400" i="1" dirty="0">
                <a:solidFill>
                  <a:schemeClr val="accent1">
                    <a:lumMod val="50000"/>
                  </a:schemeClr>
                </a:solidFill>
              </a:rPr>
              <a:t>Imágenes : Cortesía</a:t>
            </a:r>
            <a:r>
              <a:rPr lang="es-ES" sz="1400" dirty="0">
                <a:solidFill>
                  <a:schemeClr val="accent1">
                    <a:lumMod val="50000"/>
                  </a:schemeClr>
                </a:solidFill>
              </a:rPr>
              <a:t> </a:t>
            </a:r>
            <a:r>
              <a:rPr lang="es-ES" sz="1400" i="1" dirty="0">
                <a:solidFill>
                  <a:schemeClr val="accent1">
                    <a:lumMod val="50000"/>
                  </a:schemeClr>
                </a:solidFill>
                <a:cs typeface="Calibri"/>
              </a:rPr>
              <a:t>Dra. Silvia López</a:t>
            </a:r>
          </a:p>
        </p:txBody>
      </p:sp>
    </p:spTree>
    <p:extLst>
      <p:ext uri="{BB962C8B-B14F-4D97-AF65-F5344CB8AC3E}">
        <p14:creationId xmlns:p14="http://schemas.microsoft.com/office/powerpoint/2010/main" val="4061692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2331011066"/>
              </p:ext>
            </p:extLst>
          </p:nvPr>
        </p:nvGraphicFramePr>
        <p:xfrm>
          <a:off x="1" y="0"/>
          <a:ext cx="12192000" cy="7280347"/>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6">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779558">
                <a:tc gridSpan="5">
                  <a:txBody>
                    <a:bodyPr/>
                    <a:lstStyle/>
                    <a:p>
                      <a:pPr algn="ctr"/>
                      <a:r>
                        <a:rPr lang="es-ES" sz="1600" dirty="0"/>
                        <a:t>ECO cardíaca</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69936">
                <a:tc>
                  <a:txBody>
                    <a:bodyPr/>
                    <a:lstStyle/>
                    <a:p>
                      <a:pPr algn="ctr"/>
                      <a:r>
                        <a:rPr lang="es-ES" sz="1400" b="1" dirty="0">
                          <a:solidFill>
                            <a:srgbClr val="FF0000"/>
                          </a:solidFill>
                        </a:rPr>
                        <a:t>Plano</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2854253">
                <a:tc>
                  <a:txBody>
                    <a:bodyPr/>
                    <a:lstStyle/>
                    <a:p>
                      <a:pPr algn="ctr"/>
                      <a:r>
                        <a:rPr lang="es-ES" sz="1800" b="1" dirty="0"/>
                        <a:t>Apical dos cámaras</a:t>
                      </a:r>
                    </a:p>
                  </a:txBody>
                  <a:tcPr/>
                </a:tc>
                <a:tc>
                  <a:txBody>
                    <a:bodyPr/>
                    <a:lstStyle/>
                    <a:p>
                      <a:pPr marL="0" indent="0" algn="just">
                        <a:buFont typeface="Arial" panose="020B0604020202020204" pitchFamily="34" charset="0"/>
                        <a:buNone/>
                      </a:pPr>
                      <a:r>
                        <a:rPr lang="es-ES" sz="1100" dirty="0"/>
                        <a:t>Visualizamos el ápex del ventrículo izquierdo (flecha verde), su cavidad, el grosor de la pared anterior, la válvula mitral y la aurícula izquierda (flecha amarilla).</a:t>
                      </a:r>
                    </a:p>
                    <a:p>
                      <a:pPr marL="0" indent="0" algn="just">
                        <a:buFont typeface="Arial" panose="020B0604020202020204" pitchFamily="34" charset="0"/>
                        <a:buNone/>
                      </a:pPr>
                      <a:endParaRPr lang="es-ES" sz="1100" dirty="0"/>
                    </a:p>
                  </a:txBody>
                  <a:tcPr/>
                </a:tc>
                <a:tc>
                  <a:txBody>
                    <a:bodyPr/>
                    <a:lstStyle/>
                    <a:p>
                      <a:pPr algn="just"/>
                      <a:r>
                        <a:rPr lang="es-ES" sz="1100" dirty="0"/>
                        <a:t>Partiendo del plano apical cuatro cámaras, se hace una rotación de 90º en sentido antihorario.</a:t>
                      </a:r>
                    </a:p>
                  </a:txBody>
                  <a:tcPr/>
                </a:tc>
                <a:tc>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a:txBody>
                    <a:bodyPr/>
                    <a:lstStyle/>
                    <a:p>
                      <a:pPr algn="just"/>
                      <a:endParaRPr lang="es-ES" sz="1100" kern="1200" dirty="0">
                        <a:solidFill>
                          <a:schemeClr val="dk1"/>
                        </a:solidFill>
                        <a:latin typeface="+mn-lt"/>
                        <a:ea typeface="+mn-ea"/>
                        <a:cs typeface="+mn-cs"/>
                      </a:endParaRPr>
                    </a:p>
                  </a:txBody>
                  <a:tcPr/>
                </a:tc>
                <a:extLst>
                  <a:ext uri="{0D108BD9-81ED-4DB2-BD59-A6C34878D82A}">
                    <a16:rowId xmlns:a16="http://schemas.microsoft.com/office/drawing/2014/main" xmlns="" val="1983829829"/>
                  </a:ext>
                </a:extLst>
              </a:tr>
              <a:tr h="2854253">
                <a:tc>
                  <a:txBody>
                    <a:bodyPr/>
                    <a:lstStyle/>
                    <a:p>
                      <a:pPr algn="ctr"/>
                      <a:r>
                        <a:rPr lang="es-ES" sz="1800" b="1" dirty="0"/>
                        <a:t>Plano subcostal</a:t>
                      </a:r>
                    </a:p>
                  </a:txBody>
                  <a:tcPr/>
                </a:tc>
                <a:tc>
                  <a:txBody>
                    <a:bodyPr/>
                    <a:lstStyle/>
                    <a:p>
                      <a:pPr marL="0" indent="0" algn="just">
                        <a:buFont typeface="Arial" panose="020B0604020202020204" pitchFamily="34" charset="0"/>
                        <a:buNone/>
                      </a:pPr>
                      <a:r>
                        <a:rPr lang="es-ES" sz="1100" dirty="0"/>
                        <a:t>Podemos ver las cuatro cámaras cardíacas bajo la estructura del hígado.</a:t>
                      </a:r>
                    </a:p>
                    <a:p>
                      <a:pPr marL="0" indent="0" algn="just">
                        <a:buFont typeface="Arial" panose="020B0604020202020204" pitchFamily="34" charset="0"/>
                        <a:buNone/>
                      </a:pPr>
                      <a:r>
                        <a:rPr lang="es-ES" sz="1100" dirty="0"/>
                        <a:t>Este plano permite principalmente visualizar la presencia de derrame pericárdico.</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t>En hipocondrio derecho bajo el reborde costal (en línea imaginaria bajo la región pectoral) en un corte transversal basculamos hacia arriba hasta encontrar la estructura cardíaca.</a:t>
                      </a:r>
                    </a:p>
                    <a:p>
                      <a:pPr algn="just"/>
                      <a:endParaRPr lang="es-ES" sz="1100" dirty="0"/>
                    </a:p>
                  </a:txBody>
                  <a:tcPr/>
                </a:tc>
                <a:tc gridSpan="2">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hMerge="1">
                  <a:txBody>
                    <a:bodyPr/>
                    <a:lstStyle/>
                    <a:p>
                      <a:pPr algn="just"/>
                      <a:endParaRPr lang="es-ES" sz="1100" kern="1200" dirty="0">
                        <a:solidFill>
                          <a:schemeClr val="dk1"/>
                        </a:solidFill>
                        <a:latin typeface="+mn-lt"/>
                        <a:ea typeface="+mn-ea"/>
                        <a:cs typeface="+mn-cs"/>
                      </a:endParaRPr>
                    </a:p>
                  </a:txBody>
                  <a:tcPr/>
                </a:tc>
                <a:extLst>
                  <a:ext uri="{0D108BD9-81ED-4DB2-BD59-A6C34878D82A}">
                    <a16:rowId xmlns:a16="http://schemas.microsoft.com/office/drawing/2014/main" xmlns="" val="3918600303"/>
                  </a:ext>
                </a:extLst>
              </a:tr>
            </a:tbl>
          </a:graphicData>
        </a:graphic>
      </p:graphicFrame>
      <p:pic>
        <p:nvPicPr>
          <p:cNvPr id="5" name="Imagen 4">
            <a:extLst>
              <a:ext uri="{FF2B5EF4-FFF2-40B4-BE49-F238E27FC236}">
                <a16:creationId xmlns:a16="http://schemas.microsoft.com/office/drawing/2014/main" xmlns="" id="{AF1DD8F7-C4DA-45A5-81D7-36507E5C6D47}"/>
              </a:ext>
            </a:extLst>
          </p:cNvPr>
          <p:cNvPicPr>
            <a:picLocks noChangeAspect="1"/>
          </p:cNvPicPr>
          <p:nvPr/>
        </p:nvPicPr>
        <p:blipFill>
          <a:blip r:embed="rId2"/>
          <a:stretch>
            <a:fillRect/>
          </a:stretch>
        </p:blipFill>
        <p:spPr>
          <a:xfrm>
            <a:off x="8028062" y="1152938"/>
            <a:ext cx="1438102" cy="2585323"/>
          </a:xfrm>
          <a:prstGeom prst="rect">
            <a:avLst/>
          </a:prstGeom>
        </p:spPr>
      </p:pic>
      <p:pic>
        <p:nvPicPr>
          <p:cNvPr id="6" name="Imagen 5">
            <a:extLst>
              <a:ext uri="{FF2B5EF4-FFF2-40B4-BE49-F238E27FC236}">
                <a16:creationId xmlns:a16="http://schemas.microsoft.com/office/drawing/2014/main" xmlns="" id="{9698E49A-FFF7-4B92-85A9-0EB94CAE8772}"/>
              </a:ext>
            </a:extLst>
          </p:cNvPr>
          <p:cNvPicPr>
            <a:picLocks noChangeAspect="1"/>
          </p:cNvPicPr>
          <p:nvPr/>
        </p:nvPicPr>
        <p:blipFill>
          <a:blip r:embed="rId3"/>
          <a:stretch>
            <a:fillRect/>
          </a:stretch>
        </p:blipFill>
        <p:spPr>
          <a:xfrm>
            <a:off x="8057966" y="4658566"/>
            <a:ext cx="3578085" cy="2092992"/>
          </a:xfrm>
          <a:prstGeom prst="rect">
            <a:avLst/>
          </a:prstGeom>
        </p:spPr>
      </p:pic>
      <p:sp>
        <p:nvSpPr>
          <p:cNvPr id="7" name="CuadroTexto 6">
            <a:extLst>
              <a:ext uri="{FF2B5EF4-FFF2-40B4-BE49-F238E27FC236}">
                <a16:creationId xmlns:a16="http://schemas.microsoft.com/office/drawing/2014/main" xmlns="" id="{9CFC2BF0-39FF-4828-9C79-108FDD20BD3D}"/>
              </a:ext>
            </a:extLst>
          </p:cNvPr>
          <p:cNvSpPr txBox="1"/>
          <p:nvPr/>
        </p:nvSpPr>
        <p:spPr>
          <a:xfrm>
            <a:off x="7616720" y="1152938"/>
            <a:ext cx="411342" cy="258532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S" dirty="0"/>
              <a:t>   </a:t>
            </a:r>
          </a:p>
          <a:p>
            <a:endParaRPr lang="es-ES" dirty="0"/>
          </a:p>
          <a:p>
            <a:endParaRPr lang="es-ES" dirty="0"/>
          </a:p>
          <a:p>
            <a:endParaRPr lang="es-ES" dirty="0"/>
          </a:p>
          <a:p>
            <a:endParaRPr lang="es-ES" dirty="0"/>
          </a:p>
          <a:p>
            <a:endParaRPr lang="es-ES" dirty="0"/>
          </a:p>
          <a:p>
            <a:endParaRPr lang="es-ES" dirty="0"/>
          </a:p>
          <a:p>
            <a:endParaRPr lang="es-ES" dirty="0"/>
          </a:p>
          <a:p>
            <a:endParaRPr lang="es-ES" dirty="0"/>
          </a:p>
        </p:txBody>
      </p:sp>
      <p:sp>
        <p:nvSpPr>
          <p:cNvPr id="8" name="CuadroTexto 7">
            <a:extLst>
              <a:ext uri="{FF2B5EF4-FFF2-40B4-BE49-F238E27FC236}">
                <a16:creationId xmlns:a16="http://schemas.microsoft.com/office/drawing/2014/main" xmlns="" id="{7AC68F0A-9216-493F-B04E-DD51B596D229}"/>
              </a:ext>
            </a:extLst>
          </p:cNvPr>
          <p:cNvSpPr txBox="1"/>
          <p:nvPr/>
        </p:nvSpPr>
        <p:spPr>
          <a:xfrm>
            <a:off x="9435667" y="1152938"/>
            <a:ext cx="411342" cy="258532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s-ES" dirty="0"/>
              <a:t>   </a:t>
            </a:r>
          </a:p>
          <a:p>
            <a:endParaRPr lang="es-ES" dirty="0"/>
          </a:p>
          <a:p>
            <a:endParaRPr lang="es-ES" dirty="0"/>
          </a:p>
          <a:p>
            <a:endParaRPr lang="es-ES" dirty="0"/>
          </a:p>
          <a:p>
            <a:endParaRPr lang="es-ES" dirty="0"/>
          </a:p>
          <a:p>
            <a:endParaRPr lang="es-ES" dirty="0"/>
          </a:p>
          <a:p>
            <a:endParaRPr lang="es-ES" dirty="0"/>
          </a:p>
          <a:p>
            <a:endParaRPr lang="es-ES" dirty="0"/>
          </a:p>
          <a:p>
            <a:r>
              <a:rPr lang="es-ES" dirty="0"/>
              <a:t>   </a:t>
            </a:r>
          </a:p>
        </p:txBody>
      </p:sp>
      <p:cxnSp>
        <p:nvCxnSpPr>
          <p:cNvPr id="9" name="Conector recto de flecha 8">
            <a:extLst>
              <a:ext uri="{FF2B5EF4-FFF2-40B4-BE49-F238E27FC236}">
                <a16:creationId xmlns:a16="http://schemas.microsoft.com/office/drawing/2014/main" xmlns="" id="{17129D48-342A-4615-8D30-D65D9F8FF96F}"/>
              </a:ext>
            </a:extLst>
          </p:cNvPr>
          <p:cNvCxnSpPr/>
          <p:nvPr/>
        </p:nvCxnSpPr>
        <p:spPr>
          <a:xfrm flipV="1">
            <a:off x="8141126" y="1489747"/>
            <a:ext cx="191069" cy="25930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 name="Conector recto de flecha 9">
            <a:extLst>
              <a:ext uri="{FF2B5EF4-FFF2-40B4-BE49-F238E27FC236}">
                <a16:creationId xmlns:a16="http://schemas.microsoft.com/office/drawing/2014/main" xmlns="" id="{37506D81-C510-4905-AF0D-099596519C41}"/>
              </a:ext>
            </a:extLst>
          </p:cNvPr>
          <p:cNvCxnSpPr/>
          <p:nvPr/>
        </p:nvCxnSpPr>
        <p:spPr>
          <a:xfrm flipV="1">
            <a:off x="8636330" y="2884292"/>
            <a:ext cx="191069" cy="25930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1" name="CuadroTexto 10">
            <a:extLst>
              <a:ext uri="{FF2B5EF4-FFF2-40B4-BE49-F238E27FC236}">
                <a16:creationId xmlns:a16="http://schemas.microsoft.com/office/drawing/2014/main" xmlns="" id="{55F0B632-BE95-40D6-9E30-C66F5C110972}"/>
              </a:ext>
            </a:extLst>
          </p:cNvPr>
          <p:cNvSpPr txBox="1"/>
          <p:nvPr/>
        </p:nvSpPr>
        <p:spPr>
          <a:xfrm>
            <a:off x="4534518" y="6516243"/>
            <a:ext cx="5576892" cy="307777"/>
          </a:xfrm>
          <a:prstGeom prst="rect">
            <a:avLst/>
          </a:prstGeom>
          <a:noFill/>
        </p:spPr>
        <p:txBody>
          <a:bodyPr wrap="square" rtlCol="0">
            <a:spAutoFit/>
          </a:bodyPr>
          <a:lstStyle/>
          <a:p>
            <a:r>
              <a:rPr lang="es-ES" sz="1400" i="1" dirty="0">
                <a:solidFill>
                  <a:schemeClr val="accent1">
                    <a:lumMod val="50000"/>
                  </a:schemeClr>
                </a:solidFill>
              </a:rPr>
              <a:t>Imágenes : Cortesía</a:t>
            </a:r>
            <a:r>
              <a:rPr lang="es-ES" sz="1400" dirty="0">
                <a:solidFill>
                  <a:schemeClr val="accent1">
                    <a:lumMod val="50000"/>
                  </a:schemeClr>
                </a:solidFill>
              </a:rPr>
              <a:t> </a:t>
            </a:r>
            <a:r>
              <a:rPr lang="es-ES" sz="1400" i="1" dirty="0">
                <a:solidFill>
                  <a:schemeClr val="accent1">
                    <a:lumMod val="50000"/>
                  </a:schemeClr>
                </a:solidFill>
                <a:cs typeface="Calibri"/>
              </a:rPr>
              <a:t>Dra. Silvia López</a:t>
            </a:r>
          </a:p>
        </p:txBody>
      </p:sp>
    </p:spTree>
    <p:extLst>
      <p:ext uri="{BB962C8B-B14F-4D97-AF65-F5344CB8AC3E}">
        <p14:creationId xmlns:p14="http://schemas.microsoft.com/office/powerpoint/2010/main" val="1245042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l de ultrasonido: ¿Qué es? ¿Para que sirve? 🥇 Fisilax">
            <a:extLst>
              <a:ext uri="{FF2B5EF4-FFF2-40B4-BE49-F238E27FC236}">
                <a16:creationId xmlns:a16="http://schemas.microsoft.com/office/drawing/2014/main" xmlns="" id="{830835BA-A83B-4516-8867-C7AFE97D4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463" y="2025792"/>
            <a:ext cx="5045242" cy="280641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2FDE803E-8606-403C-9424-4D4145BE72F9}"/>
              </a:ext>
            </a:extLst>
          </p:cNvPr>
          <p:cNvPicPr>
            <a:picLocks noChangeAspect="1"/>
          </p:cNvPicPr>
          <p:nvPr/>
        </p:nvPicPr>
        <p:blipFill rotWithShape="1">
          <a:blip r:embed="rId3"/>
          <a:srcRect l="13421" t="23848" r="46710" b="5943"/>
          <a:stretch/>
        </p:blipFill>
        <p:spPr>
          <a:xfrm>
            <a:off x="6392778" y="1022684"/>
            <a:ext cx="4860759" cy="4812631"/>
          </a:xfrm>
          <a:prstGeom prst="rect">
            <a:avLst/>
          </a:prstGeom>
        </p:spPr>
      </p:pic>
      <p:sp>
        <p:nvSpPr>
          <p:cNvPr id="3" name="CuadroTexto 2">
            <a:extLst>
              <a:ext uri="{FF2B5EF4-FFF2-40B4-BE49-F238E27FC236}">
                <a16:creationId xmlns:a16="http://schemas.microsoft.com/office/drawing/2014/main" xmlns="" id="{A2CF4890-E7DB-4293-9949-90B4C2D365DE}"/>
              </a:ext>
            </a:extLst>
          </p:cNvPr>
          <p:cNvSpPr txBox="1"/>
          <p:nvPr/>
        </p:nvSpPr>
        <p:spPr>
          <a:xfrm>
            <a:off x="2570921" y="5076447"/>
            <a:ext cx="2716696" cy="369332"/>
          </a:xfrm>
          <a:prstGeom prst="rect">
            <a:avLst/>
          </a:prstGeom>
          <a:noFill/>
        </p:spPr>
        <p:txBody>
          <a:bodyPr wrap="square" rtlCol="0">
            <a:spAutoFit/>
          </a:bodyPr>
          <a:lstStyle/>
          <a:p>
            <a:r>
              <a:rPr lang="es-ES" dirty="0"/>
              <a:t>Aplicación del gel</a:t>
            </a:r>
          </a:p>
        </p:txBody>
      </p:sp>
      <p:sp>
        <p:nvSpPr>
          <p:cNvPr id="5" name="CuadroTexto 4">
            <a:extLst>
              <a:ext uri="{FF2B5EF4-FFF2-40B4-BE49-F238E27FC236}">
                <a16:creationId xmlns:a16="http://schemas.microsoft.com/office/drawing/2014/main" xmlns="" id="{018F901C-E06E-496C-AF5D-C996E44045D7}"/>
              </a:ext>
            </a:extLst>
          </p:cNvPr>
          <p:cNvSpPr txBox="1"/>
          <p:nvPr/>
        </p:nvSpPr>
        <p:spPr>
          <a:xfrm>
            <a:off x="7772400" y="5984221"/>
            <a:ext cx="2716696" cy="646331"/>
          </a:xfrm>
          <a:prstGeom prst="rect">
            <a:avLst/>
          </a:prstGeom>
          <a:noFill/>
        </p:spPr>
        <p:txBody>
          <a:bodyPr wrap="square" rtlCol="0">
            <a:spAutoFit/>
          </a:bodyPr>
          <a:lstStyle/>
          <a:p>
            <a:pPr algn="ctr"/>
            <a:r>
              <a:rPr lang="es-ES" dirty="0"/>
              <a:t>Situar ecógrafo sobre la superficie humana</a:t>
            </a:r>
          </a:p>
        </p:txBody>
      </p:sp>
    </p:spTree>
    <p:extLst>
      <p:ext uri="{BB962C8B-B14F-4D97-AF65-F5344CB8AC3E}">
        <p14:creationId xmlns:p14="http://schemas.microsoft.com/office/powerpoint/2010/main" val="2773667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47161864"/>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779558">
                <a:tc gridSpan="5">
                  <a:txBody>
                    <a:bodyPr/>
                    <a:lstStyle/>
                    <a:p>
                      <a:pPr algn="ctr"/>
                      <a:r>
                        <a:rPr lang="es-ES" sz="1600" dirty="0"/>
                        <a:t>ECO cardíaca</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69936">
                <a:tc>
                  <a:txBody>
                    <a:bodyPr/>
                    <a:lstStyle/>
                    <a:p>
                      <a:pPr algn="ctr"/>
                      <a:r>
                        <a:rPr lang="es-ES" sz="1400" b="1" dirty="0">
                          <a:solidFill>
                            <a:srgbClr val="FF0000"/>
                          </a:solidFill>
                        </a:rPr>
                        <a:t>Plano</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708506">
                <a:tc>
                  <a:txBody>
                    <a:bodyPr/>
                    <a:lstStyle/>
                    <a:p>
                      <a:pPr algn="ctr"/>
                      <a:r>
                        <a:rPr lang="es-ES" sz="1800" b="1" dirty="0"/>
                        <a:t>Supraesternal</a:t>
                      </a:r>
                    </a:p>
                  </a:txBody>
                  <a:tcPr/>
                </a:tc>
                <a:tc>
                  <a:txBody>
                    <a:bodyPr/>
                    <a:lstStyle/>
                    <a:p>
                      <a:pPr marL="0" indent="0" algn="just">
                        <a:buFont typeface="Arial" panose="020B0604020202020204" pitchFamily="34" charset="0"/>
                        <a:buNone/>
                      </a:pPr>
                      <a:r>
                        <a:rPr lang="es-ES" sz="1100" dirty="0"/>
                        <a:t>Se pueden ver las tres porciones que componen la arteria aorta: la aorta ascendente, el cayado (flecha verde) y la aorta descendente. Se ve también la parte proximal de la arteria pulmonar derecha.</a:t>
                      </a:r>
                    </a:p>
                    <a:p>
                      <a:pPr marL="0" indent="0" algn="just">
                        <a:buFont typeface="Arial" panose="020B0604020202020204" pitchFamily="34" charset="0"/>
                        <a:buNone/>
                      </a:pPr>
                      <a:r>
                        <a:rPr lang="es-ES" sz="1100" dirty="0"/>
                        <a:t>Saliendo de la aorta, están los troncos </a:t>
                      </a:r>
                      <a:r>
                        <a:rPr lang="es-ES" sz="1100" dirty="0" err="1"/>
                        <a:t>supraaórticos</a:t>
                      </a:r>
                      <a:r>
                        <a:rPr lang="es-ES" sz="1100" dirty="0"/>
                        <a:t> (la carótida y subclavia izquierda; flecha amarilla).</a:t>
                      </a:r>
                    </a:p>
                  </a:txBody>
                  <a:tcPr/>
                </a:tc>
                <a:tc>
                  <a:txBody>
                    <a:bodyPr/>
                    <a:lstStyle/>
                    <a:p>
                      <a:pPr algn="just"/>
                      <a:r>
                        <a:rPr lang="es-ES" sz="1100" dirty="0"/>
                        <a:t>En el área supraesternal haciendo un corte longitudinal basculamos hacia abajo hasta visualizar el cayado aórtico.</a:t>
                      </a:r>
                    </a:p>
                  </a:txBody>
                  <a:tcPr/>
                </a:tc>
                <a:tc>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a:txBody>
                    <a:bodyPr/>
                    <a:lstStyle/>
                    <a:p>
                      <a:pPr algn="just"/>
                      <a:r>
                        <a:rPr lang="es-ES" sz="1100" kern="1200" dirty="0">
                          <a:solidFill>
                            <a:schemeClr val="dk1"/>
                          </a:solidFill>
                          <a:latin typeface="+mn-lt"/>
                          <a:ea typeface="+mn-ea"/>
                          <a:cs typeface="+mn-cs"/>
                        </a:rPr>
                        <a:t>Con este plano, se puede explorar la presencia de ductus arterioso persistente.</a:t>
                      </a:r>
                    </a:p>
                  </a:txBody>
                  <a:tcPr/>
                </a:tc>
                <a:extLst>
                  <a:ext uri="{0D108BD9-81ED-4DB2-BD59-A6C34878D82A}">
                    <a16:rowId xmlns:a16="http://schemas.microsoft.com/office/drawing/2014/main" xmlns="" val="1983829829"/>
                  </a:ext>
                </a:extLst>
              </a:tr>
            </a:tbl>
          </a:graphicData>
        </a:graphic>
      </p:graphicFrame>
      <p:pic>
        <p:nvPicPr>
          <p:cNvPr id="5" name="Imagen 4">
            <a:extLst>
              <a:ext uri="{FF2B5EF4-FFF2-40B4-BE49-F238E27FC236}">
                <a16:creationId xmlns:a16="http://schemas.microsoft.com/office/drawing/2014/main" xmlns="" id="{7F14A437-E3FA-4591-9F34-1B20551B38A0}"/>
              </a:ext>
            </a:extLst>
          </p:cNvPr>
          <p:cNvPicPr>
            <a:picLocks noChangeAspect="1"/>
          </p:cNvPicPr>
          <p:nvPr/>
        </p:nvPicPr>
        <p:blipFill>
          <a:blip r:embed="rId2"/>
          <a:stretch>
            <a:fillRect/>
          </a:stretch>
        </p:blipFill>
        <p:spPr>
          <a:xfrm>
            <a:off x="7611422" y="1155033"/>
            <a:ext cx="2287361" cy="2912396"/>
          </a:xfrm>
          <a:prstGeom prst="rect">
            <a:avLst/>
          </a:prstGeom>
        </p:spPr>
      </p:pic>
      <p:cxnSp>
        <p:nvCxnSpPr>
          <p:cNvPr id="3" name="Conector recto de flecha 2">
            <a:extLst>
              <a:ext uri="{FF2B5EF4-FFF2-40B4-BE49-F238E27FC236}">
                <a16:creationId xmlns:a16="http://schemas.microsoft.com/office/drawing/2014/main" xmlns="" id="{4DF22D4A-CC9E-42F5-89A0-7F0F0F531DA7}"/>
              </a:ext>
            </a:extLst>
          </p:cNvPr>
          <p:cNvCxnSpPr/>
          <p:nvPr/>
        </p:nvCxnSpPr>
        <p:spPr>
          <a:xfrm flipV="1">
            <a:off x="8434316" y="2115403"/>
            <a:ext cx="191069" cy="25930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7" name="Conector recto de flecha 6">
            <a:extLst>
              <a:ext uri="{FF2B5EF4-FFF2-40B4-BE49-F238E27FC236}">
                <a16:creationId xmlns:a16="http://schemas.microsoft.com/office/drawing/2014/main" xmlns="" id="{7861B35D-ED19-4123-B8D5-3F8FE71C5910}"/>
              </a:ext>
            </a:extLst>
          </p:cNvPr>
          <p:cNvCxnSpPr/>
          <p:nvPr/>
        </p:nvCxnSpPr>
        <p:spPr>
          <a:xfrm flipV="1">
            <a:off x="9071014" y="1897039"/>
            <a:ext cx="191069" cy="25930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6" name="CuadroTexto 5">
            <a:extLst>
              <a:ext uri="{FF2B5EF4-FFF2-40B4-BE49-F238E27FC236}">
                <a16:creationId xmlns:a16="http://schemas.microsoft.com/office/drawing/2014/main" xmlns="" id="{2F86DF84-151C-49BD-A58F-A331177E6024}"/>
              </a:ext>
            </a:extLst>
          </p:cNvPr>
          <p:cNvSpPr txBox="1"/>
          <p:nvPr/>
        </p:nvSpPr>
        <p:spPr>
          <a:xfrm>
            <a:off x="4534518" y="6550223"/>
            <a:ext cx="5576892" cy="307777"/>
          </a:xfrm>
          <a:prstGeom prst="rect">
            <a:avLst/>
          </a:prstGeom>
          <a:noFill/>
        </p:spPr>
        <p:txBody>
          <a:bodyPr wrap="square" rtlCol="0">
            <a:spAutoFit/>
          </a:bodyPr>
          <a:lstStyle/>
          <a:p>
            <a:r>
              <a:rPr lang="es-ES" sz="1400" i="1" dirty="0">
                <a:solidFill>
                  <a:schemeClr val="accent1">
                    <a:lumMod val="50000"/>
                  </a:schemeClr>
                </a:solidFill>
              </a:rPr>
              <a:t>Imágenes : Cortesía</a:t>
            </a:r>
            <a:r>
              <a:rPr lang="es-ES" sz="1400" dirty="0">
                <a:solidFill>
                  <a:schemeClr val="accent1">
                    <a:lumMod val="50000"/>
                  </a:schemeClr>
                </a:solidFill>
              </a:rPr>
              <a:t> </a:t>
            </a:r>
            <a:r>
              <a:rPr lang="es-ES" sz="1400" i="1" dirty="0">
                <a:solidFill>
                  <a:schemeClr val="accent1">
                    <a:lumMod val="50000"/>
                  </a:schemeClr>
                </a:solidFill>
                <a:cs typeface="Calibri"/>
              </a:rPr>
              <a:t>Dra. Silvia López</a:t>
            </a:r>
          </a:p>
        </p:txBody>
      </p:sp>
    </p:spTree>
    <p:extLst>
      <p:ext uri="{BB962C8B-B14F-4D97-AF65-F5344CB8AC3E}">
        <p14:creationId xmlns:p14="http://schemas.microsoft.com/office/powerpoint/2010/main" val="633668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737744" y="1763116"/>
            <a:ext cx="8716511" cy="830997"/>
          </a:xfrm>
          <a:prstGeom prst="rect">
            <a:avLst/>
          </a:prstGeom>
          <a:noFill/>
        </p:spPr>
        <p:txBody>
          <a:bodyPr wrap="square" rtlCol="0">
            <a:spAutoFit/>
          </a:bodyPr>
          <a:lstStyle/>
          <a:p>
            <a:r>
              <a:rPr lang="es-ES" sz="4800" b="1" dirty="0"/>
              <a:t>6. ECOGRAFÍA DE PIEL Y FANERAS</a:t>
            </a:r>
          </a:p>
        </p:txBody>
      </p:sp>
      <p:pic>
        <p:nvPicPr>
          <p:cNvPr id="1026" name="Picture 2" descr="Still 27">
            <a:extLst>
              <a:ext uri="{FF2B5EF4-FFF2-40B4-BE49-F238E27FC236}">
                <a16:creationId xmlns:a16="http://schemas.microsoft.com/office/drawing/2014/main" xmlns="" id="{918E5294-B239-476C-834E-A57532C5422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20" t="27826" r="8421" b="26377"/>
          <a:stretch/>
        </p:blipFill>
        <p:spPr bwMode="auto">
          <a:xfrm>
            <a:off x="4572000" y="3656421"/>
            <a:ext cx="2637184" cy="198416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hlinkClick r:id="rId3" action="ppaction://hlinksldjump"/>
            <a:extLst>
              <a:ext uri="{FF2B5EF4-FFF2-40B4-BE49-F238E27FC236}">
                <a16:creationId xmlns:a16="http://schemas.microsoft.com/office/drawing/2014/main" xmlns="" id="{1BE90C26-6C4D-44E4-9AC4-23CD839EC9F6}"/>
              </a:ext>
            </a:extLst>
          </p:cNvPr>
          <p:cNvSpPr txBox="1"/>
          <p:nvPr/>
        </p:nvSpPr>
        <p:spPr>
          <a:xfrm>
            <a:off x="7656394" y="6223973"/>
            <a:ext cx="180150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dirty="0"/>
              <a:t>VOLVER A ÍNDICE</a:t>
            </a:r>
          </a:p>
        </p:txBody>
      </p:sp>
      <p:sp>
        <p:nvSpPr>
          <p:cNvPr id="5" name="CuadroTexto 4">
            <a:extLst>
              <a:ext uri="{FF2B5EF4-FFF2-40B4-BE49-F238E27FC236}">
                <a16:creationId xmlns:a16="http://schemas.microsoft.com/office/drawing/2014/main" xmlns="" id="{08AB014F-6A94-42F8-8B43-739B630DD1BD}"/>
              </a:ext>
            </a:extLst>
          </p:cNvPr>
          <p:cNvSpPr txBox="1"/>
          <p:nvPr/>
        </p:nvSpPr>
        <p:spPr>
          <a:xfrm>
            <a:off x="5247861" y="2940601"/>
            <a:ext cx="3031385" cy="369332"/>
          </a:xfrm>
          <a:prstGeom prst="rect">
            <a:avLst/>
          </a:prstGeom>
          <a:noFill/>
        </p:spPr>
        <p:txBody>
          <a:bodyPr wrap="square" rtlCol="0">
            <a:spAutoFit/>
          </a:bodyPr>
          <a:lstStyle/>
          <a:p>
            <a:r>
              <a:rPr lang="es-ES" b="1" i="1" dirty="0">
                <a:solidFill>
                  <a:schemeClr val="accent1">
                    <a:lumMod val="50000"/>
                  </a:schemeClr>
                </a:solidFill>
              </a:rPr>
              <a:t>Dr. Arias</a:t>
            </a:r>
          </a:p>
        </p:txBody>
      </p:sp>
    </p:spTree>
    <p:extLst>
      <p:ext uri="{BB962C8B-B14F-4D97-AF65-F5344CB8AC3E}">
        <p14:creationId xmlns:p14="http://schemas.microsoft.com/office/powerpoint/2010/main" val="3707769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151468" y="1363958"/>
            <a:ext cx="8246472" cy="6740307"/>
          </a:xfrm>
          <a:prstGeom prst="rect">
            <a:avLst/>
          </a:prstGeom>
          <a:noFill/>
        </p:spPr>
        <p:txBody>
          <a:bodyPr wrap="square" rtlCol="0">
            <a:spAutoFit/>
          </a:bodyPr>
          <a:lstStyle/>
          <a:p>
            <a:pPr algn="just"/>
            <a:r>
              <a:rPr lang="es-ES" dirty="0"/>
              <a:t>Para realizar correctamente una ecografía de piel, pelo y uñas es necesario usar una </a:t>
            </a:r>
            <a:r>
              <a:rPr lang="es-ES" u="sng" dirty="0"/>
              <a:t>cantidad adecuada de gel</a:t>
            </a:r>
            <a:r>
              <a:rPr lang="es-ES" dirty="0"/>
              <a:t>, mayor que en otras exploraciones, para evitar colapsar con el transductor las estructuras más superficiales (epidermis y dermis). El contacto con la piel o anejo debe ser menor que en otros estudios ecográficos.</a:t>
            </a:r>
          </a:p>
          <a:p>
            <a:pPr algn="just"/>
            <a:r>
              <a:rPr lang="es-ES" dirty="0"/>
              <a:t>En la práctica clínica, el transductor que se usa es lineal, es decir, de alta frecuencia para quedarse a nivel más superficial.</a:t>
            </a:r>
          </a:p>
          <a:p>
            <a:pPr algn="just"/>
            <a:endParaRPr lang="es-ES" dirty="0"/>
          </a:p>
          <a:p>
            <a:pPr algn="just"/>
            <a:r>
              <a:rPr lang="es-ES" dirty="0"/>
              <a:t>La ecografía de piel y anejos cutáneos tiene varias finalidades fundamentales en la clínica:</a:t>
            </a:r>
          </a:p>
          <a:p>
            <a:pPr marL="742950" lvl="1" indent="-285750" algn="just">
              <a:buFont typeface="Wingdings" panose="05000000000000000000" pitchFamily="2" charset="2"/>
              <a:buChar char="v"/>
            </a:pPr>
            <a:r>
              <a:rPr lang="es-ES" b="1" dirty="0"/>
              <a:t>Estudio de la patología tumoral benigna y maligna</a:t>
            </a:r>
            <a:r>
              <a:rPr lang="es-ES" dirty="0"/>
              <a:t>. Orientación diagnóstica y delimitación del tamaño y extensión de tumores.</a:t>
            </a:r>
          </a:p>
          <a:p>
            <a:pPr marL="742950" lvl="1" indent="-285750" algn="just">
              <a:buFont typeface="Wingdings" panose="05000000000000000000" pitchFamily="2" charset="2"/>
              <a:buChar char="v"/>
            </a:pPr>
            <a:r>
              <a:rPr lang="es-ES" b="1" dirty="0"/>
              <a:t>Estudio de la patología inflamatoria</a:t>
            </a:r>
            <a:r>
              <a:rPr lang="es-ES" dirty="0"/>
              <a:t>. Como la </a:t>
            </a:r>
            <a:r>
              <a:rPr lang="es-ES" dirty="0" err="1"/>
              <a:t>hidradenitis</a:t>
            </a:r>
            <a:r>
              <a:rPr lang="es-ES" dirty="0"/>
              <a:t> supurativa (nódulos, abscesos, fístulas), paniculitis o morfeas.</a:t>
            </a:r>
          </a:p>
          <a:p>
            <a:pPr marL="742950" lvl="1" indent="-285750" algn="just">
              <a:buFont typeface="Wingdings" panose="05000000000000000000" pitchFamily="2" charset="2"/>
              <a:buChar char="v"/>
            </a:pPr>
            <a:r>
              <a:rPr lang="es-ES" b="1" dirty="0"/>
              <a:t>Estudio de la patología vascular. </a:t>
            </a:r>
            <a:r>
              <a:rPr lang="es-ES" dirty="0"/>
              <a:t>Hemangiomas y malformaciones vasculares.</a:t>
            </a:r>
          </a:p>
          <a:p>
            <a:pPr marL="742950" lvl="1" indent="-285750" algn="just">
              <a:buFont typeface="Wingdings" panose="05000000000000000000" pitchFamily="2" charset="2"/>
              <a:buChar char="v"/>
            </a:pPr>
            <a:r>
              <a:rPr lang="es-ES" b="1" dirty="0"/>
              <a:t>Estudio de la patología ungueal tumoral e inflamatoria.</a:t>
            </a:r>
          </a:p>
          <a:p>
            <a:pPr lvl="1" algn="just"/>
            <a:endParaRPr lang="es-ES" dirty="0"/>
          </a:p>
          <a:p>
            <a:pPr algn="just"/>
            <a:r>
              <a:rPr lang="es-ES" dirty="0"/>
              <a:t>Estructuras normales a estudiar:</a:t>
            </a:r>
          </a:p>
          <a:p>
            <a:pPr marL="742950" lvl="1" indent="-285750" algn="just">
              <a:buFont typeface="Wingdings" panose="05000000000000000000" pitchFamily="2" charset="2"/>
              <a:buChar char="ü"/>
            </a:pPr>
            <a:r>
              <a:rPr lang="es-ES" dirty="0"/>
              <a:t>Piel.</a:t>
            </a:r>
          </a:p>
          <a:p>
            <a:pPr marL="742950" lvl="1" indent="-285750" algn="just">
              <a:buFont typeface="Wingdings" panose="05000000000000000000" pitchFamily="2" charset="2"/>
              <a:buChar char="ü"/>
            </a:pPr>
            <a:r>
              <a:rPr lang="es-ES" dirty="0"/>
              <a:t>Uña.</a:t>
            </a:r>
          </a:p>
          <a:p>
            <a:pPr marL="742950" lvl="1" indent="-285750" algn="just">
              <a:buFont typeface="Wingdings" panose="05000000000000000000" pitchFamily="2" charset="2"/>
              <a:buChar char="ü"/>
            </a:pPr>
            <a:r>
              <a:rPr lang="es-ES" dirty="0"/>
              <a:t>Folículo pilosebáceo.</a:t>
            </a:r>
          </a:p>
          <a:p>
            <a:pPr algn="just"/>
            <a:endParaRPr lang="es-ES" dirty="0"/>
          </a:p>
          <a:p>
            <a:pPr algn="just"/>
            <a:endParaRPr lang="es-ES" dirty="0"/>
          </a:p>
          <a:p>
            <a:pPr marL="742950" lvl="1" indent="-285750">
              <a:buFont typeface="Wingdings" panose="05000000000000000000" pitchFamily="2" charset="2"/>
              <a:buChar char="v"/>
            </a:pPr>
            <a:endParaRPr lang="es-ES" dirty="0"/>
          </a:p>
          <a:p>
            <a:pPr marL="742950" lvl="1" indent="-285750">
              <a:buFont typeface="Wingdings" panose="05000000000000000000" pitchFamily="2" charset="2"/>
              <a:buChar char="v"/>
            </a:pPr>
            <a:endParaRPr lang="es-ES" dirty="0"/>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6. ECOGRAFÍA DE PIEL Y FANERAS</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a:off x="1297883" y="1209592"/>
            <a:ext cx="739541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6" name="Imagen 3">
            <a:extLst>
              <a:ext uri="{FF2B5EF4-FFF2-40B4-BE49-F238E27FC236}">
                <a16:creationId xmlns:a16="http://schemas.microsoft.com/office/drawing/2014/main" xmlns="" id="{A96DBB20-6511-45F3-9B2B-BB3B57F325E4}"/>
              </a:ext>
            </a:extLst>
          </p:cNvPr>
          <p:cNvPicPr>
            <a:picLocks noChangeAspect="1"/>
          </p:cNvPicPr>
          <p:nvPr/>
        </p:nvPicPr>
        <p:blipFill>
          <a:blip r:embed="rId2"/>
          <a:stretch>
            <a:fillRect/>
          </a:stretch>
        </p:blipFill>
        <p:spPr>
          <a:xfrm rot="10800000">
            <a:off x="9700591" y="2759717"/>
            <a:ext cx="2491409" cy="2474891"/>
          </a:xfrm>
          <a:prstGeom prst="rect">
            <a:avLst/>
          </a:prstGeom>
        </p:spPr>
      </p:pic>
      <p:sp>
        <p:nvSpPr>
          <p:cNvPr id="5" name="CuadroTexto 4">
            <a:extLst>
              <a:ext uri="{FF2B5EF4-FFF2-40B4-BE49-F238E27FC236}">
                <a16:creationId xmlns:a16="http://schemas.microsoft.com/office/drawing/2014/main" xmlns="" id="{801FD3DB-6CFD-49CF-9EDE-2D88D22D8F93}"/>
              </a:ext>
            </a:extLst>
          </p:cNvPr>
          <p:cNvSpPr txBox="1"/>
          <p:nvPr/>
        </p:nvSpPr>
        <p:spPr>
          <a:xfrm>
            <a:off x="10305894" y="5234609"/>
            <a:ext cx="1974574" cy="307777"/>
          </a:xfrm>
          <a:prstGeom prst="rect">
            <a:avLst/>
          </a:prstGeom>
          <a:noFill/>
        </p:spPr>
        <p:txBody>
          <a:bodyPr wrap="square" rtlCol="0">
            <a:spAutoFit/>
          </a:bodyPr>
          <a:lstStyle/>
          <a:p>
            <a:r>
              <a:rPr lang="es-ES" sz="1400" dirty="0"/>
              <a:t>Cortesía Dr. Arias</a:t>
            </a:r>
          </a:p>
        </p:txBody>
      </p:sp>
    </p:spTree>
    <p:extLst>
      <p:ext uri="{BB962C8B-B14F-4D97-AF65-F5344CB8AC3E}">
        <p14:creationId xmlns:p14="http://schemas.microsoft.com/office/powerpoint/2010/main" val="761301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408823306"/>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779558">
                <a:tc gridSpan="5">
                  <a:txBody>
                    <a:bodyPr/>
                    <a:lstStyle/>
                    <a:p>
                      <a:pPr algn="ctr"/>
                      <a:r>
                        <a:rPr lang="es-ES" sz="1600" dirty="0"/>
                        <a:t>ECO piel y faneras</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69936">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708506">
                <a:tc>
                  <a:txBody>
                    <a:bodyPr/>
                    <a:lstStyle/>
                    <a:p>
                      <a:pPr algn="ctr"/>
                      <a:r>
                        <a:rPr lang="es-ES" sz="1800" b="1" dirty="0"/>
                        <a:t>Piel (epidermis, dermis e hipodermis)</a:t>
                      </a:r>
                    </a:p>
                  </a:txBody>
                  <a:tcPr/>
                </a:tc>
                <a:tc>
                  <a:txBody>
                    <a:bodyPr/>
                    <a:lstStyle/>
                    <a:p>
                      <a:pPr marL="0" indent="0" algn="just">
                        <a:buFont typeface="Arial" panose="020B0604020202020204" pitchFamily="34" charset="0"/>
                        <a:buNone/>
                      </a:pPr>
                      <a:r>
                        <a:rPr lang="es-ES" sz="1100" dirty="0"/>
                        <a:t>La epidermis (llave amarilla) se identifica como una línea hiperecogénica, situándose como la porción más externa de la piel. Más abajo, se encuentra la dermis (llave negra), que es algo más </a:t>
                      </a:r>
                      <a:r>
                        <a:rPr lang="es-ES" sz="1100" dirty="0" err="1"/>
                        <a:t>hipoecogénica</a:t>
                      </a:r>
                      <a:r>
                        <a:rPr lang="es-ES" sz="1100" dirty="0"/>
                        <a:t> que la epidermis. Por último, encontraríamos la hipodermis (llave azul), formada por los lobulillos grasos (</a:t>
                      </a:r>
                      <a:r>
                        <a:rPr lang="es-ES" sz="1100" dirty="0" err="1"/>
                        <a:t>hipoecogénicos</a:t>
                      </a:r>
                      <a:r>
                        <a:rPr lang="es-ES" sz="1100" dirty="0"/>
                        <a:t>) y los septos fibrosos (se identifican como líneas hiperecogénicas que separan los lobulillos; ver vídeo).</a:t>
                      </a:r>
                    </a:p>
                    <a:p>
                      <a:pPr marL="0" indent="0" algn="just">
                        <a:buFont typeface="Arial" panose="020B0604020202020204" pitchFamily="34" charset="0"/>
                        <a:buNone/>
                      </a:pPr>
                      <a:r>
                        <a:rPr lang="es-ES" sz="1100" dirty="0"/>
                        <a:t>Todo esto puede identificarse tanto en la imagen de más arriba como en la más inferior, pero la primera pertenece a la piel de la espalda, que es más gruesa y posee una dermis más definida y fácil de visualizar, mientras que la segunda pertenece a piel del antebrazo, que es más fina.</a:t>
                      </a:r>
                    </a:p>
                    <a:p>
                      <a:pPr marL="0" indent="0" algn="just">
                        <a:buFont typeface="Arial" panose="020B0604020202020204" pitchFamily="34" charset="0"/>
                        <a:buNone/>
                      </a:pPr>
                      <a:r>
                        <a:rPr lang="es-ES" sz="1100" dirty="0"/>
                        <a:t>La estructura hipoecoica redondeada de la segunda imagen es un vaso (flecha naranja).</a:t>
                      </a:r>
                    </a:p>
                  </a:txBody>
                  <a:tcPr/>
                </a:tc>
                <a:tc>
                  <a:txBody>
                    <a:bodyPr/>
                    <a:lstStyle/>
                    <a:p>
                      <a:pPr algn="just"/>
                      <a:r>
                        <a:rPr lang="es-ES" sz="1100" dirty="0"/>
                        <a:t>Realizar un corte transversal (o, si se quiere, longitudinal) sobre la piel de la espalda y del antebrazo.</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pPr algn="just"/>
                      <a:r>
                        <a:rPr lang="es-ES" sz="1100" kern="1200" dirty="0">
                          <a:solidFill>
                            <a:schemeClr val="dk1"/>
                          </a:solidFill>
                          <a:latin typeface="+mn-lt"/>
                          <a:ea typeface="+mn-ea"/>
                          <a:cs typeface="+mn-cs"/>
                        </a:rPr>
                        <a:t>El uso del Eco Doppler permite identificar la presencia de un vaso.</a:t>
                      </a:r>
                    </a:p>
                    <a:p>
                      <a:pPr algn="just"/>
                      <a:r>
                        <a:rPr lang="es-ES" sz="1100" kern="1200" dirty="0">
                          <a:solidFill>
                            <a:schemeClr val="dk1"/>
                          </a:solidFill>
                          <a:latin typeface="+mn-lt"/>
                          <a:ea typeface="+mn-ea"/>
                          <a:cs typeface="+mn-cs"/>
                        </a:rPr>
                        <a:t>Encontrar una dermis con alta vascularización es sospechoso de patología.</a:t>
                      </a:r>
                    </a:p>
                  </a:txBody>
                  <a:tcPr/>
                </a:tc>
                <a:extLst>
                  <a:ext uri="{0D108BD9-81ED-4DB2-BD59-A6C34878D82A}">
                    <a16:rowId xmlns:a16="http://schemas.microsoft.com/office/drawing/2014/main" xmlns="" val="1983829829"/>
                  </a:ext>
                </a:extLst>
              </a:tr>
            </a:tbl>
          </a:graphicData>
        </a:graphic>
      </p:graphicFrame>
      <p:pic>
        <p:nvPicPr>
          <p:cNvPr id="1026" name="Picture 2" descr="Still 4">
            <a:extLst>
              <a:ext uri="{FF2B5EF4-FFF2-40B4-BE49-F238E27FC236}">
                <a16:creationId xmlns:a16="http://schemas.microsoft.com/office/drawing/2014/main" xmlns="" id="{21E17A00-C91C-4AE9-BD1D-4A257EC7454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220" t="36908" r="9754" b="35459"/>
          <a:stretch/>
        </p:blipFill>
        <p:spPr bwMode="auto">
          <a:xfrm>
            <a:off x="7606747" y="2889780"/>
            <a:ext cx="2292627" cy="10784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ill 28">
            <a:extLst>
              <a:ext uri="{FF2B5EF4-FFF2-40B4-BE49-F238E27FC236}">
                <a16:creationId xmlns:a16="http://schemas.microsoft.com/office/drawing/2014/main" xmlns="" id="{247E7CE5-AC94-43BF-BFCD-A1C1986BDA4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887" t="27246" r="8421" b="27532"/>
          <a:stretch/>
        </p:blipFill>
        <p:spPr bwMode="auto">
          <a:xfrm>
            <a:off x="7606748" y="1150480"/>
            <a:ext cx="2292627" cy="1708676"/>
          </a:xfrm>
          <a:prstGeom prst="rect">
            <a:avLst/>
          </a:prstGeom>
          <a:noFill/>
          <a:extLst>
            <a:ext uri="{909E8E84-426E-40DD-AFC4-6F175D3DCCD1}">
              <a14:hiddenFill xmlns:a14="http://schemas.microsoft.com/office/drawing/2010/main">
                <a:solidFill>
                  <a:srgbClr val="FFFFFF"/>
                </a:solidFill>
              </a14:hiddenFill>
            </a:ext>
          </a:extLst>
        </p:spPr>
      </p:pic>
      <p:pic>
        <p:nvPicPr>
          <p:cNvPr id="2" name="191fa9eb5237eca42ad331cd25f5660be20ca00f-0-burned_in">
            <a:hlinkClick r:id="" action="ppaction://media"/>
            <a:extLst>
              <a:ext uri="{FF2B5EF4-FFF2-40B4-BE49-F238E27FC236}">
                <a16:creationId xmlns:a16="http://schemas.microsoft.com/office/drawing/2014/main" xmlns="" id="{FA989F54-4E1A-47FD-9835-3F7011B6C4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7718" t="27386" r="8431" b="16934"/>
          <a:stretch/>
        </p:blipFill>
        <p:spPr>
          <a:xfrm>
            <a:off x="7606748" y="3998844"/>
            <a:ext cx="2292626" cy="2097156"/>
          </a:xfrm>
          <a:prstGeom prst="rect">
            <a:avLst/>
          </a:prstGeom>
        </p:spPr>
      </p:pic>
      <p:sp>
        <p:nvSpPr>
          <p:cNvPr id="7" name="CuadroTexto 6">
            <a:extLst>
              <a:ext uri="{FF2B5EF4-FFF2-40B4-BE49-F238E27FC236}">
                <a16:creationId xmlns:a16="http://schemas.microsoft.com/office/drawing/2014/main" xmlns="" id="{34109287-1E8C-4E05-88F8-49B6897BE35F}"/>
              </a:ext>
            </a:extLst>
          </p:cNvPr>
          <p:cNvSpPr txBox="1"/>
          <p:nvPr/>
        </p:nvSpPr>
        <p:spPr>
          <a:xfrm>
            <a:off x="7763299" y="5707520"/>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sp>
        <p:nvSpPr>
          <p:cNvPr id="3" name="Abrir llave 2">
            <a:extLst>
              <a:ext uri="{FF2B5EF4-FFF2-40B4-BE49-F238E27FC236}">
                <a16:creationId xmlns:a16="http://schemas.microsoft.com/office/drawing/2014/main" xmlns="" id="{7B6E8D32-C92C-4C32-BD21-DC2FC3F0EDCE}"/>
              </a:ext>
            </a:extLst>
          </p:cNvPr>
          <p:cNvSpPr/>
          <p:nvPr/>
        </p:nvSpPr>
        <p:spPr>
          <a:xfrm rot="20911989">
            <a:off x="8185281" y="1577007"/>
            <a:ext cx="53009" cy="106017"/>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S"/>
          </a:p>
        </p:txBody>
      </p:sp>
      <p:sp>
        <p:nvSpPr>
          <p:cNvPr id="9" name="Abrir llave 8">
            <a:extLst>
              <a:ext uri="{FF2B5EF4-FFF2-40B4-BE49-F238E27FC236}">
                <a16:creationId xmlns:a16="http://schemas.microsoft.com/office/drawing/2014/main" xmlns="" id="{2209BFFF-FB64-4E21-98F7-74B01311697A}"/>
              </a:ext>
            </a:extLst>
          </p:cNvPr>
          <p:cNvSpPr/>
          <p:nvPr/>
        </p:nvSpPr>
        <p:spPr>
          <a:xfrm rot="9700179">
            <a:off x="8888443" y="1473826"/>
            <a:ext cx="53684" cy="312381"/>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10" name="Abrir llave 9">
            <a:extLst>
              <a:ext uri="{FF2B5EF4-FFF2-40B4-BE49-F238E27FC236}">
                <a16:creationId xmlns:a16="http://schemas.microsoft.com/office/drawing/2014/main" xmlns="" id="{ED120AF6-3560-41C1-A84A-3614B0156F6A}"/>
              </a:ext>
            </a:extLst>
          </p:cNvPr>
          <p:cNvSpPr/>
          <p:nvPr/>
        </p:nvSpPr>
        <p:spPr>
          <a:xfrm rot="9700179" flipH="1">
            <a:off x="8284138" y="1949458"/>
            <a:ext cx="60845" cy="356642"/>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S"/>
          </a:p>
        </p:txBody>
      </p:sp>
      <p:sp>
        <p:nvSpPr>
          <p:cNvPr id="11" name="Abrir llave 10">
            <a:extLst>
              <a:ext uri="{FF2B5EF4-FFF2-40B4-BE49-F238E27FC236}">
                <a16:creationId xmlns:a16="http://schemas.microsoft.com/office/drawing/2014/main" xmlns="" id="{DA2EA19B-DB95-4B6E-BD2D-0D10C682A77C}"/>
              </a:ext>
            </a:extLst>
          </p:cNvPr>
          <p:cNvSpPr/>
          <p:nvPr/>
        </p:nvSpPr>
        <p:spPr>
          <a:xfrm rot="20911989">
            <a:off x="8319929" y="3174297"/>
            <a:ext cx="62290" cy="60268"/>
          </a:xfrm>
          <a:prstGeom prst="leftBrace">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s-ES"/>
          </a:p>
        </p:txBody>
      </p:sp>
      <p:sp>
        <p:nvSpPr>
          <p:cNvPr id="12" name="Abrir llave 11">
            <a:extLst>
              <a:ext uri="{FF2B5EF4-FFF2-40B4-BE49-F238E27FC236}">
                <a16:creationId xmlns:a16="http://schemas.microsoft.com/office/drawing/2014/main" xmlns="" id="{FB8DD0B5-5560-4CE7-B843-35B0779A8ECF}"/>
              </a:ext>
            </a:extLst>
          </p:cNvPr>
          <p:cNvSpPr/>
          <p:nvPr/>
        </p:nvSpPr>
        <p:spPr>
          <a:xfrm rot="9700179">
            <a:off x="8730199" y="3111033"/>
            <a:ext cx="45719" cy="186796"/>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S"/>
          </a:p>
        </p:txBody>
      </p:sp>
      <p:sp>
        <p:nvSpPr>
          <p:cNvPr id="13" name="Abrir llave 12">
            <a:extLst>
              <a:ext uri="{FF2B5EF4-FFF2-40B4-BE49-F238E27FC236}">
                <a16:creationId xmlns:a16="http://schemas.microsoft.com/office/drawing/2014/main" xmlns="" id="{23764C40-AC3C-4E8C-B1F5-A3AEF6879D03}"/>
              </a:ext>
            </a:extLst>
          </p:cNvPr>
          <p:cNvSpPr/>
          <p:nvPr/>
        </p:nvSpPr>
        <p:spPr>
          <a:xfrm rot="9700179" flipH="1">
            <a:off x="8277250" y="3377403"/>
            <a:ext cx="93322" cy="19916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s-ES"/>
          </a:p>
        </p:txBody>
      </p:sp>
      <p:cxnSp>
        <p:nvCxnSpPr>
          <p:cNvPr id="6" name="Conector recto de flecha 5">
            <a:extLst>
              <a:ext uri="{FF2B5EF4-FFF2-40B4-BE49-F238E27FC236}">
                <a16:creationId xmlns:a16="http://schemas.microsoft.com/office/drawing/2014/main" xmlns="" id="{C34D4E06-918B-44AD-A3FA-725A8BF098BA}"/>
              </a:ext>
            </a:extLst>
          </p:cNvPr>
          <p:cNvCxnSpPr>
            <a:cxnSpLocks/>
          </p:cNvCxnSpPr>
          <p:nvPr/>
        </p:nvCxnSpPr>
        <p:spPr>
          <a:xfrm flipH="1" flipV="1">
            <a:off x="8840683" y="3586185"/>
            <a:ext cx="271512" cy="7141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087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631254998"/>
              </p:ext>
            </p:extLst>
          </p:nvPr>
        </p:nvGraphicFramePr>
        <p:xfrm>
          <a:off x="1" y="13252"/>
          <a:ext cx="12191999" cy="4354355"/>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486565">
                <a:tc gridSpan="5">
                  <a:txBody>
                    <a:bodyPr/>
                    <a:lstStyle/>
                    <a:p>
                      <a:pPr algn="ctr"/>
                      <a:r>
                        <a:rPr lang="es-ES" sz="1600" dirty="0"/>
                        <a:t>ECO piel y faneras</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230897">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3562990">
                <a:tc>
                  <a:txBody>
                    <a:bodyPr/>
                    <a:lstStyle/>
                    <a:p>
                      <a:pPr algn="ctr"/>
                      <a:r>
                        <a:rPr lang="es-ES" sz="1800" b="1" dirty="0"/>
                        <a:t>Uña</a:t>
                      </a:r>
                    </a:p>
                  </a:txBody>
                  <a:tcPr/>
                </a:tc>
                <a:tc>
                  <a:txBody>
                    <a:bodyPr/>
                    <a:lstStyle/>
                    <a:p>
                      <a:pPr marL="0" indent="0" algn="just">
                        <a:buFont typeface="Arial" panose="020B0604020202020204" pitchFamily="34" charset="0"/>
                        <a:buNone/>
                      </a:pPr>
                      <a:r>
                        <a:rPr lang="es-ES" sz="1100" dirty="0"/>
                        <a:t>La uña está formada por la lámina o tabla ungueal (flecha verde), el lecho ungueal (flecha azul) y la matriz.</a:t>
                      </a:r>
                    </a:p>
                    <a:p>
                      <a:pPr marL="0" indent="0" algn="just">
                        <a:buFont typeface="Arial" panose="020B0604020202020204" pitchFamily="34" charset="0"/>
                        <a:buNone/>
                      </a:pPr>
                      <a:r>
                        <a:rPr lang="es-ES" sz="1100" dirty="0"/>
                        <a:t>La lámina tiene un aspecto trilaminar en la ecografía, formada por una línea más externa hiperecogénica, otra intermedia más hipoecoica y otra más interna hiperecogénica.</a:t>
                      </a:r>
                    </a:p>
                    <a:p>
                      <a:pPr marL="0" indent="0" algn="just">
                        <a:buFont typeface="Arial" panose="020B0604020202020204" pitchFamily="34" charset="0"/>
                        <a:buNone/>
                      </a:pPr>
                      <a:r>
                        <a:rPr lang="es-ES" sz="1100" dirty="0"/>
                        <a:t>Más abajo, se encuentra el llamado lecho ungueal, que es más </a:t>
                      </a:r>
                      <a:r>
                        <a:rPr lang="es-ES" sz="1100" dirty="0" err="1"/>
                        <a:t>hipoecogénico</a:t>
                      </a:r>
                      <a:r>
                        <a:rPr lang="es-ES" sz="1100" dirty="0"/>
                        <a:t> y con mayor vascularización.</a:t>
                      </a:r>
                    </a:p>
                    <a:p>
                      <a:pPr marL="0" indent="0" algn="just">
                        <a:buFont typeface="Arial" panose="020B0604020202020204" pitchFamily="34" charset="0"/>
                        <a:buNone/>
                      </a:pPr>
                      <a:r>
                        <a:rPr lang="es-ES" sz="1100" dirty="0"/>
                        <a:t>Por último, se encuentra la matriz, que es más </a:t>
                      </a:r>
                      <a:r>
                        <a:rPr lang="es-ES" sz="1100" dirty="0" err="1"/>
                        <a:t>hiperecoica</a:t>
                      </a:r>
                      <a:r>
                        <a:rPr lang="es-ES" sz="1100" dirty="0"/>
                        <a:t>.</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La estructura más hiperecogénica y profunda que se puede ver bajo la uña es la falange ósea (flecha naranja).</a:t>
                      </a:r>
                    </a:p>
                  </a:txBody>
                  <a:tcPr/>
                </a:tc>
                <a:tc>
                  <a:txBody>
                    <a:bodyPr/>
                    <a:lstStyle/>
                    <a:p>
                      <a:pPr algn="just"/>
                      <a:r>
                        <a:rPr lang="es-ES" sz="1100" dirty="0"/>
                        <a:t>Situar el ecógrafo sobre la uña usando una gran cantidad de gel, sin apoyar demasiado y realizando un corte transversal.</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endParaRPr lang="es-ES" dirty="0"/>
                    </a:p>
                  </a:txBody>
                  <a:tcPr/>
                </a:tc>
                <a:extLst>
                  <a:ext uri="{0D108BD9-81ED-4DB2-BD59-A6C34878D82A}">
                    <a16:rowId xmlns:a16="http://schemas.microsoft.com/office/drawing/2014/main" xmlns="" val="1983829829"/>
                  </a:ext>
                </a:extLst>
              </a:tr>
            </a:tbl>
          </a:graphicData>
        </a:graphic>
      </p:graphicFrame>
      <p:pic>
        <p:nvPicPr>
          <p:cNvPr id="2050" name="Picture 2" descr="Still 12">
            <a:extLst>
              <a:ext uri="{FF2B5EF4-FFF2-40B4-BE49-F238E27FC236}">
                <a16:creationId xmlns:a16="http://schemas.microsoft.com/office/drawing/2014/main" xmlns="" id="{33582979-57ED-4484-A29E-B93D9D89BE4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81" t="37339" r="9444" b="36044"/>
          <a:stretch/>
        </p:blipFill>
        <p:spPr bwMode="auto">
          <a:xfrm>
            <a:off x="7646503" y="2142345"/>
            <a:ext cx="2186610" cy="10381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ill 14">
            <a:extLst>
              <a:ext uri="{FF2B5EF4-FFF2-40B4-BE49-F238E27FC236}">
                <a16:creationId xmlns:a16="http://schemas.microsoft.com/office/drawing/2014/main" xmlns="" id="{98D4A160-416D-4373-98B9-B4410A7C7C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86" t="35169" b="33526"/>
          <a:stretch/>
        </p:blipFill>
        <p:spPr bwMode="auto">
          <a:xfrm>
            <a:off x="7646503" y="913243"/>
            <a:ext cx="2186610" cy="111334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de flecha 2">
            <a:extLst>
              <a:ext uri="{FF2B5EF4-FFF2-40B4-BE49-F238E27FC236}">
                <a16:creationId xmlns:a16="http://schemas.microsoft.com/office/drawing/2014/main" xmlns="" id="{5B07643F-E2DC-4945-84EB-EF5893AE9AEA}"/>
              </a:ext>
            </a:extLst>
          </p:cNvPr>
          <p:cNvCxnSpPr>
            <a:cxnSpLocks/>
          </p:cNvCxnSpPr>
          <p:nvPr/>
        </p:nvCxnSpPr>
        <p:spPr>
          <a:xfrm flipV="1">
            <a:off x="8441633" y="1289235"/>
            <a:ext cx="0" cy="36135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8" name="Conector recto de flecha 7">
            <a:extLst>
              <a:ext uri="{FF2B5EF4-FFF2-40B4-BE49-F238E27FC236}">
                <a16:creationId xmlns:a16="http://schemas.microsoft.com/office/drawing/2014/main" xmlns="" id="{E248AC9A-E3DB-4BE7-B223-378F665BB5EF}"/>
              </a:ext>
            </a:extLst>
          </p:cNvPr>
          <p:cNvCxnSpPr>
            <a:cxnSpLocks/>
          </p:cNvCxnSpPr>
          <p:nvPr/>
        </p:nvCxnSpPr>
        <p:spPr>
          <a:xfrm flipH="1">
            <a:off x="8537712" y="1097415"/>
            <a:ext cx="404192" cy="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Conector recto de flecha 8">
            <a:extLst>
              <a:ext uri="{FF2B5EF4-FFF2-40B4-BE49-F238E27FC236}">
                <a16:creationId xmlns:a16="http://schemas.microsoft.com/office/drawing/2014/main" xmlns="" id="{E0F46EE3-B62E-4210-AD2A-347C901E75D6}"/>
              </a:ext>
            </a:extLst>
          </p:cNvPr>
          <p:cNvCxnSpPr>
            <a:cxnSpLocks/>
          </p:cNvCxnSpPr>
          <p:nvPr/>
        </p:nvCxnSpPr>
        <p:spPr>
          <a:xfrm flipH="1" flipV="1">
            <a:off x="8312425" y="2435011"/>
            <a:ext cx="142461" cy="38770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663674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2301968363"/>
              </p:ext>
            </p:extLst>
          </p:nvPr>
        </p:nvGraphicFramePr>
        <p:xfrm>
          <a:off x="1" y="1"/>
          <a:ext cx="12191999" cy="5884679"/>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525070">
                <a:tc gridSpan="5">
                  <a:txBody>
                    <a:bodyPr/>
                    <a:lstStyle/>
                    <a:p>
                      <a:pPr algn="ctr"/>
                      <a:r>
                        <a:rPr lang="es-ES" sz="1600" dirty="0"/>
                        <a:t>ECO piel y faneras</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41613">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017996">
                <a:tc>
                  <a:txBody>
                    <a:bodyPr/>
                    <a:lstStyle/>
                    <a:p>
                      <a:pPr algn="ctr"/>
                      <a:r>
                        <a:rPr lang="es-ES" sz="1800" b="1" dirty="0"/>
                        <a:t>Uña</a:t>
                      </a:r>
                      <a:endParaRPr lang="es-ES" sz="1400" b="1" dirty="0"/>
                    </a:p>
                  </a:txBody>
                  <a:tcPr/>
                </a:tc>
                <a:tc>
                  <a:txBody>
                    <a:bodyPr/>
                    <a:lstStyle/>
                    <a:p>
                      <a:pPr marL="0" indent="0" algn="just">
                        <a:buFont typeface="Arial" panose="020B0604020202020204" pitchFamily="34" charset="0"/>
                        <a:buNone/>
                      </a:pPr>
                      <a:r>
                        <a:rPr lang="es-ES" sz="1100" dirty="0"/>
                        <a:t>Las características de la uña en un corte longitudinal son las mismas que las comentadas anteriormente.</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Véase con más claridad la tabla ungueal y su estructura trilaminar (flecha naranja).</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La matriz es la zona más </a:t>
                      </a:r>
                      <a:r>
                        <a:rPr lang="es-ES" sz="1100" dirty="0" err="1"/>
                        <a:t>hiperecogéncia</a:t>
                      </a:r>
                      <a:r>
                        <a:rPr lang="es-ES" sz="1100" dirty="0"/>
                        <a:t> que queda posteriormente (flecha negra).</a:t>
                      </a:r>
                    </a:p>
                  </a:txBody>
                  <a:tcPr/>
                </a:tc>
                <a:tc>
                  <a:txBody>
                    <a:bodyPr/>
                    <a:lstStyle/>
                    <a:p>
                      <a:pPr algn="just"/>
                      <a:r>
                        <a:rPr lang="es-ES" sz="1100" dirty="0"/>
                        <a:t>Situar el ecógrafo sobre la uña usando una gran cantidad de gel, sin apoyar demasiado y realizando un corte longitudinal.</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pPr algn="just"/>
                      <a:r>
                        <a:rPr lang="es-ES" sz="1100" kern="1200" dirty="0">
                          <a:solidFill>
                            <a:schemeClr val="dk1"/>
                          </a:solidFill>
                          <a:latin typeface="+mn-lt"/>
                          <a:ea typeface="+mn-ea"/>
                          <a:cs typeface="+mn-cs"/>
                        </a:rPr>
                        <a:t>El aumento de la vascularización a nivel de la uña en el Eco Doppler es identificatorio de la zona del lecho ungueal.</a:t>
                      </a:r>
                    </a:p>
                  </a:txBody>
                  <a:tcPr/>
                </a:tc>
                <a:extLst>
                  <a:ext uri="{0D108BD9-81ED-4DB2-BD59-A6C34878D82A}">
                    <a16:rowId xmlns:a16="http://schemas.microsoft.com/office/drawing/2014/main" xmlns="" val="1983829829"/>
                  </a:ext>
                </a:extLst>
              </a:tr>
            </a:tbl>
          </a:graphicData>
        </a:graphic>
      </p:graphicFrame>
      <p:pic>
        <p:nvPicPr>
          <p:cNvPr id="4098" name="Picture 2" descr="Still 16">
            <a:extLst>
              <a:ext uri="{FF2B5EF4-FFF2-40B4-BE49-F238E27FC236}">
                <a16:creationId xmlns:a16="http://schemas.microsoft.com/office/drawing/2014/main" xmlns="" id="{2188056B-F487-4E1F-B9F3-2ABEC52CB7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86" t="35169" b="33333"/>
          <a:stretch/>
        </p:blipFill>
        <p:spPr bwMode="auto">
          <a:xfrm>
            <a:off x="7619999" y="973320"/>
            <a:ext cx="2266123" cy="11072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ill 17">
            <a:extLst>
              <a:ext uri="{FF2B5EF4-FFF2-40B4-BE49-F238E27FC236}">
                <a16:creationId xmlns:a16="http://schemas.microsoft.com/office/drawing/2014/main" xmlns="" id="{AEE20436-40F7-407C-9692-C5BC301827B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21" t="27826" r="8688" b="25845"/>
          <a:stretch/>
        </p:blipFill>
        <p:spPr bwMode="auto">
          <a:xfrm>
            <a:off x="7619999" y="2117116"/>
            <a:ext cx="2266123" cy="1730266"/>
          </a:xfrm>
          <a:prstGeom prst="rect">
            <a:avLst/>
          </a:prstGeom>
          <a:noFill/>
          <a:extLst>
            <a:ext uri="{909E8E84-426E-40DD-AFC4-6F175D3DCCD1}">
              <a14:hiddenFill xmlns:a14="http://schemas.microsoft.com/office/drawing/2010/main">
                <a:solidFill>
                  <a:srgbClr val="FFFFFF"/>
                </a:solidFill>
              </a14:hiddenFill>
            </a:ext>
          </a:extLst>
        </p:spPr>
      </p:pic>
      <p:pic>
        <p:nvPicPr>
          <p:cNvPr id="2" name="bafb538102235efa781aaf9feb14088cca57ed98-0-burned_in">
            <a:hlinkClick r:id="" action="ppaction://media"/>
            <a:extLst>
              <a:ext uri="{FF2B5EF4-FFF2-40B4-BE49-F238E27FC236}">
                <a16:creationId xmlns:a16="http://schemas.microsoft.com/office/drawing/2014/main" xmlns="" id="{DBBA5E73-C594-4E00-ABF7-B1E28AC203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799" t="27735" r="8415" b="25201"/>
          <a:stretch/>
        </p:blipFill>
        <p:spPr>
          <a:xfrm>
            <a:off x="7619998" y="3883909"/>
            <a:ext cx="2266123" cy="1774673"/>
          </a:xfrm>
          <a:prstGeom prst="rect">
            <a:avLst/>
          </a:prstGeom>
        </p:spPr>
      </p:pic>
      <p:sp>
        <p:nvSpPr>
          <p:cNvPr id="8" name="CuadroTexto 7">
            <a:extLst>
              <a:ext uri="{FF2B5EF4-FFF2-40B4-BE49-F238E27FC236}">
                <a16:creationId xmlns:a16="http://schemas.microsoft.com/office/drawing/2014/main" xmlns="" id="{674AEE20-9B11-4D14-B50D-FCB3E9889BA2}"/>
              </a:ext>
            </a:extLst>
          </p:cNvPr>
          <p:cNvSpPr txBox="1"/>
          <p:nvPr/>
        </p:nvSpPr>
        <p:spPr>
          <a:xfrm>
            <a:off x="7619998" y="5361471"/>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cxnSp>
        <p:nvCxnSpPr>
          <p:cNvPr id="5" name="Conector recto de flecha 4">
            <a:extLst>
              <a:ext uri="{FF2B5EF4-FFF2-40B4-BE49-F238E27FC236}">
                <a16:creationId xmlns:a16="http://schemas.microsoft.com/office/drawing/2014/main" xmlns="" id="{D04577F9-D544-495B-ACF2-3BF326E3A377}"/>
              </a:ext>
            </a:extLst>
          </p:cNvPr>
          <p:cNvCxnSpPr/>
          <p:nvPr/>
        </p:nvCxnSpPr>
        <p:spPr>
          <a:xfrm flipH="1">
            <a:off x="8998226" y="2117116"/>
            <a:ext cx="384313" cy="20201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Conector recto de flecha 6">
            <a:extLst>
              <a:ext uri="{FF2B5EF4-FFF2-40B4-BE49-F238E27FC236}">
                <a16:creationId xmlns:a16="http://schemas.microsoft.com/office/drawing/2014/main" xmlns="" id="{CAF490CC-963C-4207-A249-F7B5DB0946DE}"/>
              </a:ext>
            </a:extLst>
          </p:cNvPr>
          <p:cNvCxnSpPr>
            <a:cxnSpLocks/>
          </p:cNvCxnSpPr>
          <p:nvPr/>
        </p:nvCxnSpPr>
        <p:spPr>
          <a:xfrm>
            <a:off x="8348867" y="973320"/>
            <a:ext cx="119272" cy="2462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8138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1909614616"/>
              </p:ext>
            </p:extLst>
          </p:nvPr>
        </p:nvGraphicFramePr>
        <p:xfrm>
          <a:off x="1" y="0"/>
          <a:ext cx="12191999" cy="5261114"/>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586304">
                <a:tc gridSpan="5">
                  <a:txBody>
                    <a:bodyPr/>
                    <a:lstStyle/>
                    <a:p>
                      <a:pPr algn="ctr"/>
                      <a:r>
                        <a:rPr lang="es-ES" sz="1600" dirty="0"/>
                        <a:t>ECO piel y faneras</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81452">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4293358">
                <a:tc>
                  <a:txBody>
                    <a:bodyPr/>
                    <a:lstStyle/>
                    <a:p>
                      <a:pPr algn="ctr"/>
                      <a:r>
                        <a:rPr lang="es-ES" sz="1800" b="1" dirty="0"/>
                        <a:t>Folículo pilosebáceo</a:t>
                      </a:r>
                    </a:p>
                  </a:txBody>
                  <a:tcPr/>
                </a:tc>
                <a:tc>
                  <a:txBody>
                    <a:bodyPr/>
                    <a:lstStyle/>
                    <a:p>
                      <a:pPr algn="just"/>
                      <a:r>
                        <a:rPr lang="es-ES" sz="1100" kern="0" dirty="0"/>
                        <a:t>Ecográficamente el folículo piloso se manifiesta como una banda hipoecoica oblicua a la epidermis que puede alcanzar el tejido celular subcutáneo.</a:t>
                      </a:r>
                    </a:p>
                    <a:p>
                      <a:pPr algn="just"/>
                      <a:r>
                        <a:rPr lang="es-ES" sz="1100" kern="0" dirty="0"/>
                        <a:t>Con sondas de alta frecuencia se puede apreciar un halo hipoecoico que corresponde a la raíz del pelo y un ensanchamiento inferior ecogénico que es el bulbo piloso (flecha de la imagen superior).</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kern="0" dirty="0"/>
                        <a:t>El tallo piloso muestra una imagen trilaminar hiperecogénica (imagen inferior). </a:t>
                      </a:r>
                    </a:p>
                    <a:p>
                      <a:pPr algn="just"/>
                      <a:endParaRPr lang="es-ES" sz="1100" kern="0" dirty="0"/>
                    </a:p>
                    <a:p>
                      <a:pPr marL="0" indent="0" algn="just">
                        <a:buFont typeface="Arial" panose="020B0604020202020204" pitchFamily="34" charset="0"/>
                        <a:buNone/>
                      </a:pPr>
                      <a:endParaRPr lang="es-ES" sz="1100" dirty="0"/>
                    </a:p>
                  </a:txBody>
                  <a:tcPr/>
                </a:tc>
                <a:tc>
                  <a:txBody>
                    <a:bodyPr/>
                    <a:lstStyle/>
                    <a:p>
                      <a:pPr algn="just"/>
                      <a:r>
                        <a:rPr lang="es-ES" sz="1100" dirty="0"/>
                        <a:t>Situar el transductor a nivel de la piel en contacto con un pelo realizando un corte longitudinal del mismo.</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pPr algn="just"/>
                      <a:r>
                        <a:rPr lang="es-ES" sz="1100" kern="1200" dirty="0">
                          <a:solidFill>
                            <a:schemeClr val="dk1"/>
                          </a:solidFill>
                          <a:latin typeface="+mn-lt"/>
                          <a:ea typeface="+mn-ea"/>
                          <a:cs typeface="+mn-cs"/>
                        </a:rPr>
                        <a:t>La presencia de pelos dentro de un quiste es altamente sugerente de </a:t>
                      </a:r>
                      <a:r>
                        <a:rPr lang="es-ES" sz="1100" kern="1200" dirty="0" err="1">
                          <a:solidFill>
                            <a:schemeClr val="dk1"/>
                          </a:solidFill>
                          <a:latin typeface="+mn-lt"/>
                          <a:ea typeface="+mn-ea"/>
                          <a:cs typeface="+mn-cs"/>
                        </a:rPr>
                        <a:t>hidradenitis</a:t>
                      </a:r>
                      <a:r>
                        <a:rPr lang="es-ES" sz="1100" kern="1200" dirty="0">
                          <a:solidFill>
                            <a:schemeClr val="dk1"/>
                          </a:solidFill>
                          <a:latin typeface="+mn-lt"/>
                          <a:ea typeface="+mn-ea"/>
                          <a:cs typeface="+mn-cs"/>
                        </a:rPr>
                        <a:t>.</a:t>
                      </a:r>
                    </a:p>
                  </a:txBody>
                  <a:tcPr/>
                </a:tc>
                <a:extLst>
                  <a:ext uri="{0D108BD9-81ED-4DB2-BD59-A6C34878D82A}">
                    <a16:rowId xmlns:a16="http://schemas.microsoft.com/office/drawing/2014/main" xmlns="" val="1983829829"/>
                  </a:ext>
                </a:extLst>
              </a:tr>
            </a:tbl>
          </a:graphicData>
        </a:graphic>
      </p:graphicFrame>
      <p:pic>
        <p:nvPicPr>
          <p:cNvPr id="5" name="Imagen 3">
            <a:extLst>
              <a:ext uri="{FF2B5EF4-FFF2-40B4-BE49-F238E27FC236}">
                <a16:creationId xmlns:a16="http://schemas.microsoft.com/office/drawing/2014/main" xmlns="" id="{E9D0ECE7-2710-4989-B0A0-9E9DA935F89A}"/>
              </a:ext>
            </a:extLst>
          </p:cNvPr>
          <p:cNvPicPr>
            <a:picLocks noChangeAspect="1"/>
          </p:cNvPicPr>
          <p:nvPr/>
        </p:nvPicPr>
        <p:blipFill>
          <a:blip r:embed="rId2"/>
          <a:stretch>
            <a:fillRect/>
          </a:stretch>
        </p:blipFill>
        <p:spPr>
          <a:xfrm>
            <a:off x="7644003" y="973739"/>
            <a:ext cx="2226365" cy="1469221"/>
          </a:xfrm>
          <a:prstGeom prst="rect">
            <a:avLst/>
          </a:prstGeom>
        </p:spPr>
      </p:pic>
      <p:cxnSp>
        <p:nvCxnSpPr>
          <p:cNvPr id="3" name="Conector recto de flecha 2">
            <a:extLst>
              <a:ext uri="{FF2B5EF4-FFF2-40B4-BE49-F238E27FC236}">
                <a16:creationId xmlns:a16="http://schemas.microsoft.com/office/drawing/2014/main" xmlns="" id="{A0B5C418-2D18-4776-AEFF-76AB4B009E21}"/>
              </a:ext>
            </a:extLst>
          </p:cNvPr>
          <p:cNvCxnSpPr/>
          <p:nvPr/>
        </p:nvCxnSpPr>
        <p:spPr>
          <a:xfrm flipV="1">
            <a:off x="8335618" y="1562575"/>
            <a:ext cx="304800" cy="2120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7" name="Imagen 5">
            <a:extLst>
              <a:ext uri="{FF2B5EF4-FFF2-40B4-BE49-F238E27FC236}">
                <a16:creationId xmlns:a16="http://schemas.microsoft.com/office/drawing/2014/main" xmlns="" id="{B78F9DCF-C0FB-47CE-8F40-817E7FAA4D62}"/>
              </a:ext>
            </a:extLst>
          </p:cNvPr>
          <p:cNvPicPr>
            <a:picLocks noChangeAspect="1"/>
          </p:cNvPicPr>
          <p:nvPr/>
        </p:nvPicPr>
        <p:blipFill>
          <a:blip r:embed="rId3"/>
          <a:stretch>
            <a:fillRect/>
          </a:stretch>
        </p:blipFill>
        <p:spPr>
          <a:xfrm>
            <a:off x="7644003" y="2630557"/>
            <a:ext cx="2215615" cy="895510"/>
          </a:xfrm>
          <a:prstGeom prst="rect">
            <a:avLst/>
          </a:prstGeom>
        </p:spPr>
      </p:pic>
      <p:sp>
        <p:nvSpPr>
          <p:cNvPr id="6" name="CuadroTexto 5">
            <a:extLst>
              <a:ext uri="{FF2B5EF4-FFF2-40B4-BE49-F238E27FC236}">
                <a16:creationId xmlns:a16="http://schemas.microsoft.com/office/drawing/2014/main" xmlns="" id="{11529246-6B82-4751-B45F-50756D4EB62F}"/>
              </a:ext>
            </a:extLst>
          </p:cNvPr>
          <p:cNvSpPr txBox="1"/>
          <p:nvPr/>
        </p:nvSpPr>
        <p:spPr>
          <a:xfrm>
            <a:off x="7480852" y="3698148"/>
            <a:ext cx="3485324" cy="307777"/>
          </a:xfrm>
          <a:prstGeom prst="rect">
            <a:avLst/>
          </a:prstGeom>
          <a:noFill/>
        </p:spPr>
        <p:txBody>
          <a:bodyPr wrap="square" rtlCol="0">
            <a:spAutoFit/>
          </a:bodyPr>
          <a:lstStyle/>
          <a:p>
            <a:r>
              <a:rPr lang="es-ES" sz="1400" dirty="0">
                <a:solidFill>
                  <a:schemeClr val="accent1">
                    <a:lumMod val="50000"/>
                  </a:schemeClr>
                </a:solidFill>
              </a:rPr>
              <a:t> </a:t>
            </a:r>
            <a:r>
              <a:rPr lang="es-ES" sz="1400" i="1" dirty="0">
                <a:solidFill>
                  <a:schemeClr val="accent1">
                    <a:lumMod val="50000"/>
                  </a:schemeClr>
                </a:solidFill>
              </a:rPr>
              <a:t>Cortesía</a:t>
            </a:r>
            <a:r>
              <a:rPr lang="es-ES" sz="1400" dirty="0">
                <a:solidFill>
                  <a:schemeClr val="accent1">
                    <a:lumMod val="50000"/>
                  </a:schemeClr>
                </a:solidFill>
              </a:rPr>
              <a:t> </a:t>
            </a:r>
            <a:r>
              <a:rPr lang="es-ES" sz="1400" i="1" dirty="0">
                <a:solidFill>
                  <a:schemeClr val="accent1">
                    <a:lumMod val="50000"/>
                  </a:schemeClr>
                </a:solidFill>
                <a:cs typeface="Calibri"/>
              </a:rPr>
              <a:t>Dr. </a:t>
            </a:r>
            <a:r>
              <a:rPr lang="es-ES" sz="1400" i="1" dirty="0" err="1">
                <a:solidFill>
                  <a:schemeClr val="accent1">
                    <a:lumMod val="50000"/>
                  </a:schemeClr>
                </a:solidFill>
                <a:cs typeface="Calibri"/>
              </a:rPr>
              <a:t>Alfageme</a:t>
            </a:r>
            <a:r>
              <a:rPr lang="es-ES" sz="1400" i="1" dirty="0">
                <a:solidFill>
                  <a:schemeClr val="accent1">
                    <a:lumMod val="50000"/>
                  </a:schemeClr>
                </a:solidFill>
                <a:cs typeface="Calibri"/>
              </a:rPr>
              <a:t>/Dr. Cerezo</a:t>
            </a:r>
          </a:p>
        </p:txBody>
      </p:sp>
    </p:spTree>
    <p:extLst>
      <p:ext uri="{BB962C8B-B14F-4D97-AF65-F5344CB8AC3E}">
        <p14:creationId xmlns:p14="http://schemas.microsoft.com/office/powerpoint/2010/main" val="2849064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2416712" y="1734173"/>
            <a:ext cx="7358576" cy="830997"/>
          </a:xfrm>
          <a:prstGeom prst="rect">
            <a:avLst/>
          </a:prstGeom>
          <a:noFill/>
        </p:spPr>
        <p:txBody>
          <a:bodyPr wrap="square" rtlCol="0">
            <a:spAutoFit/>
          </a:bodyPr>
          <a:lstStyle/>
          <a:p>
            <a:r>
              <a:rPr lang="es-ES" sz="4800" b="1" dirty="0"/>
              <a:t>7. ECOGRAFÍA TORÁCICA</a:t>
            </a:r>
          </a:p>
        </p:txBody>
      </p:sp>
      <p:pic>
        <p:nvPicPr>
          <p:cNvPr id="3" name="Imagen 2">
            <a:extLst>
              <a:ext uri="{FF2B5EF4-FFF2-40B4-BE49-F238E27FC236}">
                <a16:creationId xmlns:a16="http://schemas.microsoft.com/office/drawing/2014/main" xmlns="" id="{44041DF1-35A7-400A-A5DE-C962DEFED83B}"/>
              </a:ext>
            </a:extLst>
          </p:cNvPr>
          <p:cNvPicPr>
            <a:picLocks noChangeAspect="1"/>
          </p:cNvPicPr>
          <p:nvPr/>
        </p:nvPicPr>
        <p:blipFill rotWithShape="1">
          <a:blip r:embed="rId2"/>
          <a:srcRect l="26448" t="25251" r="56842" b="40346"/>
          <a:stretch/>
        </p:blipFill>
        <p:spPr>
          <a:xfrm>
            <a:off x="4652210" y="3429000"/>
            <a:ext cx="2037349" cy="2358190"/>
          </a:xfrm>
          <a:prstGeom prst="rect">
            <a:avLst/>
          </a:prstGeom>
        </p:spPr>
      </p:pic>
      <p:sp>
        <p:nvSpPr>
          <p:cNvPr id="4" name="CuadroTexto 3">
            <a:hlinkClick r:id="rId3" action="ppaction://hlinksldjump"/>
            <a:extLst>
              <a:ext uri="{FF2B5EF4-FFF2-40B4-BE49-F238E27FC236}">
                <a16:creationId xmlns:a16="http://schemas.microsoft.com/office/drawing/2014/main" xmlns="" id="{D11AFC0F-62B0-43A9-8409-EBCBAE156027}"/>
              </a:ext>
            </a:extLst>
          </p:cNvPr>
          <p:cNvSpPr txBox="1"/>
          <p:nvPr/>
        </p:nvSpPr>
        <p:spPr>
          <a:xfrm>
            <a:off x="7656394" y="6223973"/>
            <a:ext cx="180150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dirty="0"/>
              <a:t>VOLVER A ÍNDICE</a:t>
            </a:r>
          </a:p>
        </p:txBody>
      </p:sp>
      <p:sp>
        <p:nvSpPr>
          <p:cNvPr id="5" name="CuadroTexto 4">
            <a:extLst>
              <a:ext uri="{FF2B5EF4-FFF2-40B4-BE49-F238E27FC236}">
                <a16:creationId xmlns:a16="http://schemas.microsoft.com/office/drawing/2014/main" xmlns="" id="{E195D186-B439-4A25-90C2-8538FDECD055}"/>
              </a:ext>
            </a:extLst>
          </p:cNvPr>
          <p:cNvSpPr txBox="1"/>
          <p:nvPr/>
        </p:nvSpPr>
        <p:spPr>
          <a:xfrm>
            <a:off x="4890052" y="2812419"/>
            <a:ext cx="3031385" cy="369332"/>
          </a:xfrm>
          <a:prstGeom prst="rect">
            <a:avLst/>
          </a:prstGeom>
          <a:noFill/>
        </p:spPr>
        <p:txBody>
          <a:bodyPr wrap="square" rtlCol="0">
            <a:spAutoFit/>
          </a:bodyPr>
          <a:lstStyle/>
          <a:p>
            <a:r>
              <a:rPr lang="es-ES" b="1" i="1" dirty="0">
                <a:solidFill>
                  <a:schemeClr val="accent1">
                    <a:lumMod val="50000"/>
                  </a:schemeClr>
                </a:solidFill>
              </a:rPr>
              <a:t>Dr. Alcázar</a:t>
            </a:r>
          </a:p>
        </p:txBody>
      </p:sp>
    </p:spTree>
    <p:extLst>
      <p:ext uri="{BB962C8B-B14F-4D97-AF65-F5344CB8AC3E}">
        <p14:creationId xmlns:p14="http://schemas.microsoft.com/office/powerpoint/2010/main" val="1004612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538365" y="1510331"/>
            <a:ext cx="9400674" cy="5078313"/>
          </a:xfrm>
          <a:prstGeom prst="rect">
            <a:avLst/>
          </a:prstGeom>
          <a:noFill/>
        </p:spPr>
        <p:txBody>
          <a:bodyPr wrap="square" rtlCol="0">
            <a:spAutoFit/>
          </a:bodyPr>
          <a:lstStyle/>
          <a:p>
            <a:pPr algn="just"/>
            <a:r>
              <a:rPr lang="es-ES" dirty="0"/>
              <a:t>La ecografía pulmonar interpreta </a:t>
            </a:r>
            <a:r>
              <a:rPr lang="es-ES" b="1" dirty="0"/>
              <a:t>artefactos</a:t>
            </a:r>
            <a:r>
              <a:rPr lang="es-ES" dirty="0"/>
              <a:t>, dado que el pulmón normal no puede visualizarse (está aireado). La presencia de algo diferente a dichos artefactos es susceptible de estudio por sospecha de patología.</a:t>
            </a:r>
          </a:p>
          <a:p>
            <a:pPr algn="just"/>
            <a:endParaRPr lang="es-ES" dirty="0"/>
          </a:p>
          <a:p>
            <a:pPr algn="just"/>
            <a:r>
              <a:rPr lang="es-ES" dirty="0"/>
              <a:t>Esta ecografía se realiza normalmente con el paciente </a:t>
            </a:r>
            <a:r>
              <a:rPr lang="es-ES" b="1" dirty="0"/>
              <a:t>sentado</a:t>
            </a:r>
            <a:r>
              <a:rPr lang="es-ES" dirty="0"/>
              <a:t>. No obstante, puede realizarse a pie de cama en algunas circunstancias como puede ser cuando el paciente se encuentra encamado en la UCI.</a:t>
            </a:r>
          </a:p>
          <a:p>
            <a:pPr algn="just"/>
            <a:endParaRPr lang="es-ES" dirty="0"/>
          </a:p>
          <a:p>
            <a:pPr algn="just"/>
            <a:r>
              <a:rPr lang="es-ES" dirty="0"/>
              <a:t>Al situar el ecógrafo sobre la piel posterior del tórax podemos visualizar de externo a interno las siguientes capas:</a:t>
            </a:r>
          </a:p>
          <a:p>
            <a:pPr marL="742950" lvl="1" indent="-285750">
              <a:buFont typeface="Wingdings" panose="05000000000000000000" pitchFamily="2" charset="2"/>
              <a:buChar char="v"/>
            </a:pPr>
            <a:r>
              <a:rPr lang="es-ES" dirty="0"/>
              <a:t>Piel</a:t>
            </a:r>
          </a:p>
          <a:p>
            <a:pPr marL="742950" lvl="1" indent="-285750">
              <a:buFont typeface="Wingdings" panose="05000000000000000000" pitchFamily="2" charset="2"/>
              <a:buChar char="v"/>
            </a:pPr>
            <a:r>
              <a:rPr lang="es-ES" dirty="0"/>
              <a:t>Músculos dorsales con su aponeurosis</a:t>
            </a:r>
          </a:p>
          <a:p>
            <a:pPr marL="742950" lvl="1" indent="-285750">
              <a:buFont typeface="Wingdings" panose="05000000000000000000" pitchFamily="2" charset="2"/>
              <a:buChar char="v"/>
            </a:pPr>
            <a:r>
              <a:rPr lang="es-ES" dirty="0"/>
              <a:t>Costillas</a:t>
            </a:r>
          </a:p>
          <a:p>
            <a:pPr marL="742950" lvl="1" indent="-285750">
              <a:buFont typeface="Wingdings" panose="05000000000000000000" pitchFamily="2" charset="2"/>
              <a:buChar char="v"/>
            </a:pPr>
            <a:r>
              <a:rPr lang="es-ES" dirty="0"/>
              <a:t>Pleura</a:t>
            </a:r>
          </a:p>
          <a:p>
            <a:pPr marL="742950" lvl="1" indent="-285750">
              <a:buFont typeface="Wingdings" panose="05000000000000000000" pitchFamily="2" charset="2"/>
              <a:buChar char="v"/>
            </a:pPr>
            <a:r>
              <a:rPr lang="es-ES" dirty="0"/>
              <a:t>Parénquima pulmonar</a:t>
            </a:r>
          </a:p>
          <a:p>
            <a:pPr marL="742950" lvl="1" indent="-285750">
              <a:buFont typeface="Wingdings" panose="05000000000000000000" pitchFamily="2" charset="2"/>
              <a:buChar char="v"/>
            </a:pPr>
            <a:endParaRPr lang="es-ES" dirty="0"/>
          </a:p>
          <a:p>
            <a:r>
              <a:rPr lang="es-ES" dirty="0"/>
              <a:t>La sonda usada es la </a:t>
            </a:r>
            <a:r>
              <a:rPr lang="es-ES" dirty="0" err="1"/>
              <a:t>micro-convex</a:t>
            </a:r>
            <a:r>
              <a:rPr lang="es-ES" dirty="0"/>
              <a:t>, al igual que en la ecocardiografía.</a:t>
            </a:r>
          </a:p>
          <a:p>
            <a:pPr marL="742950" lvl="1" indent="-285750">
              <a:buFont typeface="Wingdings" panose="05000000000000000000" pitchFamily="2" charset="2"/>
              <a:buChar char="v"/>
            </a:pPr>
            <a:endParaRPr lang="es-ES" dirty="0"/>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7. ECOGRAFÍA TORÁCICA</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a:off x="1297883" y="1209592"/>
            <a:ext cx="739541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5124" name="Picture 4" descr="Órganos de la cavidad torácica: el mediastino">
            <a:extLst>
              <a:ext uri="{FF2B5EF4-FFF2-40B4-BE49-F238E27FC236}">
                <a16:creationId xmlns:a16="http://schemas.microsoft.com/office/drawing/2014/main" xmlns="" id="{FD213010-48C1-4EB7-A923-D835130C53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30" r="11688"/>
          <a:stretch/>
        </p:blipFill>
        <p:spPr bwMode="auto">
          <a:xfrm>
            <a:off x="8242852" y="4038023"/>
            <a:ext cx="3737278" cy="261929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xmlns="" id="{A08D6B2E-8A41-4F93-A3CE-3FEF832568FC}"/>
              </a:ext>
            </a:extLst>
          </p:cNvPr>
          <p:cNvSpPr/>
          <p:nvPr/>
        </p:nvSpPr>
        <p:spPr>
          <a:xfrm>
            <a:off x="8411585" y="6588644"/>
            <a:ext cx="6096000" cy="815608"/>
          </a:xfrm>
          <a:prstGeom prst="rect">
            <a:avLst/>
          </a:prstGeom>
        </p:spPr>
        <p:txBody>
          <a:bodyPr>
            <a:spAutoFit/>
          </a:bodyPr>
          <a:lstStyle/>
          <a:p>
            <a:pPr lvl="1" algn="just" fontAlgn="base"/>
            <a:r>
              <a:rPr lang="es-ES" sz="1100" dirty="0"/>
              <a:t>Frank H. </a:t>
            </a:r>
            <a:r>
              <a:rPr lang="es-ES" sz="1100" dirty="0" err="1"/>
              <a:t>Netter</a:t>
            </a:r>
            <a:r>
              <a:rPr lang="es-ES" sz="1100" dirty="0"/>
              <a:t>. Atlas de anatomía humana. 7e. </a:t>
            </a:r>
          </a:p>
          <a:p>
            <a:r>
              <a:rPr lang="es-ES" dirty="0">
                <a:solidFill>
                  <a:srgbClr val="323232"/>
                </a:solidFill>
                <a:latin typeface="NexusSansPro"/>
                <a:hlinkClick r:id="rId3"/>
              </a:rPr>
              <a:t/>
            </a:r>
            <a:br>
              <a:rPr lang="es-ES" dirty="0">
                <a:solidFill>
                  <a:srgbClr val="323232"/>
                </a:solidFill>
                <a:latin typeface="NexusSansPro"/>
                <a:hlinkClick r:id="rId3"/>
              </a:rPr>
            </a:br>
            <a:endParaRPr lang="es-ES" dirty="0"/>
          </a:p>
        </p:txBody>
      </p:sp>
    </p:spTree>
    <p:extLst>
      <p:ext uri="{BB962C8B-B14F-4D97-AF65-F5344CB8AC3E}">
        <p14:creationId xmlns:p14="http://schemas.microsoft.com/office/powerpoint/2010/main" val="2956426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620252" y="1537627"/>
            <a:ext cx="4840531" cy="5078313"/>
          </a:xfrm>
          <a:prstGeom prst="rect">
            <a:avLst/>
          </a:prstGeom>
          <a:noFill/>
        </p:spPr>
        <p:txBody>
          <a:bodyPr wrap="square" rtlCol="0">
            <a:spAutoFit/>
          </a:bodyPr>
          <a:lstStyle/>
          <a:p>
            <a:pPr marL="285750" indent="-285750">
              <a:buFont typeface="Arial" panose="020B0604020202020204" pitchFamily="34" charset="0"/>
              <a:buChar char="•"/>
            </a:pPr>
            <a:r>
              <a:rPr lang="es-ES" dirty="0"/>
              <a:t>Cuadrantes pulmonares</a:t>
            </a:r>
          </a:p>
          <a:p>
            <a:pPr marL="742950" lvl="1" indent="-285750">
              <a:buFont typeface="Wingdings" panose="05000000000000000000" pitchFamily="2" charset="2"/>
              <a:buChar char="v"/>
            </a:pPr>
            <a:r>
              <a:rPr lang="es-ES" dirty="0"/>
              <a:t>Apical anterior</a:t>
            </a:r>
          </a:p>
          <a:p>
            <a:pPr marL="742950" lvl="1" indent="-285750">
              <a:buFont typeface="Wingdings" panose="05000000000000000000" pitchFamily="2" charset="2"/>
              <a:buChar char="v"/>
            </a:pPr>
            <a:r>
              <a:rPr lang="es-ES" dirty="0"/>
              <a:t>Basal anterior</a:t>
            </a:r>
          </a:p>
          <a:p>
            <a:pPr marL="742950" lvl="1" indent="-285750">
              <a:buFont typeface="Wingdings" panose="05000000000000000000" pitchFamily="2" charset="2"/>
              <a:buChar char="v"/>
            </a:pPr>
            <a:r>
              <a:rPr lang="es-ES" dirty="0"/>
              <a:t>Lateral superior</a:t>
            </a:r>
          </a:p>
          <a:p>
            <a:pPr marL="742950" lvl="1" indent="-285750">
              <a:buFont typeface="Wingdings" panose="05000000000000000000" pitchFamily="2" charset="2"/>
              <a:buChar char="v"/>
            </a:pPr>
            <a:r>
              <a:rPr lang="es-ES" dirty="0"/>
              <a:t>Lateral inferior</a:t>
            </a:r>
          </a:p>
          <a:p>
            <a:pPr marL="742950" lvl="1" indent="-285750">
              <a:buFont typeface="Wingdings" panose="05000000000000000000" pitchFamily="2" charset="2"/>
              <a:buChar char="v"/>
            </a:pPr>
            <a:r>
              <a:rPr lang="es-ES" dirty="0"/>
              <a:t>Apical posterior</a:t>
            </a:r>
          </a:p>
          <a:p>
            <a:pPr marL="742950" lvl="1" indent="-285750">
              <a:buFont typeface="Wingdings" panose="05000000000000000000" pitchFamily="2" charset="2"/>
              <a:buChar char="v"/>
            </a:pPr>
            <a:r>
              <a:rPr lang="es-ES" dirty="0"/>
              <a:t>Basal posterior</a:t>
            </a:r>
          </a:p>
          <a:p>
            <a:pPr lvl="1"/>
            <a:endParaRPr lang="es-ES" dirty="0"/>
          </a:p>
          <a:p>
            <a:pPr marL="285750" indent="-285750">
              <a:buFont typeface="Arial" panose="020B0604020202020204" pitchFamily="34" charset="0"/>
              <a:buChar char="•"/>
            </a:pPr>
            <a:r>
              <a:rPr lang="es-ES" dirty="0"/>
              <a:t>Estructuras a visualizar</a:t>
            </a:r>
          </a:p>
          <a:p>
            <a:pPr marL="742950" lvl="1" indent="-285750">
              <a:buFont typeface="Wingdings" panose="05000000000000000000" pitchFamily="2" charset="2"/>
              <a:buChar char="v"/>
            </a:pPr>
            <a:r>
              <a:rPr lang="es-ES" dirty="0"/>
              <a:t>Costillas</a:t>
            </a:r>
          </a:p>
          <a:p>
            <a:pPr marL="742950" lvl="1" indent="-285750">
              <a:buFont typeface="Wingdings" panose="05000000000000000000" pitchFamily="2" charset="2"/>
              <a:buChar char="v"/>
            </a:pPr>
            <a:r>
              <a:rPr lang="es-ES" dirty="0"/>
              <a:t>Pleura y deslizamiento pleural</a:t>
            </a:r>
          </a:p>
          <a:p>
            <a:pPr marL="742950" lvl="1" indent="-285750">
              <a:buFont typeface="Wingdings" panose="05000000000000000000" pitchFamily="2" charset="2"/>
              <a:buChar char="v"/>
            </a:pPr>
            <a:r>
              <a:rPr lang="es-ES" dirty="0"/>
              <a:t>Pulmón</a:t>
            </a:r>
          </a:p>
          <a:p>
            <a:pPr marL="742950" lvl="1" indent="-285750">
              <a:buFont typeface="Wingdings" panose="05000000000000000000" pitchFamily="2" charset="2"/>
              <a:buChar char="v"/>
            </a:pPr>
            <a:r>
              <a:rPr lang="es-ES" dirty="0"/>
              <a:t>Diafragma</a:t>
            </a:r>
          </a:p>
          <a:p>
            <a:pPr marL="742950" lvl="1" indent="-285750">
              <a:buFont typeface="Wingdings" panose="05000000000000000000" pitchFamily="2" charset="2"/>
              <a:buChar char="v"/>
            </a:pPr>
            <a:r>
              <a:rPr lang="es-ES" dirty="0"/>
              <a:t>Líneas A</a:t>
            </a:r>
          </a:p>
          <a:p>
            <a:pPr marL="742950" lvl="1" indent="-285750">
              <a:buFont typeface="Wingdings" panose="05000000000000000000" pitchFamily="2" charset="2"/>
              <a:buChar char="v"/>
            </a:pPr>
            <a:r>
              <a:rPr lang="es-ES" dirty="0"/>
              <a:t>Líneas B (patológicas)</a:t>
            </a:r>
          </a:p>
          <a:p>
            <a:pPr marL="285750" indent="-285750">
              <a:buFont typeface="Arial" panose="020B0604020202020204" pitchFamily="34" charset="0"/>
              <a:buChar char="•"/>
            </a:pPr>
            <a:endParaRPr lang="es-ES" dirty="0"/>
          </a:p>
          <a:p>
            <a:pPr marL="742950" lvl="1" indent="-285750">
              <a:buFont typeface="Wingdings" panose="05000000000000000000" pitchFamily="2" charset="2"/>
              <a:buChar char="v"/>
            </a:pPr>
            <a:endParaRPr lang="es-ES" dirty="0"/>
          </a:p>
          <a:p>
            <a:pPr marL="742950" lvl="1" indent="-285750">
              <a:buFont typeface="Wingdings" panose="05000000000000000000" pitchFamily="2" charset="2"/>
              <a:buChar char="v"/>
            </a:pPr>
            <a:endParaRPr lang="es-ES" dirty="0"/>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7. ECOGRAFÍA TORÁCICA</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a:off x="1297883" y="1209592"/>
            <a:ext cx="739541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4098" name="Picture 2" descr="Recomendaciones sobre evaluación inicial con imágenes en pacientes con  sospecha de COVID-19 - COVID-19 - IntraMed">
            <a:extLst>
              <a:ext uri="{FF2B5EF4-FFF2-40B4-BE49-F238E27FC236}">
                <a16:creationId xmlns:a16="http://schemas.microsoft.com/office/drawing/2014/main" xmlns="" id="{585CEE31-3652-46AA-9497-165AFA533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010" y="1452165"/>
            <a:ext cx="4192253" cy="2462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39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1600570" y="1298811"/>
            <a:ext cx="8990860" cy="1569660"/>
          </a:xfrm>
          <a:prstGeom prst="rect">
            <a:avLst/>
          </a:prstGeom>
          <a:noFill/>
        </p:spPr>
        <p:txBody>
          <a:bodyPr wrap="square" rtlCol="0">
            <a:spAutoFit/>
          </a:bodyPr>
          <a:lstStyle/>
          <a:p>
            <a:pPr algn="ctr"/>
            <a:r>
              <a:rPr lang="es-ES" sz="4800" b="1" dirty="0"/>
              <a:t>2. ECOGRAFÍA de PEQUEÑOS ÓRGANOS (TIROIDES Y CARÓTIDA)</a:t>
            </a:r>
          </a:p>
        </p:txBody>
      </p:sp>
      <p:pic>
        <p:nvPicPr>
          <p:cNvPr id="3074" name="Picture 2" descr="Still 1">
            <a:extLst>
              <a:ext uri="{FF2B5EF4-FFF2-40B4-BE49-F238E27FC236}">
                <a16:creationId xmlns:a16="http://schemas.microsoft.com/office/drawing/2014/main" xmlns="" id="{84F381C1-DF72-4241-AF33-5926D18E2E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382"/>
          <a:stretch/>
        </p:blipFill>
        <p:spPr bwMode="auto">
          <a:xfrm>
            <a:off x="4832350" y="3607516"/>
            <a:ext cx="2194092" cy="241258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hlinkClick r:id="rId3" action="ppaction://hlinksldjump"/>
            <a:extLst>
              <a:ext uri="{FF2B5EF4-FFF2-40B4-BE49-F238E27FC236}">
                <a16:creationId xmlns:a16="http://schemas.microsoft.com/office/drawing/2014/main" xmlns="" id="{42E8FE56-DF8C-4FF3-9DF5-8C65D0989CF9}"/>
              </a:ext>
            </a:extLst>
          </p:cNvPr>
          <p:cNvSpPr txBox="1"/>
          <p:nvPr/>
        </p:nvSpPr>
        <p:spPr>
          <a:xfrm>
            <a:off x="7656394" y="6223973"/>
            <a:ext cx="180150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s-ES" dirty="0"/>
              <a:t>VOLVER A ÍNDICE</a:t>
            </a:r>
          </a:p>
        </p:txBody>
      </p:sp>
      <p:sp>
        <p:nvSpPr>
          <p:cNvPr id="4" name="CuadroTexto 3">
            <a:extLst>
              <a:ext uri="{FF2B5EF4-FFF2-40B4-BE49-F238E27FC236}">
                <a16:creationId xmlns:a16="http://schemas.microsoft.com/office/drawing/2014/main" xmlns="" id="{63F62D45-E07F-4788-AE91-72A3D8FD04A8}"/>
              </a:ext>
            </a:extLst>
          </p:cNvPr>
          <p:cNvSpPr txBox="1"/>
          <p:nvPr/>
        </p:nvSpPr>
        <p:spPr>
          <a:xfrm>
            <a:off x="5247861" y="2990768"/>
            <a:ext cx="3031385" cy="369332"/>
          </a:xfrm>
          <a:prstGeom prst="rect">
            <a:avLst/>
          </a:prstGeom>
          <a:noFill/>
        </p:spPr>
        <p:txBody>
          <a:bodyPr wrap="square" rtlCol="0">
            <a:spAutoFit/>
          </a:bodyPr>
          <a:lstStyle/>
          <a:p>
            <a:r>
              <a:rPr lang="es-ES" b="1" i="1" dirty="0">
                <a:solidFill>
                  <a:schemeClr val="accent1">
                    <a:lumMod val="50000"/>
                  </a:schemeClr>
                </a:solidFill>
              </a:rPr>
              <a:t>Dr. </a:t>
            </a:r>
            <a:r>
              <a:rPr lang="es-ES" b="1" i="1" dirty="0" err="1">
                <a:solidFill>
                  <a:schemeClr val="accent1">
                    <a:lumMod val="50000"/>
                  </a:schemeClr>
                </a:solidFill>
              </a:rPr>
              <a:t>Lobón</a:t>
            </a:r>
            <a:endParaRPr lang="es-ES" b="1" i="1" dirty="0">
              <a:solidFill>
                <a:schemeClr val="accent1">
                  <a:lumMod val="50000"/>
                </a:schemeClr>
              </a:solidFill>
            </a:endParaRPr>
          </a:p>
        </p:txBody>
      </p:sp>
    </p:spTree>
    <p:extLst>
      <p:ext uri="{BB962C8B-B14F-4D97-AF65-F5344CB8AC3E}">
        <p14:creationId xmlns:p14="http://schemas.microsoft.com/office/powerpoint/2010/main" val="975933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3363731180"/>
              </p:ext>
            </p:extLst>
          </p:nvPr>
        </p:nvGraphicFramePr>
        <p:xfrm>
          <a:off x="1" y="0"/>
          <a:ext cx="12191999" cy="5718412"/>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30324">
                <a:tc gridSpan="5">
                  <a:txBody>
                    <a:bodyPr/>
                    <a:lstStyle/>
                    <a:p>
                      <a:pPr algn="ctr"/>
                      <a:r>
                        <a:rPr lang="es-ES" sz="1600" dirty="0"/>
                        <a:t>ECO pulmonar</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64468">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018664">
                <a:tc>
                  <a:txBody>
                    <a:bodyPr/>
                    <a:lstStyle/>
                    <a:p>
                      <a:pPr algn="ctr"/>
                      <a:r>
                        <a:rPr lang="es-ES" sz="1800" b="1" dirty="0"/>
                        <a:t>Pleura y costillas</a:t>
                      </a:r>
                    </a:p>
                  </a:txBody>
                  <a:tcPr/>
                </a:tc>
                <a:tc>
                  <a:txBody>
                    <a:bodyPr/>
                    <a:lstStyle/>
                    <a:p>
                      <a:pPr marL="0" indent="0" algn="just">
                        <a:buFont typeface="Arial" panose="020B0604020202020204" pitchFamily="34" charset="0"/>
                        <a:buNone/>
                      </a:pPr>
                      <a:r>
                        <a:rPr lang="es-ES" sz="1100" dirty="0"/>
                        <a:t>Por orden de profundidad se ven las siguientes estructuras: piel y tejido subcutáneo (llave amarilla), músculos intercostales y costillas, pleura y parénquima pulmonar. El pulmón subyacente, al estar aireado, bloquea el paso de los haces de ultrasonidos (flecha verde).</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La pleura se ve como una línea hiperecogénica horizontal (flecha azul). A sus dos lados, se encuentra una estructura hiperecogénica con una marcada sombra acústica posterior, que corresponde a las costillas (flecha naranja).</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Para identificar mejor la pleura, se puede  observar el llamado deslizamiento pleural  o “</a:t>
                      </a:r>
                      <a:r>
                        <a:rPr lang="es-ES" sz="1100" dirty="0" err="1"/>
                        <a:t>sliding</a:t>
                      </a:r>
                      <a:r>
                        <a:rPr lang="es-ES" sz="1100" dirty="0"/>
                        <a:t>” (ver vídeo). El “</a:t>
                      </a:r>
                      <a:r>
                        <a:rPr lang="es-ES" sz="1100" dirty="0" err="1"/>
                        <a:t>sliding</a:t>
                      </a:r>
                      <a:r>
                        <a:rPr lang="es-ES" sz="1100" dirty="0"/>
                        <a:t>” es el movimiento de la pleura visceral respecto a la parietal, y se observa como un hormigueo de la línea pleural.</a:t>
                      </a:r>
                    </a:p>
                  </a:txBody>
                  <a:tcPr/>
                </a:tc>
                <a:tc>
                  <a:txBody>
                    <a:bodyPr/>
                    <a:lstStyle/>
                    <a:p>
                      <a:pPr algn="just"/>
                      <a:r>
                        <a:rPr lang="es-ES" sz="1100" dirty="0"/>
                        <a:t>Colocar el ecógrafo en un campo pulmonar haciendo un corte longitudinal y perpendicular a los espacios intercostales.</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endParaRPr lang="es-ES" dirty="0"/>
                    </a:p>
                  </a:txBody>
                  <a:tcPr/>
                </a:tc>
                <a:extLst>
                  <a:ext uri="{0D108BD9-81ED-4DB2-BD59-A6C34878D82A}">
                    <a16:rowId xmlns:a16="http://schemas.microsoft.com/office/drawing/2014/main" xmlns="" val="1983829829"/>
                  </a:ext>
                </a:extLst>
              </a:tr>
            </a:tbl>
          </a:graphicData>
        </a:graphic>
      </p:graphicFrame>
      <p:pic>
        <p:nvPicPr>
          <p:cNvPr id="5" name="Imagen 4">
            <a:extLst>
              <a:ext uri="{FF2B5EF4-FFF2-40B4-BE49-F238E27FC236}">
                <a16:creationId xmlns:a16="http://schemas.microsoft.com/office/drawing/2014/main" xmlns="" id="{1E7FB777-23A8-4F78-8D78-8F8119BFA0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3595" y="691006"/>
            <a:ext cx="2121168" cy="2959769"/>
          </a:xfrm>
          <a:prstGeom prst="rect">
            <a:avLst/>
          </a:prstGeom>
        </p:spPr>
      </p:pic>
      <p:pic>
        <p:nvPicPr>
          <p:cNvPr id="6" name="f19e214faefcd8c004b816f896a71c4a4b4a4d36-0-burned_in">
            <a:hlinkClick r:id="" action="ppaction://media"/>
            <a:extLst>
              <a:ext uri="{FF2B5EF4-FFF2-40B4-BE49-F238E27FC236}">
                <a16:creationId xmlns:a16="http://schemas.microsoft.com/office/drawing/2014/main" xmlns="" id="{12FC087D-7D26-4F72-9A3B-F852096DA4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38889"/>
          <a:stretch/>
        </p:blipFill>
        <p:spPr>
          <a:xfrm>
            <a:off x="7643595" y="3633997"/>
            <a:ext cx="2126649" cy="1808752"/>
          </a:xfrm>
          <a:prstGeom prst="rect">
            <a:avLst/>
          </a:prstGeom>
        </p:spPr>
      </p:pic>
      <p:sp>
        <p:nvSpPr>
          <p:cNvPr id="7" name="CuadroTexto 6">
            <a:extLst>
              <a:ext uri="{FF2B5EF4-FFF2-40B4-BE49-F238E27FC236}">
                <a16:creationId xmlns:a16="http://schemas.microsoft.com/office/drawing/2014/main" xmlns="" id="{8069DEEE-7F1C-4996-A6C6-187BE11B7D38}"/>
              </a:ext>
            </a:extLst>
          </p:cNvPr>
          <p:cNvSpPr txBox="1"/>
          <p:nvPr/>
        </p:nvSpPr>
        <p:spPr>
          <a:xfrm>
            <a:off x="7643595" y="5165082"/>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cxnSp>
        <p:nvCxnSpPr>
          <p:cNvPr id="3" name="Conector recto de flecha 2">
            <a:extLst>
              <a:ext uri="{FF2B5EF4-FFF2-40B4-BE49-F238E27FC236}">
                <a16:creationId xmlns:a16="http://schemas.microsoft.com/office/drawing/2014/main" xmlns="" id="{CD8FE30E-BDB9-4A57-A998-2771486AB0F6}"/>
              </a:ext>
            </a:extLst>
          </p:cNvPr>
          <p:cNvCxnSpPr/>
          <p:nvPr/>
        </p:nvCxnSpPr>
        <p:spPr>
          <a:xfrm flipV="1">
            <a:off x="8372464" y="1415251"/>
            <a:ext cx="171035" cy="2729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Conector recto de flecha 8">
            <a:extLst>
              <a:ext uri="{FF2B5EF4-FFF2-40B4-BE49-F238E27FC236}">
                <a16:creationId xmlns:a16="http://schemas.microsoft.com/office/drawing/2014/main" xmlns="" id="{258CE58B-ECC0-4695-B3B9-58FA97E9FBD0}"/>
              </a:ext>
            </a:extLst>
          </p:cNvPr>
          <p:cNvCxnSpPr>
            <a:cxnSpLocks/>
          </p:cNvCxnSpPr>
          <p:nvPr/>
        </p:nvCxnSpPr>
        <p:spPr>
          <a:xfrm flipV="1">
            <a:off x="9149539" y="1629501"/>
            <a:ext cx="177420" cy="31595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 name="Abrir llave 1">
            <a:extLst>
              <a:ext uri="{FF2B5EF4-FFF2-40B4-BE49-F238E27FC236}">
                <a16:creationId xmlns:a16="http://schemas.microsoft.com/office/drawing/2014/main" xmlns="" id="{DC5FA01C-2239-4D46-A372-0C02396CB15A}"/>
              </a:ext>
            </a:extLst>
          </p:cNvPr>
          <p:cNvSpPr/>
          <p:nvPr/>
        </p:nvSpPr>
        <p:spPr>
          <a:xfrm>
            <a:off x="8114343" y="757645"/>
            <a:ext cx="171035" cy="566057"/>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S"/>
          </a:p>
        </p:txBody>
      </p:sp>
      <p:cxnSp>
        <p:nvCxnSpPr>
          <p:cNvPr id="10" name="Conector recto de flecha 9">
            <a:extLst>
              <a:ext uri="{FF2B5EF4-FFF2-40B4-BE49-F238E27FC236}">
                <a16:creationId xmlns:a16="http://schemas.microsoft.com/office/drawing/2014/main" xmlns="" id="{896BE0B8-69FD-4214-B5C2-77451AB74A11}"/>
              </a:ext>
            </a:extLst>
          </p:cNvPr>
          <p:cNvCxnSpPr/>
          <p:nvPr/>
        </p:nvCxnSpPr>
        <p:spPr>
          <a:xfrm>
            <a:off x="7904747" y="1867686"/>
            <a:ext cx="638752" cy="21377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50386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1289378681"/>
              </p:ext>
            </p:extLst>
          </p:nvPr>
        </p:nvGraphicFramePr>
        <p:xfrm>
          <a:off x="1" y="0"/>
          <a:ext cx="12191999" cy="5757152"/>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23835">
                <a:tc gridSpan="5">
                  <a:txBody>
                    <a:bodyPr/>
                    <a:lstStyle/>
                    <a:p>
                      <a:pPr algn="ctr"/>
                      <a:r>
                        <a:rPr lang="es-ES" sz="1600" dirty="0"/>
                        <a:t>ECO pulmonar</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29977">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091895">
                <a:tc>
                  <a:txBody>
                    <a:bodyPr/>
                    <a:lstStyle/>
                    <a:p>
                      <a:pPr algn="ctr"/>
                      <a:r>
                        <a:rPr lang="es-ES" sz="1800" b="1" dirty="0"/>
                        <a:t>Pulmón y Líneas A</a:t>
                      </a:r>
                    </a:p>
                  </a:txBody>
                  <a:tcPr/>
                </a:tc>
                <a:tc>
                  <a:txBody>
                    <a:bodyPr/>
                    <a:lstStyle/>
                    <a:p>
                      <a:pPr marL="0" indent="0" algn="just">
                        <a:buFont typeface="Arial" panose="020B0604020202020204" pitchFamily="34" charset="0"/>
                        <a:buNone/>
                      </a:pPr>
                      <a:r>
                        <a:rPr lang="es-ES" sz="1100" dirty="0"/>
                        <a:t>El patrón del pulmón normal representa un artefacto por reverberación con múltiples ecos, de una intensidad media, que le confiere un aspecto moteado. </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Las líneas A (flecha naranja) son líneas hiperecogénicas horizontales fisiológicas resultado de los artefactos del aire del pulmón. Son paralelas a la línea pleural y se encuentran en número de 3-4 por espacio intercostal. Se encuentran a una distancia de la pleura equivalente a la de la piel y la pleura.</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Al aplicar el modo M, podemos observar dos zonas bien diferenciadas, separadas entre sí por la línea pleural y que recuerdan a una playa (el llamado “signo de la orilla”). </a:t>
                      </a:r>
                    </a:p>
                    <a:p>
                      <a:pPr marL="171450" indent="-171450" algn="just">
                        <a:buFont typeface="Arial" panose="020B0604020202020204" pitchFamily="34" charset="0"/>
                        <a:buChar char="•"/>
                      </a:pPr>
                      <a:r>
                        <a:rPr lang="es-ES" sz="1100" dirty="0"/>
                        <a:t>Superior: representa la pared torácica, formada por líneas horizontales (el mar). Llave azul.</a:t>
                      </a:r>
                    </a:p>
                    <a:p>
                      <a:pPr marL="171450" indent="-171450" algn="just">
                        <a:buFont typeface="Arial" panose="020B0604020202020204" pitchFamily="34" charset="0"/>
                        <a:buChar char="•"/>
                      </a:pPr>
                      <a:r>
                        <a:rPr lang="es-ES" sz="1100" dirty="0"/>
                        <a:t>Inferior: representa el parénquima pulmonar, formado por un granulado (la arena). Llave amarilla.</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t>Colocar el ecógrafo en un campo pulmonar con un corte longitudinal a nivel de un espacio intercostal.</a:t>
                      </a:r>
                    </a:p>
                    <a:p>
                      <a:endParaRPr lang="es-ES" sz="1100" dirty="0"/>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endParaRPr lang="es-ES" dirty="0"/>
                    </a:p>
                  </a:txBody>
                  <a:tcPr/>
                </a:tc>
                <a:extLst>
                  <a:ext uri="{0D108BD9-81ED-4DB2-BD59-A6C34878D82A}">
                    <a16:rowId xmlns:a16="http://schemas.microsoft.com/office/drawing/2014/main" xmlns="" val="1983829829"/>
                  </a:ext>
                </a:extLst>
              </a:tr>
            </a:tbl>
          </a:graphicData>
        </a:graphic>
      </p:graphicFrame>
      <p:pic>
        <p:nvPicPr>
          <p:cNvPr id="8" name="Picture 2" descr="Still 3">
            <a:extLst>
              <a:ext uri="{FF2B5EF4-FFF2-40B4-BE49-F238E27FC236}">
                <a16:creationId xmlns:a16="http://schemas.microsoft.com/office/drawing/2014/main" xmlns="" id="{1B81BE9D-2787-44C9-96E1-872789594E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0667" y="2850298"/>
            <a:ext cx="2083245" cy="290685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xmlns="" id="{9AB99C45-D3E2-48DD-A80E-90D5BD31CB8C}"/>
              </a:ext>
            </a:extLst>
          </p:cNvPr>
          <p:cNvPicPr>
            <a:picLocks noChangeAspect="1"/>
          </p:cNvPicPr>
          <p:nvPr/>
        </p:nvPicPr>
        <p:blipFill rotWithShape="1">
          <a:blip r:embed="rId3"/>
          <a:srcRect l="24851" t="24266" r="56262" b="40293"/>
          <a:stretch/>
        </p:blipFill>
        <p:spPr>
          <a:xfrm>
            <a:off x="7720667" y="680869"/>
            <a:ext cx="2083245" cy="2197707"/>
          </a:xfrm>
          <a:prstGeom prst="rect">
            <a:avLst/>
          </a:prstGeom>
        </p:spPr>
      </p:pic>
      <p:cxnSp>
        <p:nvCxnSpPr>
          <p:cNvPr id="9" name="Conector recto de flecha 8">
            <a:extLst>
              <a:ext uri="{FF2B5EF4-FFF2-40B4-BE49-F238E27FC236}">
                <a16:creationId xmlns:a16="http://schemas.microsoft.com/office/drawing/2014/main" xmlns="" id="{8FD54080-FFA0-4799-975E-55F394FB055B}"/>
              </a:ext>
            </a:extLst>
          </p:cNvPr>
          <p:cNvCxnSpPr/>
          <p:nvPr/>
        </p:nvCxnSpPr>
        <p:spPr>
          <a:xfrm flipV="1">
            <a:off x="8093122" y="2491075"/>
            <a:ext cx="409433" cy="16377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Abrir llave 2">
            <a:extLst>
              <a:ext uri="{FF2B5EF4-FFF2-40B4-BE49-F238E27FC236}">
                <a16:creationId xmlns:a16="http://schemas.microsoft.com/office/drawing/2014/main" xmlns="" id="{C93E2141-9FE2-4FE2-8827-FF5E34D8D231}"/>
              </a:ext>
            </a:extLst>
          </p:cNvPr>
          <p:cNvSpPr/>
          <p:nvPr/>
        </p:nvSpPr>
        <p:spPr>
          <a:xfrm>
            <a:off x="7928811" y="2878576"/>
            <a:ext cx="164311" cy="73089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7" name="Abrir llave 6">
            <a:extLst>
              <a:ext uri="{FF2B5EF4-FFF2-40B4-BE49-F238E27FC236}">
                <a16:creationId xmlns:a16="http://schemas.microsoft.com/office/drawing/2014/main" xmlns="" id="{60096C1B-7EBF-43CF-9DC6-E9C3AE115DAF}"/>
              </a:ext>
            </a:extLst>
          </p:cNvPr>
          <p:cNvSpPr/>
          <p:nvPr/>
        </p:nvSpPr>
        <p:spPr>
          <a:xfrm rot="10800000">
            <a:off x="9275254" y="3572827"/>
            <a:ext cx="164310" cy="730898"/>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1008808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2145606724"/>
              </p:ext>
            </p:extLst>
          </p:nvPr>
        </p:nvGraphicFramePr>
        <p:xfrm>
          <a:off x="1" y="0"/>
          <a:ext cx="12191999" cy="566422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293938">
                <a:tc gridSpan="5">
                  <a:txBody>
                    <a:bodyPr/>
                    <a:lstStyle/>
                    <a:p>
                      <a:pPr algn="ctr"/>
                      <a:r>
                        <a:rPr lang="es-ES" sz="1600" dirty="0"/>
                        <a:t>ECO pulmonar</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24321">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004619">
                <a:tc>
                  <a:txBody>
                    <a:bodyPr/>
                    <a:lstStyle/>
                    <a:p>
                      <a:pPr algn="ctr"/>
                      <a:r>
                        <a:rPr lang="es-ES" sz="1800" b="1" dirty="0"/>
                        <a:t>Líneas B</a:t>
                      </a:r>
                    </a:p>
                  </a:txBody>
                  <a:tcPr/>
                </a:tc>
                <a:tc>
                  <a:txBody>
                    <a:bodyPr/>
                    <a:lstStyle/>
                    <a:p>
                      <a:pPr marL="0" indent="0" algn="just">
                        <a:buFont typeface="Arial" panose="020B0604020202020204" pitchFamily="34" charset="0"/>
                        <a:buNone/>
                      </a:pPr>
                      <a:r>
                        <a:rPr lang="es-ES" sz="1100" dirty="0"/>
                        <a:t>Son líneas hiperecogénicas verticales que parten de la línea pleural (perpendiculares a esta), borrando las líneas A (flecha naranja). </a:t>
                      </a:r>
                    </a:p>
                    <a:p>
                      <a:pPr marL="0" indent="0" algn="just">
                        <a:buFont typeface="Arial" panose="020B0604020202020204" pitchFamily="34" charset="0"/>
                        <a:buNone/>
                      </a:pPr>
                      <a:r>
                        <a:rPr lang="es-ES" sz="1100" dirty="0"/>
                        <a:t>Se conocen también como líneas en cometa y son siempre </a:t>
                      </a:r>
                      <a:r>
                        <a:rPr lang="es-ES" sz="1100" b="1" dirty="0"/>
                        <a:t>patológicas.</a:t>
                      </a:r>
                      <a:endParaRPr lang="es-ES" sz="11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100" dirty="0"/>
                        <a:t>Colocar el ecógrafo en un campo pulmonar con un corte longitudinal a nivel de un espacio intercostal.</a:t>
                      </a:r>
                    </a:p>
                    <a:p>
                      <a:endParaRPr lang="es-ES" sz="1100" dirty="0"/>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pPr algn="just"/>
                      <a:r>
                        <a:rPr lang="es-ES" sz="1100" kern="1200" dirty="0">
                          <a:solidFill>
                            <a:schemeClr val="dk1"/>
                          </a:solidFill>
                          <a:latin typeface="+mn-lt"/>
                          <a:ea typeface="+mn-ea"/>
                          <a:cs typeface="+mn-cs"/>
                        </a:rPr>
                        <a:t>La presencia de líneas B con ausencia de líneas A es típica de algunas patologías en el </a:t>
                      </a:r>
                      <a:r>
                        <a:rPr lang="es-ES" sz="1100" kern="1200" dirty="0" err="1">
                          <a:solidFill>
                            <a:schemeClr val="dk1"/>
                          </a:solidFill>
                          <a:latin typeface="+mn-lt"/>
                          <a:ea typeface="+mn-ea"/>
                          <a:cs typeface="+mn-cs"/>
                        </a:rPr>
                        <a:t>paréqnuima</a:t>
                      </a:r>
                      <a:r>
                        <a:rPr lang="es-ES" sz="1100" kern="1200" dirty="0">
                          <a:solidFill>
                            <a:schemeClr val="dk1"/>
                          </a:solidFill>
                          <a:latin typeface="+mn-lt"/>
                          <a:ea typeface="+mn-ea"/>
                          <a:cs typeface="+mn-cs"/>
                        </a:rPr>
                        <a:t> pulmonar, como el edema agudo de pulmón.</a:t>
                      </a:r>
                    </a:p>
                  </a:txBody>
                  <a:tcPr/>
                </a:tc>
                <a:extLst>
                  <a:ext uri="{0D108BD9-81ED-4DB2-BD59-A6C34878D82A}">
                    <a16:rowId xmlns:a16="http://schemas.microsoft.com/office/drawing/2014/main" xmlns="" val="1983829829"/>
                  </a:ext>
                </a:extLst>
              </a:tr>
            </a:tbl>
          </a:graphicData>
        </a:graphic>
      </p:graphicFrame>
      <p:cxnSp>
        <p:nvCxnSpPr>
          <p:cNvPr id="5" name="Conector recto de flecha 4">
            <a:extLst>
              <a:ext uri="{FF2B5EF4-FFF2-40B4-BE49-F238E27FC236}">
                <a16:creationId xmlns:a16="http://schemas.microsoft.com/office/drawing/2014/main" xmlns="" id="{DE4FE72D-F743-474D-913F-36656CC4D8A2}"/>
              </a:ext>
            </a:extLst>
          </p:cNvPr>
          <p:cNvCxnSpPr>
            <a:cxnSpLocks/>
          </p:cNvCxnSpPr>
          <p:nvPr/>
        </p:nvCxnSpPr>
        <p:spPr>
          <a:xfrm>
            <a:off x="8287577" y="1877427"/>
            <a:ext cx="31382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026" name="Picture 2" descr="https://multimedia.elsevier.es/PublicationsMultimediaV1/item/multimedia/S0210569110001099:gr3.jpeg?xkr=dfhUZh+cpCdqta+flcPGXAWdthJkl6OkjGi2wxVdQHugE7U2BZXif5KTbqkTg4Mroo7H8rHEvb4X5TSELHJ1AvhW2fQx70pYWXOLoNK7ClXKLk0Ay6LfFNsC20A9hFfEtChIR+wVz/UiXZCGM5E1VxhMOVZkXB6+6llO8nPQffTexypLxFfSyl7zajOubULinS/TPpiV8CzY2g2qLTRIZzJwm8a6dG8LjVux51MQVpp63/CrSI9Yb55nUzpxvKDqdk80BNWFPGJI7Y8tyfGgRQ==">
            <a:extLst>
              <a:ext uri="{FF2B5EF4-FFF2-40B4-BE49-F238E27FC236}">
                <a16:creationId xmlns:a16="http://schemas.microsoft.com/office/drawing/2014/main" xmlns="" id="{14918EE6-D4AC-42C5-BF8B-31730B91E5C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227"/>
          <a:stretch/>
        </p:blipFill>
        <p:spPr bwMode="auto">
          <a:xfrm>
            <a:off x="7603159" y="675861"/>
            <a:ext cx="2287532" cy="169627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de flecha 5">
            <a:extLst>
              <a:ext uri="{FF2B5EF4-FFF2-40B4-BE49-F238E27FC236}">
                <a16:creationId xmlns:a16="http://schemas.microsoft.com/office/drawing/2014/main" xmlns="" id="{B5623DA4-7691-4B3C-82A9-5E6B41645F35}"/>
              </a:ext>
            </a:extLst>
          </p:cNvPr>
          <p:cNvCxnSpPr/>
          <p:nvPr/>
        </p:nvCxnSpPr>
        <p:spPr>
          <a:xfrm>
            <a:off x="8287577" y="1877427"/>
            <a:ext cx="31382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CuadroTexto 7">
            <a:extLst>
              <a:ext uri="{FF2B5EF4-FFF2-40B4-BE49-F238E27FC236}">
                <a16:creationId xmlns:a16="http://schemas.microsoft.com/office/drawing/2014/main" xmlns="" id="{D88A9DE1-8E40-4453-B09C-4AE2A8322A8D}"/>
              </a:ext>
            </a:extLst>
          </p:cNvPr>
          <p:cNvSpPr txBox="1"/>
          <p:nvPr/>
        </p:nvSpPr>
        <p:spPr>
          <a:xfrm>
            <a:off x="7176052" y="2465606"/>
            <a:ext cx="3485324" cy="307777"/>
          </a:xfrm>
          <a:prstGeom prst="rect">
            <a:avLst/>
          </a:prstGeom>
          <a:noFill/>
        </p:spPr>
        <p:txBody>
          <a:bodyPr wrap="square" rtlCol="0">
            <a:spAutoFit/>
          </a:bodyPr>
          <a:lstStyle/>
          <a:p>
            <a:r>
              <a:rPr lang="es-ES" sz="1400" dirty="0">
                <a:solidFill>
                  <a:schemeClr val="accent1">
                    <a:lumMod val="50000"/>
                  </a:schemeClr>
                </a:solidFill>
              </a:rPr>
              <a:t> </a:t>
            </a:r>
            <a:r>
              <a:rPr lang="es-ES" sz="1400" i="1" dirty="0">
                <a:solidFill>
                  <a:schemeClr val="accent1">
                    <a:lumMod val="50000"/>
                  </a:schemeClr>
                </a:solidFill>
              </a:rPr>
              <a:t>Cortesía</a:t>
            </a:r>
            <a:r>
              <a:rPr lang="es-ES" sz="1400" dirty="0">
                <a:solidFill>
                  <a:schemeClr val="accent1">
                    <a:lumMod val="50000"/>
                  </a:schemeClr>
                </a:solidFill>
              </a:rPr>
              <a:t> </a:t>
            </a:r>
            <a:r>
              <a:rPr lang="es-ES" sz="1400" i="1" dirty="0">
                <a:solidFill>
                  <a:schemeClr val="accent1">
                    <a:lumMod val="50000"/>
                  </a:schemeClr>
                </a:solidFill>
                <a:cs typeface="Calibri"/>
              </a:rPr>
              <a:t>Dr. Colmenero/Dr. García-Delgado</a:t>
            </a:r>
          </a:p>
        </p:txBody>
      </p:sp>
    </p:spTree>
    <p:extLst>
      <p:ext uri="{BB962C8B-B14F-4D97-AF65-F5344CB8AC3E}">
        <p14:creationId xmlns:p14="http://schemas.microsoft.com/office/powerpoint/2010/main" val="988030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4036586504"/>
              </p:ext>
            </p:extLst>
          </p:nvPr>
        </p:nvGraphicFramePr>
        <p:xfrm>
          <a:off x="1" y="0"/>
          <a:ext cx="12191999" cy="391668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218119">
                <a:tc gridSpan="5">
                  <a:txBody>
                    <a:bodyPr/>
                    <a:lstStyle/>
                    <a:p>
                      <a:pPr algn="ctr"/>
                      <a:r>
                        <a:rPr lang="es-ES" sz="1600" dirty="0"/>
                        <a:t>ECO pulmonar</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210989">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3255788">
                <a:tc>
                  <a:txBody>
                    <a:bodyPr/>
                    <a:lstStyle/>
                    <a:p>
                      <a:pPr algn="ctr"/>
                      <a:r>
                        <a:rPr lang="es-ES" sz="1800" b="1" dirty="0"/>
                        <a:t>Diafragma</a:t>
                      </a:r>
                      <a:endParaRPr lang="es-ES" sz="1400" b="1" dirty="0"/>
                    </a:p>
                  </a:txBody>
                  <a:tcPr/>
                </a:tc>
                <a:tc>
                  <a:txBody>
                    <a:bodyPr/>
                    <a:lstStyle/>
                    <a:p>
                      <a:pPr marL="0" indent="0" algn="just">
                        <a:buFont typeface="Arial" panose="020B0604020202020204" pitchFamily="34" charset="0"/>
                        <a:buNone/>
                      </a:pPr>
                      <a:r>
                        <a:rPr lang="es-ES" sz="1100" dirty="0"/>
                        <a:t>El diafragma se visualiza como una línea hiperecogénica que, si pedimos al paciente que respire, puede darnos el llamado “signo del limpiaparabrisas”. Este signo consiste en la aparición y desaparición de la pleura por el movimiento del diafragma.</a:t>
                      </a:r>
                    </a:p>
                  </a:txBody>
                  <a:tcPr/>
                </a:tc>
                <a:tc>
                  <a:txBody>
                    <a:bodyPr/>
                    <a:lstStyle/>
                    <a:p>
                      <a:pPr algn="just"/>
                      <a:r>
                        <a:rPr lang="es-ES" sz="1100" dirty="0"/>
                        <a:t>Colocamos el ecógrafo en campos pulmonares posteriores y basales, haciendo un corte longitudinal.</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endParaRPr lang="es-ES" dirty="0"/>
                    </a:p>
                  </a:txBody>
                  <a:tcPr/>
                </a:tc>
                <a:extLst>
                  <a:ext uri="{0D108BD9-81ED-4DB2-BD59-A6C34878D82A}">
                    <a16:rowId xmlns:a16="http://schemas.microsoft.com/office/drawing/2014/main" xmlns="" val="1983829829"/>
                  </a:ext>
                </a:extLst>
              </a:tr>
            </a:tbl>
          </a:graphicData>
        </a:graphic>
      </p:graphicFrame>
      <p:pic>
        <p:nvPicPr>
          <p:cNvPr id="2" name="ff2cbc9efc18b87904746283fb6c92b54ff195a1-0-burned_in">
            <a:hlinkClick r:id="" action="ppaction://media"/>
            <a:extLst>
              <a:ext uri="{FF2B5EF4-FFF2-40B4-BE49-F238E27FC236}">
                <a16:creationId xmlns:a16="http://schemas.microsoft.com/office/drawing/2014/main" xmlns="" id="{8D65C207-37F9-437F-B36E-927FD94EC71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30684"/>
          <a:stretch/>
        </p:blipFill>
        <p:spPr>
          <a:xfrm>
            <a:off x="7652769" y="682389"/>
            <a:ext cx="2150343" cy="2074459"/>
          </a:xfrm>
          <a:prstGeom prst="rect">
            <a:avLst/>
          </a:prstGeom>
        </p:spPr>
      </p:pic>
      <p:sp>
        <p:nvSpPr>
          <p:cNvPr id="5" name="CuadroTexto 4">
            <a:extLst>
              <a:ext uri="{FF2B5EF4-FFF2-40B4-BE49-F238E27FC236}">
                <a16:creationId xmlns:a16="http://schemas.microsoft.com/office/drawing/2014/main" xmlns="" id="{D7A403C2-DF3C-4174-BB20-8571245B1A82}"/>
              </a:ext>
            </a:extLst>
          </p:cNvPr>
          <p:cNvSpPr txBox="1"/>
          <p:nvPr/>
        </p:nvSpPr>
        <p:spPr>
          <a:xfrm>
            <a:off x="7834663" y="2479849"/>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spTree>
    <p:extLst>
      <p:ext uri="{BB962C8B-B14F-4D97-AF65-F5344CB8AC3E}">
        <p14:creationId xmlns:p14="http://schemas.microsoft.com/office/powerpoint/2010/main" val="2497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109536912"/>
              </p:ext>
            </p:extLst>
          </p:nvPr>
        </p:nvGraphicFramePr>
        <p:xfrm>
          <a:off x="1" y="0"/>
          <a:ext cx="12191999" cy="6858001"/>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38118">
                <a:tc gridSpan="5">
                  <a:txBody>
                    <a:bodyPr/>
                    <a:lstStyle/>
                    <a:p>
                      <a:pPr algn="ctr"/>
                      <a:r>
                        <a:rPr lang="es-ES" sz="1600" dirty="0"/>
                        <a:t>ECO pulmonar</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466495">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6053388">
                <a:tc>
                  <a:txBody>
                    <a:bodyPr/>
                    <a:lstStyle/>
                    <a:p>
                      <a:pPr algn="ctr"/>
                      <a:r>
                        <a:rPr lang="es-ES" sz="1800" b="1" dirty="0"/>
                        <a:t>Diafragma</a:t>
                      </a:r>
                    </a:p>
                  </a:txBody>
                  <a:tcPr/>
                </a:tc>
                <a:tc>
                  <a:txBody>
                    <a:bodyPr/>
                    <a:lstStyle/>
                    <a:p>
                      <a:pPr marL="0" indent="0" algn="just">
                        <a:buFont typeface="Arial" panose="020B0604020202020204" pitchFamily="34" charset="0"/>
                        <a:buNone/>
                      </a:pPr>
                      <a:r>
                        <a:rPr lang="es-ES" sz="1100" dirty="0"/>
                        <a:t>Vemos el pilar posterior del diafragma como una línea </a:t>
                      </a:r>
                      <a:r>
                        <a:rPr lang="es-ES" sz="1100" dirty="0" err="1"/>
                        <a:t>hiperecoica</a:t>
                      </a:r>
                      <a:r>
                        <a:rPr lang="es-ES" sz="1100" dirty="0"/>
                        <a:t>. </a:t>
                      </a:r>
                    </a:p>
                    <a:p>
                      <a:pPr marL="0" indent="0" algn="just">
                        <a:buFont typeface="Arial" panose="020B0604020202020204" pitchFamily="34" charset="0"/>
                        <a:buNone/>
                      </a:pPr>
                      <a:r>
                        <a:rPr lang="es-ES" sz="1100" dirty="0"/>
                        <a:t>En el modo M, podemos saber cuánta distancia recorre el diafragma en la inspiración respecto a la espiración. Si este valor está por encima de 0,3cm se considera normal.</a:t>
                      </a:r>
                    </a:p>
                  </a:txBody>
                  <a:tcPr/>
                </a:tc>
                <a:tc>
                  <a:txBody>
                    <a:bodyPr/>
                    <a:lstStyle/>
                    <a:p>
                      <a:pPr algn="just"/>
                      <a:r>
                        <a:rPr lang="es-ES" sz="1100" dirty="0"/>
                        <a:t>Usando la ventana abdominal, colocamos el ecógrafo en el hipocondrio derecho con un corte longitudinal.</a:t>
                      </a:r>
                    </a:p>
                  </a:txBody>
                  <a:tcPr/>
                </a:tc>
                <a:tc>
                  <a:txBody>
                    <a:bodyPr/>
                    <a:lstStyle/>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p>
                      <a:endParaRPr lang="es-ES" sz="1100" dirty="0"/>
                    </a:p>
                  </a:txBody>
                  <a:tcPr/>
                </a:tc>
                <a:tc>
                  <a:txBody>
                    <a:bodyPr/>
                    <a:lstStyle/>
                    <a:p>
                      <a:pPr algn="just"/>
                      <a:r>
                        <a:rPr lang="es-ES" sz="1100" kern="1200" dirty="0">
                          <a:solidFill>
                            <a:schemeClr val="dk1"/>
                          </a:solidFill>
                          <a:latin typeface="+mn-lt"/>
                          <a:ea typeface="+mn-ea"/>
                          <a:cs typeface="+mn-cs"/>
                        </a:rPr>
                        <a:t>Esto permite estimar el grosor del diafragma para indicar o no la extubación de un paciente en UCI.</a:t>
                      </a:r>
                    </a:p>
                  </a:txBody>
                  <a:tcPr/>
                </a:tc>
                <a:extLst>
                  <a:ext uri="{0D108BD9-81ED-4DB2-BD59-A6C34878D82A}">
                    <a16:rowId xmlns:a16="http://schemas.microsoft.com/office/drawing/2014/main" xmlns="" val="1983829829"/>
                  </a:ext>
                </a:extLst>
              </a:tr>
            </a:tbl>
          </a:graphicData>
        </a:graphic>
      </p:graphicFrame>
      <p:pic>
        <p:nvPicPr>
          <p:cNvPr id="5122" name="Picture 2" descr="Still 7">
            <a:extLst>
              <a:ext uri="{FF2B5EF4-FFF2-40B4-BE49-F238E27FC236}">
                <a16:creationId xmlns:a16="http://schemas.microsoft.com/office/drawing/2014/main" xmlns="" id="{3708CF12-02D9-4884-9E03-9177593704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4640" y="840053"/>
            <a:ext cx="2148099" cy="29973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till 1">
            <a:extLst>
              <a:ext uri="{FF2B5EF4-FFF2-40B4-BE49-F238E27FC236}">
                <a16:creationId xmlns:a16="http://schemas.microsoft.com/office/drawing/2014/main" xmlns="" id="{AA9E7CC4-D5FB-4336-835F-E6A9F0B77C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4640" y="3837401"/>
            <a:ext cx="2148099" cy="299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175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677EF832-E606-4B81-9A19-E1BD8A04DB16}"/>
              </a:ext>
            </a:extLst>
          </p:cNvPr>
          <p:cNvSpPr txBox="1"/>
          <p:nvPr/>
        </p:nvSpPr>
        <p:spPr>
          <a:xfrm>
            <a:off x="1636338" y="513001"/>
            <a:ext cx="6288462" cy="646331"/>
          </a:xfrm>
          <a:prstGeom prst="rect">
            <a:avLst/>
          </a:prstGeom>
          <a:noFill/>
        </p:spPr>
        <p:txBody>
          <a:bodyPr wrap="square" rtlCol="0">
            <a:spAutoFit/>
          </a:bodyPr>
          <a:lstStyle/>
          <a:p>
            <a:r>
              <a:rPr lang="es-ES" sz="3600" b="1" dirty="0">
                <a:solidFill>
                  <a:srgbClr val="0070C0"/>
                </a:solidFill>
              </a:rPr>
              <a:t>REFERENCIAS RECOMENDADAS</a:t>
            </a:r>
          </a:p>
        </p:txBody>
      </p:sp>
      <p:sp>
        <p:nvSpPr>
          <p:cNvPr id="3" name="Rectángulo 2">
            <a:extLst>
              <a:ext uri="{FF2B5EF4-FFF2-40B4-BE49-F238E27FC236}">
                <a16:creationId xmlns:a16="http://schemas.microsoft.com/office/drawing/2014/main" xmlns="" id="{D1C5405C-AAE5-4BAA-B08E-4BA2471F8BAD}"/>
              </a:ext>
            </a:extLst>
          </p:cNvPr>
          <p:cNvSpPr/>
          <p:nvPr/>
        </p:nvSpPr>
        <p:spPr>
          <a:xfrm>
            <a:off x="1636338" y="1515574"/>
            <a:ext cx="9800288" cy="1477328"/>
          </a:xfrm>
          <a:prstGeom prst="rect">
            <a:avLst/>
          </a:prstGeom>
        </p:spPr>
        <p:txBody>
          <a:bodyPr wrap="square">
            <a:spAutoFit/>
          </a:bodyPr>
          <a:lstStyle/>
          <a:p>
            <a:endParaRPr lang="es-ES" kern="0" dirty="0"/>
          </a:p>
          <a:p>
            <a:pPr marL="285750" indent="-285750">
              <a:buFontTx/>
              <a:buChar char="-"/>
            </a:pPr>
            <a:r>
              <a:rPr lang="es-ES" kern="0" dirty="0" err="1"/>
              <a:t>Thrush</a:t>
            </a:r>
            <a:r>
              <a:rPr lang="es-ES" kern="0" dirty="0"/>
              <a:t> A, </a:t>
            </a:r>
            <a:r>
              <a:rPr lang="es-ES" kern="0" dirty="0" err="1"/>
              <a:t>Hartshorne</a:t>
            </a:r>
            <a:r>
              <a:rPr lang="es-ES" kern="0" dirty="0"/>
              <a:t> A. Ecografía vascular. Cómo, por qué y cuándo. 5ª Ed. Barcelona: Elsevier; 2011</a:t>
            </a:r>
          </a:p>
          <a:p>
            <a:pPr marL="285750" indent="-285750">
              <a:buFontTx/>
              <a:buChar char="-"/>
            </a:pPr>
            <a:r>
              <a:rPr lang="es-ES" kern="0" dirty="0" err="1"/>
              <a:t>Berthold</a:t>
            </a:r>
            <a:r>
              <a:rPr lang="es-ES" kern="0" dirty="0"/>
              <a:t> Block MD. Color Atlas </a:t>
            </a:r>
            <a:r>
              <a:rPr lang="es-ES" kern="0" dirty="0" err="1"/>
              <a:t>of</a:t>
            </a:r>
            <a:r>
              <a:rPr lang="es-ES" kern="0" dirty="0"/>
              <a:t> </a:t>
            </a:r>
            <a:r>
              <a:rPr lang="es-ES" kern="0" dirty="0" err="1"/>
              <a:t>Ultrasound</a:t>
            </a:r>
            <a:r>
              <a:rPr lang="es-ES" kern="0" dirty="0"/>
              <a:t> </a:t>
            </a:r>
            <a:r>
              <a:rPr lang="es-ES" kern="0" dirty="0" err="1"/>
              <a:t>Anatomy</a:t>
            </a:r>
            <a:r>
              <a:rPr lang="es-ES" kern="0" dirty="0"/>
              <a:t>. New York: </a:t>
            </a:r>
            <a:r>
              <a:rPr lang="es-ES" kern="0" dirty="0" err="1"/>
              <a:t>Thieme</a:t>
            </a:r>
            <a:r>
              <a:rPr lang="es-ES" kern="0" dirty="0"/>
              <a:t>; 2004</a:t>
            </a:r>
          </a:p>
          <a:p>
            <a:pPr marL="285750" indent="-285750">
              <a:buFontTx/>
              <a:buChar char="-"/>
            </a:pPr>
            <a:r>
              <a:rPr lang="es-ES" kern="0" dirty="0" err="1"/>
              <a:t>Alfageme</a:t>
            </a:r>
            <a:r>
              <a:rPr lang="es-ES" kern="0" dirty="0"/>
              <a:t> Roldán F. </a:t>
            </a:r>
            <a:r>
              <a:rPr lang="es-ES" kern="0" dirty="0" err="1"/>
              <a:t>Ultrasound</a:t>
            </a:r>
            <a:r>
              <a:rPr lang="es-ES" kern="0" dirty="0"/>
              <a:t> skin </a:t>
            </a:r>
            <a:r>
              <a:rPr lang="es-ES" kern="0" dirty="0" err="1"/>
              <a:t>imaging</a:t>
            </a:r>
            <a:r>
              <a:rPr lang="es-ES" kern="0" dirty="0"/>
              <a:t>. Actas </a:t>
            </a:r>
            <a:r>
              <a:rPr lang="es-ES" kern="0" dirty="0" err="1"/>
              <a:t>Dermosifiliogr</a:t>
            </a:r>
            <a:r>
              <a:rPr lang="es-ES" kern="0" dirty="0"/>
              <a:t>. 2014 Dec;105(10):891-9 </a:t>
            </a:r>
          </a:p>
        </p:txBody>
      </p:sp>
      <p:pic>
        <p:nvPicPr>
          <p:cNvPr id="1026" name="Picture 2" descr="Bitácora de Interdisciplinariedad : Bibliografía">
            <a:extLst>
              <a:ext uri="{FF2B5EF4-FFF2-40B4-BE49-F238E27FC236}">
                <a16:creationId xmlns:a16="http://schemas.microsoft.com/office/drawing/2014/main" xmlns="" id="{F0FA6817-1A05-4FC6-8DDC-9B6DCB9788E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7250" y="3572703"/>
            <a:ext cx="2857500"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51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BD3D40B9-33E6-46DC-8463-D08458834E4E}"/>
              </a:ext>
            </a:extLst>
          </p:cNvPr>
          <p:cNvSpPr txBox="1"/>
          <p:nvPr/>
        </p:nvSpPr>
        <p:spPr>
          <a:xfrm>
            <a:off x="800431" y="1331340"/>
            <a:ext cx="6895148" cy="2862322"/>
          </a:xfrm>
          <a:prstGeom prst="rect">
            <a:avLst/>
          </a:prstGeom>
          <a:noFill/>
        </p:spPr>
        <p:txBody>
          <a:bodyPr wrap="square" rtlCol="0">
            <a:spAutoFit/>
          </a:bodyPr>
          <a:lstStyle/>
          <a:p>
            <a:pPr lvl="1" algn="just"/>
            <a:r>
              <a:rPr lang="es-ES" dirty="0"/>
              <a:t>La sonda utilizada para la ecografía de tiroides y paquete vascular del cuello en la práctica clínica es lineal.</a:t>
            </a:r>
          </a:p>
          <a:p>
            <a:pPr lvl="1" algn="just"/>
            <a:endParaRPr lang="es-ES" dirty="0"/>
          </a:p>
          <a:p>
            <a:pPr lvl="1" algn="just"/>
            <a:r>
              <a:rPr lang="es-ES" dirty="0"/>
              <a:t>La ecografía de tiroides permite visualizar la glándula y sus distintos lóbulos:</a:t>
            </a:r>
          </a:p>
          <a:p>
            <a:pPr marL="1200150" lvl="2" indent="-285750" algn="just">
              <a:buFont typeface="Wingdings" panose="05000000000000000000" pitchFamily="2" charset="2"/>
              <a:buChar char="v"/>
            </a:pPr>
            <a:r>
              <a:rPr lang="es-ES" dirty="0"/>
              <a:t>Lóbulo izquierdo</a:t>
            </a:r>
          </a:p>
          <a:p>
            <a:pPr marL="1200150" lvl="2" indent="-285750" algn="just">
              <a:buFont typeface="Wingdings" panose="05000000000000000000" pitchFamily="2" charset="2"/>
              <a:buChar char="v"/>
            </a:pPr>
            <a:r>
              <a:rPr lang="es-ES" dirty="0"/>
              <a:t>Lóbulo derecho</a:t>
            </a:r>
          </a:p>
          <a:p>
            <a:pPr marL="1200150" lvl="2" indent="-285750" algn="just">
              <a:buFont typeface="Wingdings" panose="05000000000000000000" pitchFamily="2" charset="2"/>
              <a:buChar char="v"/>
            </a:pPr>
            <a:r>
              <a:rPr lang="es-ES" dirty="0"/>
              <a:t>Istmo (porción que une ambos lóbulos laterales)</a:t>
            </a:r>
          </a:p>
          <a:p>
            <a:pPr lvl="2" algn="just"/>
            <a:endParaRPr lang="es-ES" dirty="0"/>
          </a:p>
          <a:p>
            <a:pPr marL="742950" lvl="1" indent="-285750">
              <a:buFont typeface="Wingdings" panose="05000000000000000000" pitchFamily="2" charset="2"/>
              <a:buChar char="v"/>
            </a:pPr>
            <a:endParaRPr lang="es-ES" dirty="0"/>
          </a:p>
        </p:txBody>
      </p:sp>
      <p:sp>
        <p:nvSpPr>
          <p:cNvPr id="3" name="CuadroTexto 2">
            <a:extLst>
              <a:ext uri="{FF2B5EF4-FFF2-40B4-BE49-F238E27FC236}">
                <a16:creationId xmlns:a16="http://schemas.microsoft.com/office/drawing/2014/main" xmlns="" id="{B659AC82-37B6-48C2-99B2-92A0DA8B178A}"/>
              </a:ext>
            </a:extLst>
          </p:cNvPr>
          <p:cNvSpPr txBox="1"/>
          <p:nvPr/>
        </p:nvSpPr>
        <p:spPr>
          <a:xfrm>
            <a:off x="1297883" y="470452"/>
            <a:ext cx="10086493" cy="584775"/>
          </a:xfrm>
          <a:prstGeom prst="rect">
            <a:avLst/>
          </a:prstGeom>
          <a:noFill/>
        </p:spPr>
        <p:txBody>
          <a:bodyPr wrap="square" rtlCol="0">
            <a:spAutoFit/>
          </a:bodyPr>
          <a:lstStyle/>
          <a:p>
            <a:r>
              <a:rPr lang="es-ES" sz="3200" dirty="0">
                <a:solidFill>
                  <a:srgbClr val="0070C0"/>
                </a:solidFill>
              </a:rPr>
              <a:t>2. ECOGRAFÍA DE TIROIDES Y CARÓTIDA</a:t>
            </a:r>
          </a:p>
        </p:txBody>
      </p:sp>
      <p:cxnSp>
        <p:nvCxnSpPr>
          <p:cNvPr id="4" name="Conector recto 3">
            <a:extLst>
              <a:ext uri="{FF2B5EF4-FFF2-40B4-BE49-F238E27FC236}">
                <a16:creationId xmlns:a16="http://schemas.microsoft.com/office/drawing/2014/main" xmlns="" id="{81D8C4B6-44AA-47F6-A198-FEB3A7E13EF5}"/>
              </a:ext>
            </a:extLst>
          </p:cNvPr>
          <p:cNvCxnSpPr>
            <a:cxnSpLocks/>
          </p:cNvCxnSpPr>
          <p:nvPr/>
        </p:nvCxnSpPr>
        <p:spPr>
          <a:xfrm>
            <a:off x="1297883" y="1209592"/>
            <a:ext cx="7395410" cy="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6" name="Picture 4" descr="9 efectos fisiológicos de la hormona tiroidea">
            <a:extLst>
              <a:ext uri="{FF2B5EF4-FFF2-40B4-BE49-F238E27FC236}">
                <a16:creationId xmlns:a16="http://schemas.microsoft.com/office/drawing/2014/main" xmlns="" id="{ECC555AD-565B-4ED7-A037-D51F54AAF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5579" y="1363958"/>
            <a:ext cx="4496421" cy="268988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xmlns="" id="{43C38FEA-E25F-4C98-BD33-BA80C1702B75}"/>
              </a:ext>
            </a:extLst>
          </p:cNvPr>
          <p:cNvSpPr/>
          <p:nvPr/>
        </p:nvSpPr>
        <p:spPr>
          <a:xfrm>
            <a:off x="800431" y="3164681"/>
            <a:ext cx="9741178" cy="3693319"/>
          </a:xfrm>
          <a:prstGeom prst="rect">
            <a:avLst/>
          </a:prstGeom>
        </p:spPr>
        <p:txBody>
          <a:bodyPr wrap="square">
            <a:spAutoFit/>
          </a:bodyPr>
          <a:lstStyle/>
          <a:p>
            <a:pPr lvl="1" algn="just"/>
            <a:endParaRPr lang="es-ES" dirty="0"/>
          </a:p>
          <a:p>
            <a:pPr lvl="1" algn="just"/>
            <a:endParaRPr lang="es-ES" dirty="0"/>
          </a:p>
          <a:p>
            <a:pPr lvl="1" algn="just"/>
            <a:r>
              <a:rPr lang="es-ES" dirty="0"/>
              <a:t>Además, en la zona posterolateral de la glándula, se sitúa el </a:t>
            </a:r>
          </a:p>
          <a:p>
            <a:pPr lvl="1" algn="just"/>
            <a:r>
              <a:rPr lang="es-ES" dirty="0"/>
              <a:t>paquete vasculonervioso del cuello, con los siguientes vasos:</a:t>
            </a:r>
          </a:p>
          <a:p>
            <a:pPr marL="1200150" lvl="2" indent="-285750" algn="just">
              <a:buFont typeface="Wingdings" panose="05000000000000000000" pitchFamily="2" charset="2"/>
              <a:buChar char="v"/>
            </a:pPr>
            <a:r>
              <a:rPr lang="es-ES" dirty="0"/>
              <a:t>Arteria carótida común (se bifurca en carótida interna y externa)</a:t>
            </a:r>
          </a:p>
          <a:p>
            <a:pPr marL="1200150" lvl="2" indent="-285750" algn="just">
              <a:buFont typeface="Wingdings" panose="05000000000000000000" pitchFamily="2" charset="2"/>
              <a:buChar char="v"/>
            </a:pPr>
            <a:r>
              <a:rPr lang="es-ES" dirty="0"/>
              <a:t>Vena yugular </a:t>
            </a:r>
          </a:p>
          <a:p>
            <a:pPr lvl="1" algn="just"/>
            <a:endParaRPr lang="es-ES" dirty="0"/>
          </a:p>
          <a:p>
            <a:pPr lvl="1" algn="just"/>
            <a:r>
              <a:rPr lang="es-ES" dirty="0"/>
              <a:t>En la parte anterior están los músculos </a:t>
            </a:r>
            <a:r>
              <a:rPr lang="es-ES" dirty="0" err="1"/>
              <a:t>pretiroideos</a:t>
            </a:r>
            <a:r>
              <a:rPr lang="es-ES" dirty="0"/>
              <a:t> (esternocleidomastoideo, </a:t>
            </a:r>
            <a:r>
              <a:rPr lang="es-ES" dirty="0" err="1"/>
              <a:t>esternohioideo</a:t>
            </a:r>
            <a:r>
              <a:rPr lang="es-ES" dirty="0"/>
              <a:t> y omohioideo).</a:t>
            </a:r>
          </a:p>
          <a:p>
            <a:pPr lvl="1" algn="just"/>
            <a:endParaRPr lang="es-ES" dirty="0"/>
          </a:p>
          <a:p>
            <a:pPr lvl="1" algn="just"/>
            <a:r>
              <a:rPr lang="es-ES" dirty="0"/>
              <a:t>Posteriormente se encuentran:</a:t>
            </a:r>
          </a:p>
          <a:p>
            <a:pPr marL="1200150" lvl="2" indent="-285750" algn="just">
              <a:buFont typeface="Wingdings" panose="05000000000000000000" pitchFamily="2" charset="2"/>
              <a:buChar char="v"/>
            </a:pPr>
            <a:r>
              <a:rPr lang="es-ES" dirty="0"/>
              <a:t>Tráquea</a:t>
            </a:r>
          </a:p>
          <a:p>
            <a:pPr marL="1200150" lvl="2" indent="-285750" algn="just">
              <a:buFont typeface="Wingdings" panose="05000000000000000000" pitchFamily="2" charset="2"/>
              <a:buChar char="v"/>
            </a:pPr>
            <a:r>
              <a:rPr lang="es-ES" dirty="0"/>
              <a:t>Esófago</a:t>
            </a:r>
          </a:p>
        </p:txBody>
      </p:sp>
      <p:sp>
        <p:nvSpPr>
          <p:cNvPr id="8" name="CuadroTexto 7">
            <a:extLst>
              <a:ext uri="{FF2B5EF4-FFF2-40B4-BE49-F238E27FC236}">
                <a16:creationId xmlns:a16="http://schemas.microsoft.com/office/drawing/2014/main" xmlns="" id="{E4D68E2B-7300-464B-A6B0-9F318F1AE173}"/>
              </a:ext>
            </a:extLst>
          </p:cNvPr>
          <p:cNvSpPr txBox="1"/>
          <p:nvPr/>
        </p:nvSpPr>
        <p:spPr>
          <a:xfrm>
            <a:off x="8293399" y="4039425"/>
            <a:ext cx="4496420" cy="261610"/>
          </a:xfrm>
          <a:prstGeom prst="rect">
            <a:avLst/>
          </a:prstGeom>
          <a:noFill/>
        </p:spPr>
        <p:txBody>
          <a:bodyPr wrap="square" rtlCol="0">
            <a:spAutoFit/>
          </a:bodyPr>
          <a:lstStyle/>
          <a:p>
            <a:r>
              <a:rPr lang="it-IT" sz="1100" dirty="0"/>
              <a:t>Bruce M. Koeppen, Bruce A. Stanton. </a:t>
            </a:r>
            <a:r>
              <a:rPr lang="es-ES" sz="1100" dirty="0"/>
              <a:t>Berne y Levy. Fisiología. 7e. </a:t>
            </a:r>
          </a:p>
        </p:txBody>
      </p:sp>
    </p:spTree>
    <p:extLst>
      <p:ext uri="{BB962C8B-B14F-4D97-AF65-F5344CB8AC3E}">
        <p14:creationId xmlns:p14="http://schemas.microsoft.com/office/powerpoint/2010/main" val="3645837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2824018859"/>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58505">
                <a:tc gridSpan="5">
                  <a:txBody>
                    <a:bodyPr/>
                    <a:lstStyle/>
                    <a:p>
                      <a:pPr algn="ctr"/>
                      <a:r>
                        <a:rPr lang="es-ES" sz="1600" dirty="0"/>
                        <a:t>ECO pequeños órganos</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95561">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6103934">
                <a:tc>
                  <a:txBody>
                    <a:bodyPr/>
                    <a:lstStyle/>
                    <a:p>
                      <a:pPr algn="ctr"/>
                      <a:r>
                        <a:rPr lang="es-ES" sz="1800" b="1" dirty="0"/>
                        <a:t>Glándula tiroides</a:t>
                      </a:r>
                    </a:p>
                  </a:txBody>
                  <a:tcPr/>
                </a:tc>
                <a:tc>
                  <a:txBody>
                    <a:bodyPr/>
                    <a:lstStyle/>
                    <a:p>
                      <a:pPr marL="0" indent="0" algn="just">
                        <a:buFont typeface="Arial" panose="020B0604020202020204" pitchFamily="34" charset="0"/>
                        <a:buNone/>
                      </a:pPr>
                      <a:r>
                        <a:rPr lang="es-ES" sz="1100" dirty="0"/>
                        <a:t>La glándula tiroidea presenta una ecogenicidad homogénea y mayor que la de los músculos </a:t>
                      </a:r>
                      <a:r>
                        <a:rPr lang="es-ES" sz="1100" dirty="0" err="1"/>
                        <a:t>pretiroideos</a:t>
                      </a:r>
                      <a:r>
                        <a:rPr lang="es-ES" sz="1100" dirty="0"/>
                        <a:t>. Posee unos bordes bien definidos y sin presencia de nódulos ni quistes. Se puede ver cómo se compone de dos lóbulos (flechas azules) y de una porción media anterior a la tráquea, llamada istmo (flecha amarilla).</a:t>
                      </a:r>
                    </a:p>
                    <a:p>
                      <a:pPr marL="0" indent="0" algn="just">
                        <a:buFont typeface="Arial" panose="020B0604020202020204" pitchFamily="34" charset="0"/>
                        <a:buNone/>
                      </a:pPr>
                      <a:r>
                        <a:rPr lang="es-ES" sz="1100" dirty="0"/>
                        <a:t>Posteriormente a la glándula, se puede ver la tráquea como una línea hiperecogénica que produce tras ella artefactos por la presencia de aire.</a:t>
                      </a:r>
                    </a:p>
                    <a:p>
                      <a:pPr marL="0" indent="0" algn="just">
                        <a:buFont typeface="Arial" panose="020B0604020202020204" pitchFamily="34" charset="0"/>
                        <a:buNone/>
                      </a:pPr>
                      <a:endParaRPr lang="es-ES" sz="1100" dirty="0"/>
                    </a:p>
                    <a:p>
                      <a:pPr marL="0" indent="0" algn="just">
                        <a:buFont typeface="Arial" panose="020B0604020202020204" pitchFamily="34" charset="0"/>
                        <a:buNone/>
                      </a:pPr>
                      <a:r>
                        <a:rPr lang="es-ES" sz="1100" dirty="0"/>
                        <a:t>El lóbulo tiroideo da una imagen triangular y se sitúa lateralmente a la tráquea. Su ecogenicidad debe ser homogénea y similar a la del lóbulo contralateral.</a:t>
                      </a:r>
                    </a:p>
                  </a:txBody>
                  <a:tcPr/>
                </a:tc>
                <a:tc>
                  <a:txBody>
                    <a:bodyPr/>
                    <a:lstStyle/>
                    <a:p>
                      <a:pPr algn="just"/>
                      <a:r>
                        <a:rPr lang="es-ES" sz="1100" dirty="0"/>
                        <a:t>En la porción anteroinferior del cuello, bajo el cartílago cricoides, situamos el ecógrafo en un corte tanto transversal de todo el tiroides, como longitudinal de un lóbulo. Primero nos situamos en la línea media, y luego nos desplazamos lateralmente para visualizar el resto de estructuras.</a:t>
                      </a:r>
                    </a:p>
                  </a:txBody>
                  <a:tcPr/>
                </a:tc>
                <a:tc>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a:txBody>
                    <a:bodyPr/>
                    <a:lstStyle/>
                    <a:p>
                      <a:pPr algn="just"/>
                      <a:r>
                        <a:rPr lang="es-ES" sz="1100" kern="1200" dirty="0">
                          <a:solidFill>
                            <a:schemeClr val="dk1"/>
                          </a:solidFill>
                          <a:latin typeface="+mn-lt"/>
                          <a:ea typeface="+mn-ea"/>
                          <a:cs typeface="+mn-cs"/>
                        </a:rPr>
                        <a:t>Se puede usar el Eco Doppler para valorar el grado de vascularización que presenta la glándula (ver vídeo). En determinadas patologías, dicha vascularización aumenta. Es lo que se conoce como “tormenta tiroidea”.</a:t>
                      </a:r>
                    </a:p>
                  </a:txBody>
                  <a:tcPr/>
                </a:tc>
                <a:extLst>
                  <a:ext uri="{0D108BD9-81ED-4DB2-BD59-A6C34878D82A}">
                    <a16:rowId xmlns:a16="http://schemas.microsoft.com/office/drawing/2014/main" xmlns="" val="1983829829"/>
                  </a:ext>
                </a:extLst>
              </a:tr>
            </a:tbl>
          </a:graphicData>
        </a:graphic>
      </p:graphicFrame>
      <p:pic>
        <p:nvPicPr>
          <p:cNvPr id="4098" name="Picture 2" descr="Still 1">
            <a:extLst>
              <a:ext uri="{FF2B5EF4-FFF2-40B4-BE49-F238E27FC236}">
                <a16:creationId xmlns:a16="http://schemas.microsoft.com/office/drawing/2014/main" xmlns="" id="{4C62883E-9ED7-47A5-8E76-ED932B14EC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97"/>
          <a:stretch/>
        </p:blipFill>
        <p:spPr bwMode="auto">
          <a:xfrm>
            <a:off x="7607629" y="721268"/>
            <a:ext cx="2290345" cy="27077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ill 4">
            <a:extLst>
              <a:ext uri="{FF2B5EF4-FFF2-40B4-BE49-F238E27FC236}">
                <a16:creationId xmlns:a16="http://schemas.microsoft.com/office/drawing/2014/main" xmlns="" id="{53330C57-B182-4BC4-A403-CFDCBE9877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7628" y="2548937"/>
            <a:ext cx="2290345" cy="3163137"/>
          </a:xfrm>
          <a:prstGeom prst="rect">
            <a:avLst/>
          </a:prstGeom>
          <a:noFill/>
          <a:extLst>
            <a:ext uri="{909E8E84-426E-40DD-AFC4-6F175D3DCCD1}">
              <a14:hiddenFill xmlns:a14="http://schemas.microsoft.com/office/drawing/2010/main">
                <a:solidFill>
                  <a:srgbClr val="FFFFFF"/>
                </a:solidFill>
              </a14:hiddenFill>
            </a:ext>
          </a:extLst>
        </p:spPr>
      </p:pic>
      <p:pic>
        <p:nvPicPr>
          <p:cNvPr id="5" name="c711664927f8350e2949b0185fb7f159378aa346-0-burned_in">
            <a:hlinkClick r:id="" action="ppaction://media"/>
            <a:extLst>
              <a:ext uri="{FF2B5EF4-FFF2-40B4-BE49-F238E27FC236}">
                <a16:creationId xmlns:a16="http://schemas.microsoft.com/office/drawing/2014/main" xmlns="" id="{18B6A5C9-423F-40B4-B629-E8A87B0169F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20288"/>
          <a:stretch/>
        </p:blipFill>
        <p:spPr>
          <a:xfrm>
            <a:off x="7607628" y="4496907"/>
            <a:ext cx="2290345" cy="2361094"/>
          </a:xfrm>
          <a:prstGeom prst="rect">
            <a:avLst/>
          </a:prstGeom>
        </p:spPr>
      </p:pic>
      <p:sp>
        <p:nvSpPr>
          <p:cNvPr id="2" name="CuadroTexto 1">
            <a:extLst>
              <a:ext uri="{FF2B5EF4-FFF2-40B4-BE49-F238E27FC236}">
                <a16:creationId xmlns:a16="http://schemas.microsoft.com/office/drawing/2014/main" xmlns="" id="{3F5EC0B6-B637-4C28-8BEB-9F591E9494C1}"/>
              </a:ext>
            </a:extLst>
          </p:cNvPr>
          <p:cNvSpPr txBox="1"/>
          <p:nvPr/>
        </p:nvSpPr>
        <p:spPr>
          <a:xfrm>
            <a:off x="7607627" y="4558845"/>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cxnSp>
        <p:nvCxnSpPr>
          <p:cNvPr id="6" name="Conector recto de flecha 5">
            <a:extLst>
              <a:ext uri="{FF2B5EF4-FFF2-40B4-BE49-F238E27FC236}">
                <a16:creationId xmlns:a16="http://schemas.microsoft.com/office/drawing/2014/main" xmlns="" id="{1B4BCBD2-36A2-420C-BF2D-D473D856F10A}"/>
              </a:ext>
            </a:extLst>
          </p:cNvPr>
          <p:cNvCxnSpPr/>
          <p:nvPr/>
        </p:nvCxnSpPr>
        <p:spPr>
          <a:xfrm flipV="1">
            <a:off x="8802806" y="1351128"/>
            <a:ext cx="313898" cy="2866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Conector recto de flecha 8">
            <a:extLst>
              <a:ext uri="{FF2B5EF4-FFF2-40B4-BE49-F238E27FC236}">
                <a16:creationId xmlns:a16="http://schemas.microsoft.com/office/drawing/2014/main" xmlns="" id="{A25A6E19-3632-4A0C-A8BA-4FC9A22B0D52}"/>
              </a:ext>
            </a:extLst>
          </p:cNvPr>
          <p:cNvCxnSpPr/>
          <p:nvPr/>
        </p:nvCxnSpPr>
        <p:spPr>
          <a:xfrm flipV="1">
            <a:off x="7972061" y="3611400"/>
            <a:ext cx="313898" cy="2866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Conector recto de flecha 9">
            <a:extLst>
              <a:ext uri="{FF2B5EF4-FFF2-40B4-BE49-F238E27FC236}">
                <a16:creationId xmlns:a16="http://schemas.microsoft.com/office/drawing/2014/main" xmlns="" id="{952AFC36-6BAA-436A-8405-D1E0EFA41350}"/>
              </a:ext>
            </a:extLst>
          </p:cNvPr>
          <p:cNvCxnSpPr/>
          <p:nvPr/>
        </p:nvCxnSpPr>
        <p:spPr>
          <a:xfrm flipV="1">
            <a:off x="8179547" y="987865"/>
            <a:ext cx="313898" cy="28660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2055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2823914773"/>
              </p:ext>
            </p:extLst>
          </p:nvPr>
        </p:nvGraphicFramePr>
        <p:xfrm>
          <a:off x="1" y="0"/>
          <a:ext cx="12191999" cy="6858000"/>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58505">
                <a:tc gridSpan="5">
                  <a:txBody>
                    <a:bodyPr/>
                    <a:lstStyle/>
                    <a:p>
                      <a:pPr algn="ctr"/>
                      <a:r>
                        <a:rPr lang="es-ES" sz="1600" dirty="0"/>
                        <a:t>ECO pequeños órganos</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395561">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6103934">
                <a:tc>
                  <a:txBody>
                    <a:bodyPr/>
                    <a:lstStyle/>
                    <a:p>
                      <a:pPr algn="ctr"/>
                      <a:r>
                        <a:rPr lang="es-ES" sz="1800" b="1" dirty="0"/>
                        <a:t>Paquete vascular del cuello</a:t>
                      </a:r>
                    </a:p>
                  </a:txBody>
                  <a:tcPr/>
                </a:tc>
                <a:tc>
                  <a:txBody>
                    <a:bodyPr/>
                    <a:lstStyle/>
                    <a:p>
                      <a:pPr marL="0" indent="0" algn="just">
                        <a:buFont typeface="Arial" panose="020B0604020202020204" pitchFamily="34" charset="0"/>
                        <a:buNone/>
                      </a:pPr>
                      <a:r>
                        <a:rPr lang="es-ES" sz="1100" dirty="0"/>
                        <a:t>Se visualiza un vaso colapsado, y otro vaso con latido. El primero es la vena yugular (flecha azul) del paciente, que si le pedimos que realice la maniobra de Valsalva, se llenará de más sangre y, por tanto, se verá mejor (flecha verde y vídeo). El segundo, es la arteria carótida común (flecha amarilla), que se sitúa medialmente a la vena y adquiere una forma más redondeada y definida.</a:t>
                      </a:r>
                    </a:p>
                    <a:p>
                      <a:pPr marL="0" indent="0" algn="just">
                        <a:buFont typeface="Arial" panose="020B0604020202020204" pitchFamily="34" charset="0"/>
                        <a:buNone/>
                      </a:pPr>
                      <a:r>
                        <a:rPr lang="es-ES" sz="1100" dirty="0"/>
                        <a:t>Ambos vasos se encuentran en la zona posterolateral de la glándula tiroides.</a:t>
                      </a:r>
                    </a:p>
                  </a:txBody>
                  <a:tcPr/>
                </a:tc>
                <a:tc>
                  <a:txBody>
                    <a:bodyPr/>
                    <a:lstStyle/>
                    <a:p>
                      <a:pPr algn="just"/>
                      <a:r>
                        <a:rPr lang="es-ES" sz="1100" dirty="0"/>
                        <a:t>Desde la línea media, nos dirigimos lateralmente hasta visualizar el paquete vasculonervioso en un corte transversal.</a:t>
                      </a:r>
                    </a:p>
                  </a:txBody>
                  <a:tcPr/>
                </a:tc>
                <a:tc>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a:txBody>
                    <a:bodyPr/>
                    <a:lstStyle/>
                    <a:p>
                      <a:pPr algn="just"/>
                      <a:r>
                        <a:rPr lang="es-ES" sz="1100" kern="1200" dirty="0">
                          <a:solidFill>
                            <a:schemeClr val="dk1"/>
                          </a:solidFill>
                          <a:latin typeface="+mn-lt"/>
                          <a:ea typeface="+mn-ea"/>
                          <a:cs typeface="+mn-cs"/>
                        </a:rPr>
                        <a:t>Si usamos el Eco Doppler sobre estos vasos, podemos ver cómo hay mucha más señal que en el parénquima tiroideo.</a:t>
                      </a:r>
                    </a:p>
                    <a:p>
                      <a:pPr algn="just"/>
                      <a:r>
                        <a:rPr lang="es-ES" sz="1100" kern="1200" dirty="0">
                          <a:solidFill>
                            <a:schemeClr val="dk1"/>
                          </a:solidFill>
                          <a:latin typeface="+mn-lt"/>
                          <a:ea typeface="+mn-ea"/>
                          <a:cs typeface="+mn-cs"/>
                        </a:rPr>
                        <a:t>Además, nos permite saber hacia qué sentido se dirige el flujo si basculamos el transductor hacia arriba y abajo.</a:t>
                      </a:r>
                    </a:p>
                  </a:txBody>
                  <a:tcPr/>
                </a:tc>
                <a:extLst>
                  <a:ext uri="{0D108BD9-81ED-4DB2-BD59-A6C34878D82A}">
                    <a16:rowId xmlns:a16="http://schemas.microsoft.com/office/drawing/2014/main" xmlns="" val="1983829829"/>
                  </a:ext>
                </a:extLst>
              </a:tr>
            </a:tbl>
          </a:graphicData>
        </a:graphic>
      </p:graphicFrame>
      <p:pic>
        <p:nvPicPr>
          <p:cNvPr id="7170" name="Picture 2" descr="Still 8">
            <a:extLst>
              <a:ext uri="{FF2B5EF4-FFF2-40B4-BE49-F238E27FC236}">
                <a16:creationId xmlns:a16="http://schemas.microsoft.com/office/drawing/2014/main" xmlns="" id="{E6D1DD2A-4D6D-4A5F-83FD-97FCD2EDE1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045"/>
          <a:stretch/>
        </p:blipFill>
        <p:spPr bwMode="auto">
          <a:xfrm>
            <a:off x="7584648" y="1187356"/>
            <a:ext cx="2291513" cy="268860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till 7">
            <a:extLst>
              <a:ext uri="{FF2B5EF4-FFF2-40B4-BE49-F238E27FC236}">
                <a16:creationId xmlns:a16="http://schemas.microsoft.com/office/drawing/2014/main" xmlns="" id="{98666844-320E-4EE3-84C0-A18AB16E30A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045"/>
          <a:stretch/>
        </p:blipFill>
        <p:spPr bwMode="auto">
          <a:xfrm>
            <a:off x="7584648" y="2859205"/>
            <a:ext cx="2291512" cy="2688608"/>
          </a:xfrm>
          <a:prstGeom prst="rect">
            <a:avLst/>
          </a:prstGeom>
          <a:noFill/>
          <a:extLst>
            <a:ext uri="{909E8E84-426E-40DD-AFC4-6F175D3DCCD1}">
              <a14:hiddenFill xmlns:a14="http://schemas.microsoft.com/office/drawing/2010/main">
                <a:solidFill>
                  <a:srgbClr val="FFFFFF"/>
                </a:solidFill>
              </a14:hiddenFill>
            </a:ext>
          </a:extLst>
        </p:spPr>
      </p:pic>
      <p:pic>
        <p:nvPicPr>
          <p:cNvPr id="2" name="02abe9815361730b8cc17de362dddb580dbb4d88-0-burned_in">
            <a:hlinkClick r:id="" action="ppaction://media"/>
            <a:extLst>
              <a:ext uri="{FF2B5EF4-FFF2-40B4-BE49-F238E27FC236}">
                <a16:creationId xmlns:a16="http://schemas.microsoft.com/office/drawing/2014/main" xmlns="" id="{D0DA2F77-36D8-489B-9E23-D5F825D931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5722" b="14011"/>
          <a:stretch/>
        </p:blipFill>
        <p:spPr>
          <a:xfrm>
            <a:off x="7584647" y="4653885"/>
            <a:ext cx="2303676" cy="2241644"/>
          </a:xfrm>
          <a:prstGeom prst="rect">
            <a:avLst/>
          </a:prstGeom>
        </p:spPr>
      </p:pic>
      <p:sp>
        <p:nvSpPr>
          <p:cNvPr id="6" name="CuadroTexto 5">
            <a:extLst>
              <a:ext uri="{FF2B5EF4-FFF2-40B4-BE49-F238E27FC236}">
                <a16:creationId xmlns:a16="http://schemas.microsoft.com/office/drawing/2014/main" xmlns="" id="{BB866A93-1F63-4941-8A4B-21BC99D4DBD8}"/>
              </a:ext>
            </a:extLst>
          </p:cNvPr>
          <p:cNvSpPr txBox="1"/>
          <p:nvPr/>
        </p:nvSpPr>
        <p:spPr>
          <a:xfrm>
            <a:off x="7584646" y="4893480"/>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cxnSp>
        <p:nvCxnSpPr>
          <p:cNvPr id="5" name="Conector recto de flecha 4">
            <a:extLst>
              <a:ext uri="{FF2B5EF4-FFF2-40B4-BE49-F238E27FC236}">
                <a16:creationId xmlns:a16="http://schemas.microsoft.com/office/drawing/2014/main" xmlns="" id="{06BB1FB2-F4B3-4D2B-ACE7-9905B8056EA4}"/>
              </a:ext>
            </a:extLst>
          </p:cNvPr>
          <p:cNvCxnSpPr/>
          <p:nvPr/>
        </p:nvCxnSpPr>
        <p:spPr>
          <a:xfrm flipV="1">
            <a:off x="8759687" y="2213113"/>
            <a:ext cx="198783" cy="21203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 name="Conector recto de flecha 7">
            <a:extLst>
              <a:ext uri="{FF2B5EF4-FFF2-40B4-BE49-F238E27FC236}">
                <a16:creationId xmlns:a16="http://schemas.microsoft.com/office/drawing/2014/main" xmlns="" id="{370FCC5B-D007-4597-A0DE-C9F3747593CD}"/>
              </a:ext>
            </a:extLst>
          </p:cNvPr>
          <p:cNvCxnSpPr/>
          <p:nvPr/>
        </p:nvCxnSpPr>
        <p:spPr>
          <a:xfrm flipV="1">
            <a:off x="8415130" y="1749287"/>
            <a:ext cx="265044" cy="19878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9" name="Picture 2" descr="Still 8">
            <a:extLst>
              <a:ext uri="{FF2B5EF4-FFF2-40B4-BE49-F238E27FC236}">
                <a16:creationId xmlns:a16="http://schemas.microsoft.com/office/drawing/2014/main" xmlns="" id="{518BCECF-46C3-4A58-BE7C-77F3B227FF7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045"/>
          <a:stretch/>
        </p:blipFill>
        <p:spPr bwMode="auto">
          <a:xfrm>
            <a:off x="7596811" y="740392"/>
            <a:ext cx="2291513" cy="26886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till 7">
            <a:extLst>
              <a:ext uri="{FF2B5EF4-FFF2-40B4-BE49-F238E27FC236}">
                <a16:creationId xmlns:a16="http://schemas.microsoft.com/office/drawing/2014/main" xmlns="" id="{AE68D9CC-2719-4797-9F47-E61A2FDDDF5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045" b="14123"/>
          <a:stretch/>
        </p:blipFill>
        <p:spPr bwMode="auto">
          <a:xfrm>
            <a:off x="7596811" y="2412241"/>
            <a:ext cx="2291512" cy="224164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recto de flecha 11">
            <a:extLst>
              <a:ext uri="{FF2B5EF4-FFF2-40B4-BE49-F238E27FC236}">
                <a16:creationId xmlns:a16="http://schemas.microsoft.com/office/drawing/2014/main" xmlns="" id="{AFA7E009-A8BE-485C-9AB1-AAD69B3B0BE9}"/>
              </a:ext>
            </a:extLst>
          </p:cNvPr>
          <p:cNvCxnSpPr/>
          <p:nvPr/>
        </p:nvCxnSpPr>
        <p:spPr>
          <a:xfrm flipV="1">
            <a:off x="8771850" y="1766149"/>
            <a:ext cx="198783" cy="21203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3" name="Conector recto de flecha 12">
            <a:extLst>
              <a:ext uri="{FF2B5EF4-FFF2-40B4-BE49-F238E27FC236}">
                <a16:creationId xmlns:a16="http://schemas.microsoft.com/office/drawing/2014/main" xmlns="" id="{3836A47A-5917-4364-AA55-D8FD2C57059E}"/>
              </a:ext>
            </a:extLst>
          </p:cNvPr>
          <p:cNvCxnSpPr/>
          <p:nvPr/>
        </p:nvCxnSpPr>
        <p:spPr>
          <a:xfrm flipV="1">
            <a:off x="8427293" y="1302323"/>
            <a:ext cx="265044" cy="19878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 name="Conector recto de flecha 6">
            <a:extLst>
              <a:ext uri="{FF2B5EF4-FFF2-40B4-BE49-F238E27FC236}">
                <a16:creationId xmlns:a16="http://schemas.microsoft.com/office/drawing/2014/main" xmlns="" id="{CBA16928-F727-47E5-BC5F-21F04CAA2505}"/>
              </a:ext>
            </a:extLst>
          </p:cNvPr>
          <p:cNvCxnSpPr>
            <a:cxnSpLocks/>
          </p:cNvCxnSpPr>
          <p:nvPr/>
        </p:nvCxnSpPr>
        <p:spPr>
          <a:xfrm flipH="1">
            <a:off x="8970633" y="2988859"/>
            <a:ext cx="30984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5034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xmlns="" id="{2C9A7894-1B29-4C88-83D4-56FD4D43DA3B}"/>
              </a:ext>
            </a:extLst>
          </p:cNvPr>
          <p:cNvGraphicFramePr>
            <a:graphicFrameLocks noGrp="1"/>
          </p:cNvGraphicFramePr>
          <p:nvPr>
            <p:extLst>
              <p:ext uri="{D42A27DB-BD31-4B8C-83A1-F6EECF244321}">
                <p14:modId xmlns:p14="http://schemas.microsoft.com/office/powerpoint/2010/main" val="824262691"/>
              </p:ext>
            </p:extLst>
          </p:nvPr>
        </p:nvGraphicFramePr>
        <p:xfrm>
          <a:off x="0" y="0"/>
          <a:ext cx="12191999" cy="5724939"/>
        </p:xfrm>
        <a:graphic>
          <a:graphicData uri="http://schemas.openxmlformats.org/drawingml/2006/table">
            <a:tbl>
              <a:tblPr firstRow="1" bandRow="1">
                <a:tableStyleId>{5C22544A-7EE6-4342-B048-85BDC9FD1C3A}</a:tableStyleId>
              </a:tblPr>
              <a:tblGrid>
                <a:gridCol w="2875394">
                  <a:extLst>
                    <a:ext uri="{9D8B030D-6E8A-4147-A177-3AD203B41FA5}">
                      <a16:colId xmlns:a16="http://schemas.microsoft.com/office/drawing/2014/main" xmlns="" val="663991110"/>
                    </a:ext>
                  </a:extLst>
                </a:gridCol>
                <a:gridCol w="2606438">
                  <a:extLst>
                    <a:ext uri="{9D8B030D-6E8A-4147-A177-3AD203B41FA5}">
                      <a16:colId xmlns:a16="http://schemas.microsoft.com/office/drawing/2014/main" xmlns="" val="3879969154"/>
                    </a:ext>
                  </a:extLst>
                </a:gridCol>
                <a:gridCol w="2112775">
                  <a:extLst>
                    <a:ext uri="{9D8B030D-6E8A-4147-A177-3AD203B41FA5}">
                      <a16:colId xmlns:a16="http://schemas.microsoft.com/office/drawing/2014/main" xmlns="" val="3521420036"/>
                    </a:ext>
                  </a:extLst>
                </a:gridCol>
                <a:gridCol w="2298696">
                  <a:extLst>
                    <a:ext uri="{9D8B030D-6E8A-4147-A177-3AD203B41FA5}">
                      <a16:colId xmlns:a16="http://schemas.microsoft.com/office/drawing/2014/main" xmlns="" val="1527985042"/>
                    </a:ext>
                  </a:extLst>
                </a:gridCol>
                <a:gridCol w="2298696">
                  <a:extLst>
                    <a:ext uri="{9D8B030D-6E8A-4147-A177-3AD203B41FA5}">
                      <a16:colId xmlns:a16="http://schemas.microsoft.com/office/drawing/2014/main" xmlns="" val="2697982567"/>
                    </a:ext>
                  </a:extLst>
                </a:gridCol>
              </a:tblGrid>
              <a:tr h="378532">
                <a:tc gridSpan="5">
                  <a:txBody>
                    <a:bodyPr/>
                    <a:lstStyle/>
                    <a:p>
                      <a:pPr algn="ctr"/>
                      <a:r>
                        <a:rPr lang="es-ES" sz="1600" dirty="0"/>
                        <a:t>ECO pequeños órganos</a:t>
                      </a:r>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xmlns="" val="154181233"/>
                  </a:ext>
                </a:extLst>
              </a:tr>
              <a:tr h="179631">
                <a:tc>
                  <a:txBody>
                    <a:bodyPr/>
                    <a:lstStyle/>
                    <a:p>
                      <a:pPr algn="ctr"/>
                      <a:r>
                        <a:rPr lang="es-ES" sz="1400" b="1" dirty="0">
                          <a:solidFill>
                            <a:srgbClr val="FF0000"/>
                          </a:solidFill>
                        </a:rPr>
                        <a:t>Estructura</a:t>
                      </a:r>
                    </a:p>
                  </a:txBody>
                  <a:tcPr/>
                </a:tc>
                <a:tc>
                  <a:txBody>
                    <a:bodyPr/>
                    <a:lstStyle/>
                    <a:p>
                      <a:r>
                        <a:rPr lang="es-ES" sz="1400" b="1" kern="1200" dirty="0">
                          <a:solidFill>
                            <a:srgbClr val="FF0000"/>
                          </a:solidFill>
                          <a:latin typeface="+mn-lt"/>
                          <a:ea typeface="+mn-ea"/>
                          <a:cs typeface="+mn-cs"/>
                        </a:rPr>
                        <a:t>Características</a:t>
                      </a:r>
                      <a:r>
                        <a:rPr lang="es-ES" sz="1100" dirty="0"/>
                        <a:t> </a:t>
                      </a:r>
                      <a:r>
                        <a:rPr lang="es-ES" sz="1400" b="1" dirty="0">
                          <a:solidFill>
                            <a:srgbClr val="FF0000"/>
                          </a:solidFill>
                        </a:rPr>
                        <a:t>de las estructuras</a:t>
                      </a:r>
                      <a:endParaRPr lang="es-ES" sz="1100" b="1" dirty="0">
                        <a:solidFill>
                          <a:srgbClr val="FF0000"/>
                        </a:solidFill>
                      </a:endParaRPr>
                    </a:p>
                  </a:txBody>
                  <a:tcPr/>
                </a:tc>
                <a:tc>
                  <a:txBody>
                    <a:bodyPr/>
                    <a:lstStyle/>
                    <a:p>
                      <a:r>
                        <a:rPr lang="es-ES" sz="1400" b="1" dirty="0">
                          <a:solidFill>
                            <a:srgbClr val="FF0000"/>
                          </a:solidFill>
                        </a:rPr>
                        <a:t>Técnica</a:t>
                      </a:r>
                      <a:endParaRPr lang="es-ES" sz="1200" b="1" dirty="0">
                        <a:solidFill>
                          <a:srgbClr val="FF0000"/>
                        </a:solidFill>
                      </a:endParaRPr>
                    </a:p>
                  </a:txBody>
                  <a:tcPr/>
                </a:tc>
                <a:tc>
                  <a:txBody>
                    <a:bodyPr/>
                    <a:lstStyle/>
                    <a:p>
                      <a:r>
                        <a:rPr lang="es-ES" sz="1400" b="1" dirty="0">
                          <a:solidFill>
                            <a:srgbClr val="FF0000"/>
                          </a:solidFill>
                        </a:rPr>
                        <a:t>Imágenes normales</a:t>
                      </a:r>
                    </a:p>
                  </a:txBody>
                  <a:tcPr/>
                </a:tc>
                <a:tc>
                  <a:txBody>
                    <a:bodyPr/>
                    <a:lstStyle/>
                    <a:p>
                      <a:r>
                        <a:rPr lang="es-ES" sz="1400" b="1" dirty="0">
                          <a:solidFill>
                            <a:srgbClr val="FF0000"/>
                          </a:solidFill>
                        </a:rPr>
                        <a:t>Comentarios</a:t>
                      </a:r>
                      <a:endParaRPr lang="es-ES" sz="1200" b="1" dirty="0">
                        <a:solidFill>
                          <a:srgbClr val="FF0000"/>
                        </a:solidFill>
                      </a:endParaRPr>
                    </a:p>
                  </a:txBody>
                  <a:tcPr/>
                </a:tc>
                <a:extLst>
                  <a:ext uri="{0D108BD9-81ED-4DB2-BD59-A6C34878D82A}">
                    <a16:rowId xmlns:a16="http://schemas.microsoft.com/office/drawing/2014/main" xmlns="" val="520119171"/>
                  </a:ext>
                </a:extLst>
              </a:tr>
              <a:tr h="5041607">
                <a:tc>
                  <a:txBody>
                    <a:bodyPr/>
                    <a:lstStyle/>
                    <a:p>
                      <a:pPr algn="ctr"/>
                      <a:r>
                        <a:rPr lang="es-ES" sz="1800" b="1" dirty="0"/>
                        <a:t>Paquete vascular del cuello</a:t>
                      </a:r>
                    </a:p>
                  </a:txBody>
                  <a:tcPr/>
                </a:tc>
                <a:tc>
                  <a:txBody>
                    <a:bodyPr/>
                    <a:lstStyle/>
                    <a:p>
                      <a:pPr marL="0" indent="0" algn="just">
                        <a:buFont typeface="Arial" panose="020B0604020202020204" pitchFamily="34" charset="0"/>
                        <a:buNone/>
                      </a:pPr>
                      <a:r>
                        <a:rPr lang="es-ES" sz="1100" dirty="0"/>
                        <a:t>La forma de diferenciar la arteria carótida de la vena yugular es, además de su localización anatómica (la arteria carótida se encuentra anterior a la vena en un corte longitudinal), que la arteria presenta una doble línea hiperecogénica en su pared (flecha), característico de este tipo de vaso.</a:t>
                      </a:r>
                    </a:p>
                    <a:p>
                      <a:pPr marL="0" indent="0" algn="just">
                        <a:buFont typeface="Arial" panose="020B0604020202020204" pitchFamily="34" charset="0"/>
                        <a:buNone/>
                      </a:pPr>
                      <a:r>
                        <a:rPr lang="es-ES" sz="1100" dirty="0"/>
                        <a:t>La vena yugular presenta, en cambio, una pared más fina y lisa (flecha azul).</a:t>
                      </a:r>
                    </a:p>
                  </a:txBody>
                  <a:tcPr/>
                </a:tc>
                <a:tc>
                  <a:txBody>
                    <a:bodyPr/>
                    <a:lstStyle/>
                    <a:p>
                      <a:pPr algn="just"/>
                      <a:r>
                        <a:rPr lang="es-ES" sz="1100" dirty="0"/>
                        <a:t>En la zona lateral del cuello, en un corte longitudinal visualizamos la arteria carótida común y la vena yugular.</a:t>
                      </a:r>
                    </a:p>
                  </a:txBody>
                  <a:tcPr/>
                </a:tc>
                <a:tc>
                  <a:txBody>
                    <a:bodyPr/>
                    <a:lstStyle/>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p>
                      <a:pPr marL="0" algn="l" defTabSz="914400" rtl="0" eaLnBrk="1" latinLnBrk="0" hangingPunct="1"/>
                      <a:endParaRPr lang="es-ES" sz="1100" kern="1200" dirty="0">
                        <a:solidFill>
                          <a:schemeClr val="bg2">
                            <a:lumMod val="10000"/>
                          </a:schemeClr>
                        </a:solidFill>
                        <a:highlight>
                          <a:srgbClr val="000000"/>
                        </a:highlight>
                        <a:latin typeface="+mn-lt"/>
                        <a:ea typeface="+mn-ea"/>
                        <a:cs typeface="+mn-cs"/>
                      </a:endParaRPr>
                    </a:p>
                  </a:txBody>
                  <a:tcPr/>
                </a:tc>
                <a:tc>
                  <a:txBody>
                    <a:bodyPr/>
                    <a:lstStyle/>
                    <a:p>
                      <a:pPr algn="just"/>
                      <a:endParaRPr lang="es-ES" sz="1100" kern="1200" dirty="0">
                        <a:solidFill>
                          <a:schemeClr val="dk1"/>
                        </a:solidFill>
                        <a:latin typeface="+mn-lt"/>
                        <a:ea typeface="+mn-ea"/>
                        <a:cs typeface="+mn-cs"/>
                      </a:endParaRPr>
                    </a:p>
                  </a:txBody>
                  <a:tcPr/>
                </a:tc>
                <a:extLst>
                  <a:ext uri="{0D108BD9-81ED-4DB2-BD59-A6C34878D82A}">
                    <a16:rowId xmlns:a16="http://schemas.microsoft.com/office/drawing/2014/main" xmlns="" val="1983829829"/>
                  </a:ext>
                </a:extLst>
              </a:tr>
            </a:tbl>
          </a:graphicData>
        </a:graphic>
      </p:graphicFrame>
      <p:pic>
        <p:nvPicPr>
          <p:cNvPr id="2" name="49a0315d7f88131730a350a8eac155dd49e94361-0-burned_in">
            <a:hlinkClick r:id="" action="ppaction://media"/>
            <a:extLst>
              <a:ext uri="{FF2B5EF4-FFF2-40B4-BE49-F238E27FC236}">
                <a16:creationId xmlns:a16="http://schemas.microsoft.com/office/drawing/2014/main" xmlns="" id="{940D69CD-953F-44D2-A12A-1EF0EB178A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45885" y="689112"/>
            <a:ext cx="2216430" cy="3053245"/>
          </a:xfrm>
          <a:prstGeom prst="rect">
            <a:avLst/>
          </a:prstGeom>
        </p:spPr>
      </p:pic>
      <p:sp>
        <p:nvSpPr>
          <p:cNvPr id="5" name="CuadroTexto 4">
            <a:extLst>
              <a:ext uri="{FF2B5EF4-FFF2-40B4-BE49-F238E27FC236}">
                <a16:creationId xmlns:a16="http://schemas.microsoft.com/office/drawing/2014/main" xmlns="" id="{BC4579F5-5D5B-4D1D-81B5-30948CDE9544}"/>
              </a:ext>
            </a:extLst>
          </p:cNvPr>
          <p:cNvSpPr txBox="1"/>
          <p:nvPr/>
        </p:nvSpPr>
        <p:spPr>
          <a:xfrm>
            <a:off x="7645885" y="856062"/>
            <a:ext cx="728869" cy="276999"/>
          </a:xfrm>
          <a:prstGeom prst="rect">
            <a:avLst/>
          </a:prstGeom>
          <a:noFill/>
        </p:spPr>
        <p:txBody>
          <a:bodyPr wrap="square" rtlCol="0">
            <a:spAutoFit/>
          </a:bodyPr>
          <a:lstStyle/>
          <a:p>
            <a:r>
              <a:rPr lang="es-ES" sz="1200" dirty="0">
                <a:solidFill>
                  <a:srgbClr val="FF0000"/>
                </a:solidFill>
              </a:rPr>
              <a:t>VÍDEO</a:t>
            </a:r>
            <a:endParaRPr lang="es-ES" dirty="0">
              <a:solidFill>
                <a:srgbClr val="FF0000"/>
              </a:solidFill>
            </a:endParaRPr>
          </a:p>
        </p:txBody>
      </p:sp>
      <p:cxnSp>
        <p:nvCxnSpPr>
          <p:cNvPr id="6" name="Conector recto de flecha 5">
            <a:extLst>
              <a:ext uri="{FF2B5EF4-FFF2-40B4-BE49-F238E27FC236}">
                <a16:creationId xmlns:a16="http://schemas.microsoft.com/office/drawing/2014/main" xmlns="" id="{6E80F839-3313-4738-9EC1-229B2B6CEC17}"/>
              </a:ext>
            </a:extLst>
          </p:cNvPr>
          <p:cNvCxnSpPr/>
          <p:nvPr/>
        </p:nvCxnSpPr>
        <p:spPr>
          <a:xfrm flipH="1">
            <a:off x="8825948" y="1431235"/>
            <a:ext cx="265043" cy="3048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 name="Conector recto de flecha 6">
            <a:extLst>
              <a:ext uri="{FF2B5EF4-FFF2-40B4-BE49-F238E27FC236}">
                <a16:creationId xmlns:a16="http://schemas.microsoft.com/office/drawing/2014/main" xmlns="" id="{555A26BC-AAF8-4622-89CA-C5A62EF78A3D}"/>
              </a:ext>
            </a:extLst>
          </p:cNvPr>
          <p:cNvCxnSpPr/>
          <p:nvPr/>
        </p:nvCxnSpPr>
        <p:spPr>
          <a:xfrm flipH="1">
            <a:off x="8754100" y="1987134"/>
            <a:ext cx="265043" cy="304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293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1614</TotalTime>
  <Words>5509</Words>
  <Application>Microsoft Office PowerPoint</Application>
  <PresentationFormat>Panorámica</PresentationFormat>
  <Paragraphs>1012</Paragraphs>
  <Slides>55</Slides>
  <Notes>0</Notes>
  <HiddenSlides>0</HiddenSlides>
  <MMClips>12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55</vt:i4>
      </vt:variant>
    </vt:vector>
  </HeadingPairs>
  <TitlesOfParts>
    <vt:vector size="62" baseType="lpstr">
      <vt:lpstr>Arial</vt:lpstr>
      <vt:lpstr>Calibri</vt:lpstr>
      <vt:lpstr>Calibri Light</vt:lpstr>
      <vt:lpstr>NexusSansPro</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Pedro José Romero Palacios</dc:creator>
  <cp:lastModifiedBy>Cuenta Microsoft</cp:lastModifiedBy>
  <cp:revision>168</cp:revision>
  <dcterms:created xsi:type="dcterms:W3CDTF">2022-03-22T08:52:12Z</dcterms:created>
  <dcterms:modified xsi:type="dcterms:W3CDTF">2022-06-15T08:47:31Z</dcterms:modified>
</cp:coreProperties>
</file>