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3" r:id="rId2"/>
    <p:sldId id="264" r:id="rId3"/>
    <p:sldId id="267" r:id="rId4"/>
    <p:sldId id="265" r:id="rId5"/>
    <p:sldId id="287" r:id="rId6"/>
    <p:sldId id="286" r:id="rId7"/>
    <p:sldId id="259" r:id="rId8"/>
    <p:sldId id="279" r:id="rId9"/>
    <p:sldId id="282" r:id="rId10"/>
    <p:sldId id="283" r:id="rId11"/>
    <p:sldId id="268" r:id="rId12"/>
    <p:sldId id="280" r:id="rId13"/>
    <p:sldId id="284" r:id="rId14"/>
    <p:sldId id="271" r:id="rId15"/>
    <p:sldId id="256" r:id="rId16"/>
    <p:sldId id="269" r:id="rId17"/>
    <p:sldId id="276" r:id="rId18"/>
    <p:sldId id="278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83C"/>
    <a:srgbClr val="165F32"/>
    <a:srgbClr val="973668"/>
    <a:srgbClr val="00501F"/>
    <a:srgbClr val="D2A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538BD-F1A8-4BB7-988B-0EF7BF8CAB81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C7FB7-826E-4086-BF44-50ACE5FD84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518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07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425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7970-6F49-4C06-A29F-85A8E977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DE2D2D-F6EA-4090-AA53-2052110AB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199050-E7A3-411A-A792-AD81209C6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45B4EE-4A6B-499F-9181-2D02E3B8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C9FDD1-77FF-4594-BA3D-C3F60F7B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5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4AE76-0FC3-4DB2-BC1F-C30B0648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4C4CF-A597-481B-98F4-21D9187D8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EEFD5-8DF9-4526-8AA8-28263D75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5E6D6F-118E-43B8-9A22-A2D67E04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9E142-3525-4265-BB11-1C52ED3C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8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6ECDDE-63BC-4F7F-881F-91391B191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2CAC89-1012-40EC-B0F7-5C0E45A30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43C45E-2DF6-4192-B020-66016636D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15B48-EBE5-46A8-9508-AD8B1FC7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55A73F-FEBA-41E0-88D9-BD9AA866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8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Pad Air">
  <p:cSld name="1_iPad Ai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3376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550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73178-A53E-4758-8524-2501E52F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5E732D-FF71-45C0-A631-76333946D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465909-705F-4704-9EDF-E91D59AA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BD17F-D213-4EA2-9BAD-B817D878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4B7AF6-3A7A-4671-8863-982639DA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5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0B986-54FC-4274-BAE9-5AF23870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E5D2C5-9427-4D42-918B-24B103E51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136063-224A-48DA-BA4E-DF110E24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A5D54-1350-4818-94F5-CDDDFD13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6FA2B0-FF28-446E-9E73-18670E15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0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93D34-AEEB-4A66-907B-F6BA5C74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370BF5-DE32-4DC7-9490-55C11E829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06C80-4AEE-4E92-BF3F-3960EF714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DD33B1-6DA8-4869-B59B-34CFD734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17ED1C-A443-4506-B4A5-B6561B4D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B349F2-FECF-4ED6-BD69-30A5AADC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6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4B02F-3B6F-40C7-81BB-CC5B905E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9461A6-B911-46FA-8BF8-A1BFD59D7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42FAA2-8DE5-4722-BA33-579FCE111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76569E-A122-4E62-96F1-AA2AA3F56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80C8094-E469-47C1-9E2D-ABFAFDE80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E93ECF-9232-4E93-8B5C-AA162CE7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B3A026-290C-4E53-B571-3D8500991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7D133A-87D7-44CE-9F44-9EB371C0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1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06FFC-5B78-4075-B4E0-BB2CDD84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078A19-690F-4961-8108-726B5FC7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FBFC1B-E637-4926-838C-19ADDBEB0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3F4CC4-4FEF-4433-A0A6-94CE741F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55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E76BFC-5F87-4F63-B7BE-184EFC2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564AEA-89EA-46C3-9094-E0C8FA43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E77B42-AAAE-4BCB-ABBD-0A7B6244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2C5B6-542F-42C5-B34B-2780F5DF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E34FDC-D200-4756-8072-AC37F319B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C38792-998E-47CC-BCCE-B69AEE3C0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4BB1B-582F-4CD8-9932-B79AE9BE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C46943-E567-4279-9840-4884A133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66AF06-6CD5-4B4F-8C2F-870547FF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4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6A236-E891-48BF-BE28-75A425F2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2D78ED-67E9-4E58-8934-FBA617229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FF2421-F3D8-4766-8CA7-8EBCEEA70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52EBA8-982B-4D33-9BA2-7625DBB9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5E5CEB-58F8-41C0-8A0A-4F61D9C1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C5EA4E-682F-42D4-98DA-20599A52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9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B716CE-44EF-424E-A217-72C79BC59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C808F6-74B1-4BB2-8201-EB8092C6A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3FFE57-EB06-4809-8631-526462AD0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A936-D43A-41CF-B64A-D3C741D70745}" type="datetimeFigureOut">
              <a:rPr lang="es-ES" smtClean="0"/>
              <a:t>30/09/2022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235CE4-ACBC-46C7-8FA4-EA82A476B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18ECC-485F-4D71-8450-FD4D73C19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66F82-715A-41DA-B87A-259BBFC091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071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64A1673-219B-5E1C-87F4-946092B3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76200"/>
            <a:ext cx="12190412" cy="6934200"/>
          </a:xfrm>
          <a:prstGeom prst="rect">
            <a:avLst/>
          </a:prstGeom>
          <a:solidFill>
            <a:schemeClr val="bg1"/>
          </a:solidFill>
          <a:effectLst>
            <a:glow>
              <a:schemeClr val="accent1">
                <a:alpha val="53000"/>
              </a:schemeClr>
            </a:glow>
            <a:outerShdw dist="50800" dir="12240000" sx="1000" sy="1000" algn="ctr" rotWithShape="0">
              <a:srgbClr val="000000">
                <a:alpha val="5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DBCE10-380B-811F-8051-DE394B417B6D}"/>
              </a:ext>
            </a:extLst>
          </p:cNvPr>
          <p:cNvSpPr txBox="1"/>
          <p:nvPr/>
        </p:nvSpPr>
        <p:spPr>
          <a:xfrm>
            <a:off x="0" y="1915544"/>
            <a:ext cx="1156524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600" b="1" dirty="0">
                <a:solidFill>
                  <a:srgbClr val="FFC000"/>
                </a:solidFill>
              </a:rPr>
              <a:t>LA BIBLIOTECA AL JARDÍN…</a:t>
            </a:r>
          </a:p>
          <a:p>
            <a:endParaRPr lang="es-ES" sz="6600" b="1" dirty="0">
              <a:solidFill>
                <a:srgbClr val="FFC000"/>
              </a:solidFill>
            </a:endParaRPr>
          </a:p>
          <a:p>
            <a:endParaRPr lang="es-ES" sz="4000" dirty="0"/>
          </a:p>
          <a:p>
            <a:r>
              <a:rPr lang="es-ES" sz="5400" b="1" dirty="0">
                <a:solidFill>
                  <a:srgbClr val="FDC83C"/>
                </a:solidFill>
              </a:rPr>
              <a:t>      </a:t>
            </a:r>
            <a:r>
              <a:rPr lang="es-ES" sz="5400" b="1" dirty="0">
                <a:solidFill>
                  <a:srgbClr val="FFC000"/>
                </a:solidFill>
              </a:rPr>
              <a:t>prolongando el  BookCrossing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4E31EA-CA55-C846-7BBF-4FE3AD555303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4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08FBF2-2230-1B4A-723A-AAE03B9A3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23" y="849971"/>
            <a:ext cx="6493079" cy="486980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4545DD-76FC-880E-BA21-58C7B3827290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C56EC5-E65A-864B-5C4D-420099299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857" y="2488290"/>
            <a:ext cx="30956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4AFDB99B-56D0-2E2F-8BDB-9817C6BE8DAD}"/>
              </a:ext>
            </a:extLst>
          </p:cNvPr>
          <p:cNvGrpSpPr/>
          <p:nvPr/>
        </p:nvGrpSpPr>
        <p:grpSpPr>
          <a:xfrm>
            <a:off x="667019" y="1669055"/>
            <a:ext cx="6802676" cy="2866582"/>
            <a:chOff x="438333" y="3609852"/>
            <a:chExt cx="6802676" cy="286658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9522151-3522-845B-3EDB-2101DF0D2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333" y="3609852"/>
              <a:ext cx="6802676" cy="2866582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66230C3-C9CE-A0BF-D4BF-7EFEFFA6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333" y="3680603"/>
              <a:ext cx="1701017" cy="1701017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07487984-FF04-C375-DEF4-61E8B9AEC70B}"/>
              </a:ext>
            </a:extLst>
          </p:cNvPr>
          <p:cNvSpPr txBox="1"/>
          <p:nvPr/>
        </p:nvSpPr>
        <p:spPr>
          <a:xfrm>
            <a:off x="667019" y="505560"/>
            <a:ext cx="6094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B050"/>
                </a:solidFill>
                <a:latin typeface="Agency FB" panose="020B0503020202020204" pitchFamily="34" charset="0"/>
              </a:rPr>
              <a:t>TINKERCAD</a:t>
            </a:r>
            <a:endParaRPr lang="es-ES" sz="2800" b="1" dirty="0">
              <a:solidFill>
                <a:srgbClr val="00B050"/>
              </a:solidFill>
              <a:latin typeface="Agency FB" panose="020B0503020202020204" pitchFamily="34" charset="0"/>
            </a:endParaRPr>
          </a:p>
          <a:p>
            <a:r>
              <a:rPr lang="es-ES" sz="2800" b="1" dirty="0">
                <a:latin typeface="Agency FB" panose="020B0503020202020204" pitchFamily="34" charset="0"/>
              </a:rPr>
              <a:t>Programa de diseño 3D en línea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2EBC5D-DC5B-5B8F-D22E-8F479B117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590" y="3299980"/>
            <a:ext cx="2712103" cy="18549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23EFA1-BDFF-5E69-37F5-7F4FA53082AB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AF84A8-06E4-DB10-79D8-4869EF19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49" y="2461680"/>
            <a:ext cx="6432031" cy="30983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4179828-58C0-9417-19EB-3F467A84B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480" y="196913"/>
            <a:ext cx="2454501" cy="26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5C9CFE31-8831-EDC3-FE7A-81E45A599CCB}"/>
              </a:ext>
            </a:extLst>
          </p:cNvPr>
          <p:cNvSpPr/>
          <p:nvPr/>
        </p:nvSpPr>
        <p:spPr>
          <a:xfrm>
            <a:off x="708869" y="1195330"/>
            <a:ext cx="5964573" cy="2567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501BCD-CC43-63B1-8251-2DD00675B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270" y="745569"/>
            <a:ext cx="857775" cy="857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8A1BC13-DAB8-832C-D2AB-E21DA648C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473" y="2258078"/>
            <a:ext cx="4177719" cy="31332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EDF397-B551-5451-B6A2-9D8E32B4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332" y="563961"/>
            <a:ext cx="1670472" cy="13667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30538B-1EB8-0427-E665-7466B228C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08" y="3772763"/>
            <a:ext cx="2875033" cy="2157385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EF4635D-D2E3-E900-5F88-DACD6A5D948F}"/>
              </a:ext>
            </a:extLst>
          </p:cNvPr>
          <p:cNvCxnSpPr>
            <a:cxnSpLocks/>
          </p:cNvCxnSpPr>
          <p:nvPr/>
        </p:nvCxnSpPr>
        <p:spPr>
          <a:xfrm flipV="1">
            <a:off x="3691155" y="2892403"/>
            <a:ext cx="1047186" cy="22152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D4C78814-DE3D-11ED-B847-1BBDAB105D61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20842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188E15-DBBE-A81D-6908-976581A1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544" y="461394"/>
            <a:ext cx="4213570" cy="56164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B8FA8ED-5B3F-94B6-CAD0-8E623A6248AC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10291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AD52EE-32D3-B670-1B5E-C45FAC7664EE}"/>
              </a:ext>
            </a:extLst>
          </p:cNvPr>
          <p:cNvSpPr txBox="1"/>
          <p:nvPr/>
        </p:nvSpPr>
        <p:spPr>
          <a:xfrm>
            <a:off x="3050177" y="3250865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EAB97C-95F5-9B66-1EFE-FA37710BF5FF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0772C1-19CA-6C8F-6A83-43BF925EE411}"/>
              </a:ext>
            </a:extLst>
          </p:cNvPr>
          <p:cNvSpPr txBox="1"/>
          <p:nvPr/>
        </p:nvSpPr>
        <p:spPr>
          <a:xfrm>
            <a:off x="3047281" y="324433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dirty="0">
                <a:effectLst/>
              </a:rPr>
              <a:t> 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44C9422-C1F2-95F8-C3A5-44DE184C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98" y="232061"/>
            <a:ext cx="4663427" cy="29396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1922B1-4ABD-DCAE-5095-17DB7C08B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063" y="2686643"/>
            <a:ext cx="6231528" cy="3477824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5B145CAA-7BB9-B5E2-D37B-795987A7CA0D}"/>
              </a:ext>
            </a:extLst>
          </p:cNvPr>
          <p:cNvCxnSpPr>
            <a:cxnSpLocks/>
          </p:cNvCxnSpPr>
          <p:nvPr/>
        </p:nvCxnSpPr>
        <p:spPr>
          <a:xfrm>
            <a:off x="3133725" y="1372381"/>
            <a:ext cx="5070475" cy="25773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3B4E9765-899C-B276-EF0F-FC0FF1098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330" y="287544"/>
            <a:ext cx="1769545" cy="23608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D4A8942-DACC-6192-977F-FAB0D55F445E}"/>
              </a:ext>
            </a:extLst>
          </p:cNvPr>
          <p:cNvSpPr txBox="1"/>
          <p:nvPr/>
        </p:nvSpPr>
        <p:spPr>
          <a:xfrm>
            <a:off x="904875" y="3613666"/>
            <a:ext cx="2781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latin typeface="Agency FB" panose="020B0503020202020204" pitchFamily="34" charset="0"/>
              </a:rPr>
              <a:t>¿Dónde está ubicado?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7C7B6F-DFA6-534F-BAC8-ECB5A0BB96A1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2256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F3EC92-A4C9-44CE-8646-459DCABAC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209099"/>
            <a:ext cx="4433043" cy="591072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46DA33-825E-E2B4-761D-80484040A4D6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37104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91672A-4A16-1E79-BFF4-970B105D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525" y="584970"/>
            <a:ext cx="7351515" cy="55136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55DC42-EA4F-10BB-D899-FF03CBACEA38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41632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04B6C48-D0EF-7525-5DD7-3E2369306507}"/>
              </a:ext>
            </a:extLst>
          </p:cNvPr>
          <p:cNvSpPr txBox="1"/>
          <p:nvPr/>
        </p:nvSpPr>
        <p:spPr>
          <a:xfrm>
            <a:off x="2416203" y="989289"/>
            <a:ext cx="83375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Han participado:</a:t>
            </a:r>
          </a:p>
          <a:p>
            <a:endParaRPr lang="es-ES" dirty="0"/>
          </a:p>
          <a:p>
            <a:r>
              <a:rPr lang="es-ES" b="1" dirty="0"/>
              <a:t>Soledad López Gómez</a:t>
            </a:r>
          </a:p>
          <a:p>
            <a:r>
              <a:rPr lang="pt-BR" b="1" dirty="0"/>
              <a:t>Maria </a:t>
            </a:r>
            <a:r>
              <a:rPr lang="pt-BR" b="1" dirty="0" err="1"/>
              <a:t>del</a:t>
            </a:r>
            <a:r>
              <a:rPr lang="pt-BR" b="1" dirty="0"/>
              <a:t> Pilar Fernández </a:t>
            </a:r>
            <a:r>
              <a:rPr lang="pt-BR" b="1" dirty="0" err="1"/>
              <a:t>Paramo</a:t>
            </a:r>
            <a:endParaRPr lang="pt-BR" b="1" dirty="0"/>
          </a:p>
          <a:p>
            <a:r>
              <a:rPr lang="es-ES" b="1" dirty="0"/>
              <a:t>Teodoro Pérez Guerra</a:t>
            </a:r>
          </a:p>
          <a:p>
            <a:r>
              <a:rPr lang="pt-BR" dirty="0" err="1"/>
              <a:t>Bibliotecarios</a:t>
            </a:r>
            <a:r>
              <a:rPr lang="pt-BR" dirty="0"/>
              <a:t> </a:t>
            </a:r>
            <a:r>
              <a:rPr lang="pt-BR" dirty="0" err="1"/>
              <a:t>puesto</a:t>
            </a:r>
            <a:r>
              <a:rPr lang="pt-BR" dirty="0"/>
              <a:t> base</a:t>
            </a:r>
          </a:p>
          <a:p>
            <a:endParaRPr lang="pt-BR" b="1" dirty="0"/>
          </a:p>
          <a:p>
            <a:r>
              <a:rPr lang="es-ES" b="1" dirty="0"/>
              <a:t>Ignacio Ramón </a:t>
            </a:r>
            <a:r>
              <a:rPr lang="es-ES" b="1" dirty="0" err="1"/>
              <a:t>Válor</a:t>
            </a:r>
            <a:r>
              <a:rPr lang="es-ES" b="1" dirty="0"/>
              <a:t> Escobar</a:t>
            </a:r>
          </a:p>
          <a:p>
            <a:r>
              <a:rPr lang="es-ES" b="1" dirty="0" err="1"/>
              <a:t>Lan</a:t>
            </a:r>
            <a:r>
              <a:rPr lang="es-ES" b="1" dirty="0"/>
              <a:t> </a:t>
            </a:r>
            <a:r>
              <a:rPr lang="es-ES" b="1" dirty="0" err="1"/>
              <a:t>Xueyao</a:t>
            </a:r>
            <a:endParaRPr lang="es-ES" b="1" dirty="0"/>
          </a:p>
          <a:p>
            <a:r>
              <a:rPr lang="es-ES" dirty="0"/>
              <a:t>Alumnado en prácticas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Nuestro agradecimiento especial a </a:t>
            </a:r>
            <a:r>
              <a:rPr lang="es-ES" b="1" dirty="0"/>
              <a:t>Javier Alcaide </a:t>
            </a:r>
            <a:r>
              <a:rPr lang="es-ES" dirty="0"/>
              <a:t>(auxiliar de mantenimiento) sin cuya colaboración no hubiera podido realizarse este proyecto.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26E0D39-20F6-806C-A0AE-DE7C78EBDCB9}"/>
              </a:ext>
            </a:extLst>
          </p:cNvPr>
          <p:cNvCxnSpPr>
            <a:cxnSpLocks/>
          </p:cNvCxnSpPr>
          <p:nvPr/>
        </p:nvCxnSpPr>
        <p:spPr>
          <a:xfrm>
            <a:off x="2385181" y="1080341"/>
            <a:ext cx="0" cy="4434543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286CE3D5-548F-8F8D-1FA2-ABA9BAEEF5CF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225934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239" y="3867227"/>
            <a:ext cx="6966456" cy="82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A1CDA4-58AF-A860-7D76-CE3BBF00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469" y="319734"/>
            <a:ext cx="9062658" cy="3463702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BB7276F3-7E4D-B7D8-5C5A-55AA4A8DC19B}"/>
              </a:ext>
            </a:extLst>
          </p:cNvPr>
          <p:cNvGrpSpPr/>
          <p:nvPr/>
        </p:nvGrpSpPr>
        <p:grpSpPr>
          <a:xfrm>
            <a:off x="8237990" y="5099389"/>
            <a:ext cx="3533735" cy="1169551"/>
            <a:chOff x="8694133" y="5280417"/>
            <a:chExt cx="3380628" cy="1169551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EF0FDE9-855A-8997-164E-82964E807549}"/>
                </a:ext>
              </a:extLst>
            </p:cNvPr>
            <p:cNvSpPr txBox="1"/>
            <p:nvPr/>
          </p:nvSpPr>
          <p:spPr>
            <a:xfrm>
              <a:off x="8917778" y="5280417"/>
              <a:ext cx="315698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rgbClr val="973668"/>
                  </a:solidFill>
                </a:rPr>
                <a:t>    Correo / Web</a:t>
              </a:r>
            </a:p>
            <a:p>
              <a:r>
                <a:rPr lang="es-ES" b="1" dirty="0"/>
                <a:t>   </a:t>
              </a:r>
              <a:r>
                <a:rPr lang="es-ES" sz="1600" b="1" dirty="0"/>
                <a:t>bibliomaker@ugr.es</a:t>
              </a:r>
            </a:p>
            <a:p>
              <a:r>
                <a:rPr lang="es-ES" sz="1600" b="1" dirty="0"/>
                <a:t>   https://blogs.ugr.es/bibliomaker/</a:t>
              </a:r>
            </a:p>
            <a:p>
              <a:endParaRPr lang="es-ES" b="1" dirty="0"/>
            </a:p>
          </p:txBody>
        </p:sp>
        <p:pic>
          <p:nvPicPr>
            <p:cNvPr id="14" name="Gráfico 13" descr="Contorno">
              <a:extLst>
                <a:ext uri="{FF2B5EF4-FFF2-40B4-BE49-F238E27FC236}">
                  <a16:creationId xmlns:a16="http://schemas.microsoft.com/office/drawing/2014/main" id="{6E2A7F31-85FA-9F5F-D20F-47856D19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94133" y="5284582"/>
              <a:ext cx="447290" cy="447290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418985B-25C5-AD20-3DE9-86D4060C58C2}"/>
              </a:ext>
            </a:extLst>
          </p:cNvPr>
          <p:cNvGrpSpPr/>
          <p:nvPr/>
        </p:nvGrpSpPr>
        <p:grpSpPr>
          <a:xfrm>
            <a:off x="5009703" y="5099389"/>
            <a:ext cx="2101240" cy="1231106"/>
            <a:chOff x="4581866" y="5375162"/>
            <a:chExt cx="2101240" cy="1231106"/>
          </a:xfrm>
        </p:grpSpPr>
        <p:pic>
          <p:nvPicPr>
            <p:cNvPr id="4" name="Gráfico 3" descr="Smartphone">
              <a:extLst>
                <a:ext uri="{FF2B5EF4-FFF2-40B4-BE49-F238E27FC236}">
                  <a16:creationId xmlns:a16="http://schemas.microsoft.com/office/drawing/2014/main" id="{7B39C5D5-A159-EBB1-B986-7F2BD2265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81866" y="5393358"/>
              <a:ext cx="468613" cy="468613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B78105B-F2B5-EB67-C902-2D91EFC3146F}"/>
                </a:ext>
              </a:extLst>
            </p:cNvPr>
            <p:cNvSpPr txBox="1"/>
            <p:nvPr/>
          </p:nvSpPr>
          <p:spPr>
            <a:xfrm>
              <a:off x="5074973" y="5375162"/>
              <a:ext cx="160813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rgbClr val="165F32"/>
                  </a:solidFill>
                </a:rPr>
                <a:t>Teléfono</a:t>
              </a:r>
            </a:p>
            <a:p>
              <a:r>
                <a:rPr lang="es-ES" sz="1600" b="1" dirty="0"/>
                <a:t>(+34)958 241000</a:t>
              </a:r>
            </a:p>
            <a:p>
              <a:r>
                <a:rPr lang="es-ES" sz="1600" b="1" dirty="0"/>
                <a:t>ext. 20854</a:t>
              </a:r>
            </a:p>
            <a:p>
              <a:endParaRPr lang="es-ES" sz="2000" b="1" dirty="0"/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765C8D36-DFD9-6849-BAFE-BE0502EE9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0318" y="3929917"/>
            <a:ext cx="4326545" cy="760853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624624E3-DFE3-4CD9-9DB8-DC6CBF19F7E4}"/>
              </a:ext>
            </a:extLst>
          </p:cNvPr>
          <p:cNvGrpSpPr/>
          <p:nvPr/>
        </p:nvGrpSpPr>
        <p:grpSpPr>
          <a:xfrm>
            <a:off x="563953" y="5037834"/>
            <a:ext cx="4421255" cy="1231106"/>
            <a:chOff x="496842" y="5099389"/>
            <a:chExt cx="4175826" cy="123110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E4BBF1D-97F5-8D8D-4759-B411F1B4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6842" y="5099389"/>
              <a:ext cx="3949337" cy="571156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0644A3A-9CBA-B7C0-8AA7-05940DE44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9403" y="5550844"/>
              <a:ext cx="1377570" cy="283648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B065133-82B1-2D83-89AD-1C9D80600550}"/>
                </a:ext>
              </a:extLst>
            </p:cNvPr>
            <p:cNvSpPr txBox="1"/>
            <p:nvPr/>
          </p:nvSpPr>
          <p:spPr>
            <a:xfrm>
              <a:off x="723331" y="5807275"/>
              <a:ext cx="39493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400" b="1" dirty="0"/>
                <a:t>Dirección: Campus Universitario de Fuentenueva s/n, 18071 Granada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BD0BC-023E-7255-4D34-BF9A00F8A230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19466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1ZfWub5m5ddyxzfq2iWm83ShOTw75wsPhCUjQhKuM6xl3P3OVCjDGmA3dxBb0uSfRVNDKj4WMeeX1vb9Tqhec9ToN6d4O3d1xa4i3PGaWziE9vD7n409H-V8hzht5rbJm2-PRhhYyKdSANqZ_Ba9AZx0VROSXF-ps9kt-Rwud8xLtGmnqm71RBqOENi9ywEoOtoK">
            <a:extLst>
              <a:ext uri="{FF2B5EF4-FFF2-40B4-BE49-F238E27FC236}">
                <a16:creationId xmlns:a16="http://schemas.microsoft.com/office/drawing/2014/main" id="{A83D4C98-5BA5-4722-8AC5-6D3663A2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83" y="406188"/>
            <a:ext cx="5430025" cy="53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7F9319-71EC-76AE-E7C7-6772D0E9E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8" y="406188"/>
            <a:ext cx="2747418" cy="158144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0F918A-857F-D637-81F5-249A58B3D205}"/>
              </a:ext>
            </a:extLst>
          </p:cNvPr>
          <p:cNvSpPr txBox="1"/>
          <p:nvPr/>
        </p:nvSpPr>
        <p:spPr>
          <a:xfrm>
            <a:off x="176758" y="2762266"/>
            <a:ext cx="6033542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dirty="0"/>
              <a:t>PROPUESTAS REALIZADAS EN EL TALLER/LABORATORIO</a:t>
            </a:r>
          </a:p>
          <a:p>
            <a:pPr algn="ctr"/>
            <a:endParaRPr lang="es-ES" dirty="0"/>
          </a:p>
          <a:p>
            <a:pPr algn="ctr"/>
            <a:r>
              <a:rPr lang="es-ES" sz="3600" b="1" dirty="0">
                <a:solidFill>
                  <a:schemeClr val="tx1"/>
                </a:solidFill>
              </a:rPr>
              <a:t>BIBLIOTECAS : JARDINES</a:t>
            </a:r>
          </a:p>
          <a:p>
            <a:pPr algn="ctr"/>
            <a:endParaRPr lang="es-ES" dirty="0"/>
          </a:p>
          <a:p>
            <a:pPr algn="ctr"/>
            <a:r>
              <a:rPr lang="es-ES" sz="2400" dirty="0"/>
              <a:t>ORGANIZADO Y REALIZADO MAYO 2021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F0BF27-A5F9-93F3-B3AB-611A98792AB5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32632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C57E13-B73C-48B9-B9C3-54DDBAF0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733" y="421984"/>
            <a:ext cx="1949539" cy="13901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58703EC-AB5F-D4E9-F808-6BAE3DF68326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1AD2A8-5087-E9F9-8F6E-DBF83E1CF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1" y="492218"/>
            <a:ext cx="6145301" cy="76816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EC00C28-E71D-2A9F-1C90-3882CBD5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6" y="2116886"/>
            <a:ext cx="248374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D1AE294-FB9C-4843-4E91-7A8E4A9F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3778998"/>
            <a:ext cx="3953934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7B6652-E763-DFEF-5357-DAFC60DE6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657" y="2194804"/>
            <a:ext cx="3218151" cy="3521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9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75651 0.5831 " pathEditMode="relative" rAng="0" ptsTypes="AA">
                                      <p:cBhvr>
                                        <p:cTn id="6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26" y="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D24C7C2-3E04-FA50-A1B8-80F021E1CBA4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CA14426-34BC-5D43-249F-D23565EE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02" y="1243597"/>
            <a:ext cx="10728960" cy="43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27558B-7ED1-B92B-0AC8-FBD7DADCF3D7}"/>
              </a:ext>
            </a:extLst>
          </p:cNvPr>
          <p:cNvSpPr txBox="1"/>
          <p:nvPr/>
        </p:nvSpPr>
        <p:spPr>
          <a:xfrm>
            <a:off x="4076700" y="706438"/>
            <a:ext cx="7258050" cy="41549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4400" dirty="0"/>
              <a:t>REUTILIZACIÓN DE MOBILIARIO EN  DESUSO DE LA UNIVERSIDAD PARA SU INTEGRACIÓN EN LOS  JARDINES COMO PEQUEÑAS  </a:t>
            </a:r>
          </a:p>
          <a:p>
            <a:r>
              <a:rPr lang="es-ES" sz="4400" dirty="0"/>
              <a:t>BIBLIOTECAS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BC604D-A79D-14CC-9F36-2E21545DA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97" y="228600"/>
            <a:ext cx="2614006" cy="25553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05701C-FA7C-07F9-C451-D1B6D97B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807" y="5132597"/>
            <a:ext cx="1367605" cy="136760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E2BC308-C9B1-A01E-4D74-02E5C330FA55}"/>
              </a:ext>
            </a:extLst>
          </p:cNvPr>
          <p:cNvSpPr txBox="1"/>
          <p:nvPr/>
        </p:nvSpPr>
        <p:spPr>
          <a:xfrm>
            <a:off x="2222090" y="5512786"/>
            <a:ext cx="7943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Agency FB" panose="020B0503020202020204" pitchFamily="34" charset="0"/>
              </a:rPr>
              <a:t>Reducir la generación de desechos mediante actividades de prevención, reducción, reciclado y reutilización (tanto para empresas como para personas</a:t>
            </a:r>
            <a:r>
              <a:rPr lang="es-ES" dirty="0"/>
              <a:t>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949077-C176-2788-09C1-71F93AB20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7" y="4950719"/>
            <a:ext cx="2183023" cy="154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F65998F-0401-EDE1-1C9F-86C51DD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63" y="273489"/>
            <a:ext cx="4596506" cy="61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0A39903-FD0A-E2DD-CBFD-512CB02D1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423" y="273489"/>
            <a:ext cx="4535046" cy="60467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C63C22-5550-2657-4D93-CD9950A9C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23" y="273489"/>
            <a:ext cx="4596506" cy="6128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6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B49709-80B9-4E75-9BAA-E4DAF1409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0" y="334939"/>
            <a:ext cx="4125587" cy="55007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6A997-2354-DDBC-A0EA-98E7D1883C1B}"/>
              </a:ext>
            </a:extLst>
          </p:cNvPr>
          <p:cNvSpPr txBox="1"/>
          <p:nvPr/>
        </p:nvSpPr>
        <p:spPr>
          <a:xfrm>
            <a:off x="5569000" y="558800"/>
            <a:ext cx="622662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latin typeface="Agency FB" panose="020B0503020202020204" pitchFamily="34" charset="0"/>
              </a:rPr>
              <a:t>PARA CONSEGUIR ESTE RESULTADO </a:t>
            </a:r>
          </a:p>
          <a:p>
            <a:r>
              <a:rPr lang="es-ES" sz="6600" dirty="0">
                <a:latin typeface="Agency FB" panose="020B0503020202020204" pitchFamily="34" charset="0"/>
              </a:rPr>
              <a:t> SE HAN UTILIZADO DIFERENTES RECURSOS…</a:t>
            </a:r>
          </a:p>
          <a:p>
            <a:endParaRPr lang="es-ES" sz="3600" dirty="0">
              <a:latin typeface="Agency FB" panose="020B05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4EE3C0-790F-0ECA-6CB0-EA6566B81543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16851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789BBE-9582-094B-BB18-48149F85C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79" y="1433512"/>
            <a:ext cx="7141858" cy="4161945"/>
          </a:xfrm>
          <a:prstGeom prst="rect">
            <a:avLst/>
          </a:prstGeom>
        </p:spPr>
      </p:pic>
      <p:pic>
        <p:nvPicPr>
          <p:cNvPr id="1026" name="Picture 2" descr="Inkscape - Wikipedia, la enciclopedia libre">
            <a:extLst>
              <a:ext uri="{FF2B5EF4-FFF2-40B4-BE49-F238E27FC236}">
                <a16:creationId xmlns:a16="http://schemas.microsoft.com/office/drawing/2014/main" id="{5BCE6CD9-D629-952F-C28D-0A81BFA3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11" y="714531"/>
            <a:ext cx="1212797" cy="121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0EC8C0C-DC72-9D6C-AC43-39F87690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967" y="893211"/>
            <a:ext cx="1034117" cy="10341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75A647-8D65-C4D4-0945-832B78119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849" y="2479974"/>
            <a:ext cx="2198359" cy="16487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585323-FA79-0860-983D-384445F0A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276" y="3875655"/>
            <a:ext cx="1931381" cy="257441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F5E5D7-596E-5C01-1A9A-184E3A964646}"/>
              </a:ext>
            </a:extLst>
          </p:cNvPr>
          <p:cNvSpPr txBox="1"/>
          <p:nvPr/>
        </p:nvSpPr>
        <p:spPr>
          <a:xfrm>
            <a:off x="887399" y="893211"/>
            <a:ext cx="376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gency FB" panose="020B0503020202020204" pitchFamily="34" charset="0"/>
              </a:rPr>
              <a:t>BÚSQUEDA DEL DISEÑO EN WEB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5B2B0E-CB25-DD33-85EE-EE8BB2A74DAB}"/>
              </a:ext>
            </a:extLst>
          </p:cNvPr>
          <p:cNvSpPr txBox="1"/>
          <p:nvPr/>
        </p:nvSpPr>
        <p:spPr>
          <a:xfrm>
            <a:off x="4983905" y="462324"/>
            <a:ext cx="376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gency FB" panose="020B0503020202020204" pitchFamily="34" charset="0"/>
              </a:rPr>
              <a:t>VECTORIZACIÓN Y TRATAMIENTO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4F3D1-FE1F-C6AD-FC16-895C480A1405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26660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204E6C-249D-94E3-25FB-A1B3B81E4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53" y="2140975"/>
            <a:ext cx="11313753" cy="29619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524A14-9A25-9D0D-9689-4BB29C827115}"/>
              </a:ext>
            </a:extLst>
          </p:cNvPr>
          <p:cNvSpPr txBox="1"/>
          <p:nvPr/>
        </p:nvSpPr>
        <p:spPr>
          <a:xfrm>
            <a:off x="1073792" y="732937"/>
            <a:ext cx="9480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THINGIVERSE</a:t>
            </a:r>
          </a:p>
          <a:p>
            <a:endParaRPr lang="es-ES" dirty="0"/>
          </a:p>
          <a:p>
            <a:r>
              <a:rPr lang="es-ES" dirty="0"/>
              <a:t>Web online interactiva dedicada a la creación y publicación de archivos de diseño digital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028660-1C22-A1C1-D78E-C2B5DF24017B}"/>
              </a:ext>
            </a:extLst>
          </p:cNvPr>
          <p:cNvSpPr txBox="1"/>
          <p:nvPr/>
        </p:nvSpPr>
        <p:spPr>
          <a:xfrm>
            <a:off x="2536525" y="6212636"/>
            <a:ext cx="6836076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latin typeface="Agency FB" panose="020B0503020202020204" pitchFamily="34" charset="0"/>
              </a:rPr>
              <a:t>VII BUENAS PRÁCTICAS Biblioteca de la Universidad de Granada</a:t>
            </a:r>
          </a:p>
        </p:txBody>
      </p:sp>
    </p:spTree>
    <p:extLst>
      <p:ext uri="{BB962C8B-B14F-4D97-AF65-F5344CB8AC3E}">
        <p14:creationId xmlns:p14="http://schemas.microsoft.com/office/powerpoint/2010/main" val="29190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3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344</Words>
  <Application>Microsoft Office PowerPoint</Application>
  <PresentationFormat>Panorámica</PresentationFormat>
  <Paragraphs>61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Agency FB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L. Teodoro Perez Guerra</dc:creator>
  <cp:lastModifiedBy>DEEPGAMING</cp:lastModifiedBy>
  <cp:revision>13</cp:revision>
  <dcterms:created xsi:type="dcterms:W3CDTF">2022-09-26T14:26:43Z</dcterms:created>
  <dcterms:modified xsi:type="dcterms:W3CDTF">2022-09-30T14:47:21Z</dcterms:modified>
</cp:coreProperties>
</file>