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538" r:id="rId2"/>
    <p:sldId id="264" r:id="rId3"/>
    <p:sldId id="595" r:id="rId4"/>
    <p:sldId id="585" r:id="rId5"/>
    <p:sldId id="586" r:id="rId6"/>
    <p:sldId id="590" r:id="rId7"/>
    <p:sldId id="596" r:id="rId8"/>
    <p:sldId id="587" r:id="rId9"/>
    <p:sldId id="588" r:id="rId10"/>
    <p:sldId id="592" r:id="rId11"/>
    <p:sldId id="593" r:id="rId12"/>
    <p:sldId id="597" r:id="rId13"/>
    <p:sldId id="594" r:id="rId14"/>
    <p:sldId id="598" r:id="rId15"/>
    <p:sldId id="599" r:id="rId16"/>
    <p:sldId id="600" r:id="rId17"/>
    <p:sldId id="578" r:id="rId18"/>
    <p:sldId id="579" r:id="rId19"/>
    <p:sldId id="581" r:id="rId20"/>
  </p:sldIdLst>
  <p:sldSz cx="24387175" cy="13716000"/>
  <p:notesSz cx="6858000" cy="9144000"/>
  <p:defaultTextStyle>
    <a:defPPr>
      <a:defRPr lang="en-US"/>
    </a:defPPr>
    <a:lvl1pPr algn="l" defTabSz="1217613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1217613" indent="-760413" algn="l" defTabSz="1217613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2436813" indent="-1522413" algn="l" defTabSz="1217613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3656013" indent="-2284413" algn="l" defTabSz="1217613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4873625" indent="-3046413" algn="l" defTabSz="1217613" rtl="0" fontAlgn="base">
      <a:spcBef>
        <a:spcPct val="0"/>
      </a:spcBef>
      <a:spcAft>
        <a:spcPct val="0"/>
      </a:spcAft>
      <a:defRPr sz="4800"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sz="4800"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sz="4800"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sz="4800"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sz="4800"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144">
          <p15:clr>
            <a:srgbClr val="A4A3A4"/>
          </p15:clr>
        </p15:guide>
        <p15:guide id="2" orient="horz" pos="499">
          <p15:clr>
            <a:srgbClr val="A4A3A4"/>
          </p15:clr>
        </p15:guide>
        <p15:guide id="3" pos="14278">
          <p15:clr>
            <a:srgbClr val="A4A3A4"/>
          </p15:clr>
        </p15:guide>
        <p15:guide id="4" pos="7681">
          <p15:clr>
            <a:srgbClr val="A4A3A4"/>
          </p15:clr>
        </p15:guide>
        <p15:guide id="5" pos="108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1F29"/>
    <a:srgbClr val="FFC000"/>
    <a:srgbClr val="D12B2E"/>
    <a:srgbClr val="92D050"/>
    <a:srgbClr val="1BAAAA"/>
    <a:srgbClr val="3A0DFB"/>
    <a:srgbClr val="2F3A49"/>
    <a:srgbClr val="4A5B74"/>
    <a:srgbClr val="1D8EEA"/>
    <a:srgbClr val="3A3B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39" d="100"/>
          <a:sy n="39" d="100"/>
        </p:scale>
        <p:origin x="806" y="96"/>
      </p:cViewPr>
      <p:guideLst>
        <p:guide orient="horz" pos="8144"/>
        <p:guide orient="horz" pos="499"/>
        <p:guide pos="14278"/>
        <p:guide pos="7681"/>
        <p:guide pos="1086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5" d="100"/>
        <a:sy n="3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mp\Retirados%20BDE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mp\Retirados%20BDE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verona\homes\misdocs\Escritorio\Mediateca%20-%20Ocultos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Temp\ESTADISTICAS.%20prestamos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rgbClr val="191F29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rgbClr val="191F29"/>
                </a:solidFill>
              </a:rPr>
              <a:t>Ejemplares duplicados por tipo de material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rgbClr val="191F29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Hoja1!$G$2</c:f>
              <c:strCache>
                <c:ptCount val="1"/>
                <c:pt idx="0">
                  <c:v>Ejemplares duplicados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rgbClr val="191F29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Hoja1!$F$3:$F$8</c:f>
              <c:strCache>
                <c:ptCount val="5"/>
                <c:pt idx="0">
                  <c:v>Libros</c:v>
                </c:pt>
                <c:pt idx="1">
                  <c:v> CD-ROM</c:v>
                </c:pt>
                <c:pt idx="2">
                  <c:v> DVD</c:v>
                </c:pt>
                <c:pt idx="3">
                  <c:v> Microforma</c:v>
                </c:pt>
                <c:pt idx="4">
                  <c:v>Tesis</c:v>
                </c:pt>
              </c:strCache>
              <c:extLst/>
            </c:strRef>
          </c:cat>
          <c:val>
            <c:numRef>
              <c:f>Hoja1!$G$3:$G$8</c:f>
              <c:numCache>
                <c:formatCode>General</c:formatCode>
                <c:ptCount val="5"/>
                <c:pt idx="0">
                  <c:v>5932</c:v>
                </c:pt>
                <c:pt idx="1">
                  <c:v>146</c:v>
                </c:pt>
                <c:pt idx="2">
                  <c:v>34</c:v>
                </c:pt>
                <c:pt idx="3">
                  <c:v>2</c:v>
                </c:pt>
                <c:pt idx="4">
                  <c:v>345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E394-4FF1-954B-C1064D49F57A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033659919"/>
        <c:axId val="931112623"/>
      </c:barChart>
      <c:catAx>
        <c:axId val="10336599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rgbClr val="191F29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31112623"/>
        <c:crosses val="autoZero"/>
        <c:auto val="1"/>
        <c:lblAlgn val="ctr"/>
        <c:lblOffset val="100"/>
        <c:noMultiLvlLbl val="0"/>
      </c:catAx>
      <c:valAx>
        <c:axId val="93111262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chemeClr val="dk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0336599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25400" cap="flat" cmpd="sng" algn="ctr">
      <a:solidFill>
        <a:schemeClr val="accent5"/>
      </a:solidFill>
      <a:prstDash val="solid"/>
    </a:ln>
    <a:effectLst/>
  </c:spPr>
  <c:txPr>
    <a:bodyPr/>
    <a:lstStyle/>
    <a:p>
      <a:pPr>
        <a:defRPr sz="3000"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rgbClr val="191F29"/>
                </a:solidFill>
                <a:latin typeface="+mn-lt"/>
                <a:ea typeface="+mn-ea"/>
                <a:cs typeface="+mn-cs"/>
              </a:defRPr>
            </a:pPr>
            <a:r>
              <a:rPr lang="en-US" b="0">
                <a:solidFill>
                  <a:srgbClr val="191F29"/>
                </a:solidFill>
              </a:rPr>
              <a:t>Nº Revistas duplicadas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rgbClr val="191F29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Hoja2!$B$1</c:f>
              <c:strCache>
                <c:ptCount val="1"/>
                <c:pt idx="0">
                  <c:v>Nº Revistas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000" b="0" i="0" u="none" strike="noStrike" kern="1200" baseline="0">
                    <a:solidFill>
                      <a:schemeClr val="dk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Hoja2!$A$2:$A$19</c:f>
              <c:strCache>
                <c:ptCount val="18"/>
                <c:pt idx="0">
                  <c:v>FAFD, FCE</c:v>
                </c:pt>
                <c:pt idx="1">
                  <c:v>FBA, FCE</c:v>
                </c:pt>
                <c:pt idx="2">
                  <c:v>FBA, FCE, FTI</c:v>
                </c:pt>
                <c:pt idx="3">
                  <c:v>FBA, FLA</c:v>
                </c:pt>
                <c:pt idx="4">
                  <c:v>FCE, BHR</c:v>
                </c:pt>
                <c:pt idx="5">
                  <c:v>FCE, FAFD, FTI</c:v>
                </c:pt>
                <c:pt idx="6">
                  <c:v>FCE, FLA</c:v>
                </c:pt>
                <c:pt idx="7">
                  <c:v>FCE, FLA, FAFD</c:v>
                </c:pt>
                <c:pt idx="8">
                  <c:v>FCE, FTI</c:v>
                </c:pt>
                <c:pt idx="9">
                  <c:v>FCE, FTI, FLA</c:v>
                </c:pt>
                <c:pt idx="10">
                  <c:v>FLA, FAFD</c:v>
                </c:pt>
                <c:pt idx="11">
                  <c:v>FLA, FFA</c:v>
                </c:pt>
                <c:pt idx="12">
                  <c:v>FTI, FCE, FAFD</c:v>
                </c:pt>
                <c:pt idx="13">
                  <c:v>FTI, FLA</c:v>
                </c:pt>
                <c:pt idx="14">
                  <c:v>Rectorado, FCE</c:v>
                </c:pt>
                <c:pt idx="15">
                  <c:v>Rectorado, FCE, FBA</c:v>
                </c:pt>
                <c:pt idx="16">
                  <c:v>Rectorado, FCE, FLA</c:v>
                </c:pt>
                <c:pt idx="17">
                  <c:v>Rectorado, FLA</c:v>
                </c:pt>
              </c:strCache>
            </c:strRef>
          </c:cat>
          <c:val>
            <c:numRef>
              <c:f>Hoja2!$B$2:$B$19</c:f>
              <c:numCache>
                <c:formatCode>General</c:formatCode>
                <c:ptCount val="18"/>
                <c:pt idx="0">
                  <c:v>28</c:v>
                </c:pt>
                <c:pt idx="1">
                  <c:v>4</c:v>
                </c:pt>
                <c:pt idx="2">
                  <c:v>1</c:v>
                </c:pt>
                <c:pt idx="3">
                  <c:v>6</c:v>
                </c:pt>
                <c:pt idx="4">
                  <c:v>1</c:v>
                </c:pt>
                <c:pt idx="5">
                  <c:v>1</c:v>
                </c:pt>
                <c:pt idx="6">
                  <c:v>26</c:v>
                </c:pt>
                <c:pt idx="7">
                  <c:v>3</c:v>
                </c:pt>
                <c:pt idx="8">
                  <c:v>5</c:v>
                </c:pt>
                <c:pt idx="9">
                  <c:v>1</c:v>
                </c:pt>
                <c:pt idx="10">
                  <c:v>1</c:v>
                </c:pt>
                <c:pt idx="11">
                  <c:v>1</c:v>
                </c:pt>
                <c:pt idx="12">
                  <c:v>1</c:v>
                </c:pt>
                <c:pt idx="13">
                  <c:v>8</c:v>
                </c:pt>
                <c:pt idx="14">
                  <c:v>4</c:v>
                </c:pt>
                <c:pt idx="15">
                  <c:v>1</c:v>
                </c:pt>
                <c:pt idx="16">
                  <c:v>2</c:v>
                </c:pt>
                <c:pt idx="17">
                  <c:v>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60-4F9C-9F51-EBFCE75F0488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823814479"/>
        <c:axId val="936042223"/>
      </c:barChart>
      <c:catAx>
        <c:axId val="8238144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0" i="0" u="none" strike="noStrike" kern="1200" baseline="0">
                <a:solidFill>
                  <a:srgbClr val="191F29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936042223"/>
        <c:crosses val="autoZero"/>
        <c:auto val="1"/>
        <c:lblAlgn val="ctr"/>
        <c:lblOffset val="100"/>
        <c:noMultiLvlLbl val="0"/>
      </c:catAx>
      <c:valAx>
        <c:axId val="936042223"/>
        <c:scaling>
          <c:orientation val="minMax"/>
        </c:scaling>
        <c:delete val="1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82381447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lt1"/>
    </a:solidFill>
    <a:ln w="25400" cap="flat" cmpd="sng" algn="ctr">
      <a:solidFill>
        <a:schemeClr val="accent1"/>
      </a:solidFill>
      <a:prstDash val="solid"/>
    </a:ln>
    <a:effectLst/>
  </c:spPr>
  <c:txPr>
    <a:bodyPr/>
    <a:lstStyle/>
    <a:p>
      <a:pPr>
        <a:defRPr sz="3000">
          <a:solidFill>
            <a:schemeClr val="dk1"/>
          </a:solidFill>
          <a:latin typeface="+mn-lt"/>
          <a:ea typeface="+mn-ea"/>
          <a:cs typeface="+mn-cs"/>
        </a:defRPr>
      </a:pPr>
      <a:endParaRPr lang="es-E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rgbClr val="191F29"/>
                </a:solidFill>
                <a:latin typeface="+mn-lt"/>
                <a:ea typeface="+mn-ea"/>
                <a:cs typeface="+mn-cs"/>
              </a:defRPr>
            </a:pPr>
            <a:r>
              <a:rPr lang="es-ES" sz="3600">
                <a:solidFill>
                  <a:srgbClr val="191F29"/>
                </a:solidFill>
              </a:rPr>
              <a:t>Nº Documentos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rgbClr val="191F29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Hoja2!$D$2</c:f>
              <c:strCache>
                <c:ptCount val="1"/>
                <c:pt idx="0">
                  <c:v>Nº Títulos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rgbClr val="191F29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Hoja2!$C$3:$C$5</c:f>
              <c:strCache>
                <c:ptCount val="3"/>
                <c:pt idx="0">
                  <c:v>Sala</c:v>
                </c:pt>
                <c:pt idx="1">
                  <c:v>Hemeroteca</c:v>
                </c:pt>
                <c:pt idx="2">
                  <c:v>Mediateca</c:v>
                </c:pt>
              </c:strCache>
            </c:strRef>
          </c:cat>
          <c:val>
            <c:numRef>
              <c:f>Hoja2!$D$3:$D$5</c:f>
              <c:numCache>
                <c:formatCode>General</c:formatCode>
                <c:ptCount val="3"/>
                <c:pt idx="0">
                  <c:v>39057</c:v>
                </c:pt>
                <c:pt idx="1">
                  <c:v>2080</c:v>
                </c:pt>
                <c:pt idx="2">
                  <c:v>2104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819-48AC-8A28-39CC6DB0557E}"/>
            </c:ext>
          </c:extLst>
        </c:ser>
        <c:ser>
          <c:idx val="1"/>
          <c:order val="1"/>
          <c:tx>
            <c:strRef>
              <c:f>Hoja2!$E$2</c:f>
              <c:strCache>
                <c:ptCount val="1"/>
                <c:pt idx="0">
                  <c:v>Nº Ejemplares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600" b="0" i="0" u="none" strike="noStrike" kern="1200" baseline="0">
                    <a:solidFill>
                      <a:srgbClr val="191F29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Hoja2!$C$3:$C$5</c:f>
              <c:strCache>
                <c:ptCount val="3"/>
                <c:pt idx="0">
                  <c:v>Sala</c:v>
                </c:pt>
                <c:pt idx="1">
                  <c:v>Hemeroteca</c:v>
                </c:pt>
                <c:pt idx="2">
                  <c:v>Mediateca</c:v>
                </c:pt>
              </c:strCache>
            </c:strRef>
          </c:cat>
          <c:val>
            <c:numRef>
              <c:f>Hoja2!$E$3:$E$5</c:f>
              <c:numCache>
                <c:formatCode>General</c:formatCode>
                <c:ptCount val="3"/>
                <c:pt idx="0">
                  <c:v>43297</c:v>
                </c:pt>
                <c:pt idx="2">
                  <c:v>2862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819-48AC-8A28-39CC6DB0557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387497279"/>
        <c:axId val="298103231"/>
      </c:barChart>
      <c:catAx>
        <c:axId val="387497279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000" b="0" i="0" u="none" strike="noStrike" kern="1200" baseline="0">
                <a:solidFill>
                  <a:srgbClr val="191F29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298103231"/>
        <c:crosses val="autoZero"/>
        <c:auto val="1"/>
        <c:lblAlgn val="ctr"/>
        <c:lblOffset val="100"/>
        <c:noMultiLvlLbl val="0"/>
      </c:catAx>
      <c:valAx>
        <c:axId val="29810323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8749727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rgbClr val="191F29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/>
      </a:pPr>
      <a:endParaRPr lang="es-E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4320" b="0" i="0" u="none" strike="noStrike" kern="1200" spc="0" baseline="0">
                <a:solidFill>
                  <a:srgbClr val="191F29"/>
                </a:solidFill>
                <a:latin typeface="+mn-lt"/>
                <a:ea typeface="+mn-ea"/>
                <a:cs typeface="+mn-cs"/>
              </a:defRPr>
            </a:pPr>
            <a:r>
              <a:rPr lang="es-ES"/>
              <a:t>Nº de Préstamos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4320" b="0" i="0" u="none" strike="noStrike" kern="1200" spc="0" baseline="0">
              <a:solidFill>
                <a:srgbClr val="191F29"/>
              </a:solidFill>
              <a:latin typeface="+mn-lt"/>
              <a:ea typeface="+mn-ea"/>
              <a:cs typeface="+mn-cs"/>
            </a:defRPr>
          </a:pPr>
          <a:endParaRPr lang="es-E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Préstamos</c:v>
                </c:pt>
              </c:strCache>
            </c:strRef>
          </c:tx>
          <c:spPr>
            <a:ln w="38100" cap="rnd">
              <a:solidFill>
                <a:srgbClr val="0070C0"/>
              </a:solidFill>
              <a:round/>
            </a:ln>
            <a:effectLst/>
          </c:spPr>
          <c:marker>
            <c:symbol val="none"/>
          </c:marker>
          <c:dLbls>
            <c:dLbl>
              <c:idx val="2"/>
              <c:layout>
                <c:manualLayout>
                  <c:x val="-3.1735881436227006E-2"/>
                  <c:y val="-1.843267195767195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7D2-4FC7-B4C9-6F767F342E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rgbClr val="191F29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Sheet1!$B$2:$B$6</c:f>
              <c:numCache>
                <c:formatCode>#,##0</c:formatCode>
                <c:ptCount val="5"/>
                <c:pt idx="0">
                  <c:v>25</c:v>
                </c:pt>
                <c:pt idx="1">
                  <c:v>124</c:v>
                </c:pt>
                <c:pt idx="2">
                  <c:v>80</c:v>
                </c:pt>
                <c:pt idx="3">
                  <c:v>164</c:v>
                </c:pt>
                <c:pt idx="4">
                  <c:v>187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07D2-4FC7-B4C9-6F767F342E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Renovaciones</c:v>
                </c:pt>
              </c:strCache>
            </c:strRef>
          </c:tx>
          <c:spPr>
            <a:ln w="38100" cap="rnd">
              <a:solidFill>
                <a:srgbClr val="00B05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4612678266763824E-2"/>
                  <c:y val="1.180542328042328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7D2-4FC7-B4C9-6F767F342E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rgbClr val="191F29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Sheet1!$C$2:$C$6</c:f>
              <c:numCache>
                <c:formatCode>#,##0</c:formatCode>
                <c:ptCount val="5"/>
                <c:pt idx="0">
                  <c:v>23</c:v>
                </c:pt>
                <c:pt idx="1">
                  <c:v>78</c:v>
                </c:pt>
                <c:pt idx="2">
                  <c:v>22</c:v>
                </c:pt>
                <c:pt idx="3">
                  <c:v>101</c:v>
                </c:pt>
                <c:pt idx="4">
                  <c:v>69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7D2-4FC7-B4C9-6F767F342E5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TOTAL</c:v>
                </c:pt>
              </c:strCache>
            </c:strRef>
          </c:tx>
          <c:spPr>
            <a:ln w="38100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5.6900357949817515E-2"/>
                  <c:y val="-6.378981481481481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7D2-4FC7-B4C9-6F767F342E5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3600" b="0" i="0" u="none" strike="noStrike" kern="1200" baseline="0">
                    <a:solidFill>
                      <a:srgbClr val="191F29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strCache>
            </c:strRef>
          </c:cat>
          <c:val>
            <c:numRef>
              <c:f>Sheet1!$D$2:$D$6</c:f>
              <c:numCache>
                <c:formatCode>#,##0</c:formatCode>
                <c:ptCount val="5"/>
                <c:pt idx="0">
                  <c:v>48</c:v>
                </c:pt>
                <c:pt idx="1">
                  <c:v>202</c:v>
                </c:pt>
                <c:pt idx="2">
                  <c:v>102</c:v>
                </c:pt>
                <c:pt idx="3">
                  <c:v>265</c:v>
                </c:pt>
                <c:pt idx="4">
                  <c:v>256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07D2-4FC7-B4C9-6F767F342E5F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smooth val="0"/>
        <c:axId val="313750751"/>
        <c:axId val="453342815"/>
      </c:lineChart>
      <c:catAx>
        <c:axId val="313750751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rgbClr val="191F29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453342815"/>
        <c:crosses val="autoZero"/>
        <c:auto val="1"/>
        <c:lblAlgn val="ctr"/>
        <c:lblOffset val="100"/>
        <c:noMultiLvlLbl val="0"/>
      </c:catAx>
      <c:valAx>
        <c:axId val="453342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3600" b="0" i="0" u="none" strike="noStrike" kern="1200" baseline="0">
                <a:solidFill>
                  <a:srgbClr val="191F29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313750751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baseline="0">
              <a:solidFill>
                <a:srgbClr val="191F29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solidFill>
        <a:schemeClr val="accent1"/>
      </a:solidFill>
    </a:ln>
    <a:effectLst/>
  </c:spPr>
  <c:txPr>
    <a:bodyPr/>
    <a:lstStyle/>
    <a:p>
      <a:pPr>
        <a:defRPr sz="3600">
          <a:solidFill>
            <a:srgbClr val="191F29"/>
          </a:solidFill>
        </a:defRPr>
      </a:pPr>
      <a:endParaRPr lang="es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8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2">
  <a:schemeClr val="accent2"/>
  <a:schemeClr val="accent4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 alt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83A44FD-049E-43AA-BAF5-8F3F58F3ADA6}" type="datetime1">
              <a:rPr lang="en-US" altLang="es-ES"/>
              <a:pPr/>
              <a:t>10/4/2022</a:t>
            </a:fld>
            <a:endParaRPr lang="en-US" altLang="es-E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 altLang="es-E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6C66B70E-E39B-4296-A9EB-A6D297D6FEF2}" type="slidenum">
              <a:rPr lang="en-US" altLang="es-ES"/>
              <a:pPr/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7327654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 altLang="es-E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EBC9E54-2D2F-4A2D-A46C-21D77C0ACA36}" type="datetime1">
              <a:rPr lang="en-US" altLang="es-ES"/>
              <a:pPr/>
              <a:t>10/4/2022</a:t>
            </a:fld>
            <a:endParaRPr lang="en-US" altLang="es-E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_tradnl" altLang="es-E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Click to edit Master text styles</a:t>
            </a:r>
          </a:p>
          <a:p>
            <a:pPr lvl="1"/>
            <a:r>
              <a:rPr lang="en-US" altLang="es-ES"/>
              <a:t>Second level</a:t>
            </a:r>
          </a:p>
          <a:p>
            <a:pPr lvl="2"/>
            <a:r>
              <a:rPr lang="en-US" altLang="es-ES"/>
              <a:t>Third level</a:t>
            </a:r>
          </a:p>
          <a:p>
            <a:pPr lvl="3"/>
            <a:r>
              <a:rPr lang="en-US" altLang="es-ES"/>
              <a:t>Fourth level</a:t>
            </a:r>
          </a:p>
          <a:p>
            <a:pPr lvl="4"/>
            <a:r>
              <a:rPr lang="en-US" altLang="es-E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s-ES_tradnl" altLang="es-E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D615368-4179-430C-B706-F88A2F54B6E5}" type="slidenum">
              <a:rPr lang="en-US" altLang="es-ES"/>
              <a:pPr/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438922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1217613" rtl="0" eaLnBrk="0" fontAlgn="base" hangingPunct="0">
      <a:spcBef>
        <a:spcPct val="30000"/>
      </a:spcBef>
      <a:spcAft>
        <a:spcPct val="0"/>
      </a:spcAft>
      <a:defRPr sz="31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1217613" algn="l" defTabSz="1217613" rtl="0" eaLnBrk="0" fontAlgn="base" hangingPunct="0">
      <a:spcBef>
        <a:spcPct val="30000"/>
      </a:spcBef>
      <a:spcAft>
        <a:spcPct val="0"/>
      </a:spcAft>
      <a:defRPr sz="31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2436813" algn="l" defTabSz="1217613" rtl="0" eaLnBrk="0" fontAlgn="base" hangingPunct="0">
      <a:spcBef>
        <a:spcPct val="30000"/>
      </a:spcBef>
      <a:spcAft>
        <a:spcPct val="0"/>
      </a:spcAft>
      <a:defRPr sz="31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3656013" algn="l" defTabSz="1217613" rtl="0" eaLnBrk="0" fontAlgn="base" hangingPunct="0">
      <a:spcBef>
        <a:spcPct val="30000"/>
      </a:spcBef>
      <a:spcAft>
        <a:spcPct val="0"/>
      </a:spcAft>
      <a:defRPr sz="31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4873625" algn="l" defTabSz="1217613" rtl="0" eaLnBrk="0" fontAlgn="base" hangingPunct="0">
      <a:spcBef>
        <a:spcPct val="30000"/>
      </a:spcBef>
      <a:spcAft>
        <a:spcPct val="0"/>
      </a:spcAft>
      <a:defRPr sz="31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6094156" algn="l" defTabSz="1218833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6pPr>
    <a:lvl7pPr marL="7312989" algn="l" defTabSz="1218833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7pPr>
    <a:lvl8pPr marL="8531822" algn="l" defTabSz="1218833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8pPr>
    <a:lvl9pPr marL="9750655" algn="l" defTabSz="1218833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s-ES" dirty="0"/>
              <a:t>Drag Picture and Send to Back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A0D347AF-66F3-463C-A810-D2AE85DCC409}" type="slidenum">
              <a:rPr lang="en-US" altLang="es-ES" sz="1200"/>
              <a:pPr eaLnBrk="1" hangingPunct="1"/>
              <a:t>1</a:t>
            </a:fld>
            <a:endParaRPr lang="en-US" altLang="es-ES" sz="1200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10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26365461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11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4547249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12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4248914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13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22051432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14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6673769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15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37520854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16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13422145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17</a:t>
            </a:fld>
            <a:endParaRPr lang="en-US" altLang="es-ES" sz="1200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18</a:t>
            </a:fld>
            <a:endParaRPr lang="en-US" altLang="es-ES" sz="1200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2</a:t>
            </a:fld>
            <a:endParaRPr lang="en-US" altLang="es-ES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3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32033746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4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17008110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5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8807744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6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2317924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7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31973206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8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41332970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s-ES_tradnl" altLang="es-ES" dirty="0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F7517B41-D255-40B4-AE57-2AE27FC679B5}" type="slidenum">
              <a:rPr lang="en-US" altLang="es-ES" sz="1200"/>
              <a:pPr eaLnBrk="1" hangingPunct="1"/>
              <a:t>9</a:t>
            </a:fld>
            <a:endParaRPr lang="en-US" altLang="es-ES" sz="1200" dirty="0"/>
          </a:p>
        </p:txBody>
      </p:sp>
    </p:spTree>
    <p:extLst>
      <p:ext uri="{BB962C8B-B14F-4D97-AF65-F5344CB8AC3E}">
        <p14:creationId xmlns:p14="http://schemas.microsoft.com/office/powerpoint/2010/main" val="28368784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icture Placeholder 21"/>
          <p:cNvSpPr>
            <a:spLocks noGrp="1" noChangeAspect="1"/>
          </p:cNvSpPr>
          <p:nvPr>
            <p:ph type="pic" sz="quarter" idx="10"/>
          </p:nvPr>
        </p:nvSpPr>
        <p:spPr>
          <a:xfrm>
            <a:off x="0" y="0"/>
            <a:ext cx="24387175" cy="13970000"/>
          </a:xfrm>
        </p:spPr>
        <p:txBody>
          <a:bodyPr rtlCol="0">
            <a:normAutofit/>
          </a:bodyPr>
          <a:lstStyle>
            <a:lvl1pPr>
              <a:defRPr sz="40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310192107"/>
      </p:ext>
    </p:extLst>
  </p:cSld>
  <p:clrMapOvr>
    <a:masterClrMapping/>
  </p:clrMapOvr>
  <p:transition spd="med" advClick="0" advTm="2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>
            <a:spLocks noChangeAspect="1"/>
          </p:cNvSpPr>
          <p:nvPr userDrawn="1"/>
        </p:nvSpPr>
        <p:spPr>
          <a:xfrm>
            <a:off x="21978938" y="12133263"/>
            <a:ext cx="674687" cy="67627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rgbClr val="FFFFFF"/>
              </a:solidFill>
            </a:endParaRPr>
          </a:p>
        </p:txBody>
      </p:sp>
      <p:cxnSp>
        <p:nvCxnSpPr>
          <p:cNvPr id="6" name="Straight Connector 7"/>
          <p:cNvCxnSpPr/>
          <p:nvPr userDrawn="1"/>
        </p:nvCxnSpPr>
        <p:spPr>
          <a:xfrm>
            <a:off x="5437188" y="12558713"/>
            <a:ext cx="16219487" cy="1587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8" name="Imagen 7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2025268" y="3753556"/>
            <a:ext cx="1828801" cy="18288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3" name="Picture Placeholder 6"/>
          <p:cNvSpPr>
            <a:spLocks noGrp="1" noChangeAspect="1"/>
          </p:cNvSpPr>
          <p:nvPr>
            <p:ph type="pic" sz="quarter" idx="11"/>
          </p:nvPr>
        </p:nvSpPr>
        <p:spPr>
          <a:xfrm>
            <a:off x="8623553" y="3753556"/>
            <a:ext cx="1828801" cy="18288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5" name="Picture Placeholder 6"/>
          <p:cNvSpPr>
            <a:spLocks noGrp="1" noChangeAspect="1"/>
          </p:cNvSpPr>
          <p:nvPr>
            <p:ph type="pic" sz="quarter" idx="12"/>
          </p:nvPr>
        </p:nvSpPr>
        <p:spPr>
          <a:xfrm>
            <a:off x="15001682" y="3753556"/>
            <a:ext cx="1828801" cy="1828800"/>
          </a:xfrm>
          <a:prstGeom prst="ellipse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21851938" y="12096750"/>
            <a:ext cx="928687" cy="730250"/>
          </a:xfrm>
        </p:spPr>
        <p:txBody>
          <a:bodyPr/>
          <a:lstStyle>
            <a:lvl1pPr algn="ctr">
              <a:defRPr sz="1900">
                <a:solidFill>
                  <a:schemeClr val="bg1"/>
                </a:solidFill>
                <a:latin typeface="Roboto Regular" charset="0"/>
              </a:defRPr>
            </a:lvl1pPr>
          </a:lstStyle>
          <a:p>
            <a:fld id="{ED3DD55B-2F69-4AFA-835C-6DF0FF56B361}" type="slidenum">
              <a:rPr lang="en-US" altLang="es-ES"/>
              <a:pPr/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903151298"/>
      </p:ext>
    </p:extLst>
  </p:cSld>
  <p:clrMapOvr>
    <a:masterClrMapping/>
  </p:clrMapOvr>
  <p:transition spd="med" advClick="0" advTm="2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Pad Ai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2"/>
          <p:cNvSpPr>
            <a:spLocks noGrp="1" noChangeAspect="1"/>
          </p:cNvSpPr>
          <p:nvPr>
            <p:ph type="pic" sz="quarter" idx="14"/>
          </p:nvPr>
        </p:nvSpPr>
        <p:spPr>
          <a:xfrm>
            <a:off x="0" y="-1"/>
            <a:ext cx="24387175" cy="6753382"/>
          </a:xfrm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47730905"/>
      </p:ext>
    </p:extLst>
  </p:cSld>
  <p:clrMapOvr>
    <a:masterClrMapping/>
  </p:clrMapOvr>
  <p:transition spd="med" advClick="0" advTm="2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"/>
          <p:cNvSpPr>
            <a:spLocks noChangeAspect="1"/>
          </p:cNvSpPr>
          <p:nvPr userDrawn="1"/>
        </p:nvSpPr>
        <p:spPr>
          <a:xfrm>
            <a:off x="21978938" y="12133263"/>
            <a:ext cx="674687" cy="67627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rgbClr val="FFFFFF"/>
              </a:solidFill>
            </a:endParaRPr>
          </a:p>
        </p:txBody>
      </p: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7"/>
          <p:cNvCxnSpPr/>
          <p:nvPr userDrawn="1"/>
        </p:nvCxnSpPr>
        <p:spPr>
          <a:xfrm>
            <a:off x="5437188" y="12558713"/>
            <a:ext cx="16219487" cy="1587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1851938" y="12096750"/>
            <a:ext cx="928687" cy="730250"/>
          </a:xfrm>
        </p:spPr>
        <p:txBody>
          <a:bodyPr/>
          <a:lstStyle>
            <a:lvl1pPr algn="ctr">
              <a:defRPr sz="1900">
                <a:solidFill>
                  <a:schemeClr val="bg1"/>
                </a:solidFill>
                <a:latin typeface="Roboto Regular" charset="0"/>
              </a:defRPr>
            </a:lvl1pPr>
          </a:lstStyle>
          <a:p>
            <a:fld id="{E4574A41-7279-47FA-BB20-5480BDB24E76}" type="slidenum">
              <a:rPr lang="en-US" altLang="es-ES"/>
              <a:pPr/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766697675"/>
      </p:ext>
    </p:extLst>
  </p:cSld>
  <p:clrMapOvr>
    <a:masterClrMapping/>
  </p:clrMapOvr>
  <p:transition spd="med" advClick="0" advTm="2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"/>
          <p:cNvSpPr>
            <a:spLocks noChangeAspect="1"/>
          </p:cNvSpPr>
          <p:nvPr userDrawn="1"/>
        </p:nvSpPr>
        <p:spPr>
          <a:xfrm>
            <a:off x="21978938" y="12133263"/>
            <a:ext cx="674687" cy="67627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rgbClr val="FFFFFF"/>
              </a:solidFill>
            </a:endParaRPr>
          </a:p>
        </p:txBody>
      </p: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7"/>
          <p:cNvCxnSpPr/>
          <p:nvPr userDrawn="1"/>
        </p:nvCxnSpPr>
        <p:spPr>
          <a:xfrm>
            <a:off x="5437188" y="12558713"/>
            <a:ext cx="16219487" cy="1587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1851938" y="12115800"/>
            <a:ext cx="928687" cy="730250"/>
          </a:xfrm>
        </p:spPr>
        <p:txBody>
          <a:bodyPr/>
          <a:lstStyle>
            <a:lvl1pPr algn="ctr">
              <a:defRPr sz="1900">
                <a:solidFill>
                  <a:schemeClr val="bg1"/>
                </a:solidFill>
                <a:latin typeface="Roboto Regular" charset="0"/>
              </a:defRPr>
            </a:lvl1pPr>
          </a:lstStyle>
          <a:p>
            <a:fld id="{E182A39A-C3DA-46CB-A6F2-45A94FB8DCC4}" type="slidenum">
              <a:rPr lang="en-US" altLang="es-ES"/>
              <a:pPr/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633666713"/>
      </p:ext>
    </p:extLst>
  </p:cSld>
  <p:clrMapOvr>
    <a:masterClrMapping/>
  </p:clrMapOvr>
  <p:transition spd="med" advClick="0" advTm="2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"/>
          <p:cNvSpPr>
            <a:spLocks noChangeAspect="1"/>
          </p:cNvSpPr>
          <p:nvPr userDrawn="1"/>
        </p:nvSpPr>
        <p:spPr>
          <a:xfrm>
            <a:off x="21978938" y="12133263"/>
            <a:ext cx="674687" cy="67627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rgbClr val="FFFFFF"/>
              </a:solidFill>
            </a:endParaRPr>
          </a:p>
        </p:txBody>
      </p: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1851938" y="12096750"/>
            <a:ext cx="928687" cy="730250"/>
          </a:xfrm>
        </p:spPr>
        <p:txBody>
          <a:bodyPr/>
          <a:lstStyle>
            <a:lvl1pPr algn="ctr">
              <a:defRPr sz="1900">
                <a:solidFill>
                  <a:schemeClr val="bg1"/>
                </a:solidFill>
                <a:latin typeface="Roboto Regular" charset="0"/>
              </a:defRPr>
            </a:lvl1pPr>
          </a:lstStyle>
          <a:p>
            <a:fld id="{3650B3B8-0E6E-464B-BDD4-4557FA34EA21}" type="slidenum">
              <a:rPr lang="en-US" altLang="es-ES"/>
              <a:pPr/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706911326"/>
      </p:ext>
    </p:extLst>
  </p:cSld>
  <p:clrMapOvr>
    <a:masterClrMapping/>
  </p:clrMapOvr>
  <p:transition spd="med" advClick="0" advTm="2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4"/>
          <p:cNvSpPr>
            <a:spLocks noChangeAspect="1"/>
          </p:cNvSpPr>
          <p:nvPr userDrawn="1"/>
        </p:nvSpPr>
        <p:spPr>
          <a:xfrm>
            <a:off x="21978938" y="12133263"/>
            <a:ext cx="674687" cy="67627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rgbClr val="FFFFFF"/>
              </a:solidFill>
            </a:endParaRPr>
          </a:p>
        </p:txBody>
      </p:sp>
      <p:pic>
        <p:nvPicPr>
          <p:cNvPr id="3" name="Imagen 6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21851938" y="12096750"/>
            <a:ext cx="928687" cy="730250"/>
          </a:xfrm>
        </p:spPr>
        <p:txBody>
          <a:bodyPr/>
          <a:lstStyle>
            <a:lvl1pPr algn="ctr">
              <a:defRPr sz="1900">
                <a:solidFill>
                  <a:schemeClr val="bg1"/>
                </a:solidFill>
                <a:latin typeface="Roboto Regular" charset="0"/>
              </a:defRPr>
            </a:lvl1pPr>
          </a:lstStyle>
          <a:p>
            <a:fld id="{ADE65F8E-E0B6-460E-8A8D-7C3C3FFA7399}" type="slidenum">
              <a:rPr lang="en-US" altLang="es-ES"/>
              <a:pPr/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958702756"/>
      </p:ext>
    </p:extLst>
  </p:cSld>
  <p:clrMapOvr>
    <a:masterClrMapping/>
  </p:clrMapOvr>
  <p:transition spd="med" advClick="0" advTm="2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0" y="1447800"/>
            <a:ext cx="24387175" cy="8915400"/>
          </a:xfrm>
        </p:spPr>
        <p:txBody>
          <a:bodyPr rtlCol="0">
            <a:normAutofit/>
          </a:bodyPr>
          <a:lstStyle>
            <a:lvl1pPr marL="0" indent="0">
              <a:buNone/>
              <a:defRPr sz="3100">
                <a:solidFill>
                  <a:schemeClr val="tx2"/>
                </a:solidFill>
              </a:defRPr>
            </a:lvl1pPr>
          </a:lstStyle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440375793"/>
      </p:ext>
    </p:extLst>
  </p:cSld>
  <p:clrMapOvr>
    <a:masterClrMapping/>
  </p:clrMapOvr>
  <p:transition spd="med" advClick="0" advTm="2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4"/>
          <p:cNvSpPr>
            <a:spLocks noChangeAspect="1"/>
          </p:cNvSpPr>
          <p:nvPr userDrawn="1"/>
        </p:nvSpPr>
        <p:spPr>
          <a:xfrm>
            <a:off x="21978938" y="12133263"/>
            <a:ext cx="674687" cy="67627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rgbClr val="FFFFFF"/>
              </a:solidFill>
            </a:endParaRPr>
          </a:p>
        </p:txBody>
      </p:sp>
      <p:cxnSp>
        <p:nvCxnSpPr>
          <p:cNvPr id="5" name="Straight Connector 7"/>
          <p:cNvCxnSpPr/>
          <p:nvPr userDrawn="1"/>
        </p:nvCxnSpPr>
        <p:spPr>
          <a:xfrm>
            <a:off x="5437188" y="12558713"/>
            <a:ext cx="16219487" cy="1587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Imagen 7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7"/>
          <p:cNvSpPr>
            <a:spLocks noGrp="1" noChangeAspect="1"/>
          </p:cNvSpPr>
          <p:nvPr>
            <p:ph type="pic" sz="quarter" idx="10"/>
          </p:nvPr>
        </p:nvSpPr>
        <p:spPr>
          <a:xfrm>
            <a:off x="1" y="3556003"/>
            <a:ext cx="10216298" cy="5644446"/>
          </a:xfrm>
        </p:spPr>
        <p:txBody>
          <a:bodyPr rtlCol="0">
            <a:normAutofit/>
          </a:bodyPr>
          <a:lstStyle>
            <a:lvl1pPr marL="0" indent="0">
              <a:buNone/>
              <a:defRPr sz="4000"/>
            </a:lvl1pPr>
          </a:lstStyle>
          <a:p>
            <a:pPr lvl="0"/>
            <a:endParaRPr lang="en-US" noProof="0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21851938" y="12096750"/>
            <a:ext cx="928687" cy="730250"/>
          </a:xfrm>
        </p:spPr>
        <p:txBody>
          <a:bodyPr/>
          <a:lstStyle>
            <a:lvl1pPr algn="ctr">
              <a:defRPr sz="1900">
                <a:solidFill>
                  <a:schemeClr val="bg1"/>
                </a:solidFill>
                <a:latin typeface="Roboto Regular" charset="0"/>
              </a:defRPr>
            </a:lvl1pPr>
          </a:lstStyle>
          <a:p>
            <a:fld id="{EBEC6FA3-5E39-4256-990E-42DCC90A640F}" type="slidenum">
              <a:rPr lang="en-US" altLang="es-ES"/>
              <a:pPr/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327674182"/>
      </p:ext>
    </p:extLst>
  </p:cSld>
  <p:clrMapOvr>
    <a:masterClrMapping/>
  </p:clrMapOvr>
  <p:transition spd="med" advClick="0" advTm="2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4"/>
          <p:cNvSpPr>
            <a:spLocks noChangeAspect="1"/>
          </p:cNvSpPr>
          <p:nvPr userDrawn="1"/>
        </p:nvSpPr>
        <p:spPr>
          <a:xfrm>
            <a:off x="21978938" y="12133263"/>
            <a:ext cx="674687" cy="67627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rgbClr val="FFFFFF"/>
              </a:solidFill>
            </a:endParaRPr>
          </a:p>
        </p:txBody>
      </p:sp>
      <p:cxnSp>
        <p:nvCxnSpPr>
          <p:cNvPr id="4" name="Straight Connector 7"/>
          <p:cNvCxnSpPr/>
          <p:nvPr userDrawn="1"/>
        </p:nvCxnSpPr>
        <p:spPr>
          <a:xfrm>
            <a:off x="5437188" y="12558713"/>
            <a:ext cx="16219487" cy="1587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7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0" y="3372807"/>
            <a:ext cx="12192601" cy="6986590"/>
          </a:xfrm>
        </p:spPr>
        <p:txBody>
          <a:bodyPr rtlCol="0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21851938" y="12096750"/>
            <a:ext cx="928687" cy="730250"/>
          </a:xfrm>
        </p:spPr>
        <p:txBody>
          <a:bodyPr/>
          <a:lstStyle>
            <a:lvl1pPr algn="ctr">
              <a:defRPr sz="1900">
                <a:solidFill>
                  <a:schemeClr val="bg1"/>
                </a:solidFill>
                <a:latin typeface="Roboto Regular" charset="0"/>
              </a:defRPr>
            </a:lvl1pPr>
          </a:lstStyle>
          <a:p>
            <a:fld id="{A7A22142-9D89-43ED-AC7F-5C8AF68128D2}" type="slidenum">
              <a:rPr lang="en-US" altLang="es-ES"/>
              <a:pPr/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1431047175"/>
      </p:ext>
    </p:extLst>
  </p:cSld>
  <p:clrMapOvr>
    <a:masterClrMapping/>
  </p:clrMapOvr>
  <p:transition spd="med" advClick="0" advTm="2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4"/>
          <p:cNvSpPr>
            <a:spLocks noChangeAspect="1"/>
          </p:cNvSpPr>
          <p:nvPr userDrawn="1"/>
        </p:nvSpPr>
        <p:spPr>
          <a:xfrm>
            <a:off x="21978938" y="12133263"/>
            <a:ext cx="674687" cy="676275"/>
          </a:xfrm>
          <a:prstGeom prst="ellipse">
            <a:avLst/>
          </a:prstGeom>
          <a:solidFill>
            <a:srgbClr val="D5304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rgbClr val="FFFFFF"/>
              </a:solidFill>
            </a:endParaRPr>
          </a:p>
        </p:txBody>
      </p:sp>
      <p:cxnSp>
        <p:nvCxnSpPr>
          <p:cNvPr id="4" name="Straight Connector 7"/>
          <p:cNvCxnSpPr/>
          <p:nvPr userDrawn="1"/>
        </p:nvCxnSpPr>
        <p:spPr>
          <a:xfrm>
            <a:off x="5437188" y="12558713"/>
            <a:ext cx="16219487" cy="1587"/>
          </a:xfrm>
          <a:prstGeom prst="line">
            <a:avLst/>
          </a:prstGeom>
          <a:ln w="3175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Imagen 7" descr="UGR-MARCA-02-monocromo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3863" y="11747500"/>
            <a:ext cx="3690937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6"/>
          <p:cNvSpPr>
            <a:spLocks noGrp="1" noChangeAspect="1"/>
          </p:cNvSpPr>
          <p:nvPr>
            <p:ph type="pic" sz="quarter" idx="10"/>
          </p:nvPr>
        </p:nvSpPr>
        <p:spPr>
          <a:xfrm>
            <a:off x="12195174" y="3372807"/>
            <a:ext cx="12192601" cy="6986590"/>
          </a:xfrm>
        </p:spPr>
        <p:txBody>
          <a:bodyPr rtlCol="0">
            <a:normAutofit/>
          </a:bodyPr>
          <a:lstStyle>
            <a:lvl1pPr marL="0" indent="0">
              <a:buNone/>
              <a:defRPr sz="190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21851938" y="12096750"/>
            <a:ext cx="928687" cy="730250"/>
          </a:xfrm>
        </p:spPr>
        <p:txBody>
          <a:bodyPr/>
          <a:lstStyle>
            <a:lvl1pPr algn="ctr">
              <a:defRPr sz="1900">
                <a:solidFill>
                  <a:schemeClr val="bg1"/>
                </a:solidFill>
                <a:latin typeface="Roboto Regular" charset="0"/>
              </a:defRPr>
            </a:lvl1pPr>
          </a:lstStyle>
          <a:p>
            <a:fld id="{1956EF2F-495C-467D-8DAB-61913BE3F3A4}" type="slidenum">
              <a:rPr lang="en-US" altLang="es-ES"/>
              <a:pPr/>
              <a:t>‹Nº›</a:t>
            </a:fld>
            <a:endParaRPr lang="en-US" altLang="es-ES" dirty="0"/>
          </a:p>
        </p:txBody>
      </p:sp>
    </p:spTree>
    <p:extLst>
      <p:ext uri="{BB962C8B-B14F-4D97-AF65-F5344CB8AC3E}">
        <p14:creationId xmlns:p14="http://schemas.microsoft.com/office/powerpoint/2010/main" val="2892937298"/>
      </p:ext>
    </p:extLst>
  </p:cSld>
  <p:clrMapOvr>
    <a:masterClrMapping/>
  </p:clrMapOvr>
  <p:transition spd="med" advClick="0" advTm="2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19200" y="549275"/>
            <a:ext cx="219487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765" tIns="121884" rIns="243765" bIns="12188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Presentación corporativa UGR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219200" y="3200400"/>
            <a:ext cx="21948775" cy="905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243765" tIns="121884" rIns="243765" bIns="1218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s-ES"/>
              <a:t>Estilos primer nivel</a:t>
            </a:r>
          </a:p>
          <a:p>
            <a:pPr lvl="1"/>
            <a:r>
              <a:rPr lang="en-US" altLang="es-ES"/>
              <a:t>Segundo nivel</a:t>
            </a:r>
          </a:p>
          <a:p>
            <a:pPr lvl="2"/>
            <a:r>
              <a:rPr lang="en-US" altLang="es-ES"/>
              <a:t>Tercer nivel</a:t>
            </a:r>
          </a:p>
          <a:p>
            <a:pPr lvl="3"/>
            <a:r>
              <a:rPr lang="en-US" altLang="es-ES"/>
              <a:t>Cuarto nivel</a:t>
            </a:r>
          </a:p>
          <a:p>
            <a:pPr lvl="4"/>
            <a:r>
              <a:rPr lang="en-US" altLang="es-ES"/>
              <a:t>Quinto nivel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7476788" y="12712700"/>
            <a:ext cx="5691187" cy="730250"/>
          </a:xfrm>
          <a:prstGeom prst="rect">
            <a:avLst/>
          </a:prstGeom>
        </p:spPr>
        <p:txBody>
          <a:bodyPr vert="horz" wrap="square" lIns="243765" tIns="121884" rIns="243765" bIns="121884" numCol="1" anchor="ctr" anchorCtr="0" compatLnSpc="1">
            <a:prstTxWarp prst="textNoShape">
              <a:avLst/>
            </a:prstTxWarp>
          </a:bodyPr>
          <a:lstStyle>
            <a:lvl1pPr algn="r">
              <a:defRPr sz="3100">
                <a:solidFill>
                  <a:srgbClr val="A5A6A5"/>
                </a:solidFill>
                <a:latin typeface="Roboto Light" charset="0"/>
              </a:defRPr>
            </a:lvl1pPr>
          </a:lstStyle>
          <a:p>
            <a:fld id="{2BF16D9C-220A-43AB-8288-FF52AC213342}" type="slidenum">
              <a:rPr lang="en-US" altLang="es-ES"/>
              <a:pPr/>
              <a:t>‹Nº›</a:t>
            </a:fld>
            <a:endParaRPr lang="en-US" altLang="es-E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83" r:id="rId1"/>
    <p:sldLayoutId id="2147484484" r:id="rId2"/>
    <p:sldLayoutId id="2147484485" r:id="rId3"/>
    <p:sldLayoutId id="2147484486" r:id="rId4"/>
    <p:sldLayoutId id="2147484487" r:id="rId5"/>
    <p:sldLayoutId id="2147484488" r:id="rId6"/>
    <p:sldLayoutId id="2147484489" r:id="rId7"/>
    <p:sldLayoutId id="2147484490" r:id="rId8"/>
    <p:sldLayoutId id="2147484491" r:id="rId9"/>
    <p:sldLayoutId id="2147484492" r:id="rId10"/>
    <p:sldLayoutId id="2147484493" r:id="rId11"/>
  </p:sldLayoutIdLst>
  <p:transition spd="med" advClick="0" advTm="2000">
    <p:fade/>
  </p:transition>
  <p:hf hdr="0" ftr="0" dt="0"/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5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5pPr>
      <a:lvl6pPr marL="457038" algn="ctr" defTabSz="1218771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6pPr>
      <a:lvl7pPr marL="914078" algn="ctr" defTabSz="1218771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7pPr>
      <a:lvl8pPr marL="1371118" algn="ctr" defTabSz="1218771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8pPr>
      <a:lvl9pPr marL="1828156" algn="ctr" defTabSz="1218771" rtl="0" fontAlgn="base">
        <a:spcBef>
          <a:spcPct val="0"/>
        </a:spcBef>
        <a:spcAft>
          <a:spcPct val="0"/>
        </a:spcAft>
        <a:defRPr sz="5500">
          <a:solidFill>
            <a:schemeClr val="tx1"/>
          </a:solidFill>
          <a:latin typeface="Roboto Light" charset="0"/>
          <a:ea typeface="ＭＳ Ｐゴシック" charset="-128"/>
          <a:cs typeface="Roboto Light" charset="0"/>
        </a:defRPr>
      </a:lvl9pPr>
    </p:titleStyle>
    <p:bodyStyle>
      <a:lvl1pPr marL="341313" indent="-3413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0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1pPr>
      <a:lvl2pPr marL="1217613" indent="-7604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6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2pPr>
      <a:lvl3pPr marL="2436813" indent="-15224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9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3pPr>
      <a:lvl4pPr marL="3656013" indent="-22844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9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4pPr>
      <a:lvl5pPr marL="4873625" indent="-30464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900" kern="1200">
          <a:solidFill>
            <a:schemeClr val="tx1"/>
          </a:solidFill>
          <a:latin typeface="Roboto Light"/>
          <a:ea typeface="ＭＳ Ｐゴシック" charset="-128"/>
          <a:cs typeface="Roboto Light"/>
        </a:defRPr>
      </a:lvl5pPr>
      <a:lvl6pPr marL="6703573" indent="-609416" algn="l" defTabSz="1218833" rtl="0" eaLnBrk="1" latinLnBrk="0" hangingPunct="1">
        <a:spcBef>
          <a:spcPct val="20000"/>
        </a:spcBef>
        <a:buFont typeface="Arial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6pPr>
      <a:lvl7pPr marL="7922405" indent="-609416" algn="l" defTabSz="1218833" rtl="0" eaLnBrk="1" latinLnBrk="0" hangingPunct="1">
        <a:spcBef>
          <a:spcPct val="20000"/>
        </a:spcBef>
        <a:buFont typeface="Arial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7pPr>
      <a:lvl8pPr marL="9141236" indent="-609416" algn="l" defTabSz="1218833" rtl="0" eaLnBrk="1" latinLnBrk="0" hangingPunct="1">
        <a:spcBef>
          <a:spcPct val="20000"/>
        </a:spcBef>
        <a:buFont typeface="Arial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8pPr>
      <a:lvl9pPr marL="10360066" indent="-609416" algn="l" defTabSz="1218833" rtl="0" eaLnBrk="1" latinLnBrk="0" hangingPunct="1">
        <a:spcBef>
          <a:spcPct val="20000"/>
        </a:spcBef>
        <a:buFont typeface="Arial"/>
        <a:buChar char="•"/>
        <a:defRPr sz="5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3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1pPr>
      <a:lvl2pPr marL="1218833" algn="l" defTabSz="121883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437663" algn="l" defTabSz="121883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656496" algn="l" defTabSz="121883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4pPr>
      <a:lvl5pPr marL="4875328" algn="l" defTabSz="121883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5pPr>
      <a:lvl6pPr marL="6094156" algn="l" defTabSz="121883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6pPr>
      <a:lvl7pPr marL="7312989" algn="l" defTabSz="121883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7pPr>
      <a:lvl8pPr marL="8531822" algn="l" defTabSz="121883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8pPr>
      <a:lvl9pPr marL="9750655" algn="l" defTabSz="1218833" rtl="0" eaLnBrk="1" latinLnBrk="0" hangingPunct="1">
        <a:defRPr sz="4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 bwMode="auto">
          <a:xfrm rot="16200000">
            <a:off x="5335589" y="-5335586"/>
            <a:ext cx="13716000" cy="24387171"/>
          </a:xfrm>
          <a:prstGeom prst="rect">
            <a:avLst/>
          </a:prstGeom>
          <a:solidFill>
            <a:srgbClr val="2F3A49">
              <a:alpha val="67842"/>
            </a:srgbClr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3001169" y="2583257"/>
            <a:ext cx="18540412" cy="489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s-ES" altLang="es-ES" sz="9600" b="1" dirty="0">
                <a:solidFill>
                  <a:schemeClr val="bg1"/>
                </a:solidFill>
                <a:latin typeface="Roboto Regular" charset="0"/>
              </a:rPr>
              <a:t>La Biblioteca de Depósito: un proyecto conjunto</a:t>
            </a:r>
            <a:endParaRPr lang="es-ES" altLang="es-ES" b="1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/>
            <a:endParaRPr lang="es-ES" altLang="es-ES" b="1" dirty="0">
              <a:solidFill>
                <a:schemeClr val="bg1"/>
              </a:solidFill>
              <a:latin typeface="Roboto Regular" charset="0"/>
            </a:endParaRPr>
          </a:p>
          <a:p>
            <a:pPr algn="ctr" eaLnBrk="1" hangingPunct="1"/>
            <a:r>
              <a:rPr lang="es-ES" sz="32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Buena práctica propuesta por el </a:t>
            </a:r>
          </a:p>
          <a:p>
            <a:pPr algn="ctr" eaLnBrk="1" hangingPunct="1"/>
            <a:r>
              <a:rPr lang="es-ES" altLang="es-ES" sz="4000" b="1" dirty="0">
                <a:solidFill>
                  <a:schemeClr val="bg1"/>
                </a:solidFill>
                <a:latin typeface="Roboto Regular" charset="0"/>
              </a:rPr>
              <a:t>Servicio de Adquisiciones</a:t>
            </a:r>
          </a:p>
        </p:txBody>
      </p:sp>
      <p:pic>
        <p:nvPicPr>
          <p:cNvPr id="6" name="Picture 4" descr="G:\Marketing\Identidad Visual Corporativa\Logo Biblioteca UGR-gradación-negativ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6053" y="10232882"/>
            <a:ext cx="5315068" cy="248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525837" y="659190"/>
            <a:ext cx="173355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s-ES" sz="4000" b="1" dirty="0">
                <a:solidFill>
                  <a:schemeClr val="bg1"/>
                </a:solidFill>
              </a:rPr>
              <a:t>VII Jornadas de Buenas Prácticas de la Biblioteca Universitaria de Granada</a:t>
            </a:r>
            <a:endParaRPr lang="en-US" altLang="es-ES" sz="4000" b="1" dirty="0">
              <a:solidFill>
                <a:schemeClr val="bg1"/>
              </a:solidFill>
              <a:latin typeface="Roboto Regular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10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16012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¿</a:t>
            </a:r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Cómo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se </a:t>
            </a:r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hizo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?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F643CF39-78DE-4FA7-8A2E-329D354D9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3" y="2788362"/>
            <a:ext cx="19268464" cy="9017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0" eaLnBrk="1" hangingPunct="1">
              <a:buClr>
                <a:srgbClr val="DB342D">
                  <a:lumMod val="75000"/>
                </a:srgbClr>
              </a:buClr>
              <a:buSzPct val="100000"/>
            </a:pPr>
            <a:r>
              <a:rPr lang="es-ES" b="1" dirty="0">
                <a:solidFill>
                  <a:srgbClr val="737572"/>
                </a:solidFill>
              </a:rPr>
              <a:t>LIBROS y MEDIATECA</a:t>
            </a:r>
          </a:p>
          <a:p>
            <a:pPr lvl="0" eaLnBrk="1" hangingPunct="1">
              <a:buClr>
                <a:srgbClr val="DB342D">
                  <a:lumMod val="75000"/>
                </a:srgbClr>
              </a:buClr>
              <a:buSzPct val="100000"/>
            </a:pPr>
            <a:endParaRPr lang="es-ES" sz="2000" b="1" dirty="0">
              <a:solidFill>
                <a:srgbClr val="737572"/>
              </a:solidFill>
            </a:endParaRPr>
          </a:p>
          <a:p>
            <a:pPr marL="715963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737572"/>
                </a:solidFill>
              </a:rPr>
              <a:t>Retejuelado</a:t>
            </a:r>
            <a:r>
              <a:rPr lang="es-ES" b="1" dirty="0">
                <a:solidFill>
                  <a:srgbClr val="737572"/>
                </a:solidFill>
              </a:rPr>
              <a:t> por </a:t>
            </a:r>
            <a:r>
              <a:rPr lang="es-ES" b="1" dirty="0" err="1">
                <a:solidFill>
                  <a:srgbClr val="737572"/>
                </a:solidFill>
              </a:rPr>
              <a:t>nº</a:t>
            </a:r>
            <a:r>
              <a:rPr lang="es-ES" b="1" dirty="0">
                <a:solidFill>
                  <a:srgbClr val="737572"/>
                </a:solidFill>
              </a:rPr>
              <a:t> </a:t>
            </a:r>
            <a:r>
              <a:rPr lang="es-ES" b="1" dirty="0" err="1">
                <a:solidFill>
                  <a:srgbClr val="737572"/>
                </a:solidFill>
              </a:rPr>
              <a:t>currens</a:t>
            </a:r>
            <a:endParaRPr lang="es-ES" b="1" dirty="0">
              <a:solidFill>
                <a:srgbClr val="737572"/>
              </a:solidFill>
            </a:endParaRPr>
          </a:p>
          <a:p>
            <a:pPr marL="715963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715963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Cambios en Alma: </a:t>
            </a:r>
          </a:p>
          <a:p>
            <a:pPr marL="1431925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rgbClr val="737572"/>
                </a:solidFill>
              </a:rPr>
              <a:t>Cambio masivo de las siglas de la biblioteca al campo </a:t>
            </a:r>
            <a:r>
              <a:rPr lang="es-ES" b="1" dirty="0">
                <a:solidFill>
                  <a:schemeClr val="tx2"/>
                </a:solidFill>
              </a:rPr>
              <a:t>id ubicación de almacenamiento</a:t>
            </a:r>
          </a:p>
          <a:p>
            <a:pPr marL="1431925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rgbClr val="737572"/>
                </a:solidFill>
              </a:rPr>
              <a:t>Cambios de la ubicación (Sala o Mediateca) y de la signatura desde la pantalla </a:t>
            </a:r>
            <a:r>
              <a:rPr lang="es-ES" b="1" dirty="0">
                <a:solidFill>
                  <a:schemeClr val="tx2"/>
                </a:solidFill>
              </a:rPr>
              <a:t>Escanear ejemplares – Cambiar información del ejemplar</a:t>
            </a:r>
          </a:p>
          <a:p>
            <a:pPr marL="1431925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Unificación de políticas de préstamo, todo préstamo normal, excepto tesis y anterior a 1950</a:t>
            </a:r>
          </a:p>
          <a:p>
            <a:pPr marL="68580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Libros diferentes tamaños</a:t>
            </a:r>
          </a:p>
        </p:txBody>
      </p:sp>
    </p:spTree>
    <p:extLst>
      <p:ext uri="{BB962C8B-B14F-4D97-AF65-F5344CB8AC3E}">
        <p14:creationId xmlns:p14="http://schemas.microsoft.com/office/powerpoint/2010/main" val="17422190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3">
            <a:extLst>
              <a:ext uri="{FF2B5EF4-FFF2-40B4-BE49-F238E27FC236}">
                <a16:creationId xmlns:a16="http://schemas.microsoft.com/office/drawing/2014/main" id="{F643CF39-78DE-4FA7-8A2E-329D354D9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2" y="2828050"/>
            <a:ext cx="20394611" cy="871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buClr>
                <a:srgbClr val="DB342D">
                  <a:lumMod val="75000"/>
                </a:srgbClr>
              </a:buClr>
              <a:buSzPct val="100000"/>
            </a:pPr>
            <a:r>
              <a:rPr lang="es-ES" b="1" dirty="0">
                <a:solidFill>
                  <a:srgbClr val="737572"/>
                </a:solidFill>
              </a:rPr>
              <a:t>REVISTAS</a:t>
            </a:r>
          </a:p>
          <a:p>
            <a:pPr eaLnBrk="1" hangingPunct="1">
              <a:buClr>
                <a:srgbClr val="DB342D">
                  <a:lumMod val="75000"/>
                </a:srgbClr>
              </a:buClr>
              <a:buSzPct val="100000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Identificación de títulos de revistas duplicados en BDE, fusionar en un único título y expurgar los fascículos duplicados</a:t>
            </a:r>
          </a:p>
          <a:p>
            <a:pPr marL="68580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Ordenación de los fascículos</a:t>
            </a:r>
          </a:p>
          <a:p>
            <a:pPr marL="68580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Cambio en Alma de forma individual</a:t>
            </a:r>
          </a:p>
          <a:p>
            <a:pPr marL="1431925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rgbClr val="737572"/>
                </a:solidFill>
              </a:rPr>
              <a:t>Modificación de signatura</a:t>
            </a:r>
          </a:p>
          <a:p>
            <a:pPr marL="1431925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rgbClr val="737572"/>
                </a:solidFill>
              </a:rPr>
              <a:t>Revisión de </a:t>
            </a:r>
            <a:r>
              <a:rPr lang="es-ES" b="1" dirty="0">
                <a:solidFill>
                  <a:schemeClr val="tx2"/>
                </a:solidFill>
              </a:rPr>
              <a:t>866</a:t>
            </a:r>
          </a:p>
          <a:p>
            <a:pPr marL="1431925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</a:pPr>
            <a:r>
              <a:rPr lang="es-ES" b="1" dirty="0">
                <a:solidFill>
                  <a:srgbClr val="737572"/>
                </a:solidFill>
              </a:rPr>
              <a:t>Inclusión etiqueta </a:t>
            </a:r>
            <a:r>
              <a:rPr lang="es-ES" b="1" dirty="0">
                <a:solidFill>
                  <a:schemeClr val="tx2"/>
                </a:solidFill>
              </a:rPr>
              <a:t>561</a:t>
            </a:r>
            <a:r>
              <a:rPr lang="es-ES" b="1" dirty="0">
                <a:solidFill>
                  <a:srgbClr val="737572"/>
                </a:solidFill>
              </a:rPr>
              <a:t> con las siglas de la/s biblioteca/s de procedencia</a:t>
            </a:r>
          </a:p>
          <a:p>
            <a:pPr marL="1431925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Wingdings" panose="05000000000000000000" pitchFamily="2" charset="2"/>
              <a:buChar char="Ø"/>
            </a:pPr>
            <a:endParaRPr lang="es-ES" sz="2000" b="1" dirty="0">
              <a:solidFill>
                <a:srgbClr val="737572"/>
              </a:solidFill>
            </a:endParaRPr>
          </a:p>
          <a:p>
            <a:pPr marL="636588" indent="-636588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737572"/>
                </a:solidFill>
              </a:rPr>
              <a:t>Retejuelado</a:t>
            </a:r>
            <a:r>
              <a:rPr lang="es-ES" b="1" dirty="0">
                <a:solidFill>
                  <a:srgbClr val="737572"/>
                </a:solidFill>
              </a:rPr>
              <a:t> por </a:t>
            </a:r>
            <a:r>
              <a:rPr lang="es-ES" b="1" dirty="0" err="1">
                <a:solidFill>
                  <a:srgbClr val="737572"/>
                </a:solidFill>
              </a:rPr>
              <a:t>nºcurrens</a:t>
            </a:r>
            <a:r>
              <a:rPr lang="es-ES" b="1" dirty="0">
                <a:solidFill>
                  <a:srgbClr val="737572"/>
                </a:solidFill>
              </a:rPr>
              <a:t> </a:t>
            </a:r>
          </a:p>
          <a:p>
            <a:pPr marL="715962" eaLnBrk="1" hangingPunct="1">
              <a:buClr>
                <a:srgbClr val="DB342D">
                  <a:lumMod val="75000"/>
                </a:srgbClr>
              </a:buClr>
              <a:buSzPct val="100000"/>
            </a:pPr>
            <a:endParaRPr lang="es-ES" b="1" dirty="0">
              <a:solidFill>
                <a:srgbClr val="737572"/>
              </a:solidFill>
            </a:endParaRPr>
          </a:p>
        </p:txBody>
      </p:sp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11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16012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¿</a:t>
            </a:r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Cómo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se </a:t>
            </a:r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hizo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?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8207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13">
            <a:extLst>
              <a:ext uri="{FF2B5EF4-FFF2-40B4-BE49-F238E27FC236}">
                <a16:creationId xmlns:a16="http://schemas.microsoft.com/office/drawing/2014/main" id="{F643CF39-78DE-4FA7-8A2E-329D354D9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2" y="2828050"/>
            <a:ext cx="20394611" cy="6801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0" eaLnBrk="1" hangingPunct="1">
              <a:buClr>
                <a:srgbClr val="DB342D">
                  <a:lumMod val="75000"/>
                </a:srgbClr>
              </a:buClr>
              <a:buSzPct val="100000"/>
            </a:pPr>
            <a:r>
              <a:rPr lang="es-ES" b="1" dirty="0">
                <a:solidFill>
                  <a:srgbClr val="737572"/>
                </a:solidFill>
              </a:rPr>
              <a:t>EXPURGO</a:t>
            </a:r>
          </a:p>
          <a:p>
            <a:pPr lvl="0" eaLnBrk="1" hangingPunct="1">
              <a:buClr>
                <a:srgbClr val="DB342D">
                  <a:lumMod val="75000"/>
                </a:srgbClr>
              </a:buClr>
              <a:buSzPct val="100000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Generación de ficheros de Excel en </a:t>
            </a:r>
            <a:r>
              <a:rPr lang="es-ES" b="1" dirty="0" err="1">
                <a:solidFill>
                  <a:srgbClr val="737572"/>
                </a:solidFill>
              </a:rPr>
              <a:t>Analytics</a:t>
            </a:r>
            <a:r>
              <a:rPr lang="es-ES" b="1" dirty="0">
                <a:solidFill>
                  <a:srgbClr val="737572"/>
                </a:solidFill>
              </a:rPr>
              <a:t> y detección de duplicados mediante el MMS ID y que no tengan en la descripción el v. 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Generación de listados de duplicados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Localización física de duplicados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Pasados en Alma a la ubicación </a:t>
            </a:r>
            <a:r>
              <a:rPr lang="es-ES" b="1" dirty="0">
                <a:solidFill>
                  <a:schemeClr val="tx2"/>
                </a:solidFill>
              </a:rPr>
              <a:t>Retirados BDE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Envío a Biblioteca de destino</a:t>
            </a:r>
          </a:p>
        </p:txBody>
      </p:sp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12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16012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¿</a:t>
            </a:r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Cómo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se </a:t>
            </a:r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hizo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?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3822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13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16012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Situación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actual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F643CF39-78DE-4FA7-8A2E-329D354D9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03425" y="3241642"/>
            <a:ext cx="19268464" cy="7232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Colección organizada, a falta de </a:t>
            </a:r>
            <a:r>
              <a:rPr lang="es-ES" b="1" dirty="0" err="1">
                <a:solidFill>
                  <a:srgbClr val="737572"/>
                </a:solidFill>
              </a:rPr>
              <a:t>retejuelado</a:t>
            </a:r>
            <a:r>
              <a:rPr lang="es-ES" b="1" dirty="0">
                <a:solidFill>
                  <a:srgbClr val="737572"/>
                </a:solidFill>
              </a:rPr>
              <a:t> de varias estanterías de la hemeroteca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Poco espacio libre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Funcionamiento correcto, como intercampus, para PI, para CBUA</a:t>
            </a: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Estudio de un procedimiento para petición de Tesis y excluido de préstamo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Escáner para artículos o capítulos</a:t>
            </a:r>
          </a:p>
          <a:p>
            <a:pPr lvl="0" eaLnBrk="1" hangingPunct="1">
              <a:buClr>
                <a:srgbClr val="DB342D">
                  <a:lumMod val="75000"/>
                </a:srgbClr>
              </a:buClr>
              <a:buSzPct val="100000"/>
            </a:pPr>
            <a:endParaRPr lang="es-ES" b="1" dirty="0">
              <a:solidFill>
                <a:srgbClr val="7375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608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14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55700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Situación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actual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graphicFrame>
        <p:nvGraphicFramePr>
          <p:cNvPr id="12" name="Gráfico 11">
            <a:extLst>
              <a:ext uri="{FF2B5EF4-FFF2-40B4-BE49-F238E27FC236}">
                <a16:creationId xmlns:a16="http://schemas.microsoft.com/office/drawing/2014/main" id="{6DC28B62-6E81-4961-BC59-93ED181F8D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43478"/>
              </p:ext>
            </p:extLst>
          </p:nvPr>
        </p:nvGraphicFramePr>
        <p:xfrm>
          <a:off x="1606550" y="3115970"/>
          <a:ext cx="10080000" cy="75602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7F1387D0-5DAF-4A39-A582-A01912F2D6A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5941932"/>
              </p:ext>
            </p:extLst>
          </p:nvPr>
        </p:nvGraphicFramePr>
        <p:xfrm>
          <a:off x="12300744" y="3116238"/>
          <a:ext cx="11102953" cy="7560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9146248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Graphic spid="12" grpId="0">
        <p:bldAsOne/>
      </p:bldGraphic>
      <p:bldGraphic spid="16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15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55700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Situación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actual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0016A8-1310-4413-A724-CF50B192F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423" y="3045342"/>
            <a:ext cx="9624060" cy="7200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9B1F7B-D430-4BE7-A1E7-CD01642CB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9639" y="3045342"/>
            <a:ext cx="9624060" cy="72000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03826C-2F23-467F-8243-C56D44ACF84A}"/>
              </a:ext>
            </a:extLst>
          </p:cNvPr>
          <p:cNvSpPr txBox="1"/>
          <p:nvPr/>
        </p:nvSpPr>
        <p:spPr>
          <a:xfrm>
            <a:off x="1196423" y="10670658"/>
            <a:ext cx="8945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SALA (libros)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31ABD61-521E-448C-9074-9BA91F2CD9EF}"/>
              </a:ext>
            </a:extLst>
          </p:cNvPr>
          <p:cNvSpPr txBox="1"/>
          <p:nvPr/>
        </p:nvSpPr>
        <p:spPr>
          <a:xfrm>
            <a:off x="12089060" y="10712860"/>
            <a:ext cx="8945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HEMEROTECA</a:t>
            </a:r>
          </a:p>
        </p:txBody>
      </p:sp>
    </p:spTree>
    <p:extLst>
      <p:ext uri="{BB962C8B-B14F-4D97-AF65-F5344CB8AC3E}">
        <p14:creationId xmlns:p14="http://schemas.microsoft.com/office/powerpoint/2010/main" val="11228445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16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55700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Situación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actual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F0016A8-1310-4413-A724-CF50B192FF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6423" y="3045342"/>
            <a:ext cx="9624060" cy="7199999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59B1F7B-D430-4BE7-A1E7-CD01642CB0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49639" y="3045342"/>
            <a:ext cx="9624060" cy="7199999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703826C-2F23-467F-8243-C56D44ACF84A}"/>
              </a:ext>
            </a:extLst>
          </p:cNvPr>
          <p:cNvSpPr txBox="1"/>
          <p:nvPr/>
        </p:nvSpPr>
        <p:spPr>
          <a:xfrm>
            <a:off x="1196423" y="10670658"/>
            <a:ext cx="8945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MEDIATECA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31ABD61-521E-448C-9074-9BA91F2CD9EF}"/>
              </a:ext>
            </a:extLst>
          </p:cNvPr>
          <p:cNvSpPr txBox="1"/>
          <p:nvPr/>
        </p:nvSpPr>
        <p:spPr>
          <a:xfrm>
            <a:off x="12089060" y="10712860"/>
            <a:ext cx="89452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ESPACIO LIBRE SALA</a:t>
            </a:r>
          </a:p>
        </p:txBody>
      </p:sp>
    </p:spTree>
    <p:extLst>
      <p:ext uri="{BB962C8B-B14F-4D97-AF65-F5344CB8AC3E}">
        <p14:creationId xmlns:p14="http://schemas.microsoft.com/office/powerpoint/2010/main" val="842469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17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47913" y="1155700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Conclusiones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043725" y="3555627"/>
            <a:ext cx="18286412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100000"/>
            </a:pPr>
            <a:r>
              <a:rPr lang="es-ES" sz="5400" b="1" dirty="0"/>
              <a:t>Un buen proyecto, necesario en la Biblioteca Universitaria que está funcionando también en otras bibliotecas y que incluso Alma tiene un flujo específico llamado “Depósito remoto”</a:t>
            </a:r>
          </a:p>
        </p:txBody>
      </p:sp>
      <p:sp>
        <p:nvSpPr>
          <p:cNvPr id="10" name="9 Elipse"/>
          <p:cNvSpPr/>
          <p:nvPr/>
        </p:nvSpPr>
        <p:spPr>
          <a:xfrm>
            <a:off x="2267438" y="4344529"/>
            <a:ext cx="540000" cy="54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043725" y="8529800"/>
            <a:ext cx="16097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1" hangingPunct="1">
              <a:buClr>
                <a:srgbClr val="DB342D">
                  <a:lumMod val="75000"/>
                </a:srgbClr>
              </a:buClr>
              <a:buSzPct val="100000"/>
            </a:pPr>
            <a:r>
              <a:rPr lang="es-ES" sz="5400" b="1" dirty="0">
                <a:solidFill>
                  <a:srgbClr val="737572"/>
                </a:solidFill>
              </a:rPr>
              <a:t>Se ha convertido en una biblioteca más de la Biblioteca Universitaria que permite el préstamos de sus fondos</a:t>
            </a:r>
          </a:p>
        </p:txBody>
      </p:sp>
      <p:sp>
        <p:nvSpPr>
          <p:cNvPr id="13" name="12 Elipse"/>
          <p:cNvSpPr/>
          <p:nvPr/>
        </p:nvSpPr>
        <p:spPr>
          <a:xfrm>
            <a:off x="2267438" y="8962434"/>
            <a:ext cx="540000" cy="54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6" name="11 CuadroTexto">
            <a:extLst>
              <a:ext uri="{FF2B5EF4-FFF2-40B4-BE49-F238E27FC236}">
                <a16:creationId xmlns:a16="http://schemas.microsoft.com/office/drawing/2014/main" id="{7CE502A6-579C-44E6-97B8-9FADCC647789}"/>
              </a:ext>
            </a:extLst>
          </p:cNvPr>
          <p:cNvSpPr txBox="1"/>
          <p:nvPr/>
        </p:nvSpPr>
        <p:spPr>
          <a:xfrm>
            <a:off x="4043725" y="6516775"/>
            <a:ext cx="160972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100000"/>
            </a:pPr>
            <a:r>
              <a:rPr lang="es-ES" sz="5400" b="1" dirty="0"/>
              <a:t>Ha permitido optimizar espacios en los centros y en la Biblioteca de Depósito</a:t>
            </a:r>
          </a:p>
        </p:txBody>
      </p:sp>
      <p:sp>
        <p:nvSpPr>
          <p:cNvPr id="19" name="9 Elipse">
            <a:extLst>
              <a:ext uri="{FF2B5EF4-FFF2-40B4-BE49-F238E27FC236}">
                <a16:creationId xmlns:a16="http://schemas.microsoft.com/office/drawing/2014/main" id="{DD77E516-E67F-4F05-B4E9-FBDC6159A2D0}"/>
              </a:ext>
            </a:extLst>
          </p:cNvPr>
          <p:cNvSpPr/>
          <p:nvPr/>
        </p:nvSpPr>
        <p:spPr>
          <a:xfrm>
            <a:off x="2267438" y="6949409"/>
            <a:ext cx="540000" cy="54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70700307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8" grpId="0"/>
      <p:bldP spid="10" grpId="0" animBg="1"/>
      <p:bldP spid="12" grpId="0"/>
      <p:bldP spid="13" grpId="0" animBg="1"/>
      <p:bldP spid="16" grpId="0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18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347913" y="1155700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Áreas de mejora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85037" y="3179802"/>
            <a:ext cx="182864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100000"/>
            </a:pPr>
            <a:r>
              <a:rPr lang="es-ES" sz="5400" b="1" dirty="0"/>
              <a:t>Aumentar el espacio, ya sea con compactos o con otro nuevo espacio.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385037" y="5438128"/>
            <a:ext cx="186324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100000"/>
            </a:pPr>
            <a:r>
              <a:rPr lang="es-ES" sz="5400" b="1" dirty="0"/>
              <a:t>Establecer un procedimiento para los excluidos de préstamo</a:t>
            </a:r>
          </a:p>
        </p:txBody>
      </p:sp>
      <p:sp>
        <p:nvSpPr>
          <p:cNvPr id="10" name="9 Elipse"/>
          <p:cNvSpPr/>
          <p:nvPr/>
        </p:nvSpPr>
        <p:spPr>
          <a:xfrm>
            <a:off x="4116751" y="3417634"/>
            <a:ext cx="540000" cy="54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1" name="10 Elipse"/>
          <p:cNvSpPr/>
          <p:nvPr/>
        </p:nvSpPr>
        <p:spPr>
          <a:xfrm>
            <a:off x="4116751" y="5673888"/>
            <a:ext cx="540000" cy="54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385038" y="7560904"/>
            <a:ext cx="1863248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chemeClr val="tx2">
                  <a:lumMod val="75000"/>
                </a:schemeClr>
              </a:buClr>
              <a:buSzPct val="100000"/>
            </a:pPr>
            <a:r>
              <a:rPr lang="es-ES" sz="5400" b="1" dirty="0"/>
              <a:t>Realizar un nuevo estudio para valorar la colección de la BUG de  forma que se pueda optimizar más la colección y los espacios. </a:t>
            </a:r>
          </a:p>
          <a:p>
            <a:pPr marL="685800" indent="-685800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sz="5400" b="1" dirty="0"/>
              <a:t>Préstamos + datos de uso interno</a:t>
            </a:r>
          </a:p>
          <a:p>
            <a:pPr marL="685800" indent="-685800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sz="5400" b="1" dirty="0"/>
              <a:t>Unificar Revistas muertas</a:t>
            </a:r>
          </a:p>
          <a:p>
            <a:pPr marL="685800" indent="-685800">
              <a:buClr>
                <a:schemeClr val="tx2">
                  <a:lumMod val="75000"/>
                </a:schemeClr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sz="5400" b="1" dirty="0"/>
              <a:t>Ver duplicados en el total de Biblioteca Universitaria</a:t>
            </a:r>
          </a:p>
        </p:txBody>
      </p:sp>
      <p:sp>
        <p:nvSpPr>
          <p:cNvPr id="13" name="12 Elipse"/>
          <p:cNvSpPr/>
          <p:nvPr/>
        </p:nvSpPr>
        <p:spPr>
          <a:xfrm>
            <a:off x="4116751" y="7930142"/>
            <a:ext cx="540000" cy="540000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746242262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8" grpId="0"/>
      <p:bldP spid="9" grpId="0"/>
      <p:bldP spid="10" grpId="0" animBg="1"/>
      <p:bldP spid="11" grpId="0" animBg="1"/>
      <p:bldP spid="12" grpId="0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utoShape 98"/>
          <p:cNvSpPr>
            <a:spLocks/>
          </p:cNvSpPr>
          <p:nvPr/>
        </p:nvSpPr>
        <p:spPr bwMode="auto">
          <a:xfrm>
            <a:off x="2154238" y="9461500"/>
            <a:ext cx="452437" cy="642938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1599" y="7647"/>
                </a:moveTo>
                <a:cubicBezTo>
                  <a:pt x="21599" y="8410"/>
                  <a:pt x="21443" y="9124"/>
                  <a:pt x="21132" y="9804"/>
                </a:cubicBezTo>
                <a:cubicBezTo>
                  <a:pt x="20820" y="10488"/>
                  <a:pt x="20404" y="11134"/>
                  <a:pt x="19880" y="11747"/>
                </a:cubicBezTo>
                <a:lnTo>
                  <a:pt x="12619" y="20679"/>
                </a:lnTo>
                <a:cubicBezTo>
                  <a:pt x="12095" y="21292"/>
                  <a:pt x="11491" y="21599"/>
                  <a:pt x="10804" y="21599"/>
                </a:cubicBezTo>
                <a:cubicBezTo>
                  <a:pt x="10112" y="21599"/>
                  <a:pt x="9520" y="21292"/>
                  <a:pt x="9024" y="20679"/>
                </a:cubicBezTo>
                <a:lnTo>
                  <a:pt x="1727" y="11718"/>
                </a:lnTo>
                <a:cubicBezTo>
                  <a:pt x="1203" y="11106"/>
                  <a:pt x="783" y="10462"/>
                  <a:pt x="472" y="9782"/>
                </a:cubicBezTo>
                <a:cubicBezTo>
                  <a:pt x="156" y="9110"/>
                  <a:pt x="0" y="8398"/>
                  <a:pt x="0" y="7647"/>
                </a:cubicBezTo>
                <a:cubicBezTo>
                  <a:pt x="0" y="6594"/>
                  <a:pt x="279" y="5601"/>
                  <a:pt x="843" y="4669"/>
                </a:cubicBezTo>
                <a:cubicBezTo>
                  <a:pt x="1403" y="3737"/>
                  <a:pt x="2179" y="2921"/>
                  <a:pt x="3164" y="2227"/>
                </a:cubicBezTo>
                <a:cubicBezTo>
                  <a:pt x="4143" y="1538"/>
                  <a:pt x="5296" y="990"/>
                  <a:pt x="6615" y="595"/>
                </a:cubicBezTo>
                <a:cubicBezTo>
                  <a:pt x="7936" y="197"/>
                  <a:pt x="9344" y="0"/>
                  <a:pt x="10819" y="0"/>
                </a:cubicBezTo>
                <a:cubicBezTo>
                  <a:pt x="12315" y="0"/>
                  <a:pt x="13719" y="197"/>
                  <a:pt x="15023" y="595"/>
                </a:cubicBezTo>
                <a:cubicBezTo>
                  <a:pt x="16335" y="993"/>
                  <a:pt x="17475" y="1538"/>
                  <a:pt x="18451" y="2227"/>
                </a:cubicBezTo>
                <a:cubicBezTo>
                  <a:pt x="19427" y="2921"/>
                  <a:pt x="20200" y="3737"/>
                  <a:pt x="20756" y="4669"/>
                </a:cubicBezTo>
                <a:cubicBezTo>
                  <a:pt x="21320" y="5603"/>
                  <a:pt x="21599" y="6594"/>
                  <a:pt x="21599" y="7647"/>
                </a:cubicBezTo>
                <a:moveTo>
                  <a:pt x="10819" y="11408"/>
                </a:moveTo>
                <a:cubicBezTo>
                  <a:pt x="11547" y="11408"/>
                  <a:pt x="12240" y="11309"/>
                  <a:pt x="12900" y="11114"/>
                </a:cubicBezTo>
                <a:cubicBezTo>
                  <a:pt x="13556" y="10922"/>
                  <a:pt x="14127" y="10651"/>
                  <a:pt x="14612" y="10310"/>
                </a:cubicBezTo>
                <a:cubicBezTo>
                  <a:pt x="15096" y="9968"/>
                  <a:pt x="15476" y="9564"/>
                  <a:pt x="15748" y="9107"/>
                </a:cubicBezTo>
                <a:cubicBezTo>
                  <a:pt x="16028" y="8650"/>
                  <a:pt x="16164" y="8158"/>
                  <a:pt x="16164" y="7645"/>
                </a:cubicBezTo>
                <a:cubicBezTo>
                  <a:pt x="16164" y="7131"/>
                  <a:pt x="16028" y="6642"/>
                  <a:pt x="15748" y="6176"/>
                </a:cubicBezTo>
                <a:cubicBezTo>
                  <a:pt x="15476" y="5713"/>
                  <a:pt x="15096" y="5304"/>
                  <a:pt x="14612" y="4951"/>
                </a:cubicBezTo>
                <a:cubicBezTo>
                  <a:pt x="14128" y="4604"/>
                  <a:pt x="13564" y="4327"/>
                  <a:pt x="12908" y="4135"/>
                </a:cubicBezTo>
                <a:cubicBezTo>
                  <a:pt x="12256" y="3943"/>
                  <a:pt x="11564" y="3842"/>
                  <a:pt x="10820" y="3842"/>
                </a:cubicBezTo>
                <a:cubicBezTo>
                  <a:pt x="10068" y="3842"/>
                  <a:pt x="9376" y="3940"/>
                  <a:pt x="8736" y="4135"/>
                </a:cubicBezTo>
                <a:cubicBezTo>
                  <a:pt x="8092" y="4327"/>
                  <a:pt x="7528" y="4604"/>
                  <a:pt x="7032" y="4951"/>
                </a:cubicBezTo>
                <a:cubicBezTo>
                  <a:pt x="6532" y="5304"/>
                  <a:pt x="6148" y="5713"/>
                  <a:pt x="5872" y="6171"/>
                </a:cubicBezTo>
                <a:cubicBezTo>
                  <a:pt x="5596" y="6628"/>
                  <a:pt x="5460" y="7119"/>
                  <a:pt x="5460" y="7642"/>
                </a:cubicBezTo>
                <a:cubicBezTo>
                  <a:pt x="5460" y="8155"/>
                  <a:pt x="5596" y="8644"/>
                  <a:pt x="5872" y="9104"/>
                </a:cubicBezTo>
                <a:cubicBezTo>
                  <a:pt x="6148" y="9561"/>
                  <a:pt x="6532" y="9965"/>
                  <a:pt x="7032" y="10307"/>
                </a:cubicBezTo>
                <a:cubicBezTo>
                  <a:pt x="7528" y="10648"/>
                  <a:pt x="8092" y="10919"/>
                  <a:pt x="8736" y="11111"/>
                </a:cubicBezTo>
                <a:cubicBezTo>
                  <a:pt x="9376" y="11309"/>
                  <a:pt x="10068" y="11408"/>
                  <a:pt x="10819" y="11408"/>
                </a:cubicBezTo>
              </a:path>
            </a:pathLst>
          </a:custGeom>
          <a:solidFill>
            <a:srgbClr val="D53044"/>
          </a:solidFill>
          <a:ln>
            <a:noFill/>
          </a:ln>
          <a:effectLst/>
          <a:extLst/>
        </p:spPr>
        <p:txBody>
          <a:bodyPr lIns="38086" tIns="38086" rIns="38086" bIns="38086" anchor="ctr"/>
          <a:lstStyle>
            <a:lvl1pPr defTabSz="341313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defTabSz="341313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s-ES" altLang="es-ES" sz="21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2" name="Group 26"/>
          <p:cNvGrpSpPr>
            <a:grpSpLocks/>
          </p:cNvGrpSpPr>
          <p:nvPr/>
        </p:nvGrpSpPr>
        <p:grpSpPr bwMode="auto">
          <a:xfrm>
            <a:off x="3613785" y="9385300"/>
            <a:ext cx="6072188" cy="2014538"/>
            <a:chOff x="838200" y="2992185"/>
            <a:chExt cx="1600200" cy="755461"/>
          </a:xfrm>
        </p:grpSpPr>
        <p:sp>
          <p:nvSpPr>
            <p:cNvPr id="92180" name="TextBox 27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4501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s-ES" sz="3600" dirty="0">
                  <a:latin typeface="Roboto Light" charset="0"/>
                </a:rPr>
                <a:t>Servicio de Adquisiciones</a:t>
              </a:r>
            </a:p>
          </p:txBody>
        </p:sp>
        <p:sp>
          <p:nvSpPr>
            <p:cNvPr id="92181" name="TextBox 28"/>
            <p:cNvSpPr txBox="1">
              <a:spLocks noChangeArrowheads="1"/>
            </p:cNvSpPr>
            <p:nvPr/>
          </p:nvSpPr>
          <p:spPr bwMode="auto">
            <a:xfrm>
              <a:off x="838200" y="3228853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en-US" altLang="es-ES" sz="2400" dirty="0" err="1">
                  <a:latin typeface="Roboto Light" charset="0"/>
                </a:rPr>
                <a:t>Edificio</a:t>
              </a:r>
              <a:r>
                <a:rPr lang="en-US" altLang="es-ES" sz="2400" dirty="0">
                  <a:latin typeface="Roboto Light" charset="0"/>
                </a:rPr>
                <a:t> I+D Josefina Castro </a:t>
              </a:r>
              <a:r>
                <a:rPr lang="en-US" altLang="es-ES" sz="2400" dirty="0" err="1">
                  <a:latin typeface="Roboto Light" charset="0"/>
                </a:rPr>
                <a:t>Vizoso</a:t>
              </a:r>
              <a:endParaRPr lang="en-US" altLang="es-ES" sz="2400" dirty="0">
                <a:latin typeface="Roboto Light" charset="0"/>
              </a:endParaRPr>
            </a:p>
            <a:p>
              <a:pPr eaLnBrk="1" hangingPunct="1">
                <a:lnSpc>
                  <a:spcPct val="120000"/>
                </a:lnSpc>
              </a:pPr>
              <a:r>
                <a:rPr lang="en-US" altLang="es-ES" sz="2400" dirty="0">
                  <a:latin typeface="Roboto Light" charset="0"/>
                </a:rPr>
                <a:t>Av. de Madrid, 19</a:t>
              </a:r>
            </a:p>
            <a:p>
              <a:pPr eaLnBrk="1" hangingPunct="1">
                <a:lnSpc>
                  <a:spcPct val="120000"/>
                </a:lnSpc>
              </a:pPr>
              <a:r>
                <a:rPr lang="en-US" altLang="es-ES" sz="2400" dirty="0">
                  <a:latin typeface="Roboto Light" charset="0"/>
                </a:rPr>
                <a:t>18071 Granada</a:t>
              </a:r>
            </a:p>
          </p:txBody>
        </p:sp>
      </p:grpSp>
      <p:grpSp>
        <p:nvGrpSpPr>
          <p:cNvPr id="4" name="Group 33"/>
          <p:cNvGrpSpPr>
            <a:grpSpLocks/>
          </p:cNvGrpSpPr>
          <p:nvPr/>
        </p:nvGrpSpPr>
        <p:grpSpPr bwMode="auto">
          <a:xfrm>
            <a:off x="12117706" y="9317038"/>
            <a:ext cx="3114675" cy="2014537"/>
            <a:chOff x="838200" y="2992185"/>
            <a:chExt cx="1600200" cy="755461"/>
          </a:xfrm>
        </p:grpSpPr>
        <p:sp>
          <p:nvSpPr>
            <p:cNvPr id="92176" name="TextBox 34"/>
            <p:cNvSpPr txBox="1">
              <a:spLocks noChangeArrowheads="1"/>
            </p:cNvSpPr>
            <p:nvPr/>
          </p:nvSpPr>
          <p:spPr bwMode="auto">
            <a:xfrm>
              <a:off x="838200" y="2992185"/>
              <a:ext cx="1600200" cy="242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s-ES" sz="3600" dirty="0">
                  <a:latin typeface="Roboto Light" charset="0"/>
                </a:rPr>
                <a:t>Teléfonos</a:t>
              </a:r>
            </a:p>
          </p:txBody>
        </p:sp>
        <p:sp>
          <p:nvSpPr>
            <p:cNvPr id="92177" name="TextBox 38"/>
            <p:cNvSpPr txBox="1">
              <a:spLocks noChangeArrowheads="1"/>
            </p:cNvSpPr>
            <p:nvPr/>
          </p:nvSpPr>
          <p:spPr bwMode="auto">
            <a:xfrm>
              <a:off x="838200" y="3228853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en-US" altLang="es-ES" sz="2400" dirty="0">
                  <a:latin typeface="Roboto Light" charset="0"/>
                </a:rPr>
                <a:t>(+34) 958 243 055</a:t>
              </a:r>
            </a:p>
            <a:p>
              <a:pPr eaLnBrk="1" hangingPunct="1">
                <a:lnSpc>
                  <a:spcPct val="120000"/>
                </a:lnSpc>
              </a:pPr>
              <a:r>
                <a:rPr lang="en-US" altLang="es-ES" sz="2400" dirty="0">
                  <a:latin typeface="Roboto Light" charset="0"/>
                </a:rPr>
                <a:t>(+34) 958 240 671</a:t>
              </a:r>
            </a:p>
          </p:txBody>
        </p:sp>
      </p:grpSp>
      <p:sp>
        <p:nvSpPr>
          <p:cNvPr id="44" name="Freeform 215"/>
          <p:cNvSpPr>
            <a:spLocks noChangeArrowheads="1"/>
          </p:cNvSpPr>
          <p:nvPr/>
        </p:nvSpPr>
        <p:spPr bwMode="auto">
          <a:xfrm>
            <a:off x="10693083" y="9385300"/>
            <a:ext cx="417513" cy="785812"/>
          </a:xfrm>
          <a:custGeom>
            <a:avLst/>
            <a:gdLst>
              <a:gd name="T0" fmla="*/ 583 w 646"/>
              <a:gd name="T1" fmla="*/ 0 h 1210"/>
              <a:gd name="T2" fmla="*/ 62 w 646"/>
              <a:gd name="T3" fmla="*/ 0 h 1210"/>
              <a:gd name="T4" fmla="*/ 0 w 646"/>
              <a:gd name="T5" fmla="*/ 63 h 1210"/>
              <a:gd name="T6" fmla="*/ 0 w 646"/>
              <a:gd name="T7" fmla="*/ 1146 h 1210"/>
              <a:gd name="T8" fmla="*/ 62 w 646"/>
              <a:gd name="T9" fmla="*/ 1209 h 1210"/>
              <a:gd name="T10" fmla="*/ 583 w 646"/>
              <a:gd name="T11" fmla="*/ 1209 h 1210"/>
              <a:gd name="T12" fmla="*/ 645 w 646"/>
              <a:gd name="T13" fmla="*/ 1146 h 1210"/>
              <a:gd name="T14" fmla="*/ 645 w 646"/>
              <a:gd name="T15" fmla="*/ 63 h 1210"/>
              <a:gd name="T16" fmla="*/ 583 w 646"/>
              <a:gd name="T17" fmla="*/ 0 h 1210"/>
              <a:gd name="T18" fmla="*/ 229 w 646"/>
              <a:gd name="T19" fmla="*/ 94 h 1210"/>
              <a:gd name="T20" fmla="*/ 416 w 646"/>
              <a:gd name="T21" fmla="*/ 94 h 1210"/>
              <a:gd name="T22" fmla="*/ 416 w 646"/>
              <a:gd name="T23" fmla="*/ 104 h 1210"/>
              <a:gd name="T24" fmla="*/ 229 w 646"/>
              <a:gd name="T25" fmla="*/ 104 h 1210"/>
              <a:gd name="T26" fmla="*/ 229 w 646"/>
              <a:gd name="T27" fmla="*/ 94 h 1210"/>
              <a:gd name="T28" fmla="*/ 322 w 646"/>
              <a:gd name="T29" fmla="*/ 1146 h 1210"/>
              <a:gd name="T30" fmla="*/ 291 w 646"/>
              <a:gd name="T31" fmla="*/ 1104 h 1210"/>
              <a:gd name="T32" fmla="*/ 322 w 646"/>
              <a:gd name="T33" fmla="*/ 1073 h 1210"/>
              <a:gd name="T34" fmla="*/ 364 w 646"/>
              <a:gd name="T35" fmla="*/ 1104 h 1210"/>
              <a:gd name="T36" fmla="*/ 322 w 646"/>
              <a:gd name="T37" fmla="*/ 1146 h 1210"/>
              <a:gd name="T38" fmla="*/ 604 w 646"/>
              <a:gd name="T39" fmla="*/ 1011 h 1210"/>
              <a:gd name="T40" fmla="*/ 41 w 646"/>
              <a:gd name="T41" fmla="*/ 1011 h 1210"/>
              <a:gd name="T42" fmla="*/ 41 w 646"/>
              <a:gd name="T43" fmla="*/ 177 h 1210"/>
              <a:gd name="T44" fmla="*/ 604 w 646"/>
              <a:gd name="T45" fmla="*/ 177 h 1210"/>
              <a:gd name="T46" fmla="*/ 604 w 646"/>
              <a:gd name="T47" fmla="*/ 1011 h 1210"/>
              <a:gd name="T48" fmla="*/ 604 w 646"/>
              <a:gd name="T49" fmla="*/ 1011 h 1210"/>
              <a:gd name="T50" fmla="*/ 604 w 646"/>
              <a:gd name="T51" fmla="*/ 1011 h 1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646" h="1210">
                <a:moveTo>
                  <a:pt x="583" y="0"/>
                </a:moveTo>
                <a:cubicBezTo>
                  <a:pt x="62" y="0"/>
                  <a:pt x="62" y="0"/>
                  <a:pt x="62" y="0"/>
                </a:cubicBezTo>
                <a:cubicBezTo>
                  <a:pt x="31" y="0"/>
                  <a:pt x="0" y="31"/>
                  <a:pt x="0" y="63"/>
                </a:cubicBezTo>
                <a:cubicBezTo>
                  <a:pt x="0" y="1146"/>
                  <a:pt x="0" y="1146"/>
                  <a:pt x="0" y="1146"/>
                </a:cubicBezTo>
                <a:cubicBezTo>
                  <a:pt x="0" y="1177"/>
                  <a:pt x="31" y="1209"/>
                  <a:pt x="62" y="1209"/>
                </a:cubicBezTo>
                <a:cubicBezTo>
                  <a:pt x="583" y="1209"/>
                  <a:pt x="583" y="1209"/>
                  <a:pt x="583" y="1209"/>
                </a:cubicBezTo>
                <a:cubicBezTo>
                  <a:pt x="614" y="1209"/>
                  <a:pt x="645" y="1177"/>
                  <a:pt x="645" y="1146"/>
                </a:cubicBezTo>
                <a:cubicBezTo>
                  <a:pt x="645" y="63"/>
                  <a:pt x="645" y="63"/>
                  <a:pt x="645" y="63"/>
                </a:cubicBezTo>
                <a:cubicBezTo>
                  <a:pt x="645" y="31"/>
                  <a:pt x="614" y="0"/>
                  <a:pt x="583" y="0"/>
                </a:cubicBezTo>
                <a:close/>
                <a:moveTo>
                  <a:pt x="229" y="94"/>
                </a:moveTo>
                <a:cubicBezTo>
                  <a:pt x="416" y="94"/>
                  <a:pt x="416" y="94"/>
                  <a:pt x="416" y="94"/>
                </a:cubicBezTo>
                <a:cubicBezTo>
                  <a:pt x="416" y="104"/>
                  <a:pt x="416" y="104"/>
                  <a:pt x="416" y="104"/>
                </a:cubicBezTo>
                <a:cubicBezTo>
                  <a:pt x="229" y="104"/>
                  <a:pt x="229" y="104"/>
                  <a:pt x="229" y="104"/>
                </a:cubicBezTo>
                <a:lnTo>
                  <a:pt x="229" y="94"/>
                </a:lnTo>
                <a:close/>
                <a:moveTo>
                  <a:pt x="322" y="1146"/>
                </a:moveTo>
                <a:cubicBezTo>
                  <a:pt x="302" y="1146"/>
                  <a:pt x="291" y="1125"/>
                  <a:pt x="291" y="1104"/>
                </a:cubicBezTo>
                <a:cubicBezTo>
                  <a:pt x="291" y="1084"/>
                  <a:pt x="302" y="1073"/>
                  <a:pt x="322" y="1073"/>
                </a:cubicBezTo>
                <a:cubicBezTo>
                  <a:pt x="343" y="1073"/>
                  <a:pt x="364" y="1084"/>
                  <a:pt x="364" y="1104"/>
                </a:cubicBezTo>
                <a:cubicBezTo>
                  <a:pt x="364" y="1125"/>
                  <a:pt x="343" y="1146"/>
                  <a:pt x="322" y="1146"/>
                </a:cubicBezTo>
                <a:close/>
                <a:moveTo>
                  <a:pt x="604" y="1011"/>
                </a:moveTo>
                <a:cubicBezTo>
                  <a:pt x="41" y="1011"/>
                  <a:pt x="41" y="1011"/>
                  <a:pt x="41" y="1011"/>
                </a:cubicBezTo>
                <a:cubicBezTo>
                  <a:pt x="41" y="177"/>
                  <a:pt x="41" y="177"/>
                  <a:pt x="41" y="177"/>
                </a:cubicBezTo>
                <a:cubicBezTo>
                  <a:pt x="604" y="177"/>
                  <a:pt x="604" y="177"/>
                  <a:pt x="604" y="177"/>
                </a:cubicBezTo>
                <a:lnTo>
                  <a:pt x="604" y="1011"/>
                </a:lnTo>
                <a:close/>
                <a:moveTo>
                  <a:pt x="604" y="1011"/>
                </a:moveTo>
                <a:lnTo>
                  <a:pt x="604" y="101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/>
          <a:extLst/>
        </p:spPr>
        <p:txBody>
          <a:bodyPr wrap="none"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s-ES" altLang="es-ES" dirty="0"/>
          </a:p>
        </p:txBody>
      </p:sp>
      <p:sp>
        <p:nvSpPr>
          <p:cNvPr id="46" name="AutoShape 81"/>
          <p:cNvSpPr>
            <a:spLocks/>
          </p:cNvSpPr>
          <p:nvPr/>
        </p:nvSpPr>
        <p:spPr bwMode="auto">
          <a:xfrm>
            <a:off x="16239491" y="9432925"/>
            <a:ext cx="600075" cy="438150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10782" y="15633"/>
                </a:moveTo>
                <a:cubicBezTo>
                  <a:pt x="11211" y="15633"/>
                  <a:pt x="11622" y="15565"/>
                  <a:pt x="12011" y="15416"/>
                </a:cubicBezTo>
                <a:cubicBezTo>
                  <a:pt x="12403" y="15272"/>
                  <a:pt x="12778" y="15084"/>
                  <a:pt x="13138" y="14855"/>
                </a:cubicBezTo>
                <a:cubicBezTo>
                  <a:pt x="13498" y="14626"/>
                  <a:pt x="13845" y="14361"/>
                  <a:pt x="14181" y="14073"/>
                </a:cubicBezTo>
                <a:cubicBezTo>
                  <a:pt x="14516" y="13774"/>
                  <a:pt x="14844" y="13471"/>
                  <a:pt x="15168" y="13160"/>
                </a:cubicBezTo>
                <a:cubicBezTo>
                  <a:pt x="16142" y="12226"/>
                  <a:pt x="17126" y="11306"/>
                  <a:pt x="18120" y="10410"/>
                </a:cubicBezTo>
                <a:cubicBezTo>
                  <a:pt x="19112" y="9515"/>
                  <a:pt x="20113" y="8616"/>
                  <a:pt x="21120" y="7714"/>
                </a:cubicBezTo>
                <a:cubicBezTo>
                  <a:pt x="21198" y="7640"/>
                  <a:pt x="21279" y="7570"/>
                  <a:pt x="21360" y="7496"/>
                </a:cubicBezTo>
                <a:cubicBezTo>
                  <a:pt x="21443" y="7429"/>
                  <a:pt x="21524" y="7347"/>
                  <a:pt x="21599" y="7250"/>
                </a:cubicBezTo>
                <a:lnTo>
                  <a:pt x="21599" y="19981"/>
                </a:lnTo>
                <a:cubicBezTo>
                  <a:pt x="21599" y="20416"/>
                  <a:pt x="21470" y="20800"/>
                  <a:pt x="21208" y="21118"/>
                </a:cubicBezTo>
                <a:cubicBezTo>
                  <a:pt x="20946" y="21438"/>
                  <a:pt x="20632" y="21599"/>
                  <a:pt x="20265" y="21599"/>
                </a:cubicBezTo>
                <a:lnTo>
                  <a:pt x="1346" y="21599"/>
                </a:lnTo>
                <a:cubicBezTo>
                  <a:pt x="979" y="21599"/>
                  <a:pt x="663" y="21438"/>
                  <a:pt x="396" y="21118"/>
                </a:cubicBezTo>
                <a:cubicBezTo>
                  <a:pt x="132" y="20803"/>
                  <a:pt x="0" y="20419"/>
                  <a:pt x="0" y="19981"/>
                </a:cubicBezTo>
                <a:lnTo>
                  <a:pt x="0" y="7250"/>
                </a:lnTo>
                <a:cubicBezTo>
                  <a:pt x="75" y="7347"/>
                  <a:pt x="156" y="7429"/>
                  <a:pt x="239" y="7496"/>
                </a:cubicBezTo>
                <a:cubicBezTo>
                  <a:pt x="320" y="7570"/>
                  <a:pt x="401" y="7640"/>
                  <a:pt x="479" y="7714"/>
                </a:cubicBezTo>
                <a:cubicBezTo>
                  <a:pt x="1488" y="8616"/>
                  <a:pt x="2487" y="9514"/>
                  <a:pt x="3481" y="10410"/>
                </a:cubicBezTo>
                <a:cubicBezTo>
                  <a:pt x="4473" y="11306"/>
                  <a:pt x="5457" y="12223"/>
                  <a:pt x="6434" y="13160"/>
                </a:cubicBezTo>
                <a:cubicBezTo>
                  <a:pt x="6738" y="13454"/>
                  <a:pt x="7058" y="13744"/>
                  <a:pt x="7394" y="14038"/>
                </a:cubicBezTo>
                <a:cubicBezTo>
                  <a:pt x="7729" y="14338"/>
                  <a:pt x="8079" y="14599"/>
                  <a:pt x="8437" y="14840"/>
                </a:cubicBezTo>
                <a:cubicBezTo>
                  <a:pt x="8797" y="15075"/>
                  <a:pt x="9174" y="15269"/>
                  <a:pt x="9568" y="15413"/>
                </a:cubicBezTo>
                <a:cubicBezTo>
                  <a:pt x="9965" y="15563"/>
                  <a:pt x="10371" y="15633"/>
                  <a:pt x="10782" y="15633"/>
                </a:cubicBezTo>
                <a:moveTo>
                  <a:pt x="10782" y="12413"/>
                </a:moveTo>
                <a:cubicBezTo>
                  <a:pt x="10540" y="12413"/>
                  <a:pt x="10278" y="12334"/>
                  <a:pt x="9996" y="12167"/>
                </a:cubicBezTo>
                <a:cubicBezTo>
                  <a:pt x="9715" y="12005"/>
                  <a:pt x="9441" y="11806"/>
                  <a:pt x="9171" y="11576"/>
                </a:cubicBezTo>
                <a:cubicBezTo>
                  <a:pt x="8900" y="11347"/>
                  <a:pt x="8638" y="11106"/>
                  <a:pt x="8380" y="10854"/>
                </a:cubicBezTo>
                <a:cubicBezTo>
                  <a:pt x="8121" y="10601"/>
                  <a:pt x="7896" y="10390"/>
                  <a:pt x="7700" y="10222"/>
                </a:cubicBezTo>
                <a:cubicBezTo>
                  <a:pt x="6752" y="9356"/>
                  <a:pt x="5819" y="8507"/>
                  <a:pt x="4891" y="7664"/>
                </a:cubicBezTo>
                <a:cubicBezTo>
                  <a:pt x="3966" y="6815"/>
                  <a:pt x="3023" y="5960"/>
                  <a:pt x="2061" y="5087"/>
                </a:cubicBezTo>
                <a:cubicBezTo>
                  <a:pt x="1882" y="4920"/>
                  <a:pt x="1672" y="4691"/>
                  <a:pt x="1434" y="4406"/>
                </a:cubicBezTo>
                <a:cubicBezTo>
                  <a:pt x="1194" y="4118"/>
                  <a:pt x="974" y="3804"/>
                  <a:pt x="766" y="3460"/>
                </a:cubicBezTo>
                <a:cubicBezTo>
                  <a:pt x="560" y="3110"/>
                  <a:pt x="384" y="2761"/>
                  <a:pt x="239" y="2405"/>
                </a:cubicBezTo>
                <a:cubicBezTo>
                  <a:pt x="95" y="2050"/>
                  <a:pt x="22" y="1724"/>
                  <a:pt x="22" y="1436"/>
                </a:cubicBezTo>
                <a:cubicBezTo>
                  <a:pt x="22" y="1051"/>
                  <a:pt x="164" y="713"/>
                  <a:pt x="443" y="425"/>
                </a:cubicBezTo>
                <a:cubicBezTo>
                  <a:pt x="727" y="143"/>
                  <a:pt x="1025" y="0"/>
                  <a:pt x="1346" y="0"/>
                </a:cubicBezTo>
                <a:lnTo>
                  <a:pt x="20265" y="0"/>
                </a:lnTo>
                <a:cubicBezTo>
                  <a:pt x="20583" y="0"/>
                  <a:pt x="20882" y="143"/>
                  <a:pt x="21161" y="425"/>
                </a:cubicBezTo>
                <a:cubicBezTo>
                  <a:pt x="21438" y="713"/>
                  <a:pt x="21577" y="1051"/>
                  <a:pt x="21577" y="1436"/>
                </a:cubicBezTo>
                <a:cubicBezTo>
                  <a:pt x="21577" y="1724"/>
                  <a:pt x="21504" y="2050"/>
                  <a:pt x="21360" y="2405"/>
                </a:cubicBezTo>
                <a:cubicBezTo>
                  <a:pt x="21215" y="2761"/>
                  <a:pt x="21039" y="3110"/>
                  <a:pt x="20833" y="3460"/>
                </a:cubicBezTo>
                <a:cubicBezTo>
                  <a:pt x="20627" y="3804"/>
                  <a:pt x="20402" y="4121"/>
                  <a:pt x="20165" y="4406"/>
                </a:cubicBezTo>
                <a:cubicBezTo>
                  <a:pt x="19927" y="4691"/>
                  <a:pt x="19717" y="4923"/>
                  <a:pt x="19538" y="5087"/>
                </a:cubicBezTo>
                <a:cubicBezTo>
                  <a:pt x="18578" y="5948"/>
                  <a:pt x="17633" y="6803"/>
                  <a:pt x="16708" y="7652"/>
                </a:cubicBezTo>
                <a:cubicBezTo>
                  <a:pt x="15782" y="8501"/>
                  <a:pt x="14844" y="9356"/>
                  <a:pt x="13899" y="10222"/>
                </a:cubicBezTo>
                <a:cubicBezTo>
                  <a:pt x="13703" y="10390"/>
                  <a:pt x="13481" y="10601"/>
                  <a:pt x="13226" y="10854"/>
                </a:cubicBezTo>
                <a:cubicBezTo>
                  <a:pt x="12971" y="11106"/>
                  <a:pt x="12709" y="11347"/>
                  <a:pt x="12435" y="11576"/>
                </a:cubicBezTo>
                <a:cubicBezTo>
                  <a:pt x="12161" y="11806"/>
                  <a:pt x="11884" y="12005"/>
                  <a:pt x="11603" y="12167"/>
                </a:cubicBezTo>
                <a:cubicBezTo>
                  <a:pt x="11321" y="12334"/>
                  <a:pt x="11064" y="12413"/>
                  <a:pt x="10829" y="12413"/>
                </a:cubicBezTo>
                <a:lnTo>
                  <a:pt x="10804" y="12413"/>
                </a:lnTo>
                <a:lnTo>
                  <a:pt x="10782" y="12413"/>
                </a:lnTo>
                <a:close/>
              </a:path>
            </a:pathLst>
          </a:custGeom>
          <a:solidFill>
            <a:srgbClr val="D53044"/>
          </a:solidFill>
          <a:ln>
            <a:noFill/>
          </a:ln>
          <a:effectLst/>
          <a:extLst/>
        </p:spPr>
        <p:txBody>
          <a:bodyPr lIns="38086" tIns="38086" rIns="38086" bIns="38086" anchor="ctr"/>
          <a:lstStyle>
            <a:lvl1pPr defTabSz="341313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defTabSz="341313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s-ES" altLang="es-ES" sz="2100" dirty="0">
              <a:solidFill>
                <a:srgbClr val="44CEB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" charset="0"/>
              <a:sym typeface="Gill Sans" charset="0"/>
            </a:endParaRPr>
          </a:p>
        </p:txBody>
      </p: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17846675" y="9334500"/>
            <a:ext cx="4268788" cy="2014538"/>
            <a:chOff x="838200" y="2992186"/>
            <a:chExt cx="1600200" cy="755460"/>
          </a:xfrm>
        </p:grpSpPr>
        <p:sp>
          <p:nvSpPr>
            <p:cNvPr id="92174" name="TextBox 47"/>
            <p:cNvSpPr txBox="1">
              <a:spLocks noChangeArrowheads="1"/>
            </p:cNvSpPr>
            <p:nvPr/>
          </p:nvSpPr>
          <p:spPr bwMode="auto">
            <a:xfrm>
              <a:off x="838200" y="2992186"/>
              <a:ext cx="1600200" cy="2423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en-US" altLang="es-ES" sz="3600" dirty="0">
                  <a:latin typeface="Roboto Light" charset="0"/>
                </a:rPr>
                <a:t>Correo / Web</a:t>
              </a:r>
            </a:p>
          </p:txBody>
        </p:sp>
        <p:sp>
          <p:nvSpPr>
            <p:cNvPr id="92175" name="TextBox 61"/>
            <p:cNvSpPr txBox="1">
              <a:spLocks noChangeArrowheads="1"/>
            </p:cNvSpPr>
            <p:nvPr/>
          </p:nvSpPr>
          <p:spPr bwMode="auto">
            <a:xfrm>
              <a:off x="838200" y="3228853"/>
              <a:ext cx="1600200" cy="51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1pPr>
              <a:lvl2pPr marL="37931725" indent="-37474525"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2pPr>
              <a:lvl3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3pPr>
              <a:lvl4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4pPr>
              <a:lvl5pPr eaLnBrk="0" hangingPunct="0"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4800">
                  <a:solidFill>
                    <a:schemeClr val="tx1"/>
                  </a:solidFill>
                  <a:latin typeface="Calibri" charset="0"/>
                  <a:ea typeface="ＭＳ Ｐゴシック" charset="-128"/>
                </a:defRPr>
              </a:lvl9pPr>
            </a:lstStyle>
            <a:p>
              <a:pPr eaLnBrk="1" hangingPunct="1">
                <a:lnSpc>
                  <a:spcPct val="120000"/>
                </a:lnSpc>
              </a:pPr>
              <a:r>
                <a:rPr lang="en-US" altLang="es-ES" sz="2400" dirty="0">
                  <a:latin typeface="Roboto Light" charset="0"/>
                </a:rPr>
                <a:t>bibadquisiciones@ugr.es</a:t>
              </a:r>
            </a:p>
            <a:p>
              <a:pPr eaLnBrk="1" hangingPunct="1">
                <a:lnSpc>
                  <a:spcPct val="120000"/>
                </a:lnSpc>
              </a:pPr>
              <a:r>
                <a:rPr lang="en-US" altLang="es-ES" sz="2400" dirty="0">
                  <a:latin typeface="Roboto Light" charset="0"/>
                </a:rPr>
                <a:t>biblioteca.ugr.es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347913" y="7388225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GRACIAS POR SU ATENCIÓN</a:t>
            </a:r>
          </a:p>
        </p:txBody>
      </p:sp>
      <p:sp>
        <p:nvSpPr>
          <p:cNvPr id="22" name="Rectangle 21"/>
          <p:cNvSpPr>
            <a:spLocks noChangeArrowheads="1"/>
          </p:cNvSpPr>
          <p:nvPr/>
        </p:nvSpPr>
        <p:spPr bwMode="auto">
          <a:xfrm>
            <a:off x="1903413" y="7618413"/>
            <a:ext cx="200025" cy="1204912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2324100" y="8386763"/>
            <a:ext cx="203962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2900" dirty="0">
                <a:latin typeface="Roboto Regular" charset="0"/>
              </a:rPr>
              <a:t>PARA CONTACTAR CON NOSOTROS, PUEDEN DIRIGIRSE A:</a:t>
            </a:r>
          </a:p>
        </p:txBody>
      </p:sp>
      <p:pic>
        <p:nvPicPr>
          <p:cNvPr id="9" name="8 Marcador de posición de imagen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95" t="26171" r="27047" b="57581"/>
          <a:stretch/>
        </p:blipFill>
        <p:spPr>
          <a:xfrm>
            <a:off x="0" y="0"/>
            <a:ext cx="24403152" cy="7388225"/>
          </a:xfrm>
          <a:solidFill>
            <a:schemeClr val="bg1">
              <a:lumMod val="95000"/>
            </a:schemeClr>
          </a:solidFill>
        </p:spPr>
      </p:pic>
      <p:sp>
        <p:nvSpPr>
          <p:cNvPr id="3" name="Rectangle 1">
            <a:extLst>
              <a:ext uri="{FF2B5EF4-FFF2-40B4-BE49-F238E27FC236}">
                <a16:creationId xmlns:a16="http://schemas.microsoft.com/office/drawing/2014/main" id="{898B22E0-7EC5-4EF9-AE74-14F8D36DB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24387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Edificio I+D Josefina Castro Vizoso Av. de Madrid, 19 18071 Granada</a:t>
            </a:r>
            <a:r>
              <a:rPr kumimoji="0" lang="es-ES" altLang="es-E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20E9137D-253F-4F2D-96F9-D48CAF9109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152400"/>
            <a:ext cx="243871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altLang="es-ES" sz="1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Edificio I+D Josefina Castro Vizoso Av. de Madrid, 19 18071 Granada</a:t>
            </a:r>
            <a:r>
              <a:rPr kumimoji="0" lang="es-ES" altLang="es-ES" sz="1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es-ES" alt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006965"/>
      </p:ext>
    </p:extLst>
  </p:cSld>
  <p:clrMapOvr>
    <a:masterClrMapping/>
  </p:clrMapOvr>
  <p:transition spd="med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2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16012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ORIGEN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F643CF39-78DE-4FA7-8A2E-329D354D9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0538" y="2682716"/>
            <a:ext cx="19905785" cy="932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857250" lvl="0" indent="-85725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5000" b="1" dirty="0">
                <a:solidFill>
                  <a:srgbClr val="737572"/>
                </a:solidFill>
              </a:rPr>
              <a:t>Necesidad de nuevos espacios en las Bibliotecas de Centro</a:t>
            </a:r>
          </a:p>
          <a:p>
            <a:pPr marL="857250" lvl="0" indent="-85725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5000" b="1" dirty="0">
              <a:solidFill>
                <a:srgbClr val="737572"/>
              </a:solidFill>
            </a:endParaRPr>
          </a:p>
          <a:p>
            <a:pPr marL="857250" lvl="0" indent="-85725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5000" b="1" dirty="0">
                <a:solidFill>
                  <a:srgbClr val="737572"/>
                </a:solidFill>
              </a:rPr>
              <a:t>Informe del Centro de Coordinación y Gestión del Sistema en 2016 sobre el uso de la colección de la Biblioteca y la creación de nuevos espacios en las bibliotecas.</a:t>
            </a:r>
          </a:p>
          <a:p>
            <a:pPr marL="857250" lvl="0" indent="-85725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5000" b="1" dirty="0">
              <a:solidFill>
                <a:srgbClr val="737572"/>
              </a:solidFill>
            </a:endParaRPr>
          </a:p>
          <a:p>
            <a:pPr marL="857250" lvl="0" indent="-85725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5000" b="1" dirty="0">
                <a:solidFill>
                  <a:srgbClr val="737572"/>
                </a:solidFill>
              </a:rPr>
              <a:t>Proyecto: creación de la Biblioteca de Depósito</a:t>
            </a:r>
          </a:p>
          <a:p>
            <a:pPr marL="857250" lvl="0" indent="-85725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5000" b="1" dirty="0">
              <a:solidFill>
                <a:srgbClr val="737572"/>
              </a:solidFill>
            </a:endParaRPr>
          </a:p>
          <a:p>
            <a:pPr marL="857250" lvl="0" indent="-85725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5000" b="1" dirty="0">
                <a:solidFill>
                  <a:srgbClr val="737572"/>
                </a:solidFill>
              </a:rPr>
              <a:t>Espacio:  en el edificio V Centenario</a:t>
            </a:r>
          </a:p>
          <a:p>
            <a:pPr marL="857250" lvl="0" indent="-85725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5000" b="1" dirty="0">
              <a:solidFill>
                <a:srgbClr val="737572"/>
              </a:solidFill>
            </a:endParaRPr>
          </a:p>
          <a:p>
            <a:pPr marL="857250" lvl="0" indent="-85725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sz="5000" b="1" dirty="0">
                <a:solidFill>
                  <a:srgbClr val="737572"/>
                </a:solidFill>
              </a:rPr>
              <a:t>Procedimiento: se establecieron los pasos a seguir para la gestión de la Biblioteca de Depósito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xfrm>
            <a:off x="21851938" y="12096750"/>
            <a:ext cx="928687" cy="7302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3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16012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DESARROLLO DEL PROYECTO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46933A5-B72E-423A-9A36-28FC73A52EF2}"/>
              </a:ext>
            </a:extLst>
          </p:cNvPr>
          <p:cNvCxnSpPr>
            <a:cxnSpLocks/>
          </p:cNvCxnSpPr>
          <p:nvPr/>
        </p:nvCxnSpPr>
        <p:spPr>
          <a:xfrm>
            <a:off x="10674626" y="3970829"/>
            <a:ext cx="3207193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1" name="Picture 3" descr="C:\Temp\kisspng-research-evaluation-study-skills-computer-icons-cl-analysts-vector-5adaa9158d1dc2.365156751524279573578.png">
            <a:extLst>
              <a:ext uri="{FF2B5EF4-FFF2-40B4-BE49-F238E27FC236}">
                <a16:creationId xmlns:a16="http://schemas.microsoft.com/office/drawing/2014/main" id="{6C2B5919-03F1-4BEE-BED1-5978EB5E03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337" y="3174767"/>
            <a:ext cx="1438255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Temp\kisspng-ssc-mts-exam-test-computer-icons-educational-entra-test-paper-5ad919074b9a76.3045596615241771593097.png">
            <a:extLst>
              <a:ext uri="{FF2B5EF4-FFF2-40B4-BE49-F238E27FC236}">
                <a16:creationId xmlns:a16="http://schemas.microsoft.com/office/drawing/2014/main" id="{93C55C43-2093-4DFD-818A-623BDAEA5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5207" y="317933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23">
            <a:extLst>
              <a:ext uri="{FF2B5EF4-FFF2-40B4-BE49-F238E27FC236}">
                <a16:creationId xmlns:a16="http://schemas.microsoft.com/office/drawing/2014/main" id="{56B7D785-E845-4331-AD12-E89CDF596F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057" y="5293511"/>
            <a:ext cx="5816156" cy="3662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08" tIns="45703" rIns="91408" bIns="45703">
            <a:spAutoFit/>
          </a:bodyPr>
          <a:lstStyle>
            <a:defPPr>
              <a:defRPr lang="en-US"/>
            </a:defPPr>
            <a:lvl1pPr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1217613" indent="-760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2pPr>
            <a:lvl3pPr marL="2436813" indent="-1522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3pPr>
            <a:lvl4pPr marL="3656013" indent="-2284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4pPr>
            <a:lvl5pPr marL="4873625" indent="-3046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9pPr>
          </a:lstStyle>
          <a:p>
            <a:pPr algn="ctr" eaLnBrk="1" hangingPunct="1"/>
            <a:r>
              <a:rPr lang="en-US" altLang="es-ES" sz="3100" dirty="0">
                <a:latin typeface="Roboto Medium" charset="0"/>
              </a:rPr>
              <a:t>2016</a:t>
            </a:r>
            <a:endParaRPr lang="en-US" altLang="es-ES" sz="3100" dirty="0">
              <a:latin typeface="Roboto Light" charset="0"/>
            </a:endParaRPr>
          </a:p>
          <a:p>
            <a:pPr eaLnBrk="1" hangingPunct="1"/>
            <a:endParaRPr lang="en-US" altLang="es-ES" sz="3100" dirty="0">
              <a:latin typeface="Roboto Regular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s-ES" sz="3400" dirty="0" err="1">
                <a:latin typeface="Roboto Light" charset="0"/>
              </a:rPr>
              <a:t>Estudio</a:t>
            </a:r>
            <a:r>
              <a:rPr lang="en-US" altLang="es-ES" sz="3400" dirty="0">
                <a:latin typeface="Roboto Light" charset="0"/>
              </a:rPr>
              <a:t> del uso de la colección</a:t>
            </a:r>
          </a:p>
          <a:p>
            <a:pPr marL="457200" eaLnBrk="1" hangingPunct="1"/>
            <a:endParaRPr lang="en-US" altLang="es-ES" sz="3400" dirty="0">
              <a:latin typeface="Roboto Light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s-ES" sz="3400" dirty="0">
                <a:latin typeface="Roboto Light" charset="0"/>
              </a:rPr>
              <a:t>Informe de </a:t>
            </a:r>
            <a:r>
              <a:rPr lang="en-US" altLang="es-ES" sz="3400" dirty="0" err="1">
                <a:latin typeface="Roboto Light" charset="0"/>
              </a:rPr>
              <a:t>propuesta</a:t>
            </a:r>
            <a:r>
              <a:rPr lang="en-US" altLang="es-ES" sz="3400" dirty="0">
                <a:latin typeface="Roboto Light" charset="0"/>
              </a:rPr>
              <a:t> de la </a:t>
            </a:r>
            <a:r>
              <a:rPr lang="en-US" altLang="es-ES" sz="3400" dirty="0" err="1">
                <a:latin typeface="Roboto Light" charset="0"/>
              </a:rPr>
              <a:t>Biblioteca</a:t>
            </a:r>
            <a:r>
              <a:rPr lang="en-US" altLang="es-ES" sz="3400" dirty="0">
                <a:latin typeface="Roboto Light" charset="0"/>
              </a:rPr>
              <a:t> de </a:t>
            </a:r>
            <a:r>
              <a:rPr lang="en-US" altLang="es-ES" sz="3400" dirty="0" err="1">
                <a:latin typeface="Roboto Light" charset="0"/>
              </a:rPr>
              <a:t>Depósito</a:t>
            </a:r>
            <a:endParaRPr lang="en-US" altLang="es-ES" sz="3400" dirty="0">
              <a:latin typeface="Roboto Light" charset="0"/>
            </a:endParaRPr>
          </a:p>
        </p:txBody>
      </p:sp>
      <p:cxnSp>
        <p:nvCxnSpPr>
          <p:cNvPr id="16" name="Straight Connector 17">
            <a:extLst>
              <a:ext uri="{FF2B5EF4-FFF2-40B4-BE49-F238E27FC236}">
                <a16:creationId xmlns:a16="http://schemas.microsoft.com/office/drawing/2014/main" id="{0D99FDC1-6932-4A37-952D-ED529D22E359}"/>
              </a:ext>
            </a:extLst>
          </p:cNvPr>
          <p:cNvCxnSpPr>
            <a:cxnSpLocks/>
          </p:cNvCxnSpPr>
          <p:nvPr/>
        </p:nvCxnSpPr>
        <p:spPr>
          <a:xfrm>
            <a:off x="4635443" y="3970829"/>
            <a:ext cx="4150748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7" name="Picture 5" descr="C:\Temp\5a2abb13464a58.9062379015127498432879.png">
            <a:extLst>
              <a:ext uri="{FF2B5EF4-FFF2-40B4-BE49-F238E27FC236}">
                <a16:creationId xmlns:a16="http://schemas.microsoft.com/office/drawing/2014/main" id="{EDA2EDE0-A0D0-4889-BDC4-E138F63DE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2670" y="3233366"/>
            <a:ext cx="143928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23">
            <a:extLst>
              <a:ext uri="{FF2B5EF4-FFF2-40B4-BE49-F238E27FC236}">
                <a16:creationId xmlns:a16="http://schemas.microsoft.com/office/drawing/2014/main" id="{E52DB259-6C1B-4B18-BA4A-179D62A254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31304" y="5353476"/>
            <a:ext cx="5816156" cy="680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08" tIns="45703" rIns="91408" bIns="45703">
            <a:spAutoFit/>
          </a:bodyPr>
          <a:lstStyle>
            <a:defPPr>
              <a:defRPr lang="en-US"/>
            </a:defPPr>
            <a:lvl1pPr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1217613" indent="-760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2pPr>
            <a:lvl3pPr marL="2436813" indent="-1522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3pPr>
            <a:lvl4pPr marL="3656013" indent="-2284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4pPr>
            <a:lvl5pPr marL="4873625" indent="-3046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9pPr>
          </a:lstStyle>
          <a:p>
            <a:pPr algn="ctr" eaLnBrk="1" hangingPunct="1"/>
            <a:r>
              <a:rPr lang="en-US" altLang="es-ES" sz="3100" dirty="0">
                <a:latin typeface="Roboto Medium" charset="0"/>
              </a:rPr>
              <a:t>2017</a:t>
            </a:r>
            <a:endParaRPr lang="en-US" altLang="es-ES" sz="3100" dirty="0">
              <a:latin typeface="Roboto Light" charset="0"/>
            </a:endParaRPr>
          </a:p>
          <a:p>
            <a:pPr eaLnBrk="1" hangingPunct="1"/>
            <a:endParaRPr lang="en-US" altLang="es-ES" sz="3100" dirty="0">
              <a:latin typeface="Roboto Regular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s-ES" sz="3400" dirty="0" err="1">
                <a:latin typeface="Roboto Light" charset="0"/>
              </a:rPr>
              <a:t>Aprobación</a:t>
            </a:r>
            <a:r>
              <a:rPr lang="en-US" altLang="es-ES" sz="3400" dirty="0">
                <a:latin typeface="Roboto Light" charset="0"/>
              </a:rPr>
              <a:t> del </a:t>
            </a:r>
            <a:r>
              <a:rPr lang="en-US" altLang="es-ES" sz="3400" dirty="0" err="1">
                <a:latin typeface="Roboto Light" charset="0"/>
              </a:rPr>
              <a:t>proyecto</a:t>
            </a:r>
            <a:r>
              <a:rPr lang="en-US" altLang="es-ES" sz="3400" dirty="0">
                <a:latin typeface="Roboto Light" charset="0"/>
              </a:rPr>
              <a:t> por </a:t>
            </a:r>
            <a:r>
              <a:rPr lang="en-US" altLang="es-ES" sz="3400" dirty="0" err="1">
                <a:latin typeface="Roboto Light" charset="0"/>
              </a:rPr>
              <a:t>parte</a:t>
            </a:r>
            <a:r>
              <a:rPr lang="en-US" altLang="es-ES" sz="3400" dirty="0">
                <a:latin typeface="Roboto Light" charset="0"/>
              </a:rPr>
              <a:t> de </a:t>
            </a:r>
            <a:r>
              <a:rPr lang="en-US" altLang="es-ES" sz="3400" dirty="0" err="1">
                <a:latin typeface="Roboto Light" charset="0"/>
              </a:rPr>
              <a:t>Dirección</a:t>
            </a:r>
            <a:endParaRPr lang="en-US" altLang="es-ES" sz="3400" dirty="0">
              <a:latin typeface="Roboto Light" charset="0"/>
            </a:endParaRPr>
          </a:p>
          <a:p>
            <a:pPr eaLnBrk="1" hangingPunct="1"/>
            <a:endParaRPr lang="en-US" altLang="es-ES" sz="3400" dirty="0">
              <a:latin typeface="Roboto Light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s-ES" sz="3400" dirty="0" err="1">
                <a:latin typeface="Roboto Light" charset="0"/>
              </a:rPr>
              <a:t>Selección</a:t>
            </a:r>
            <a:r>
              <a:rPr lang="en-US" altLang="es-ES" sz="3400" dirty="0">
                <a:latin typeface="Roboto Light" charset="0"/>
              </a:rPr>
              <a:t> del </a:t>
            </a:r>
            <a:r>
              <a:rPr lang="en-US" altLang="es-ES" sz="3400" dirty="0" err="1">
                <a:latin typeface="Roboto Light" charset="0"/>
              </a:rPr>
              <a:t>espacio</a:t>
            </a:r>
            <a:endParaRPr lang="en-US" altLang="es-ES" sz="3400" dirty="0">
              <a:latin typeface="Roboto Light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US" altLang="es-ES" sz="3400" dirty="0">
              <a:latin typeface="Roboto Light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s-ES" sz="3400" dirty="0">
                <a:latin typeface="Roboto Light" charset="0"/>
              </a:rPr>
              <a:t>Desarrollo del </a:t>
            </a:r>
            <a:r>
              <a:rPr lang="en-US" altLang="es-ES" sz="3400" dirty="0" err="1">
                <a:latin typeface="Roboto Light" charset="0"/>
              </a:rPr>
              <a:t>procedimiento</a:t>
            </a:r>
            <a:endParaRPr lang="en-US" altLang="es-ES" sz="3400" dirty="0">
              <a:latin typeface="Roboto Light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US" altLang="es-ES" sz="3400" dirty="0">
              <a:latin typeface="Roboto Light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s-ES" sz="3400" dirty="0" err="1">
                <a:latin typeface="Roboto Light" charset="0"/>
              </a:rPr>
              <a:t>Formación</a:t>
            </a:r>
            <a:r>
              <a:rPr lang="en-US" altLang="es-ES" sz="3400" dirty="0">
                <a:latin typeface="Roboto Light" charset="0"/>
              </a:rPr>
              <a:t> 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n-US" altLang="es-ES" sz="3400" dirty="0">
              <a:latin typeface="Roboto Light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n-US" altLang="es-ES" sz="3400" dirty="0" err="1">
                <a:latin typeface="Roboto Light" charset="0"/>
              </a:rPr>
              <a:t>Puesta</a:t>
            </a:r>
            <a:r>
              <a:rPr lang="en-US" altLang="es-ES" sz="3400" dirty="0">
                <a:latin typeface="Roboto Light" charset="0"/>
              </a:rPr>
              <a:t> en marcha</a:t>
            </a:r>
          </a:p>
        </p:txBody>
      </p:sp>
      <p:pic>
        <p:nvPicPr>
          <p:cNvPr id="19" name="Picture 6" descr="C:\Temp\kisspng-digital-marketing-advertising-agency-online-advert-megaphone-5ac061f5379623.5592572915225574292277.png">
            <a:extLst>
              <a:ext uri="{FF2B5EF4-FFF2-40B4-BE49-F238E27FC236}">
                <a16:creationId xmlns:a16="http://schemas.microsoft.com/office/drawing/2014/main" id="{BA6BAE5E-3AF9-4E37-BA3B-1D05B562A4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1712" y="3174767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3">
            <a:extLst>
              <a:ext uri="{FF2B5EF4-FFF2-40B4-BE49-F238E27FC236}">
                <a16:creationId xmlns:a16="http://schemas.microsoft.com/office/drawing/2014/main" id="{4B38B8C7-29B7-4BAE-870E-914EDE4EEB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40829" y="5198866"/>
            <a:ext cx="5548933" cy="52321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08" tIns="45703" rIns="91408" bIns="45703">
            <a:spAutoFit/>
          </a:bodyPr>
          <a:lstStyle>
            <a:defPPr>
              <a:defRPr lang="en-US"/>
            </a:defPPr>
            <a:lvl1pPr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1217613" indent="-760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2pPr>
            <a:lvl3pPr marL="2436813" indent="-1522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3pPr>
            <a:lvl4pPr marL="3656013" indent="-2284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4pPr>
            <a:lvl5pPr marL="4873625" indent="-3046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9pPr>
          </a:lstStyle>
          <a:p>
            <a:pPr algn="ctr" eaLnBrk="1" hangingPunct="1"/>
            <a:r>
              <a:rPr lang="en-US" altLang="es-ES" sz="3100" dirty="0">
                <a:latin typeface="Roboto Medium" charset="0"/>
              </a:rPr>
              <a:t>2017-2019</a:t>
            </a:r>
            <a:endParaRPr lang="en-US" altLang="es-ES" sz="3100" dirty="0">
              <a:latin typeface="Roboto Light" charset="0"/>
            </a:endParaRPr>
          </a:p>
          <a:p>
            <a:pPr eaLnBrk="1" hangingPunct="1"/>
            <a:endParaRPr lang="en-US" altLang="es-ES" sz="3100" dirty="0">
              <a:latin typeface="Roboto Regular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" altLang="es-ES" sz="3400" dirty="0">
                <a:latin typeface="Roboto Light" charset="0"/>
              </a:rPr>
              <a:t>Preparación en Bibliotecas de centro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s-ES" altLang="es-ES" sz="3400" dirty="0">
              <a:latin typeface="Roboto Light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" altLang="es-ES" sz="3400" dirty="0">
                <a:latin typeface="Roboto Light" charset="0"/>
              </a:rPr>
              <a:t>Gestión del traslado con la empresa de mudanza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s-ES" altLang="es-ES" sz="3400" dirty="0">
              <a:latin typeface="Roboto Light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" altLang="es-ES" sz="3400" dirty="0">
                <a:latin typeface="Roboto Light" charset="0"/>
              </a:rPr>
              <a:t>Cambios masivos en Alma, desde el CCG </a:t>
            </a:r>
          </a:p>
        </p:txBody>
      </p:sp>
      <p:cxnSp>
        <p:nvCxnSpPr>
          <p:cNvPr id="21" name="Straight Connector 8">
            <a:extLst>
              <a:ext uri="{FF2B5EF4-FFF2-40B4-BE49-F238E27FC236}">
                <a16:creationId xmlns:a16="http://schemas.microsoft.com/office/drawing/2014/main" id="{3D442C57-28A0-4626-9835-ADC558AA0EFD}"/>
              </a:ext>
            </a:extLst>
          </p:cNvPr>
          <p:cNvCxnSpPr/>
          <p:nvPr/>
        </p:nvCxnSpPr>
        <p:spPr>
          <a:xfrm>
            <a:off x="16202801" y="3970829"/>
            <a:ext cx="3548062" cy="0"/>
          </a:xfrm>
          <a:prstGeom prst="line">
            <a:avLst/>
          </a:prstGeom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2" name="TextBox 23">
            <a:extLst>
              <a:ext uri="{FF2B5EF4-FFF2-40B4-BE49-F238E27FC236}">
                <a16:creationId xmlns:a16="http://schemas.microsoft.com/office/drawing/2014/main" id="{B55E14B7-EEC4-4517-BB20-F6FF438CA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11326" y="5183326"/>
            <a:ext cx="5548933" cy="658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1408" tIns="45703" rIns="91408" bIns="45703">
            <a:spAutoFit/>
          </a:bodyPr>
          <a:lstStyle>
            <a:defPPr>
              <a:defRPr lang="en-US"/>
            </a:defPPr>
            <a:lvl1pPr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1pPr>
            <a:lvl2pPr marL="1217613" indent="-760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2pPr>
            <a:lvl3pPr marL="2436813" indent="-1522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3pPr>
            <a:lvl4pPr marL="3656013" indent="-2284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4pPr>
            <a:lvl5pPr marL="4873625" indent="-3046413" algn="l" defTabSz="1217613" rtl="0" fontAlgn="base">
              <a:spcBef>
                <a:spcPct val="0"/>
              </a:spcBef>
              <a:spcAft>
                <a:spcPct val="0"/>
              </a:spcAft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5pPr>
            <a:lvl6pPr marL="22860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6pPr>
            <a:lvl7pPr marL="27432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7pPr>
            <a:lvl8pPr marL="32004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8pPr>
            <a:lvl9pPr marL="3657600" algn="l" defTabSz="914400" rtl="0" eaLnBrk="1" latinLnBrk="0" hangingPunct="1">
              <a:defRPr sz="4800" kern="1200">
                <a:solidFill>
                  <a:schemeClr val="tx1"/>
                </a:solidFill>
                <a:latin typeface="Calibri" charset="0"/>
                <a:ea typeface="ＭＳ Ｐゴシック" charset="-128"/>
                <a:cs typeface="+mn-cs"/>
              </a:defRPr>
            </a:lvl9pPr>
          </a:lstStyle>
          <a:p>
            <a:pPr algn="ctr" eaLnBrk="1" hangingPunct="1"/>
            <a:r>
              <a:rPr lang="en-US" altLang="es-ES" sz="3100" dirty="0">
                <a:latin typeface="Roboto Medium" charset="0"/>
              </a:rPr>
              <a:t>2019-Actualidad</a:t>
            </a:r>
            <a:endParaRPr lang="en-US" altLang="es-ES" sz="3100" dirty="0">
              <a:latin typeface="Roboto Light" charset="0"/>
            </a:endParaRPr>
          </a:p>
          <a:p>
            <a:pPr eaLnBrk="1" hangingPunct="1"/>
            <a:endParaRPr lang="en-US" altLang="es-ES" sz="3100" dirty="0">
              <a:latin typeface="Roboto Regular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" altLang="es-ES" sz="3600" dirty="0">
                <a:latin typeface="Roboto Light" charset="0"/>
              </a:rPr>
              <a:t>Revisión y modificación del proyecto original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s-ES" altLang="es-ES" sz="3600" dirty="0">
              <a:latin typeface="Roboto Light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" altLang="es-ES" sz="3600" dirty="0">
                <a:latin typeface="Roboto Light" charset="0"/>
              </a:rPr>
              <a:t>Reestructuración de espacios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s-ES" altLang="es-ES" sz="3600" dirty="0">
              <a:latin typeface="Roboto Light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" altLang="es-ES" sz="3600" dirty="0">
                <a:latin typeface="Roboto Light" charset="0"/>
              </a:rPr>
              <a:t>Reordenación de fondos</a:t>
            </a: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endParaRPr lang="es-ES" altLang="es-ES" sz="3600" dirty="0">
              <a:latin typeface="Roboto Light" charset="0"/>
            </a:endParaRPr>
          </a:p>
          <a:p>
            <a:pPr marL="571500" indent="-571500" eaLnBrk="1" hangingPunct="1">
              <a:buFont typeface="Arial" panose="020B0604020202020204" pitchFamily="34" charset="0"/>
              <a:buChar char="•"/>
            </a:pPr>
            <a:r>
              <a:rPr lang="es-ES" altLang="es-ES" sz="3600" dirty="0">
                <a:latin typeface="Roboto Light" charset="0"/>
              </a:rPr>
              <a:t>Expurgo de duplicados</a:t>
            </a:r>
          </a:p>
        </p:txBody>
      </p:sp>
    </p:spTree>
    <p:extLst>
      <p:ext uri="{BB962C8B-B14F-4D97-AF65-F5344CB8AC3E}">
        <p14:creationId xmlns:p14="http://schemas.microsoft.com/office/powerpoint/2010/main" val="3959049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3" grpId="0"/>
      <p:bldP spid="18" grpId="0"/>
      <p:bldP spid="20" grpId="0"/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4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16012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Seguimiento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del </a:t>
            </a:r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proyecto</a:t>
            </a:r>
            <a:endParaRPr lang="en-US" altLang="es-ES" sz="67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F643CF39-78DE-4FA7-8A2E-329D354D9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3" y="2886060"/>
            <a:ext cx="18776095" cy="3046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0" eaLnBrk="1" hangingPunct="1">
              <a:buClr>
                <a:srgbClr val="DB342D">
                  <a:lumMod val="75000"/>
                </a:srgbClr>
              </a:buClr>
              <a:buSzPct val="100000"/>
            </a:pPr>
            <a:r>
              <a:rPr lang="es-ES" b="1" dirty="0">
                <a:solidFill>
                  <a:srgbClr val="737572"/>
                </a:solidFill>
              </a:rPr>
              <a:t>Puntos positivos: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  <a:tabLst>
                <a:tab pos="2603500" algn="l"/>
              </a:tabLst>
            </a:pPr>
            <a:r>
              <a:rPr lang="es-ES" b="1" dirty="0">
                <a:solidFill>
                  <a:srgbClr val="737572"/>
                </a:solidFill>
              </a:rPr>
              <a:t>Liberación de espacio en las bibliotecas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Utilización de esos espacios para nuevas necesidades</a:t>
            </a:r>
            <a:endParaRPr lang="es-ES" sz="6000" b="1" dirty="0">
              <a:solidFill>
                <a:srgbClr val="737572"/>
              </a:solidFill>
              <a:highlight>
                <a:srgbClr val="FFFF00"/>
              </a:highlight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Creación de una nueva Biblioteca, con fondos de poco uso</a:t>
            </a:r>
          </a:p>
        </p:txBody>
      </p:sp>
      <p:sp>
        <p:nvSpPr>
          <p:cNvPr id="7" name="TextBox 13">
            <a:extLst>
              <a:ext uri="{FF2B5EF4-FFF2-40B4-BE49-F238E27FC236}">
                <a16:creationId xmlns:a16="http://schemas.microsoft.com/office/drawing/2014/main" id="{3BB72387-0EAB-4401-9B56-9B2AB965AB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986" y="6380386"/>
            <a:ext cx="19423674" cy="52629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0" eaLnBrk="1" hangingPunct="1">
              <a:buClr>
                <a:srgbClr val="DB342D">
                  <a:lumMod val="75000"/>
                </a:srgbClr>
              </a:buClr>
              <a:buSzPct val="100000"/>
            </a:pPr>
            <a:r>
              <a:rPr lang="es-ES" b="1" dirty="0">
                <a:solidFill>
                  <a:srgbClr val="737572"/>
                </a:solidFill>
              </a:rPr>
              <a:t>Problemas detectados: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Ordenación y distribución de espacios: cada Biblioteca tenía adjudicadas una serie de estanterías. Dificultad para realizar el cálculo y la previsión. 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Huecos y poca rentabilidad del espacio, que ya estaba agotándose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No hay separación de libros, revistas y material audiovisual</a:t>
            </a:r>
          </a:p>
          <a:p>
            <a:pPr marL="68580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Al analizar la colección de BDE, existencia de muchos ejemplares y fascículos de revista duplicados</a:t>
            </a:r>
          </a:p>
        </p:txBody>
      </p:sp>
    </p:spTree>
    <p:extLst>
      <p:ext uri="{BB962C8B-B14F-4D97-AF65-F5344CB8AC3E}">
        <p14:creationId xmlns:p14="http://schemas.microsoft.com/office/powerpoint/2010/main" val="23063568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5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55700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Seguimiento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del </a:t>
            </a:r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proyecto</a:t>
            </a:r>
            <a:endParaRPr lang="en-US" altLang="es-ES" sz="67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6A06E840-CCCC-4DEF-B8E2-3B5ADEC7894A}"/>
              </a:ext>
            </a:extLst>
          </p:cNvPr>
          <p:cNvGrpSpPr/>
          <p:nvPr/>
        </p:nvGrpSpPr>
        <p:grpSpPr>
          <a:xfrm>
            <a:off x="1128160" y="3093244"/>
            <a:ext cx="10083178" cy="7760286"/>
            <a:chOff x="1128160" y="3093244"/>
            <a:chExt cx="10083178" cy="7760286"/>
          </a:xfrm>
        </p:grpSpPr>
        <p:graphicFrame>
          <p:nvGraphicFramePr>
            <p:cNvPr id="7" name="Gráfico 6">
              <a:extLst>
                <a:ext uri="{FF2B5EF4-FFF2-40B4-BE49-F238E27FC236}">
                  <a16:creationId xmlns:a16="http://schemas.microsoft.com/office/drawing/2014/main" id="{95670111-419F-419B-8C8B-B24103654819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295856714"/>
                </p:ext>
              </p:extLst>
            </p:nvPr>
          </p:nvGraphicFramePr>
          <p:xfrm>
            <a:off x="1128160" y="3093244"/>
            <a:ext cx="10083178" cy="77602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2" name="CuadroTexto 1">
              <a:extLst>
                <a:ext uri="{FF2B5EF4-FFF2-40B4-BE49-F238E27FC236}">
                  <a16:creationId xmlns:a16="http://schemas.microsoft.com/office/drawing/2014/main" id="{6F9BB057-DEC8-4409-8ABE-3F08AC3BADE3}"/>
                </a:ext>
              </a:extLst>
            </p:cNvPr>
            <p:cNvSpPr txBox="1"/>
            <p:nvPr/>
          </p:nvSpPr>
          <p:spPr>
            <a:xfrm>
              <a:off x="5724939" y="4743912"/>
              <a:ext cx="4492487" cy="249299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chemeClr val="bg1"/>
                  </a:solidFill>
                </a:rPr>
                <a:t>Total</a:t>
              </a:r>
            </a:p>
            <a:p>
              <a:pPr algn="ctr"/>
              <a:r>
                <a:rPr lang="es-ES" sz="6000" dirty="0">
                  <a:solidFill>
                    <a:schemeClr val="bg1"/>
                  </a:solidFill>
                </a:rPr>
                <a:t>6459</a:t>
              </a:r>
              <a:r>
                <a:rPr lang="es-ES" dirty="0">
                  <a:solidFill>
                    <a:schemeClr val="bg1"/>
                  </a:solidFill>
                </a:rPr>
                <a:t> ejemplares</a:t>
              </a:r>
            </a:p>
          </p:txBody>
        </p:sp>
      </p:grpSp>
      <p:grpSp>
        <p:nvGrpSpPr>
          <p:cNvPr id="4" name="Grupo 3">
            <a:extLst>
              <a:ext uri="{FF2B5EF4-FFF2-40B4-BE49-F238E27FC236}">
                <a16:creationId xmlns:a16="http://schemas.microsoft.com/office/drawing/2014/main" id="{8BB59DE9-CEA2-446B-A8BE-B257AC6B7275}"/>
              </a:ext>
            </a:extLst>
          </p:cNvPr>
          <p:cNvGrpSpPr/>
          <p:nvPr/>
        </p:nvGrpSpPr>
        <p:grpSpPr>
          <a:xfrm>
            <a:off x="13175838" y="3115970"/>
            <a:ext cx="10080000" cy="7760286"/>
            <a:chOff x="13175838" y="3115970"/>
            <a:chExt cx="10080000" cy="7760286"/>
          </a:xfrm>
        </p:grpSpPr>
        <p:graphicFrame>
          <p:nvGraphicFramePr>
            <p:cNvPr id="8" name="Gráfico 7">
              <a:extLst>
                <a:ext uri="{FF2B5EF4-FFF2-40B4-BE49-F238E27FC236}">
                  <a16:creationId xmlns:a16="http://schemas.microsoft.com/office/drawing/2014/main" id="{57702002-2C7C-4D90-8703-293BCFE2101C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21966335"/>
                </p:ext>
              </p:extLst>
            </p:nvPr>
          </p:nvGraphicFramePr>
          <p:xfrm>
            <a:off x="13175838" y="3115970"/>
            <a:ext cx="10080000" cy="776028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854F58CE-DA78-4037-B2E0-041599BD8C84}"/>
                </a:ext>
              </a:extLst>
            </p:cNvPr>
            <p:cNvSpPr txBox="1"/>
            <p:nvPr/>
          </p:nvSpPr>
          <p:spPr>
            <a:xfrm>
              <a:off x="18288138" y="4365010"/>
              <a:ext cx="4492487" cy="2492990"/>
            </a:xfrm>
            <a:prstGeom prst="rect">
              <a:avLst/>
            </a:prstGeom>
            <a:solidFill>
              <a:schemeClr val="accent5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s-ES" dirty="0">
                  <a:solidFill>
                    <a:schemeClr val="bg1"/>
                  </a:solidFill>
                </a:rPr>
                <a:t>Total</a:t>
              </a:r>
            </a:p>
            <a:p>
              <a:pPr algn="ctr"/>
              <a:r>
                <a:rPr lang="es-ES" sz="6000" dirty="0">
                  <a:solidFill>
                    <a:schemeClr val="bg1"/>
                  </a:solidFill>
                </a:rPr>
                <a:t>97</a:t>
              </a:r>
              <a:r>
                <a:rPr lang="es-ES" dirty="0">
                  <a:solidFill>
                    <a:schemeClr val="bg1"/>
                  </a:solidFill>
                </a:rPr>
                <a:t> </a:t>
              </a:r>
            </a:p>
            <a:p>
              <a:pPr algn="ctr"/>
              <a:r>
                <a:rPr lang="es-ES" dirty="0">
                  <a:solidFill>
                    <a:schemeClr val="bg1"/>
                  </a:solidFill>
                </a:rPr>
                <a:t>revistas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55967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6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16012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Modificación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del </a:t>
            </a:r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proyecto</a:t>
            </a:r>
            <a:endParaRPr lang="en-US" altLang="es-ES" sz="67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F643CF39-78DE-4FA7-8A2E-329D354D9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3" y="3147645"/>
            <a:ext cx="19268464" cy="4708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lvl="0" eaLnBrk="1" hangingPunct="1">
              <a:buClr>
                <a:srgbClr val="DB342D">
                  <a:lumMod val="75000"/>
                </a:srgbClr>
              </a:buClr>
              <a:buSzPct val="100000"/>
            </a:pPr>
            <a:r>
              <a:rPr lang="es-ES" b="1" dirty="0">
                <a:solidFill>
                  <a:srgbClr val="737572"/>
                </a:solidFill>
              </a:rPr>
              <a:t>En 2019 el Servicio de Adquisiciones continúa con este proyecto:</a:t>
            </a:r>
          </a:p>
          <a:p>
            <a:pPr marL="857250" lvl="0" indent="-857250" eaLnBrk="1" hangingPunct="1">
              <a:buClr>
                <a:srgbClr val="DB342D">
                  <a:lumMod val="75000"/>
                </a:srgbClr>
              </a:buClr>
              <a:buSzPct val="100000"/>
              <a:buFontTx/>
              <a:buChar char="-"/>
            </a:pPr>
            <a:endParaRPr lang="es-ES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El CCG, de modo temporal, no podía continuar con el proyecto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En el Servicio hay una persona adjudicada para la Biblioteca de Depósito</a:t>
            </a:r>
          </a:p>
          <a:p>
            <a:pPr marL="857250" lvl="0" indent="-857250" eaLnBrk="1" hangingPunct="1">
              <a:buClr>
                <a:srgbClr val="DB342D">
                  <a:lumMod val="75000"/>
                </a:srgbClr>
              </a:buClr>
              <a:buSzPct val="100000"/>
              <a:buFontTx/>
              <a:buChar char="-"/>
            </a:pPr>
            <a:endParaRPr lang="es-ES" sz="6000" b="1" dirty="0">
              <a:solidFill>
                <a:srgbClr val="7375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986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7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16012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Modificación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del </a:t>
            </a:r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proyecto</a:t>
            </a:r>
            <a:endParaRPr lang="en-US" altLang="es-ES" sz="67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F643CF39-78DE-4FA7-8A2E-329D354D9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355" y="2734071"/>
            <a:ext cx="19268464" cy="830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68580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Creación de 3 colecciones diferenciadas: Libros, Revistas, Mediateca</a:t>
            </a:r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A5537FCD-E074-420F-9DB9-ED54FD26FCCC}"/>
              </a:ext>
            </a:extLst>
          </p:cNvPr>
          <p:cNvGrpSpPr/>
          <p:nvPr/>
        </p:nvGrpSpPr>
        <p:grpSpPr>
          <a:xfrm>
            <a:off x="796182" y="4895638"/>
            <a:ext cx="22794810" cy="5083249"/>
            <a:chOff x="796182" y="4895638"/>
            <a:chExt cx="22794810" cy="5083249"/>
          </a:xfrm>
        </p:grpSpPr>
        <p:pic>
          <p:nvPicPr>
            <p:cNvPr id="3" name="Imagen 2">
              <a:extLst>
                <a:ext uri="{FF2B5EF4-FFF2-40B4-BE49-F238E27FC236}">
                  <a16:creationId xmlns:a16="http://schemas.microsoft.com/office/drawing/2014/main" id="{CF627A98-E334-4C71-BC67-6AD575FDE1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5861" t="31692" r="2362" b="8037"/>
            <a:stretch/>
          </p:blipFill>
          <p:spPr>
            <a:xfrm>
              <a:off x="796182" y="4895638"/>
              <a:ext cx="22794810" cy="5083249"/>
            </a:xfrm>
            <a:prstGeom prst="rect">
              <a:avLst/>
            </a:prstGeom>
          </p:spPr>
        </p:pic>
        <p:sp>
          <p:nvSpPr>
            <p:cNvPr id="5" name="Rectángulo 4">
              <a:extLst>
                <a:ext uri="{FF2B5EF4-FFF2-40B4-BE49-F238E27FC236}">
                  <a16:creationId xmlns:a16="http://schemas.microsoft.com/office/drawing/2014/main" id="{29D29980-5DF6-4DB2-9711-22DCE76F03D0}"/>
                </a:ext>
              </a:extLst>
            </p:cNvPr>
            <p:cNvSpPr/>
            <p:nvPr/>
          </p:nvSpPr>
          <p:spPr>
            <a:xfrm>
              <a:off x="796182" y="4895638"/>
              <a:ext cx="20175383" cy="1703945"/>
            </a:xfrm>
            <a:prstGeom prst="rect">
              <a:avLst/>
            </a:prstGeom>
            <a:solidFill>
              <a:srgbClr val="1BAAAA">
                <a:alpha val="47843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002060"/>
                </a:solidFill>
              </a:endParaRPr>
            </a:p>
          </p:txBody>
        </p:sp>
        <p:sp>
          <p:nvSpPr>
            <p:cNvPr id="11" name="Rectángulo 10">
              <a:extLst>
                <a:ext uri="{FF2B5EF4-FFF2-40B4-BE49-F238E27FC236}">
                  <a16:creationId xmlns:a16="http://schemas.microsoft.com/office/drawing/2014/main" id="{0ED12F77-85CF-40F0-8307-F49855064662}"/>
                </a:ext>
              </a:extLst>
            </p:cNvPr>
            <p:cNvSpPr/>
            <p:nvPr/>
          </p:nvSpPr>
          <p:spPr>
            <a:xfrm>
              <a:off x="16682720" y="6553453"/>
              <a:ext cx="2393784" cy="3179827"/>
            </a:xfrm>
            <a:prstGeom prst="rect">
              <a:avLst/>
            </a:prstGeom>
            <a:solidFill>
              <a:srgbClr val="1BAAAA">
                <a:alpha val="47843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002060"/>
                </a:solidFill>
              </a:endParaRPr>
            </a:p>
          </p:txBody>
        </p:sp>
        <p:sp>
          <p:nvSpPr>
            <p:cNvPr id="12" name="Rectángulo 11">
              <a:extLst>
                <a:ext uri="{FF2B5EF4-FFF2-40B4-BE49-F238E27FC236}">
                  <a16:creationId xmlns:a16="http://schemas.microsoft.com/office/drawing/2014/main" id="{B831FCC8-20F8-4478-8288-CC12B965E329}"/>
                </a:ext>
              </a:extLst>
            </p:cNvPr>
            <p:cNvSpPr/>
            <p:nvPr/>
          </p:nvSpPr>
          <p:spPr>
            <a:xfrm>
              <a:off x="19076504" y="6576518"/>
              <a:ext cx="2564296" cy="880921"/>
            </a:xfrm>
            <a:prstGeom prst="rect">
              <a:avLst/>
            </a:prstGeom>
            <a:solidFill>
              <a:srgbClr val="1BAAAA">
                <a:alpha val="47843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002060"/>
                </a:solidFill>
              </a:endParaRPr>
            </a:p>
          </p:txBody>
        </p:sp>
        <p:sp>
          <p:nvSpPr>
            <p:cNvPr id="7" name="Forma libre: forma 6">
              <a:extLst>
                <a:ext uri="{FF2B5EF4-FFF2-40B4-BE49-F238E27FC236}">
                  <a16:creationId xmlns:a16="http://schemas.microsoft.com/office/drawing/2014/main" id="{25464E69-0430-4CBB-95E6-F280CCA68AA4}"/>
                </a:ext>
              </a:extLst>
            </p:cNvPr>
            <p:cNvSpPr/>
            <p:nvPr/>
          </p:nvSpPr>
          <p:spPr>
            <a:xfrm>
              <a:off x="20543520" y="7437120"/>
              <a:ext cx="2885440" cy="2194560"/>
            </a:xfrm>
            <a:custGeom>
              <a:avLst/>
              <a:gdLst>
                <a:gd name="connsiteX0" fmla="*/ 1117600 w 2885440"/>
                <a:gd name="connsiteY0" fmla="*/ 40640 h 2194560"/>
                <a:gd name="connsiteX1" fmla="*/ 1117600 w 2885440"/>
                <a:gd name="connsiteY1" fmla="*/ 40640 h 2194560"/>
                <a:gd name="connsiteX2" fmla="*/ 1097280 w 2885440"/>
                <a:gd name="connsiteY2" fmla="*/ 467360 h 2194560"/>
                <a:gd name="connsiteX3" fmla="*/ 1137920 w 2885440"/>
                <a:gd name="connsiteY3" fmla="*/ 955040 h 2194560"/>
                <a:gd name="connsiteX4" fmla="*/ 1137920 w 2885440"/>
                <a:gd name="connsiteY4" fmla="*/ 1056640 h 2194560"/>
                <a:gd name="connsiteX5" fmla="*/ 1178560 w 2885440"/>
                <a:gd name="connsiteY5" fmla="*/ 995680 h 2194560"/>
                <a:gd name="connsiteX6" fmla="*/ 2885440 w 2885440"/>
                <a:gd name="connsiteY6" fmla="*/ 995680 h 2194560"/>
                <a:gd name="connsiteX7" fmla="*/ 2844800 w 2885440"/>
                <a:gd name="connsiteY7" fmla="*/ 2153920 h 2194560"/>
                <a:gd name="connsiteX8" fmla="*/ 60960 w 2885440"/>
                <a:gd name="connsiteY8" fmla="*/ 2194560 h 2194560"/>
                <a:gd name="connsiteX9" fmla="*/ 0 w 2885440"/>
                <a:gd name="connsiteY9" fmla="*/ 0 h 2194560"/>
                <a:gd name="connsiteX10" fmla="*/ 1117600 w 2885440"/>
                <a:gd name="connsiteY10" fmla="*/ 40640 h 2194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885440" h="2194560">
                  <a:moveTo>
                    <a:pt x="1117600" y="40640"/>
                  </a:moveTo>
                  <a:lnTo>
                    <a:pt x="1117600" y="40640"/>
                  </a:lnTo>
                  <a:cubicBezTo>
                    <a:pt x="1110827" y="182880"/>
                    <a:pt x="1097280" y="324959"/>
                    <a:pt x="1097280" y="467360"/>
                  </a:cubicBezTo>
                  <a:cubicBezTo>
                    <a:pt x="1097280" y="874467"/>
                    <a:pt x="1116064" y="670911"/>
                    <a:pt x="1137920" y="955040"/>
                  </a:cubicBezTo>
                  <a:cubicBezTo>
                    <a:pt x="1140517" y="988807"/>
                    <a:pt x="1137920" y="1022773"/>
                    <a:pt x="1137920" y="1056640"/>
                  </a:cubicBezTo>
                  <a:lnTo>
                    <a:pt x="1178560" y="995680"/>
                  </a:lnTo>
                  <a:lnTo>
                    <a:pt x="2885440" y="995680"/>
                  </a:lnTo>
                  <a:lnTo>
                    <a:pt x="2844800" y="2153920"/>
                  </a:lnTo>
                  <a:lnTo>
                    <a:pt x="60960" y="2194560"/>
                  </a:lnTo>
                  <a:lnTo>
                    <a:pt x="0" y="0"/>
                  </a:lnTo>
                  <a:lnTo>
                    <a:pt x="1117600" y="40640"/>
                  </a:lnTo>
                  <a:close/>
                </a:path>
              </a:pathLst>
            </a:custGeom>
            <a:solidFill>
              <a:srgbClr val="1BAAAA">
                <a:alpha val="47843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s-ES">
                <a:solidFill>
                  <a:srgbClr val="002060"/>
                </a:solidFill>
              </a:endParaRPr>
            </a:p>
          </p:txBody>
        </p:sp>
        <p:sp>
          <p:nvSpPr>
            <p:cNvPr id="8" name="Rectángulo 7">
              <a:extLst>
                <a:ext uri="{FF2B5EF4-FFF2-40B4-BE49-F238E27FC236}">
                  <a16:creationId xmlns:a16="http://schemas.microsoft.com/office/drawing/2014/main" id="{288446EA-0622-4153-A609-E98E4F7742B8}"/>
                </a:ext>
              </a:extLst>
            </p:cNvPr>
            <p:cNvSpPr/>
            <p:nvPr/>
          </p:nvSpPr>
          <p:spPr>
            <a:xfrm>
              <a:off x="21640800" y="6576518"/>
              <a:ext cx="1724549" cy="1876602"/>
            </a:xfrm>
            <a:prstGeom prst="rect">
              <a:avLst/>
            </a:prstGeom>
            <a:solidFill>
              <a:srgbClr val="FFC000">
                <a:alpha val="5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sz="4200" dirty="0">
                <a:solidFill>
                  <a:srgbClr val="002060"/>
                </a:solidFill>
              </a:endParaRPr>
            </a:p>
          </p:txBody>
        </p:sp>
        <p:sp>
          <p:nvSpPr>
            <p:cNvPr id="9" name="Rectángulo 8">
              <a:extLst>
                <a:ext uri="{FF2B5EF4-FFF2-40B4-BE49-F238E27FC236}">
                  <a16:creationId xmlns:a16="http://schemas.microsoft.com/office/drawing/2014/main" id="{4A965FA5-C7E3-4FBC-B56C-0E05533B13EA}"/>
                </a:ext>
              </a:extLst>
            </p:cNvPr>
            <p:cNvSpPr/>
            <p:nvPr/>
          </p:nvSpPr>
          <p:spPr>
            <a:xfrm>
              <a:off x="796182" y="6553453"/>
              <a:ext cx="15886538" cy="3179827"/>
            </a:xfrm>
            <a:prstGeom prst="rect">
              <a:avLst/>
            </a:prstGeom>
            <a:solidFill>
              <a:srgbClr val="D12B2E">
                <a:alpha val="50196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18" name="Grupo 17">
            <a:extLst>
              <a:ext uri="{FF2B5EF4-FFF2-40B4-BE49-F238E27FC236}">
                <a16:creationId xmlns:a16="http://schemas.microsoft.com/office/drawing/2014/main" id="{01AFAAB2-0881-4EB1-8356-3CEAA5248256}"/>
              </a:ext>
            </a:extLst>
          </p:cNvPr>
          <p:cNvGrpSpPr/>
          <p:nvPr/>
        </p:nvGrpSpPr>
        <p:grpSpPr>
          <a:xfrm>
            <a:off x="4617072" y="10622319"/>
            <a:ext cx="15153030" cy="843362"/>
            <a:chOff x="3229586" y="10622319"/>
            <a:chExt cx="15153030" cy="843362"/>
          </a:xfrm>
        </p:grpSpPr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id="{77541844-DCBD-411A-B2C8-72723590E2C1}"/>
                </a:ext>
              </a:extLst>
            </p:cNvPr>
            <p:cNvSpPr/>
            <p:nvPr/>
          </p:nvSpPr>
          <p:spPr>
            <a:xfrm>
              <a:off x="3229586" y="10816424"/>
              <a:ext cx="448334" cy="467519"/>
            </a:xfrm>
            <a:prstGeom prst="rect">
              <a:avLst/>
            </a:prstGeom>
            <a:solidFill>
              <a:srgbClr val="1BAAAA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8CCDAE6D-5DD7-4449-A4BC-3743DB248A2F}"/>
                </a:ext>
              </a:extLst>
            </p:cNvPr>
            <p:cNvSpPr txBox="1"/>
            <p:nvPr/>
          </p:nvSpPr>
          <p:spPr>
            <a:xfrm>
              <a:off x="4084320" y="10622320"/>
              <a:ext cx="3840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191F29"/>
                  </a:solidFill>
                </a:rPr>
                <a:t>Sala (Libros)</a:t>
              </a:r>
            </a:p>
          </p:txBody>
        </p:sp>
        <p:sp>
          <p:nvSpPr>
            <p:cNvPr id="19" name="Rectángulo 18">
              <a:extLst>
                <a:ext uri="{FF2B5EF4-FFF2-40B4-BE49-F238E27FC236}">
                  <a16:creationId xmlns:a16="http://schemas.microsoft.com/office/drawing/2014/main" id="{E080BC3F-3054-42BD-B22C-1AC001E78949}"/>
                </a:ext>
              </a:extLst>
            </p:cNvPr>
            <p:cNvSpPr/>
            <p:nvPr/>
          </p:nvSpPr>
          <p:spPr>
            <a:xfrm>
              <a:off x="13636955" y="10833508"/>
              <a:ext cx="448334" cy="467519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id="{3A5266AD-8459-4E06-A9DC-ACD44691825D}"/>
                </a:ext>
              </a:extLst>
            </p:cNvPr>
            <p:cNvSpPr txBox="1"/>
            <p:nvPr/>
          </p:nvSpPr>
          <p:spPr>
            <a:xfrm>
              <a:off x="14542136" y="10634684"/>
              <a:ext cx="3840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191F29"/>
                  </a:solidFill>
                </a:rPr>
                <a:t>Mediateca</a:t>
              </a: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CE1F13EC-8663-4A34-B3DE-B96D96CFD86C}"/>
                </a:ext>
              </a:extLst>
            </p:cNvPr>
            <p:cNvSpPr/>
            <p:nvPr/>
          </p:nvSpPr>
          <p:spPr>
            <a:xfrm>
              <a:off x="8378214" y="10816424"/>
              <a:ext cx="448334" cy="467519"/>
            </a:xfrm>
            <a:prstGeom prst="rect">
              <a:avLst/>
            </a:prstGeom>
            <a:solidFill>
              <a:srgbClr val="D12B2E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22" name="CuadroTexto 21">
              <a:extLst>
                <a:ext uri="{FF2B5EF4-FFF2-40B4-BE49-F238E27FC236}">
                  <a16:creationId xmlns:a16="http://schemas.microsoft.com/office/drawing/2014/main" id="{88215495-C0CC-419C-AF61-B853BB71809F}"/>
                </a:ext>
              </a:extLst>
            </p:cNvPr>
            <p:cNvSpPr txBox="1"/>
            <p:nvPr/>
          </p:nvSpPr>
          <p:spPr>
            <a:xfrm>
              <a:off x="9185934" y="10622319"/>
              <a:ext cx="384048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191F29"/>
                  </a:solidFill>
                </a:rPr>
                <a:t>Hemeroteca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07160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8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103438" y="1116012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Modificación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del </a:t>
            </a:r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proyecto</a:t>
            </a:r>
            <a:endParaRPr lang="en-US" altLang="es-ES" sz="6700" dirty="0">
              <a:solidFill>
                <a:srgbClr val="D53044"/>
              </a:solidFill>
              <a:latin typeface="Roboto Black" charset="0"/>
            </a:endParaRP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F643CF39-78DE-4FA7-8A2E-329D354D9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59355" y="2753949"/>
            <a:ext cx="19268464" cy="9140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Ordenación por número </a:t>
            </a:r>
            <a:r>
              <a:rPr lang="es-ES" b="1" dirty="0" err="1">
                <a:solidFill>
                  <a:srgbClr val="737572"/>
                </a:solidFill>
              </a:rPr>
              <a:t>currens</a:t>
            </a:r>
            <a:endParaRPr lang="es-ES" b="1" dirty="0">
              <a:solidFill>
                <a:srgbClr val="737572"/>
              </a:solidFill>
            </a:endParaRPr>
          </a:p>
          <a:p>
            <a:pPr marL="1431925" lvl="0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rgbClr val="737572"/>
                </a:solidFill>
              </a:rPr>
              <a:t>Sala: </a:t>
            </a:r>
            <a:r>
              <a:rPr lang="es-ES" b="1" dirty="0">
                <a:solidFill>
                  <a:schemeClr val="tx2"/>
                </a:solidFill>
              </a:rPr>
              <a:t>BDE/</a:t>
            </a:r>
            <a:r>
              <a:rPr lang="es-ES" b="1" dirty="0" err="1">
                <a:solidFill>
                  <a:schemeClr val="tx2"/>
                </a:solidFill>
              </a:rPr>
              <a:t>Nº</a:t>
            </a:r>
            <a:r>
              <a:rPr lang="es-ES" b="1" dirty="0">
                <a:solidFill>
                  <a:schemeClr val="tx2"/>
                </a:solidFill>
              </a:rPr>
              <a:t> </a:t>
            </a:r>
            <a:r>
              <a:rPr lang="es-ES" b="1" dirty="0" err="1">
                <a:solidFill>
                  <a:schemeClr val="tx2"/>
                </a:solidFill>
              </a:rPr>
              <a:t>Currens</a:t>
            </a:r>
            <a:endParaRPr lang="es-ES" b="1" dirty="0">
              <a:solidFill>
                <a:schemeClr val="tx2"/>
              </a:solidFill>
            </a:endParaRPr>
          </a:p>
          <a:p>
            <a:pPr marL="1431925" lvl="0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rgbClr val="737572"/>
                </a:solidFill>
              </a:rPr>
              <a:t>Hemeroteca: </a:t>
            </a:r>
            <a:r>
              <a:rPr lang="es-ES" b="1" dirty="0">
                <a:solidFill>
                  <a:schemeClr val="tx2"/>
                </a:solidFill>
              </a:rPr>
              <a:t>BDE/H </a:t>
            </a:r>
            <a:r>
              <a:rPr lang="es-ES" b="1" dirty="0" err="1">
                <a:solidFill>
                  <a:schemeClr val="tx2"/>
                </a:solidFill>
              </a:rPr>
              <a:t>nº</a:t>
            </a:r>
            <a:r>
              <a:rPr lang="es-ES" b="1" dirty="0">
                <a:solidFill>
                  <a:schemeClr val="tx2"/>
                </a:solidFill>
              </a:rPr>
              <a:t> </a:t>
            </a:r>
            <a:r>
              <a:rPr lang="es-ES" b="1" dirty="0" err="1">
                <a:solidFill>
                  <a:schemeClr val="tx2"/>
                </a:solidFill>
              </a:rPr>
              <a:t>Currens</a:t>
            </a:r>
            <a:endParaRPr lang="es-ES" b="1" dirty="0">
              <a:solidFill>
                <a:schemeClr val="tx2"/>
              </a:solidFill>
            </a:endParaRPr>
          </a:p>
          <a:p>
            <a:pPr marL="1431925" lvl="0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rgbClr val="737572"/>
                </a:solidFill>
              </a:rPr>
              <a:t>Mediateca: </a:t>
            </a:r>
            <a:r>
              <a:rPr lang="es-ES" b="1" dirty="0">
                <a:solidFill>
                  <a:schemeClr val="tx2"/>
                </a:solidFill>
              </a:rPr>
              <a:t>BDE/M </a:t>
            </a:r>
            <a:r>
              <a:rPr lang="es-ES" b="1" dirty="0" err="1">
                <a:solidFill>
                  <a:schemeClr val="tx2"/>
                </a:solidFill>
              </a:rPr>
              <a:t>nº</a:t>
            </a:r>
            <a:r>
              <a:rPr lang="es-ES" b="1" dirty="0">
                <a:solidFill>
                  <a:schemeClr val="tx2"/>
                </a:solidFill>
              </a:rPr>
              <a:t> </a:t>
            </a:r>
            <a:r>
              <a:rPr lang="es-ES" b="1" dirty="0" err="1">
                <a:solidFill>
                  <a:schemeClr val="tx2"/>
                </a:solidFill>
              </a:rPr>
              <a:t>currens</a:t>
            </a:r>
            <a:r>
              <a:rPr lang="es-ES" b="1" dirty="0">
                <a:solidFill>
                  <a:schemeClr val="tx2"/>
                </a:solidFill>
              </a:rPr>
              <a:t> </a:t>
            </a:r>
          </a:p>
          <a:p>
            <a:pPr marL="715962" lvl="0" eaLnBrk="1" hangingPunct="1">
              <a:buClr>
                <a:srgbClr val="DB342D">
                  <a:lumMod val="75000"/>
                </a:srgbClr>
              </a:buClr>
              <a:buSzPct val="100000"/>
            </a:pPr>
            <a:endParaRPr lang="es-ES" sz="2000" b="1" dirty="0">
              <a:solidFill>
                <a:srgbClr val="737572"/>
              </a:solidFill>
            </a:endParaRPr>
          </a:p>
          <a:p>
            <a:pPr marL="715963" lvl="0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737572"/>
                </a:solidFill>
              </a:rPr>
              <a:t>Retejuelado</a:t>
            </a:r>
            <a:r>
              <a:rPr lang="es-ES" b="1" dirty="0">
                <a:solidFill>
                  <a:srgbClr val="737572"/>
                </a:solidFill>
              </a:rPr>
              <a:t> completo del fondo</a:t>
            </a:r>
          </a:p>
          <a:p>
            <a:pPr marL="715963" lvl="0" indent="-715963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Expurgo de fondos duplicados ubicados en BDE, dejando un único ejemplar. Donación de dichos fondos a otras bibliotecas, de países en desarrollo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BDE está disponible en </a:t>
            </a:r>
            <a:r>
              <a:rPr lang="es-ES" b="1" dirty="0" err="1">
                <a:solidFill>
                  <a:srgbClr val="737572"/>
                </a:solidFill>
              </a:rPr>
              <a:t>Granatensis</a:t>
            </a:r>
            <a:r>
              <a:rPr lang="es-ES" b="1" dirty="0">
                <a:solidFill>
                  <a:srgbClr val="737572"/>
                </a:solidFill>
              </a:rPr>
              <a:t>, como cualquier otra biblioteca, para que los usuarios puedan consultar sus fondos y pedir en préstamo.</a:t>
            </a:r>
          </a:p>
          <a:p>
            <a:pPr marL="857250" indent="-857250" eaLnBrk="1" hangingPunct="1">
              <a:buClr>
                <a:srgbClr val="DB342D">
                  <a:lumMod val="75000"/>
                </a:srgbClr>
              </a:buClr>
              <a:buSzPct val="100000"/>
              <a:buFontTx/>
              <a:buChar char="-"/>
            </a:pPr>
            <a:endParaRPr lang="es-ES" b="1" dirty="0">
              <a:solidFill>
                <a:srgbClr val="737572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B4A270B-EFD8-4DC3-BB93-6FE00AD780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3712" y="3206819"/>
            <a:ext cx="7877175" cy="2809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2417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Number Placeholder 7"/>
          <p:cNvSpPr>
            <a:spLocks noGrp="1"/>
          </p:cNvSpPr>
          <p:nvPr>
            <p:ph type="sldNum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fld id="{E1441C58-CE8D-4E99-8202-70FBE569CD8C}" type="slidenum">
              <a:rPr lang="en-US" altLang="es-ES" sz="1900">
                <a:solidFill>
                  <a:schemeClr val="bg1"/>
                </a:solidFill>
                <a:latin typeface="Roboto Regular" charset="0"/>
              </a:rPr>
              <a:pPr eaLnBrk="1" hangingPunct="1"/>
              <a:t>9</a:t>
            </a:fld>
            <a:endParaRPr lang="en-US" altLang="es-ES" sz="1900" dirty="0">
              <a:solidFill>
                <a:schemeClr val="bg1"/>
              </a:solidFill>
              <a:latin typeface="Roboto Regular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-19050" y="13294518"/>
            <a:ext cx="24406225" cy="467519"/>
          </a:xfrm>
          <a:prstGeom prst="rect">
            <a:avLst/>
          </a:prstGeom>
          <a:solidFill>
            <a:srgbClr val="D53044"/>
          </a:solidFill>
          <a:ln w="3810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sz="6000" i="1" dirty="0">
              <a:solidFill>
                <a:srgbClr val="FFFFFF"/>
              </a:solidFill>
              <a:latin typeface="Roboto Light" charset="0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789238" y="1227961"/>
            <a:ext cx="203946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¿</a:t>
            </a:r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Cómo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 se </a:t>
            </a:r>
            <a:r>
              <a:rPr lang="en-US" altLang="es-ES" sz="6700" dirty="0" err="1">
                <a:solidFill>
                  <a:srgbClr val="D53044"/>
                </a:solidFill>
                <a:latin typeface="Roboto Black" charset="0"/>
              </a:rPr>
              <a:t>hizo</a:t>
            </a:r>
            <a:r>
              <a:rPr lang="en-US" altLang="es-ES" sz="6700" dirty="0">
                <a:solidFill>
                  <a:srgbClr val="D53044"/>
                </a:solidFill>
                <a:latin typeface="Roboto Black" charset="0"/>
              </a:rPr>
              <a:t>?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1903413" y="1076325"/>
            <a:ext cx="200025" cy="1203325"/>
          </a:xfrm>
          <a:prstGeom prst="rect">
            <a:avLst/>
          </a:prstGeom>
          <a:solidFill>
            <a:srgbClr val="3A3B39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3" rIns="91408" bIns="45703" anchor="ctr"/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s-ES_tradnl" altLang="es-ES" dirty="0">
              <a:solidFill>
                <a:schemeClr val="accent1"/>
              </a:solidFill>
            </a:endParaRPr>
          </a:p>
        </p:txBody>
      </p:sp>
      <p:sp>
        <p:nvSpPr>
          <p:cNvPr id="6" name="TextBox 13">
            <a:extLst>
              <a:ext uri="{FF2B5EF4-FFF2-40B4-BE49-F238E27FC236}">
                <a16:creationId xmlns:a16="http://schemas.microsoft.com/office/drawing/2014/main" id="{F643CF39-78DE-4FA7-8A2E-329D354D9C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3413" y="3147645"/>
            <a:ext cx="19268464" cy="8094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3" rIns="91408" bIns="45703">
            <a:spAutoFit/>
          </a:bodyPr>
          <a:lstStyle>
            <a:lvl1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37931725" indent="-37474525"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eaLnBrk="0" hangingPunct="0"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48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 err="1">
                <a:solidFill>
                  <a:srgbClr val="737572"/>
                </a:solidFill>
              </a:rPr>
              <a:t>Analytics</a:t>
            </a:r>
            <a:r>
              <a:rPr lang="es-ES" b="1" dirty="0">
                <a:solidFill>
                  <a:srgbClr val="737572"/>
                </a:solidFill>
              </a:rPr>
              <a:t>: principal herramienta para la gestión, extrayendo datos que permiten localizar, realizar listados, valorar, etc., para poder trabajar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Empresa externa: con financiación extraordinaria, se contrató a una empresa que realizó parte del cambio (cambio de signatura y </a:t>
            </a:r>
            <a:r>
              <a:rPr lang="es-ES" b="1" dirty="0" err="1">
                <a:solidFill>
                  <a:srgbClr val="737572"/>
                </a:solidFill>
              </a:rPr>
              <a:t>retejuelado</a:t>
            </a:r>
            <a:r>
              <a:rPr lang="es-ES" b="1" dirty="0">
                <a:solidFill>
                  <a:srgbClr val="737572"/>
                </a:solidFill>
              </a:rPr>
              <a:t>)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endParaRPr lang="es-ES" sz="2000" b="1" dirty="0">
              <a:solidFill>
                <a:srgbClr val="737572"/>
              </a:solidFill>
            </a:endParaRP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Personal bibliotecario: personal del Servicio de Adquisiciones, parte de su jornada laboral. Personal bibliotecario que ha trabajado en verano. </a:t>
            </a:r>
          </a:p>
          <a:p>
            <a:pPr marL="685800" lvl="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Coordinación y colaboración entre el personal para el desarrollo del proyecto</a:t>
            </a:r>
          </a:p>
          <a:p>
            <a:pPr marL="685800" indent="-685800" eaLnBrk="1" hangingPunct="1">
              <a:buClr>
                <a:srgbClr val="DB342D">
                  <a:lumMod val="75000"/>
                </a:srgbClr>
              </a:buClr>
              <a:buSzPct val="100000"/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737572"/>
                </a:solidFill>
              </a:rPr>
              <a:t>Periodo: desde 2020 hasta la actualidad</a:t>
            </a:r>
          </a:p>
        </p:txBody>
      </p:sp>
    </p:spTree>
    <p:extLst>
      <p:ext uri="{BB962C8B-B14F-4D97-AF65-F5344CB8AC3E}">
        <p14:creationId xmlns:p14="http://schemas.microsoft.com/office/powerpoint/2010/main" val="8316081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Alizarin Light">
      <a:dk1>
        <a:srgbClr val="737572"/>
      </a:dk1>
      <a:lt1>
        <a:sysClr val="window" lastClr="FFFFFF"/>
      </a:lt1>
      <a:dk2>
        <a:srgbClr val="DB342D"/>
      </a:dk2>
      <a:lt2>
        <a:srgbClr val="FFFFFF"/>
      </a:lt2>
      <a:accent1>
        <a:srgbClr val="DB342D"/>
      </a:accent1>
      <a:accent2>
        <a:srgbClr val="7C8185"/>
      </a:accent2>
      <a:accent3>
        <a:srgbClr val="DB342D"/>
      </a:accent3>
      <a:accent4>
        <a:srgbClr val="7C8185"/>
      </a:accent4>
      <a:accent5>
        <a:srgbClr val="DB342D"/>
      </a:accent5>
      <a:accent6>
        <a:srgbClr val="7C8185"/>
      </a:accent6>
      <a:hlink>
        <a:srgbClr val="DB342D"/>
      </a:hlink>
      <a:folHlink>
        <a:srgbClr val="FF604C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BAAAA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5987</TotalTime>
  <Words>1026</Words>
  <Application>Microsoft Office PowerPoint</Application>
  <PresentationFormat>Personalizado</PresentationFormat>
  <Paragraphs>216</Paragraphs>
  <Slides>19</Slides>
  <Notes>18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19</vt:i4>
      </vt:variant>
    </vt:vector>
  </HeadingPairs>
  <TitlesOfParts>
    <vt:vector size="30" baseType="lpstr">
      <vt:lpstr>Arial Unicode MS</vt:lpstr>
      <vt:lpstr>ＭＳ Ｐゴシック</vt:lpstr>
      <vt:lpstr>Arial</vt:lpstr>
      <vt:lpstr>Calibri</vt:lpstr>
      <vt:lpstr>Gill Sans</vt:lpstr>
      <vt:lpstr>Roboto Black</vt:lpstr>
      <vt:lpstr>Roboto Light</vt:lpstr>
      <vt:lpstr>Roboto Medium</vt:lpstr>
      <vt:lpstr>Roboto Regular</vt:lpstr>
      <vt:lpstr>Wingdings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Oficina de Gestión de la Comunicación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Modelo de presentación corporativa UGR</dc:title>
  <dc:creator>Ángel Rodríguez Valverde</dc:creator>
  <cp:lastModifiedBy>Francisco Fernandez Canizares</cp:lastModifiedBy>
  <cp:revision>839</cp:revision>
  <dcterms:created xsi:type="dcterms:W3CDTF">2017-04-03T07:16:45Z</dcterms:created>
  <dcterms:modified xsi:type="dcterms:W3CDTF">2022-10-04T07:27:11Z</dcterms:modified>
</cp:coreProperties>
</file>