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6009263" cy="43205400"/>
  <p:notesSz cx="6858000" cy="9144000"/>
  <p:defaultTextStyle>
    <a:defPPr>
      <a:defRPr lang="es-ES"/>
    </a:defPPr>
    <a:lvl1pPr marL="0" algn="l" defTabSz="2263231" rtl="0" eaLnBrk="1" latinLnBrk="0" hangingPunct="1">
      <a:defRPr sz="8900" kern="1200">
        <a:solidFill>
          <a:schemeClr val="tx1"/>
        </a:solidFill>
        <a:latin typeface="+mn-lt"/>
        <a:ea typeface="+mn-ea"/>
        <a:cs typeface="+mn-cs"/>
      </a:defRPr>
    </a:lvl1pPr>
    <a:lvl2pPr marL="2263231" algn="l" defTabSz="2263231" rtl="0" eaLnBrk="1" latinLnBrk="0" hangingPunct="1">
      <a:defRPr sz="8900" kern="1200">
        <a:solidFill>
          <a:schemeClr val="tx1"/>
        </a:solidFill>
        <a:latin typeface="+mn-lt"/>
        <a:ea typeface="+mn-ea"/>
        <a:cs typeface="+mn-cs"/>
      </a:defRPr>
    </a:lvl2pPr>
    <a:lvl3pPr marL="4526463" algn="l" defTabSz="2263231" rtl="0" eaLnBrk="1" latinLnBrk="0" hangingPunct="1">
      <a:defRPr sz="8900" kern="1200">
        <a:solidFill>
          <a:schemeClr val="tx1"/>
        </a:solidFill>
        <a:latin typeface="+mn-lt"/>
        <a:ea typeface="+mn-ea"/>
        <a:cs typeface="+mn-cs"/>
      </a:defRPr>
    </a:lvl3pPr>
    <a:lvl4pPr marL="6789694" algn="l" defTabSz="2263231" rtl="0" eaLnBrk="1" latinLnBrk="0" hangingPunct="1">
      <a:defRPr sz="8900" kern="1200">
        <a:solidFill>
          <a:schemeClr val="tx1"/>
        </a:solidFill>
        <a:latin typeface="+mn-lt"/>
        <a:ea typeface="+mn-ea"/>
        <a:cs typeface="+mn-cs"/>
      </a:defRPr>
    </a:lvl4pPr>
    <a:lvl5pPr marL="9052926" algn="l" defTabSz="2263231" rtl="0" eaLnBrk="1" latinLnBrk="0" hangingPunct="1">
      <a:defRPr sz="8900" kern="1200">
        <a:solidFill>
          <a:schemeClr val="tx1"/>
        </a:solidFill>
        <a:latin typeface="+mn-lt"/>
        <a:ea typeface="+mn-ea"/>
        <a:cs typeface="+mn-cs"/>
      </a:defRPr>
    </a:lvl5pPr>
    <a:lvl6pPr marL="11316157" algn="l" defTabSz="2263231" rtl="0" eaLnBrk="1" latinLnBrk="0" hangingPunct="1">
      <a:defRPr sz="8900" kern="1200">
        <a:solidFill>
          <a:schemeClr val="tx1"/>
        </a:solidFill>
        <a:latin typeface="+mn-lt"/>
        <a:ea typeface="+mn-ea"/>
        <a:cs typeface="+mn-cs"/>
      </a:defRPr>
    </a:lvl6pPr>
    <a:lvl7pPr marL="13579389" algn="l" defTabSz="2263231" rtl="0" eaLnBrk="1" latinLnBrk="0" hangingPunct="1">
      <a:defRPr sz="8900" kern="1200">
        <a:solidFill>
          <a:schemeClr val="tx1"/>
        </a:solidFill>
        <a:latin typeface="+mn-lt"/>
        <a:ea typeface="+mn-ea"/>
        <a:cs typeface="+mn-cs"/>
      </a:defRPr>
    </a:lvl7pPr>
    <a:lvl8pPr marL="15842620" algn="l" defTabSz="2263231" rtl="0" eaLnBrk="1" latinLnBrk="0" hangingPunct="1">
      <a:defRPr sz="8900" kern="1200">
        <a:solidFill>
          <a:schemeClr val="tx1"/>
        </a:solidFill>
        <a:latin typeface="+mn-lt"/>
        <a:ea typeface="+mn-ea"/>
        <a:cs typeface="+mn-cs"/>
      </a:defRPr>
    </a:lvl8pPr>
    <a:lvl9pPr marL="18105852" algn="l" defTabSz="2263231" rtl="0" eaLnBrk="1" latinLnBrk="0" hangingPunct="1">
      <a:defRPr sz="8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82F0B"/>
    <a:srgbClr val="FFC305"/>
    <a:srgbClr val="118047"/>
    <a:srgbClr val="C83C36"/>
    <a:srgbClr val="FFCC66"/>
    <a:srgbClr val="46B211"/>
    <a:srgbClr val="008000"/>
    <a:srgbClr val="408000"/>
    <a:srgbClr val="80008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33" d="100"/>
          <a:sy n="33" d="100"/>
        </p:scale>
        <p:origin x="216" y="5448"/>
      </p:cViewPr>
      <p:guideLst>
        <p:guide orient="horz" pos="13608"/>
        <p:guide pos="113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image" Target="../media/image1.emf"/><Relationship Id="rId2"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700695" y="13421680"/>
            <a:ext cx="30607874" cy="9261158"/>
          </a:xfrm>
        </p:spPr>
        <p:txBody>
          <a:bodyPr/>
          <a:lstStyle/>
          <a:p>
            <a:r>
              <a:rPr lang="es-ES_tradnl" smtClean="0"/>
              <a:t>Clic para editar título</a:t>
            </a:r>
            <a:endParaRPr lang="es-ES"/>
          </a:p>
        </p:txBody>
      </p:sp>
      <p:sp>
        <p:nvSpPr>
          <p:cNvPr id="3" name="Subtítulo 2"/>
          <p:cNvSpPr>
            <a:spLocks noGrp="1"/>
          </p:cNvSpPr>
          <p:nvPr>
            <p:ph type="subTitle" idx="1"/>
          </p:nvPr>
        </p:nvSpPr>
        <p:spPr>
          <a:xfrm>
            <a:off x="5401390" y="24483060"/>
            <a:ext cx="25206484" cy="11041380"/>
          </a:xfrm>
        </p:spPr>
        <p:txBody>
          <a:bodyPr/>
          <a:lstStyle>
            <a:lvl1pPr marL="0" indent="0" algn="ctr">
              <a:buNone/>
              <a:defRPr>
                <a:solidFill>
                  <a:schemeClr val="tx1">
                    <a:tint val="75000"/>
                  </a:schemeClr>
                </a:solidFill>
              </a:defRPr>
            </a:lvl1pPr>
            <a:lvl2pPr marL="2263231" indent="0" algn="ctr">
              <a:buNone/>
              <a:defRPr>
                <a:solidFill>
                  <a:schemeClr val="tx1">
                    <a:tint val="75000"/>
                  </a:schemeClr>
                </a:solidFill>
              </a:defRPr>
            </a:lvl2pPr>
            <a:lvl3pPr marL="4526463" indent="0" algn="ctr">
              <a:buNone/>
              <a:defRPr>
                <a:solidFill>
                  <a:schemeClr val="tx1">
                    <a:tint val="75000"/>
                  </a:schemeClr>
                </a:solidFill>
              </a:defRPr>
            </a:lvl3pPr>
            <a:lvl4pPr marL="6789694" indent="0" algn="ctr">
              <a:buNone/>
              <a:defRPr>
                <a:solidFill>
                  <a:schemeClr val="tx1">
                    <a:tint val="75000"/>
                  </a:schemeClr>
                </a:solidFill>
              </a:defRPr>
            </a:lvl4pPr>
            <a:lvl5pPr marL="9052926" indent="0" algn="ctr">
              <a:buNone/>
              <a:defRPr>
                <a:solidFill>
                  <a:schemeClr val="tx1">
                    <a:tint val="75000"/>
                  </a:schemeClr>
                </a:solidFill>
              </a:defRPr>
            </a:lvl5pPr>
            <a:lvl6pPr marL="11316157" indent="0" algn="ctr">
              <a:buNone/>
              <a:defRPr>
                <a:solidFill>
                  <a:schemeClr val="tx1">
                    <a:tint val="75000"/>
                  </a:schemeClr>
                </a:solidFill>
              </a:defRPr>
            </a:lvl6pPr>
            <a:lvl7pPr marL="13579389" indent="0" algn="ctr">
              <a:buNone/>
              <a:defRPr>
                <a:solidFill>
                  <a:schemeClr val="tx1">
                    <a:tint val="75000"/>
                  </a:schemeClr>
                </a:solidFill>
              </a:defRPr>
            </a:lvl7pPr>
            <a:lvl8pPr marL="15842620" indent="0" algn="ctr">
              <a:buNone/>
              <a:defRPr>
                <a:solidFill>
                  <a:schemeClr val="tx1">
                    <a:tint val="75000"/>
                  </a:schemeClr>
                </a:solidFill>
              </a:defRPr>
            </a:lvl8pPr>
            <a:lvl9pPr marL="18105852"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18DFC65E-9410-1247-9724-DD27A5EEF83D}" type="datetimeFigureOut">
              <a:rPr lang="es-ES" smtClean="0"/>
              <a:t>15/07/18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4188043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8DFC65E-9410-1247-9724-DD27A5EEF83D}" type="datetimeFigureOut">
              <a:rPr lang="es-ES" smtClean="0"/>
              <a:t>15/07/18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4164283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6106716" y="1730222"/>
            <a:ext cx="8102084" cy="36864608"/>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1800463" y="1730222"/>
            <a:ext cx="23706098" cy="3686460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8DFC65E-9410-1247-9724-DD27A5EEF83D}" type="datetimeFigureOut">
              <a:rPr lang="es-ES" smtClean="0"/>
              <a:t>15/07/18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3873905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8DFC65E-9410-1247-9724-DD27A5EEF83D}" type="datetimeFigureOut">
              <a:rPr lang="es-ES" smtClean="0"/>
              <a:t>15/07/18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162364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2844483" y="27763473"/>
            <a:ext cx="30607874" cy="8581073"/>
          </a:xfrm>
        </p:spPr>
        <p:txBody>
          <a:bodyPr anchor="t"/>
          <a:lstStyle>
            <a:lvl1pPr algn="l">
              <a:defRPr sz="19800" b="1" cap="all"/>
            </a:lvl1pPr>
          </a:lstStyle>
          <a:p>
            <a:r>
              <a:rPr lang="es-ES_tradnl" smtClean="0"/>
              <a:t>Clic para editar título</a:t>
            </a:r>
            <a:endParaRPr lang="es-ES"/>
          </a:p>
        </p:txBody>
      </p:sp>
      <p:sp>
        <p:nvSpPr>
          <p:cNvPr id="3" name="Marcador de texto 2"/>
          <p:cNvSpPr>
            <a:spLocks noGrp="1"/>
          </p:cNvSpPr>
          <p:nvPr>
            <p:ph type="body" idx="1"/>
          </p:nvPr>
        </p:nvSpPr>
        <p:spPr>
          <a:xfrm>
            <a:off x="2844483" y="18312295"/>
            <a:ext cx="30607874" cy="9451178"/>
          </a:xfrm>
        </p:spPr>
        <p:txBody>
          <a:bodyPr anchor="b"/>
          <a:lstStyle>
            <a:lvl1pPr marL="0" indent="0">
              <a:buNone/>
              <a:defRPr sz="9900">
                <a:solidFill>
                  <a:schemeClr val="tx1">
                    <a:tint val="75000"/>
                  </a:schemeClr>
                </a:solidFill>
              </a:defRPr>
            </a:lvl1pPr>
            <a:lvl2pPr marL="2263231" indent="0">
              <a:buNone/>
              <a:defRPr sz="8900">
                <a:solidFill>
                  <a:schemeClr val="tx1">
                    <a:tint val="75000"/>
                  </a:schemeClr>
                </a:solidFill>
              </a:defRPr>
            </a:lvl2pPr>
            <a:lvl3pPr marL="4526463" indent="0">
              <a:buNone/>
              <a:defRPr sz="7900">
                <a:solidFill>
                  <a:schemeClr val="tx1">
                    <a:tint val="75000"/>
                  </a:schemeClr>
                </a:solidFill>
              </a:defRPr>
            </a:lvl3pPr>
            <a:lvl4pPr marL="6789694" indent="0">
              <a:buNone/>
              <a:defRPr sz="6900">
                <a:solidFill>
                  <a:schemeClr val="tx1">
                    <a:tint val="75000"/>
                  </a:schemeClr>
                </a:solidFill>
              </a:defRPr>
            </a:lvl4pPr>
            <a:lvl5pPr marL="9052926" indent="0">
              <a:buNone/>
              <a:defRPr sz="6900">
                <a:solidFill>
                  <a:schemeClr val="tx1">
                    <a:tint val="75000"/>
                  </a:schemeClr>
                </a:solidFill>
              </a:defRPr>
            </a:lvl5pPr>
            <a:lvl6pPr marL="11316157" indent="0">
              <a:buNone/>
              <a:defRPr sz="6900">
                <a:solidFill>
                  <a:schemeClr val="tx1">
                    <a:tint val="75000"/>
                  </a:schemeClr>
                </a:solidFill>
              </a:defRPr>
            </a:lvl6pPr>
            <a:lvl7pPr marL="13579389" indent="0">
              <a:buNone/>
              <a:defRPr sz="6900">
                <a:solidFill>
                  <a:schemeClr val="tx1">
                    <a:tint val="75000"/>
                  </a:schemeClr>
                </a:solidFill>
              </a:defRPr>
            </a:lvl7pPr>
            <a:lvl8pPr marL="15842620" indent="0">
              <a:buNone/>
              <a:defRPr sz="6900">
                <a:solidFill>
                  <a:schemeClr val="tx1">
                    <a:tint val="75000"/>
                  </a:schemeClr>
                </a:solidFill>
              </a:defRPr>
            </a:lvl8pPr>
            <a:lvl9pPr marL="18105852" indent="0">
              <a:buNone/>
              <a:defRPr sz="69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18DFC65E-9410-1247-9724-DD27A5EEF83D}" type="datetimeFigureOut">
              <a:rPr lang="es-ES" smtClean="0"/>
              <a:t>15/07/18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242335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1800463" y="10081263"/>
            <a:ext cx="15904091" cy="28513567"/>
          </a:xfrm>
        </p:spPr>
        <p:txBody>
          <a:bodyPr/>
          <a:lstStyle>
            <a:lvl1pPr>
              <a:defRPr sz="13900"/>
            </a:lvl1pPr>
            <a:lvl2pPr>
              <a:defRPr sz="11900"/>
            </a:lvl2pPr>
            <a:lvl3pPr>
              <a:defRPr sz="9900"/>
            </a:lvl3pPr>
            <a:lvl4pPr>
              <a:defRPr sz="8900"/>
            </a:lvl4pPr>
            <a:lvl5pPr>
              <a:defRPr sz="8900"/>
            </a:lvl5pPr>
            <a:lvl6pPr>
              <a:defRPr sz="8900"/>
            </a:lvl6pPr>
            <a:lvl7pPr>
              <a:defRPr sz="8900"/>
            </a:lvl7pPr>
            <a:lvl8pPr>
              <a:defRPr sz="8900"/>
            </a:lvl8pPr>
            <a:lvl9pPr>
              <a:defRPr sz="89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18304709" y="10081263"/>
            <a:ext cx="15904091" cy="28513567"/>
          </a:xfrm>
        </p:spPr>
        <p:txBody>
          <a:bodyPr/>
          <a:lstStyle>
            <a:lvl1pPr>
              <a:defRPr sz="13900"/>
            </a:lvl1pPr>
            <a:lvl2pPr>
              <a:defRPr sz="11900"/>
            </a:lvl2pPr>
            <a:lvl3pPr>
              <a:defRPr sz="9900"/>
            </a:lvl3pPr>
            <a:lvl4pPr>
              <a:defRPr sz="8900"/>
            </a:lvl4pPr>
            <a:lvl5pPr>
              <a:defRPr sz="8900"/>
            </a:lvl5pPr>
            <a:lvl6pPr>
              <a:defRPr sz="8900"/>
            </a:lvl6pPr>
            <a:lvl7pPr>
              <a:defRPr sz="8900"/>
            </a:lvl7pPr>
            <a:lvl8pPr>
              <a:defRPr sz="8900"/>
            </a:lvl8pPr>
            <a:lvl9pPr>
              <a:defRPr sz="89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18DFC65E-9410-1247-9724-DD27A5EEF83D}" type="datetimeFigureOut">
              <a:rPr lang="es-ES" smtClean="0"/>
              <a:t>15/07/18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284952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1800463" y="9671212"/>
            <a:ext cx="15910345" cy="4030501"/>
          </a:xfrm>
        </p:spPr>
        <p:txBody>
          <a:bodyPr anchor="b"/>
          <a:lstStyle>
            <a:lvl1pPr marL="0" indent="0">
              <a:buNone/>
              <a:defRPr sz="11900" b="1"/>
            </a:lvl1pPr>
            <a:lvl2pPr marL="2263231" indent="0">
              <a:buNone/>
              <a:defRPr sz="9900" b="1"/>
            </a:lvl2pPr>
            <a:lvl3pPr marL="4526463" indent="0">
              <a:buNone/>
              <a:defRPr sz="8900" b="1"/>
            </a:lvl3pPr>
            <a:lvl4pPr marL="6789694" indent="0">
              <a:buNone/>
              <a:defRPr sz="7900" b="1"/>
            </a:lvl4pPr>
            <a:lvl5pPr marL="9052926" indent="0">
              <a:buNone/>
              <a:defRPr sz="7900" b="1"/>
            </a:lvl5pPr>
            <a:lvl6pPr marL="11316157" indent="0">
              <a:buNone/>
              <a:defRPr sz="7900" b="1"/>
            </a:lvl6pPr>
            <a:lvl7pPr marL="13579389" indent="0">
              <a:buNone/>
              <a:defRPr sz="7900" b="1"/>
            </a:lvl7pPr>
            <a:lvl8pPr marL="15842620" indent="0">
              <a:buNone/>
              <a:defRPr sz="7900" b="1"/>
            </a:lvl8pPr>
            <a:lvl9pPr marL="18105852" indent="0">
              <a:buNone/>
              <a:defRPr sz="79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1800463" y="13701713"/>
            <a:ext cx="15910345" cy="24893114"/>
          </a:xfrm>
        </p:spPr>
        <p:txBody>
          <a:bodyPr/>
          <a:lstStyle>
            <a:lvl1pPr>
              <a:defRPr sz="11900"/>
            </a:lvl1pPr>
            <a:lvl2pPr>
              <a:defRPr sz="9900"/>
            </a:lvl2pPr>
            <a:lvl3pPr>
              <a:defRPr sz="8900"/>
            </a:lvl3pPr>
            <a:lvl4pPr>
              <a:defRPr sz="7900"/>
            </a:lvl4pPr>
            <a:lvl5pPr>
              <a:defRPr sz="7900"/>
            </a:lvl5pPr>
            <a:lvl6pPr>
              <a:defRPr sz="7900"/>
            </a:lvl6pPr>
            <a:lvl7pPr>
              <a:defRPr sz="7900"/>
            </a:lvl7pPr>
            <a:lvl8pPr>
              <a:defRPr sz="7900"/>
            </a:lvl8pPr>
            <a:lvl9pPr>
              <a:defRPr sz="79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18292208" y="9671212"/>
            <a:ext cx="15916594" cy="4030501"/>
          </a:xfrm>
        </p:spPr>
        <p:txBody>
          <a:bodyPr anchor="b"/>
          <a:lstStyle>
            <a:lvl1pPr marL="0" indent="0">
              <a:buNone/>
              <a:defRPr sz="11900" b="1"/>
            </a:lvl1pPr>
            <a:lvl2pPr marL="2263231" indent="0">
              <a:buNone/>
              <a:defRPr sz="9900" b="1"/>
            </a:lvl2pPr>
            <a:lvl3pPr marL="4526463" indent="0">
              <a:buNone/>
              <a:defRPr sz="8900" b="1"/>
            </a:lvl3pPr>
            <a:lvl4pPr marL="6789694" indent="0">
              <a:buNone/>
              <a:defRPr sz="7900" b="1"/>
            </a:lvl4pPr>
            <a:lvl5pPr marL="9052926" indent="0">
              <a:buNone/>
              <a:defRPr sz="7900" b="1"/>
            </a:lvl5pPr>
            <a:lvl6pPr marL="11316157" indent="0">
              <a:buNone/>
              <a:defRPr sz="7900" b="1"/>
            </a:lvl6pPr>
            <a:lvl7pPr marL="13579389" indent="0">
              <a:buNone/>
              <a:defRPr sz="7900" b="1"/>
            </a:lvl7pPr>
            <a:lvl8pPr marL="15842620" indent="0">
              <a:buNone/>
              <a:defRPr sz="7900" b="1"/>
            </a:lvl8pPr>
            <a:lvl9pPr marL="18105852" indent="0">
              <a:buNone/>
              <a:defRPr sz="79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18292208" y="13701713"/>
            <a:ext cx="15916594" cy="24893114"/>
          </a:xfrm>
        </p:spPr>
        <p:txBody>
          <a:bodyPr/>
          <a:lstStyle>
            <a:lvl1pPr>
              <a:defRPr sz="11900"/>
            </a:lvl1pPr>
            <a:lvl2pPr>
              <a:defRPr sz="9900"/>
            </a:lvl2pPr>
            <a:lvl3pPr>
              <a:defRPr sz="8900"/>
            </a:lvl3pPr>
            <a:lvl4pPr>
              <a:defRPr sz="7900"/>
            </a:lvl4pPr>
            <a:lvl5pPr>
              <a:defRPr sz="7900"/>
            </a:lvl5pPr>
            <a:lvl6pPr>
              <a:defRPr sz="7900"/>
            </a:lvl6pPr>
            <a:lvl7pPr>
              <a:defRPr sz="7900"/>
            </a:lvl7pPr>
            <a:lvl8pPr>
              <a:defRPr sz="7900"/>
            </a:lvl8pPr>
            <a:lvl9pPr>
              <a:defRPr sz="79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18DFC65E-9410-1247-9724-DD27A5EEF83D}" type="datetimeFigureOut">
              <a:rPr lang="es-ES" smtClean="0"/>
              <a:t>15/07/18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1408240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18DFC65E-9410-1247-9724-DD27A5EEF83D}" type="datetimeFigureOut">
              <a:rPr lang="es-ES" smtClean="0"/>
              <a:t>15/07/18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1240772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8DFC65E-9410-1247-9724-DD27A5EEF83D}" type="datetimeFigureOut">
              <a:rPr lang="es-ES" smtClean="0"/>
              <a:t>15/07/18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132010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800465" y="1720215"/>
            <a:ext cx="11846799" cy="7320915"/>
          </a:xfrm>
        </p:spPr>
        <p:txBody>
          <a:bodyPr anchor="b"/>
          <a:lstStyle>
            <a:lvl1pPr algn="l">
              <a:defRPr sz="9900" b="1"/>
            </a:lvl1pPr>
          </a:lstStyle>
          <a:p>
            <a:r>
              <a:rPr lang="es-ES_tradnl" smtClean="0"/>
              <a:t>Clic para editar título</a:t>
            </a:r>
            <a:endParaRPr lang="es-ES"/>
          </a:p>
        </p:txBody>
      </p:sp>
      <p:sp>
        <p:nvSpPr>
          <p:cNvPr id="3" name="Marcador de contenido 2"/>
          <p:cNvSpPr>
            <a:spLocks noGrp="1"/>
          </p:cNvSpPr>
          <p:nvPr>
            <p:ph idx="1"/>
          </p:nvPr>
        </p:nvSpPr>
        <p:spPr>
          <a:xfrm>
            <a:off x="14078622" y="1720218"/>
            <a:ext cx="20130178" cy="36874612"/>
          </a:xfrm>
        </p:spPr>
        <p:txBody>
          <a:bodyPr/>
          <a:lstStyle>
            <a:lvl1pPr>
              <a:defRPr sz="15800"/>
            </a:lvl1pPr>
            <a:lvl2pPr>
              <a:defRPr sz="13900"/>
            </a:lvl2pPr>
            <a:lvl3pPr>
              <a:defRPr sz="11900"/>
            </a:lvl3pPr>
            <a:lvl4pPr>
              <a:defRPr sz="9900"/>
            </a:lvl4pPr>
            <a:lvl5pPr>
              <a:defRPr sz="9900"/>
            </a:lvl5pPr>
            <a:lvl6pPr>
              <a:defRPr sz="9900"/>
            </a:lvl6pPr>
            <a:lvl7pPr>
              <a:defRPr sz="9900"/>
            </a:lvl7pPr>
            <a:lvl8pPr>
              <a:defRPr sz="9900"/>
            </a:lvl8pPr>
            <a:lvl9pPr>
              <a:defRPr sz="99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1800465" y="9041133"/>
            <a:ext cx="11846799" cy="29553697"/>
          </a:xfrm>
        </p:spPr>
        <p:txBody>
          <a:bodyPr/>
          <a:lstStyle>
            <a:lvl1pPr marL="0" indent="0">
              <a:buNone/>
              <a:defRPr sz="6900"/>
            </a:lvl1pPr>
            <a:lvl2pPr marL="2263231" indent="0">
              <a:buNone/>
              <a:defRPr sz="5900"/>
            </a:lvl2pPr>
            <a:lvl3pPr marL="4526463" indent="0">
              <a:buNone/>
              <a:defRPr sz="5000"/>
            </a:lvl3pPr>
            <a:lvl4pPr marL="6789694" indent="0">
              <a:buNone/>
              <a:defRPr sz="4500"/>
            </a:lvl4pPr>
            <a:lvl5pPr marL="9052926" indent="0">
              <a:buNone/>
              <a:defRPr sz="4500"/>
            </a:lvl5pPr>
            <a:lvl6pPr marL="11316157" indent="0">
              <a:buNone/>
              <a:defRPr sz="4500"/>
            </a:lvl6pPr>
            <a:lvl7pPr marL="13579389" indent="0">
              <a:buNone/>
              <a:defRPr sz="4500"/>
            </a:lvl7pPr>
            <a:lvl8pPr marL="15842620" indent="0">
              <a:buNone/>
              <a:defRPr sz="4500"/>
            </a:lvl8pPr>
            <a:lvl9pPr marL="18105852" indent="0">
              <a:buNone/>
              <a:defRPr sz="45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8DFC65E-9410-1247-9724-DD27A5EEF83D}" type="datetimeFigureOut">
              <a:rPr lang="es-ES" smtClean="0"/>
              <a:t>15/07/18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1084515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7058067" y="30243780"/>
            <a:ext cx="21605558" cy="3570449"/>
          </a:xfrm>
        </p:spPr>
        <p:txBody>
          <a:bodyPr anchor="b"/>
          <a:lstStyle>
            <a:lvl1pPr algn="l">
              <a:defRPr sz="99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7058067" y="3860483"/>
            <a:ext cx="21605558" cy="25923240"/>
          </a:xfrm>
        </p:spPr>
        <p:txBody>
          <a:bodyPr/>
          <a:lstStyle>
            <a:lvl1pPr marL="0" indent="0">
              <a:buNone/>
              <a:defRPr sz="15800"/>
            </a:lvl1pPr>
            <a:lvl2pPr marL="2263231" indent="0">
              <a:buNone/>
              <a:defRPr sz="13900"/>
            </a:lvl2pPr>
            <a:lvl3pPr marL="4526463" indent="0">
              <a:buNone/>
              <a:defRPr sz="11900"/>
            </a:lvl3pPr>
            <a:lvl4pPr marL="6789694" indent="0">
              <a:buNone/>
              <a:defRPr sz="9900"/>
            </a:lvl4pPr>
            <a:lvl5pPr marL="9052926" indent="0">
              <a:buNone/>
              <a:defRPr sz="9900"/>
            </a:lvl5pPr>
            <a:lvl6pPr marL="11316157" indent="0">
              <a:buNone/>
              <a:defRPr sz="9900"/>
            </a:lvl6pPr>
            <a:lvl7pPr marL="13579389" indent="0">
              <a:buNone/>
              <a:defRPr sz="9900"/>
            </a:lvl7pPr>
            <a:lvl8pPr marL="15842620" indent="0">
              <a:buNone/>
              <a:defRPr sz="9900"/>
            </a:lvl8pPr>
            <a:lvl9pPr marL="18105852" indent="0">
              <a:buNone/>
              <a:defRPr sz="9900"/>
            </a:lvl9pPr>
          </a:lstStyle>
          <a:p>
            <a:endParaRPr lang="es-ES"/>
          </a:p>
        </p:txBody>
      </p:sp>
      <p:sp>
        <p:nvSpPr>
          <p:cNvPr id="4" name="Marcador de texto 3"/>
          <p:cNvSpPr>
            <a:spLocks noGrp="1"/>
          </p:cNvSpPr>
          <p:nvPr>
            <p:ph type="body" sz="half" idx="2"/>
          </p:nvPr>
        </p:nvSpPr>
        <p:spPr>
          <a:xfrm>
            <a:off x="7058067" y="33814229"/>
            <a:ext cx="21605558" cy="5070631"/>
          </a:xfrm>
        </p:spPr>
        <p:txBody>
          <a:bodyPr/>
          <a:lstStyle>
            <a:lvl1pPr marL="0" indent="0">
              <a:buNone/>
              <a:defRPr sz="6900"/>
            </a:lvl1pPr>
            <a:lvl2pPr marL="2263231" indent="0">
              <a:buNone/>
              <a:defRPr sz="5900"/>
            </a:lvl2pPr>
            <a:lvl3pPr marL="4526463" indent="0">
              <a:buNone/>
              <a:defRPr sz="5000"/>
            </a:lvl3pPr>
            <a:lvl4pPr marL="6789694" indent="0">
              <a:buNone/>
              <a:defRPr sz="4500"/>
            </a:lvl4pPr>
            <a:lvl5pPr marL="9052926" indent="0">
              <a:buNone/>
              <a:defRPr sz="4500"/>
            </a:lvl5pPr>
            <a:lvl6pPr marL="11316157" indent="0">
              <a:buNone/>
              <a:defRPr sz="4500"/>
            </a:lvl6pPr>
            <a:lvl7pPr marL="13579389" indent="0">
              <a:buNone/>
              <a:defRPr sz="4500"/>
            </a:lvl7pPr>
            <a:lvl8pPr marL="15842620" indent="0">
              <a:buNone/>
              <a:defRPr sz="4500"/>
            </a:lvl8pPr>
            <a:lvl9pPr marL="18105852" indent="0">
              <a:buNone/>
              <a:defRPr sz="45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8DFC65E-9410-1247-9724-DD27A5EEF83D}" type="datetimeFigureOut">
              <a:rPr lang="es-ES" smtClean="0"/>
              <a:t>15/07/18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7C2626D-376E-A34C-98DC-C2DE46DE0030}" type="slidenum">
              <a:rPr lang="es-ES" smtClean="0"/>
              <a:t>‹Nr.›</a:t>
            </a:fld>
            <a:endParaRPr lang="es-ES"/>
          </a:p>
        </p:txBody>
      </p:sp>
    </p:spTree>
    <p:extLst>
      <p:ext uri="{BB962C8B-B14F-4D97-AF65-F5344CB8AC3E}">
        <p14:creationId xmlns:p14="http://schemas.microsoft.com/office/powerpoint/2010/main" val="14752422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800463" y="1730219"/>
            <a:ext cx="32408337" cy="7200900"/>
          </a:xfrm>
          <a:prstGeom prst="rect">
            <a:avLst/>
          </a:prstGeom>
        </p:spPr>
        <p:txBody>
          <a:bodyPr vert="horz" lIns="452646" tIns="226323" rIns="452646" bIns="226323"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1800463" y="10081263"/>
            <a:ext cx="32408337" cy="28513567"/>
          </a:xfrm>
          <a:prstGeom prst="rect">
            <a:avLst/>
          </a:prstGeom>
        </p:spPr>
        <p:txBody>
          <a:bodyPr vert="horz" lIns="452646" tIns="226323" rIns="452646" bIns="226323"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1800463" y="40045008"/>
            <a:ext cx="8402161" cy="2300288"/>
          </a:xfrm>
          <a:prstGeom prst="rect">
            <a:avLst/>
          </a:prstGeom>
        </p:spPr>
        <p:txBody>
          <a:bodyPr vert="horz" lIns="452646" tIns="226323" rIns="452646" bIns="226323" rtlCol="0" anchor="ctr"/>
          <a:lstStyle>
            <a:lvl1pPr algn="l">
              <a:defRPr sz="5900">
                <a:solidFill>
                  <a:schemeClr val="tx1">
                    <a:tint val="75000"/>
                  </a:schemeClr>
                </a:solidFill>
              </a:defRPr>
            </a:lvl1pPr>
          </a:lstStyle>
          <a:p>
            <a:fld id="{18DFC65E-9410-1247-9724-DD27A5EEF83D}" type="datetimeFigureOut">
              <a:rPr lang="es-ES" smtClean="0"/>
              <a:t>15/07/18</a:t>
            </a:fld>
            <a:endParaRPr lang="es-ES"/>
          </a:p>
        </p:txBody>
      </p:sp>
      <p:sp>
        <p:nvSpPr>
          <p:cNvPr id="5" name="Marcador de pie de página 4"/>
          <p:cNvSpPr>
            <a:spLocks noGrp="1"/>
          </p:cNvSpPr>
          <p:nvPr>
            <p:ph type="ftr" sz="quarter" idx="3"/>
          </p:nvPr>
        </p:nvSpPr>
        <p:spPr>
          <a:xfrm>
            <a:off x="12303165" y="40045008"/>
            <a:ext cx="11402933" cy="2300288"/>
          </a:xfrm>
          <a:prstGeom prst="rect">
            <a:avLst/>
          </a:prstGeom>
        </p:spPr>
        <p:txBody>
          <a:bodyPr vert="horz" lIns="452646" tIns="226323" rIns="452646" bIns="226323" rtlCol="0" anchor="ctr"/>
          <a:lstStyle>
            <a:lvl1pPr algn="ctr">
              <a:defRPr sz="59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25806639" y="40045008"/>
            <a:ext cx="8402161" cy="2300288"/>
          </a:xfrm>
          <a:prstGeom prst="rect">
            <a:avLst/>
          </a:prstGeom>
        </p:spPr>
        <p:txBody>
          <a:bodyPr vert="horz" lIns="452646" tIns="226323" rIns="452646" bIns="226323" rtlCol="0" anchor="ctr"/>
          <a:lstStyle>
            <a:lvl1pPr algn="r">
              <a:defRPr sz="5900">
                <a:solidFill>
                  <a:schemeClr val="tx1">
                    <a:tint val="75000"/>
                  </a:schemeClr>
                </a:solidFill>
              </a:defRPr>
            </a:lvl1pPr>
          </a:lstStyle>
          <a:p>
            <a:fld id="{77C2626D-376E-A34C-98DC-C2DE46DE0030}" type="slidenum">
              <a:rPr lang="es-ES" smtClean="0"/>
              <a:t>‹Nr.›</a:t>
            </a:fld>
            <a:endParaRPr lang="es-ES"/>
          </a:p>
        </p:txBody>
      </p:sp>
    </p:spTree>
    <p:extLst>
      <p:ext uri="{BB962C8B-B14F-4D97-AF65-F5344CB8AC3E}">
        <p14:creationId xmlns:p14="http://schemas.microsoft.com/office/powerpoint/2010/main" val="2723866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263231" rtl="0" eaLnBrk="1" latinLnBrk="0" hangingPunct="1">
        <a:spcBef>
          <a:spcPct val="0"/>
        </a:spcBef>
        <a:buNone/>
        <a:defRPr sz="21800" kern="1200">
          <a:solidFill>
            <a:schemeClr val="tx1"/>
          </a:solidFill>
          <a:latin typeface="+mj-lt"/>
          <a:ea typeface="+mj-ea"/>
          <a:cs typeface="+mj-cs"/>
        </a:defRPr>
      </a:lvl1pPr>
    </p:titleStyle>
    <p:bodyStyle>
      <a:lvl1pPr marL="1697424" indent="-1697424" algn="l" defTabSz="2263231" rtl="0" eaLnBrk="1" latinLnBrk="0" hangingPunct="1">
        <a:spcBef>
          <a:spcPct val="20000"/>
        </a:spcBef>
        <a:buFont typeface="Arial"/>
        <a:buChar char="•"/>
        <a:defRPr sz="15800" kern="1200">
          <a:solidFill>
            <a:schemeClr val="tx1"/>
          </a:solidFill>
          <a:latin typeface="+mn-lt"/>
          <a:ea typeface="+mn-ea"/>
          <a:cs typeface="+mn-cs"/>
        </a:defRPr>
      </a:lvl1pPr>
      <a:lvl2pPr marL="3677751" indent="-1414520" algn="l" defTabSz="2263231" rtl="0" eaLnBrk="1" latinLnBrk="0" hangingPunct="1">
        <a:spcBef>
          <a:spcPct val="20000"/>
        </a:spcBef>
        <a:buFont typeface="Arial"/>
        <a:buChar char="–"/>
        <a:defRPr sz="13900" kern="1200">
          <a:solidFill>
            <a:schemeClr val="tx1"/>
          </a:solidFill>
          <a:latin typeface="+mn-lt"/>
          <a:ea typeface="+mn-ea"/>
          <a:cs typeface="+mn-cs"/>
        </a:defRPr>
      </a:lvl2pPr>
      <a:lvl3pPr marL="5658079" indent="-1131616" algn="l" defTabSz="2263231" rtl="0" eaLnBrk="1" latinLnBrk="0" hangingPunct="1">
        <a:spcBef>
          <a:spcPct val="20000"/>
        </a:spcBef>
        <a:buFont typeface="Arial"/>
        <a:buChar char="•"/>
        <a:defRPr sz="11900" kern="1200">
          <a:solidFill>
            <a:schemeClr val="tx1"/>
          </a:solidFill>
          <a:latin typeface="+mn-lt"/>
          <a:ea typeface="+mn-ea"/>
          <a:cs typeface="+mn-cs"/>
        </a:defRPr>
      </a:lvl3pPr>
      <a:lvl4pPr marL="7921310" indent="-1131616" algn="l" defTabSz="2263231" rtl="0" eaLnBrk="1" latinLnBrk="0" hangingPunct="1">
        <a:spcBef>
          <a:spcPct val="20000"/>
        </a:spcBef>
        <a:buFont typeface="Arial"/>
        <a:buChar char="–"/>
        <a:defRPr sz="9900" kern="1200">
          <a:solidFill>
            <a:schemeClr val="tx1"/>
          </a:solidFill>
          <a:latin typeface="+mn-lt"/>
          <a:ea typeface="+mn-ea"/>
          <a:cs typeface="+mn-cs"/>
        </a:defRPr>
      </a:lvl4pPr>
      <a:lvl5pPr marL="10184541" indent="-1131616" algn="l" defTabSz="2263231" rtl="0" eaLnBrk="1" latinLnBrk="0" hangingPunct="1">
        <a:spcBef>
          <a:spcPct val="20000"/>
        </a:spcBef>
        <a:buFont typeface="Arial"/>
        <a:buChar char="»"/>
        <a:defRPr sz="9900" kern="1200">
          <a:solidFill>
            <a:schemeClr val="tx1"/>
          </a:solidFill>
          <a:latin typeface="+mn-lt"/>
          <a:ea typeface="+mn-ea"/>
          <a:cs typeface="+mn-cs"/>
        </a:defRPr>
      </a:lvl5pPr>
      <a:lvl6pPr marL="12447773" indent="-1131616" algn="l" defTabSz="2263231" rtl="0" eaLnBrk="1" latinLnBrk="0" hangingPunct="1">
        <a:spcBef>
          <a:spcPct val="20000"/>
        </a:spcBef>
        <a:buFont typeface="Arial"/>
        <a:buChar char="•"/>
        <a:defRPr sz="9900" kern="1200">
          <a:solidFill>
            <a:schemeClr val="tx1"/>
          </a:solidFill>
          <a:latin typeface="+mn-lt"/>
          <a:ea typeface="+mn-ea"/>
          <a:cs typeface="+mn-cs"/>
        </a:defRPr>
      </a:lvl6pPr>
      <a:lvl7pPr marL="14711004" indent="-1131616" algn="l" defTabSz="2263231" rtl="0" eaLnBrk="1" latinLnBrk="0" hangingPunct="1">
        <a:spcBef>
          <a:spcPct val="20000"/>
        </a:spcBef>
        <a:buFont typeface="Arial"/>
        <a:buChar char="•"/>
        <a:defRPr sz="9900" kern="1200">
          <a:solidFill>
            <a:schemeClr val="tx1"/>
          </a:solidFill>
          <a:latin typeface="+mn-lt"/>
          <a:ea typeface="+mn-ea"/>
          <a:cs typeface="+mn-cs"/>
        </a:defRPr>
      </a:lvl7pPr>
      <a:lvl8pPr marL="16974236" indent="-1131616" algn="l" defTabSz="2263231" rtl="0" eaLnBrk="1" latinLnBrk="0" hangingPunct="1">
        <a:spcBef>
          <a:spcPct val="20000"/>
        </a:spcBef>
        <a:buFont typeface="Arial"/>
        <a:buChar char="•"/>
        <a:defRPr sz="9900" kern="1200">
          <a:solidFill>
            <a:schemeClr val="tx1"/>
          </a:solidFill>
          <a:latin typeface="+mn-lt"/>
          <a:ea typeface="+mn-ea"/>
          <a:cs typeface="+mn-cs"/>
        </a:defRPr>
      </a:lvl8pPr>
      <a:lvl9pPr marL="19237467" indent="-1131616" algn="l" defTabSz="2263231" rtl="0" eaLnBrk="1" latinLnBrk="0" hangingPunct="1">
        <a:spcBef>
          <a:spcPct val="20000"/>
        </a:spcBef>
        <a:buFont typeface="Arial"/>
        <a:buChar char="•"/>
        <a:defRPr sz="9900" kern="1200">
          <a:solidFill>
            <a:schemeClr val="tx1"/>
          </a:solidFill>
          <a:latin typeface="+mn-lt"/>
          <a:ea typeface="+mn-ea"/>
          <a:cs typeface="+mn-cs"/>
        </a:defRPr>
      </a:lvl9pPr>
    </p:bodyStyle>
    <p:otherStyle>
      <a:defPPr>
        <a:defRPr lang="es-ES"/>
      </a:defPPr>
      <a:lvl1pPr marL="0" algn="l" defTabSz="2263231" rtl="0" eaLnBrk="1" latinLnBrk="0" hangingPunct="1">
        <a:defRPr sz="8900" kern="1200">
          <a:solidFill>
            <a:schemeClr val="tx1"/>
          </a:solidFill>
          <a:latin typeface="+mn-lt"/>
          <a:ea typeface="+mn-ea"/>
          <a:cs typeface="+mn-cs"/>
        </a:defRPr>
      </a:lvl1pPr>
      <a:lvl2pPr marL="2263231" algn="l" defTabSz="2263231" rtl="0" eaLnBrk="1" latinLnBrk="0" hangingPunct="1">
        <a:defRPr sz="8900" kern="1200">
          <a:solidFill>
            <a:schemeClr val="tx1"/>
          </a:solidFill>
          <a:latin typeface="+mn-lt"/>
          <a:ea typeface="+mn-ea"/>
          <a:cs typeface="+mn-cs"/>
        </a:defRPr>
      </a:lvl2pPr>
      <a:lvl3pPr marL="4526463" algn="l" defTabSz="2263231" rtl="0" eaLnBrk="1" latinLnBrk="0" hangingPunct="1">
        <a:defRPr sz="8900" kern="1200">
          <a:solidFill>
            <a:schemeClr val="tx1"/>
          </a:solidFill>
          <a:latin typeface="+mn-lt"/>
          <a:ea typeface="+mn-ea"/>
          <a:cs typeface="+mn-cs"/>
        </a:defRPr>
      </a:lvl3pPr>
      <a:lvl4pPr marL="6789694" algn="l" defTabSz="2263231" rtl="0" eaLnBrk="1" latinLnBrk="0" hangingPunct="1">
        <a:defRPr sz="8900" kern="1200">
          <a:solidFill>
            <a:schemeClr val="tx1"/>
          </a:solidFill>
          <a:latin typeface="+mn-lt"/>
          <a:ea typeface="+mn-ea"/>
          <a:cs typeface="+mn-cs"/>
        </a:defRPr>
      </a:lvl4pPr>
      <a:lvl5pPr marL="9052926" algn="l" defTabSz="2263231" rtl="0" eaLnBrk="1" latinLnBrk="0" hangingPunct="1">
        <a:defRPr sz="8900" kern="1200">
          <a:solidFill>
            <a:schemeClr val="tx1"/>
          </a:solidFill>
          <a:latin typeface="+mn-lt"/>
          <a:ea typeface="+mn-ea"/>
          <a:cs typeface="+mn-cs"/>
        </a:defRPr>
      </a:lvl5pPr>
      <a:lvl6pPr marL="11316157" algn="l" defTabSz="2263231" rtl="0" eaLnBrk="1" latinLnBrk="0" hangingPunct="1">
        <a:defRPr sz="8900" kern="1200">
          <a:solidFill>
            <a:schemeClr val="tx1"/>
          </a:solidFill>
          <a:latin typeface="+mn-lt"/>
          <a:ea typeface="+mn-ea"/>
          <a:cs typeface="+mn-cs"/>
        </a:defRPr>
      </a:lvl6pPr>
      <a:lvl7pPr marL="13579389" algn="l" defTabSz="2263231" rtl="0" eaLnBrk="1" latinLnBrk="0" hangingPunct="1">
        <a:defRPr sz="8900" kern="1200">
          <a:solidFill>
            <a:schemeClr val="tx1"/>
          </a:solidFill>
          <a:latin typeface="+mn-lt"/>
          <a:ea typeface="+mn-ea"/>
          <a:cs typeface="+mn-cs"/>
        </a:defRPr>
      </a:lvl7pPr>
      <a:lvl8pPr marL="15842620" algn="l" defTabSz="2263231" rtl="0" eaLnBrk="1" latinLnBrk="0" hangingPunct="1">
        <a:defRPr sz="8900" kern="1200">
          <a:solidFill>
            <a:schemeClr val="tx1"/>
          </a:solidFill>
          <a:latin typeface="+mn-lt"/>
          <a:ea typeface="+mn-ea"/>
          <a:cs typeface="+mn-cs"/>
        </a:defRPr>
      </a:lvl8pPr>
      <a:lvl9pPr marL="18105852" algn="l" defTabSz="2263231" rtl="0" eaLnBrk="1" latinLnBrk="0" hangingPunct="1">
        <a:defRPr sz="8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oleObject" Target="file:///\\localhost\Users\sergiomoldesanaya\Desktop\Macintosh%20HD:Users:sergiomoldesanaya:Desktop:Tablas_ISA_Congress.docx!OLE_LINK3" TargetMode="External"/><Relationship Id="rId12" Type="http://schemas.openxmlformats.org/officeDocument/2006/relationships/image" Target="../media/image3.emf"/><Relationship Id="rId13" Type="http://schemas.openxmlformats.org/officeDocument/2006/relationships/oleObject" Target="file:///\\localhost\Users\sergiomoldesanaya\Desktop\Macintosh%20HD:Users:sergiomoldesanaya:Desktop:Congreso%20Mundial%20ISA:ISA%20PAlestina%20Israel:Approach-to-the-representation-of-Palestinians-and-Israelis-in-the-Spanish-online-newspapers.docx!OLE_LINK1" TargetMode="External"/><Relationship Id="rId14" Type="http://schemas.openxmlformats.org/officeDocument/2006/relationships/image" Target="../media/image4.emf"/><Relationship Id="rId15" Type="http://schemas.openxmlformats.org/officeDocument/2006/relationships/oleObject" Target="file:///\\localhost\Users\sergiomoldesanaya\Desktop\Macintosh%20HD:Users:sergiomoldesanaya:Desktop:Descriptivos_RC25.docx!OLE_LINK1" TargetMode="External"/><Relationship Id="rId16" Type="http://schemas.openxmlformats.org/officeDocument/2006/relationships/image" Target="../media/image5.emf"/><Relationship Id="rId17" Type="http://schemas.openxmlformats.org/officeDocument/2006/relationships/oleObject" Target="file:///\\localhost\Users\sergiomoldesanaya\Desktop\Macintosh%20HD:Users:sergiomoldesanaya:Desktop:Descriptivos_RC25.docx!OLE_LINK2" TargetMode="External"/><Relationship Id="rId18" Type="http://schemas.openxmlformats.org/officeDocument/2006/relationships/image" Target="../media/image6.emf"/><Relationship Id="rId1" Type="http://schemas.openxmlformats.org/officeDocument/2006/relationships/vmlDrawing" Target="../drawings/vmlDrawing1.vml"/><Relationship Id="rId2" Type="http://schemas.openxmlformats.org/officeDocument/2006/relationships/slideLayout" Target="../slideLayouts/slideLayout1.xml"/><Relationship Id="rId3" Type="http://schemas.openxmlformats.org/officeDocument/2006/relationships/image" Target="../media/image7.jpeg"/><Relationship Id="rId4" Type="http://schemas.openxmlformats.org/officeDocument/2006/relationships/hyperlink" Target="mailto:humberto@ugr.es" TargetMode="External"/><Relationship Id="rId5" Type="http://schemas.openxmlformats.org/officeDocument/2006/relationships/image" Target="../media/image8.png"/><Relationship Id="rId6" Type="http://schemas.openxmlformats.org/officeDocument/2006/relationships/image" Target="../media/image9.jpeg"/><Relationship Id="rId7" Type="http://schemas.openxmlformats.org/officeDocument/2006/relationships/oleObject" Target="file:///\\localhost\Users\sergiomoldesanaya\Desktop\Macintosh%20HD:Users:sergiomoldesanaya:Desktop:Tablas_ISA_Congress.docx!OLE_LINK1" TargetMode="External"/><Relationship Id="rId8" Type="http://schemas.openxmlformats.org/officeDocument/2006/relationships/image" Target="../media/image1.emf"/><Relationship Id="rId9" Type="http://schemas.openxmlformats.org/officeDocument/2006/relationships/oleObject" Target="file:///\\localhost\Users\sergiomoldesanaya\Desktop\Macintosh%20HD:Users:sergiomoldesanaya:Desktop:Tablas_ISA_Congress.docx!OLE_LINK2" TargetMode="External"/><Relationship Id="rId10"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mt="0"/>
          </a:blip>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3810199" y="332468"/>
            <a:ext cx="28788166" cy="3878618"/>
          </a:xfrm>
          <a:gradFill flip="none" rotWithShape="1">
            <a:gsLst>
              <a:gs pos="97000">
                <a:srgbClr val="FFFFFF"/>
              </a:gs>
              <a:gs pos="79000">
                <a:srgbClr val="FFC305"/>
              </a:gs>
            </a:gsLst>
            <a:path path="rect">
              <a:fillToRect l="50000" t="50000" r="50000" b="50000"/>
            </a:path>
            <a:tileRect/>
          </a:gradFill>
          <a:ln w="38100" cmpd="sng">
            <a:noFill/>
          </a:ln>
        </p:spPr>
        <p:txBody>
          <a:bodyPr>
            <a:normAutofit fontScale="90000"/>
          </a:bodyPr>
          <a:lstStyle/>
          <a:p>
            <a:r>
              <a:rPr lang="en-GB" sz="7300" b="1" i="1" dirty="0" smtClean="0">
                <a:solidFill>
                  <a:srgbClr val="0000FF"/>
                </a:solidFill>
                <a:latin typeface="Arial"/>
                <a:cs typeface="Arial"/>
              </a:rPr>
              <a:t/>
            </a:r>
            <a:br>
              <a:rPr lang="en-GB" sz="7300" b="1" i="1" dirty="0" smtClean="0">
                <a:solidFill>
                  <a:srgbClr val="0000FF"/>
                </a:solidFill>
                <a:latin typeface="Arial"/>
                <a:cs typeface="Arial"/>
              </a:rPr>
            </a:br>
            <a:r>
              <a:rPr lang="en-GB" sz="7300" b="1" i="1" dirty="0" smtClean="0">
                <a:solidFill>
                  <a:srgbClr val="0000FF"/>
                </a:solidFill>
                <a:latin typeface="Arial"/>
                <a:cs typeface="Arial"/>
              </a:rPr>
              <a:t>Analysis on the Refugees Representation in the Spanish Digital Press</a:t>
            </a:r>
            <a:br>
              <a:rPr lang="en-GB" sz="7300" b="1" i="1" dirty="0" smtClean="0">
                <a:solidFill>
                  <a:srgbClr val="0000FF"/>
                </a:solidFill>
                <a:latin typeface="Arial"/>
                <a:cs typeface="Arial"/>
              </a:rPr>
            </a:br>
            <a:r>
              <a:rPr lang="en-GB" sz="4400" dirty="0" smtClean="0">
                <a:solidFill>
                  <a:srgbClr val="0000FF"/>
                </a:solidFill>
                <a:latin typeface="Arial"/>
                <a:cs typeface="Arial"/>
              </a:rPr>
              <a:t>University of Granada, </a:t>
            </a:r>
            <a:r>
              <a:rPr lang="en-GB" sz="4400" dirty="0" err="1" smtClean="0">
                <a:solidFill>
                  <a:srgbClr val="0000FF"/>
                </a:solidFill>
                <a:latin typeface="Arial"/>
                <a:cs typeface="Arial"/>
              </a:rPr>
              <a:t>España</a:t>
            </a:r>
            <a:r>
              <a:rPr lang="en-GB" sz="4400" b="1" dirty="0">
                <a:solidFill>
                  <a:srgbClr val="0000FF"/>
                </a:solidFill>
                <a:latin typeface="Arial"/>
                <a:cs typeface="Arial"/>
              </a:rPr>
              <a:t/>
            </a:r>
            <a:br>
              <a:rPr lang="en-GB" sz="4400" b="1" dirty="0">
                <a:solidFill>
                  <a:srgbClr val="0000FF"/>
                </a:solidFill>
                <a:latin typeface="Arial"/>
                <a:cs typeface="Arial"/>
              </a:rPr>
            </a:br>
            <a:r>
              <a:rPr lang="en-CA" sz="4400" dirty="0" err="1">
                <a:solidFill>
                  <a:srgbClr val="0000FF"/>
                </a:solidFill>
                <a:latin typeface="Arial"/>
                <a:cs typeface="Arial"/>
              </a:rPr>
              <a:t>Moldes</a:t>
            </a:r>
            <a:r>
              <a:rPr lang="en-CA" sz="4400" dirty="0">
                <a:solidFill>
                  <a:srgbClr val="0000FF"/>
                </a:solidFill>
                <a:latin typeface="Arial"/>
                <a:cs typeface="Arial"/>
              </a:rPr>
              <a:t>-Anaya, Sergio; </a:t>
            </a:r>
            <a:r>
              <a:rPr lang="en-CA" sz="4400" dirty="0" err="1" smtClean="0">
                <a:solidFill>
                  <a:srgbClr val="0000FF"/>
                </a:solidFill>
                <a:latin typeface="Arial"/>
                <a:cs typeface="Arial"/>
              </a:rPr>
              <a:t>Khadour</a:t>
            </a:r>
            <a:r>
              <a:rPr lang="en-CA" sz="4400" dirty="0" smtClean="0">
                <a:solidFill>
                  <a:srgbClr val="0000FF"/>
                </a:solidFill>
                <a:latin typeface="Arial"/>
                <a:cs typeface="Arial"/>
              </a:rPr>
              <a:t>, Isabel.</a:t>
            </a:r>
            <a:r>
              <a:rPr lang="en-GB" sz="4400" dirty="0" smtClean="0">
                <a:solidFill>
                  <a:srgbClr val="0000FF"/>
                </a:solidFill>
                <a:latin typeface="Arial"/>
                <a:cs typeface="Arial"/>
              </a:rPr>
              <a:t>                                             </a:t>
            </a:r>
            <a:r>
              <a:rPr lang="en-GB" sz="4900" dirty="0">
                <a:solidFill>
                  <a:srgbClr val="0000FF"/>
                </a:solidFill>
                <a:latin typeface="Arial"/>
                <a:cs typeface="Arial"/>
              </a:rPr>
              <a:t/>
            </a:r>
            <a:br>
              <a:rPr lang="en-GB" sz="4900" dirty="0">
                <a:solidFill>
                  <a:srgbClr val="0000FF"/>
                </a:solidFill>
                <a:latin typeface="Arial"/>
                <a:cs typeface="Arial"/>
              </a:rPr>
            </a:br>
            <a:r>
              <a:rPr lang="en-GB" sz="4900" dirty="0">
                <a:solidFill>
                  <a:srgbClr val="0000FF"/>
                </a:solidFill>
                <a:latin typeface="Arial"/>
                <a:cs typeface="Arial"/>
              </a:rPr>
              <a:t>.</a:t>
            </a:r>
          </a:p>
        </p:txBody>
      </p:sp>
      <p:sp>
        <p:nvSpPr>
          <p:cNvPr id="16" name="Rectángulo redondeado 15"/>
          <p:cNvSpPr/>
          <p:nvPr/>
        </p:nvSpPr>
        <p:spPr>
          <a:xfrm>
            <a:off x="1089637" y="33191358"/>
            <a:ext cx="34170228" cy="5079960"/>
          </a:xfrm>
          <a:prstGeom prst="roundRect">
            <a:avLst/>
          </a:prstGeom>
          <a:gradFill flip="none" rotWithShape="1">
            <a:gsLst>
              <a:gs pos="10000">
                <a:srgbClr val="FFC305">
                  <a:alpha val="86000"/>
                </a:srgbClr>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Rectángulo redondeado 16"/>
          <p:cNvSpPr/>
          <p:nvPr/>
        </p:nvSpPr>
        <p:spPr>
          <a:xfrm>
            <a:off x="1089637" y="39083676"/>
            <a:ext cx="26171035" cy="3867847"/>
          </a:xfrm>
          <a:prstGeom prst="roundRect">
            <a:avLst/>
          </a:prstGeom>
          <a:gradFill flip="none" rotWithShape="1">
            <a:gsLst>
              <a:gs pos="10000">
                <a:srgbClr val="FFC305">
                  <a:alpha val="74000"/>
                </a:srgbClr>
              </a:gs>
              <a:gs pos="100000">
                <a:srgbClr val="FFFFFF"/>
              </a:gs>
            </a:gsLst>
            <a:path path="rect">
              <a:fillToRect l="100000" t="100000"/>
            </a:path>
            <a:tileRect r="-100000" b="-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2" name="CuadroTexto 21"/>
          <p:cNvSpPr txBox="1"/>
          <p:nvPr/>
        </p:nvSpPr>
        <p:spPr>
          <a:xfrm>
            <a:off x="2536750" y="38421956"/>
            <a:ext cx="21999046" cy="1323439"/>
          </a:xfrm>
          <a:prstGeom prst="rect">
            <a:avLst/>
          </a:prstGeom>
          <a:noFill/>
        </p:spPr>
        <p:txBody>
          <a:bodyPr wrap="square" rtlCol="0">
            <a:spAutoFit/>
          </a:bodyPr>
          <a:lstStyle/>
          <a:p>
            <a:pPr algn="ctr"/>
            <a:r>
              <a:rPr lang="en-GB" sz="3200" b="1" dirty="0" smtClean="0">
                <a:solidFill>
                  <a:srgbClr val="000000"/>
                </a:solidFill>
                <a:latin typeface="Arial"/>
                <a:cs typeface="Arial"/>
              </a:rPr>
              <a:t>REFERENCES</a:t>
            </a:r>
          </a:p>
          <a:p>
            <a:pPr algn="ctr"/>
            <a:endParaRPr lang="en-GB" sz="4800" b="1" dirty="0">
              <a:latin typeface="Arial"/>
              <a:cs typeface="Arial"/>
            </a:endParaRPr>
          </a:p>
        </p:txBody>
      </p:sp>
      <p:sp>
        <p:nvSpPr>
          <p:cNvPr id="35" name="Rectángulo redondeado 34"/>
          <p:cNvSpPr/>
          <p:nvPr/>
        </p:nvSpPr>
        <p:spPr>
          <a:xfrm>
            <a:off x="27595803" y="38862000"/>
            <a:ext cx="7962968" cy="4089524"/>
          </a:xfrm>
          <a:prstGeom prst="roundRect">
            <a:avLst/>
          </a:prstGeom>
          <a:gradFill flip="none" rotWithShape="1">
            <a:gsLst>
              <a:gs pos="87000">
                <a:srgbClr val="0000FF">
                  <a:alpha val="49000"/>
                </a:srgbClr>
              </a:gs>
              <a:gs pos="100000">
                <a:srgbClr val="FFFFFF"/>
              </a:gs>
            </a:gsLst>
            <a:path path="rect">
              <a:fillToRect l="50000" t="50000" r="50000" b="50000"/>
            </a:path>
            <a:tileRect/>
          </a:gradFill>
          <a:ln>
            <a:gradFill flip="none" rotWithShape="1">
              <a:gsLst>
                <a:gs pos="0">
                  <a:schemeClr val="tx1"/>
                </a:gs>
                <a:gs pos="100000">
                  <a:srgbClr val="FFFFFF"/>
                </a:gs>
              </a:gsLst>
              <a:path path="rect">
                <a:fillToRect l="100000" t="100000"/>
              </a:path>
              <a:tileRect r="-100000" b="-100000"/>
            </a:gra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3600" b="1" dirty="0" smtClean="0">
              <a:solidFill>
                <a:srgbClr val="C83C36"/>
              </a:solidFill>
              <a:latin typeface="Arial"/>
              <a:cs typeface="Arial"/>
            </a:endParaRPr>
          </a:p>
          <a:p>
            <a:pPr algn="ctr"/>
            <a:endParaRPr lang="en-GB" sz="3600" b="1" dirty="0">
              <a:solidFill>
                <a:srgbClr val="C83C36"/>
              </a:solidFill>
              <a:latin typeface="Arial"/>
              <a:cs typeface="Arial"/>
            </a:endParaRPr>
          </a:p>
          <a:p>
            <a:pPr algn="ctr"/>
            <a:r>
              <a:rPr lang="en-GB" sz="3600" b="1" dirty="0" smtClean="0">
                <a:solidFill>
                  <a:srgbClr val="000000"/>
                </a:solidFill>
                <a:latin typeface="Arial"/>
                <a:cs typeface="Arial"/>
              </a:rPr>
              <a:t>CONTACT</a:t>
            </a:r>
          </a:p>
          <a:p>
            <a:pPr algn="ctr"/>
            <a:endParaRPr lang="en-GB" sz="3600" dirty="0" smtClean="0">
              <a:solidFill>
                <a:schemeClr val="tx1"/>
              </a:solidFill>
              <a:latin typeface="Arial"/>
              <a:cs typeface="Arial"/>
            </a:endParaRPr>
          </a:p>
          <a:p>
            <a:pPr algn="ctr"/>
            <a:r>
              <a:rPr lang="en-GB" sz="3600" dirty="0" err="1" smtClean="0">
                <a:solidFill>
                  <a:schemeClr val="tx1"/>
                </a:solidFill>
                <a:latin typeface="Arial"/>
                <a:cs typeface="Arial"/>
              </a:rPr>
              <a:t>sergiomoldesanaya</a:t>
            </a:r>
            <a:r>
              <a:rPr lang="en-GB" sz="3600" dirty="0" err="1">
                <a:solidFill>
                  <a:schemeClr val="tx1"/>
                </a:solidFill>
                <a:latin typeface="Arial"/>
                <a:cs typeface="Arial"/>
              </a:rPr>
              <a:t>@</a:t>
            </a:r>
            <a:r>
              <a:rPr lang="en-GB" sz="3600" dirty="0" err="1" smtClean="0">
                <a:solidFill>
                  <a:schemeClr val="tx1"/>
                </a:solidFill>
                <a:latin typeface="Arial"/>
                <a:cs typeface="Arial"/>
              </a:rPr>
              <a:t>gmail.com</a:t>
            </a:r>
            <a:endParaRPr lang="en-GB" sz="3600" dirty="0" smtClean="0">
              <a:solidFill>
                <a:schemeClr val="tx1"/>
              </a:solidFill>
              <a:latin typeface="Arial"/>
              <a:cs typeface="Arial"/>
            </a:endParaRPr>
          </a:p>
          <a:p>
            <a:pPr algn="ctr"/>
            <a:endParaRPr lang="en-GB" sz="3600" dirty="0" smtClean="0">
              <a:solidFill>
                <a:schemeClr val="tx1"/>
              </a:solidFill>
              <a:latin typeface="Arial"/>
              <a:cs typeface="Arial"/>
            </a:endParaRPr>
          </a:p>
          <a:p>
            <a:pPr algn="ctr"/>
            <a:endParaRPr lang="en-GB" sz="3600" dirty="0" smtClean="0">
              <a:solidFill>
                <a:schemeClr val="tx1"/>
              </a:solidFill>
              <a:latin typeface="Arial"/>
              <a:cs typeface="Arial"/>
              <a:hlinkClick r:id="rId4"/>
            </a:endParaRPr>
          </a:p>
          <a:p>
            <a:pPr algn="ctr"/>
            <a:endParaRPr lang="en-GB" sz="3600" dirty="0">
              <a:solidFill>
                <a:schemeClr val="tx1"/>
              </a:solidFill>
            </a:endParaRPr>
          </a:p>
        </p:txBody>
      </p:sp>
      <p:sp>
        <p:nvSpPr>
          <p:cNvPr id="8" name="Rectángulo redondeado 7"/>
          <p:cNvSpPr/>
          <p:nvPr/>
        </p:nvSpPr>
        <p:spPr>
          <a:xfrm>
            <a:off x="1089637" y="19704722"/>
            <a:ext cx="34288651" cy="12425307"/>
          </a:xfrm>
          <a:prstGeom prst="roundRect">
            <a:avLst/>
          </a:prstGeom>
          <a:gradFill flip="none" rotWithShape="1">
            <a:gsLst>
              <a:gs pos="32000">
                <a:srgbClr val="FFC305">
                  <a:alpha val="80000"/>
                </a:srgbClr>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Rectángulo redondeado 2"/>
          <p:cNvSpPr/>
          <p:nvPr/>
        </p:nvSpPr>
        <p:spPr>
          <a:xfrm>
            <a:off x="902557" y="5388876"/>
            <a:ext cx="34357302" cy="4599423"/>
          </a:xfrm>
          <a:prstGeom prst="roundRect">
            <a:avLst/>
          </a:prstGeom>
          <a:gradFill flip="none" rotWithShape="1">
            <a:gsLst>
              <a:gs pos="86000">
                <a:srgbClr val="FFC305">
                  <a:alpha val="31000"/>
                </a:srgbClr>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6" name="Rectángulo redondeado 25"/>
          <p:cNvSpPr/>
          <p:nvPr/>
        </p:nvSpPr>
        <p:spPr>
          <a:xfrm>
            <a:off x="902557" y="11258288"/>
            <a:ext cx="34357302" cy="2059444"/>
          </a:xfrm>
          <a:prstGeom prst="roundRect">
            <a:avLst/>
          </a:prstGeom>
          <a:gradFill flip="none" rotWithShape="1">
            <a:gsLst>
              <a:gs pos="80000">
                <a:srgbClr val="FFC305">
                  <a:alpha val="36000"/>
                </a:srgbClr>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27" name="Rectángulo redondeado 26"/>
          <p:cNvSpPr/>
          <p:nvPr/>
        </p:nvSpPr>
        <p:spPr>
          <a:xfrm>
            <a:off x="971209" y="14016153"/>
            <a:ext cx="34288650" cy="3901003"/>
          </a:xfrm>
          <a:prstGeom prst="roundRect">
            <a:avLst/>
          </a:prstGeom>
          <a:gradFill flip="none" rotWithShape="1">
            <a:gsLst>
              <a:gs pos="0">
                <a:srgbClr val="FFC305">
                  <a:alpha val="69000"/>
                </a:srgbClr>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2800" dirty="0"/>
          </a:p>
        </p:txBody>
      </p:sp>
      <p:sp>
        <p:nvSpPr>
          <p:cNvPr id="4" name="Rectángulo redondeado 3"/>
          <p:cNvSpPr/>
          <p:nvPr/>
        </p:nvSpPr>
        <p:spPr>
          <a:xfrm>
            <a:off x="15391872" y="4352395"/>
            <a:ext cx="6143842" cy="693241"/>
          </a:xfrm>
          <a:prstGeom prst="roundRect">
            <a:avLst/>
          </a:prstGeom>
          <a:gradFill flip="none" rotWithShape="1">
            <a:gsLst>
              <a:gs pos="79000">
                <a:srgbClr val="C83C36"/>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4000" b="1" dirty="0" smtClean="0">
                <a:solidFill>
                  <a:schemeClr val="tx1"/>
                </a:solidFill>
              </a:rPr>
              <a:t>INTRODUCTION</a:t>
            </a:r>
            <a:endParaRPr lang="es-ES" sz="4000" b="1" dirty="0">
              <a:solidFill>
                <a:schemeClr val="tx1"/>
              </a:solidFill>
            </a:endParaRPr>
          </a:p>
        </p:txBody>
      </p:sp>
      <p:pic>
        <p:nvPicPr>
          <p:cNvPr id="30" name="Imagen 29" descr="images.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3540791" cy="2877728"/>
          </a:xfrm>
          <a:prstGeom prst="rect">
            <a:avLst/>
          </a:prstGeom>
        </p:spPr>
      </p:pic>
      <p:sp>
        <p:nvSpPr>
          <p:cNvPr id="31" name="Rectángulo redondeado 30"/>
          <p:cNvSpPr/>
          <p:nvPr/>
        </p:nvSpPr>
        <p:spPr>
          <a:xfrm>
            <a:off x="15391872" y="10331524"/>
            <a:ext cx="6143842" cy="652173"/>
          </a:xfrm>
          <a:prstGeom prst="roundRect">
            <a:avLst/>
          </a:prstGeom>
          <a:gradFill flip="none" rotWithShape="1">
            <a:gsLst>
              <a:gs pos="59000">
                <a:srgbClr val="C83C36"/>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4000" b="1" dirty="0" smtClean="0">
                <a:solidFill>
                  <a:srgbClr val="000000"/>
                </a:solidFill>
              </a:rPr>
              <a:t>OBJETIVES</a:t>
            </a:r>
            <a:endParaRPr lang="es-ES" sz="4000" b="1" dirty="0">
              <a:solidFill>
                <a:srgbClr val="000000"/>
              </a:solidFill>
            </a:endParaRPr>
          </a:p>
        </p:txBody>
      </p:sp>
      <p:sp>
        <p:nvSpPr>
          <p:cNvPr id="32" name="Rectángulo redondeado 31"/>
          <p:cNvSpPr/>
          <p:nvPr/>
        </p:nvSpPr>
        <p:spPr>
          <a:xfrm>
            <a:off x="15391872" y="13319751"/>
            <a:ext cx="6143842" cy="696402"/>
          </a:xfrm>
          <a:prstGeom prst="roundRect">
            <a:avLst/>
          </a:prstGeom>
          <a:gradFill flip="none" rotWithShape="1">
            <a:gsLst>
              <a:gs pos="50000">
                <a:srgbClr val="C82F0B"/>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4000" b="1" dirty="0" smtClean="0">
                <a:solidFill>
                  <a:srgbClr val="000000"/>
                </a:solidFill>
              </a:rPr>
              <a:t>MATERIALS AND METHOD</a:t>
            </a:r>
            <a:endParaRPr lang="es-ES" sz="4000" b="1" dirty="0">
              <a:solidFill>
                <a:srgbClr val="000000"/>
              </a:solidFill>
            </a:endParaRPr>
          </a:p>
        </p:txBody>
      </p:sp>
      <p:sp>
        <p:nvSpPr>
          <p:cNvPr id="33" name="Rectángulo redondeado 32"/>
          <p:cNvSpPr/>
          <p:nvPr/>
        </p:nvSpPr>
        <p:spPr>
          <a:xfrm>
            <a:off x="15391872" y="18285086"/>
            <a:ext cx="6143842" cy="661790"/>
          </a:xfrm>
          <a:prstGeom prst="roundRect">
            <a:avLst/>
          </a:prstGeom>
          <a:gradFill flip="none" rotWithShape="1">
            <a:gsLst>
              <a:gs pos="67000">
                <a:srgbClr val="C83C36">
                  <a:alpha val="97000"/>
                </a:srgbClr>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4000" b="1" dirty="0" smtClean="0">
                <a:solidFill>
                  <a:srgbClr val="000000"/>
                </a:solidFill>
              </a:rPr>
              <a:t>RESULTS</a:t>
            </a:r>
            <a:endParaRPr lang="es-ES" sz="4000" b="1" dirty="0">
              <a:solidFill>
                <a:srgbClr val="000000"/>
              </a:solidFill>
            </a:endParaRPr>
          </a:p>
        </p:txBody>
      </p:sp>
      <p:sp>
        <p:nvSpPr>
          <p:cNvPr id="34" name="Rectángulo redondeado 33"/>
          <p:cNvSpPr/>
          <p:nvPr/>
        </p:nvSpPr>
        <p:spPr>
          <a:xfrm>
            <a:off x="15544272" y="32130029"/>
            <a:ext cx="6143842" cy="661787"/>
          </a:xfrm>
          <a:prstGeom prst="roundRect">
            <a:avLst/>
          </a:prstGeom>
          <a:gradFill flip="none" rotWithShape="1">
            <a:gsLst>
              <a:gs pos="58000">
                <a:srgbClr val="C83C36"/>
              </a:gs>
              <a:gs pos="100000">
                <a:srgbClr val="FFFFFF"/>
              </a:gs>
            </a:gsLst>
            <a:path path="rect">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4000" b="1" dirty="0" smtClean="0">
                <a:solidFill>
                  <a:srgbClr val="000000"/>
                </a:solidFill>
              </a:rPr>
              <a:t>CONCLUSION</a:t>
            </a:r>
            <a:endParaRPr lang="es-ES" sz="4000" b="1" dirty="0">
              <a:solidFill>
                <a:srgbClr val="000000"/>
              </a:solidFill>
            </a:endParaRPr>
          </a:p>
        </p:txBody>
      </p:sp>
      <p:pic>
        <p:nvPicPr>
          <p:cNvPr id="5" name="Imagen 4" descr="LOGO_IPAZ.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598365" y="0"/>
            <a:ext cx="3410898" cy="3184641"/>
          </a:xfrm>
          <a:prstGeom prst="rect">
            <a:avLst/>
          </a:prstGeom>
        </p:spPr>
      </p:pic>
      <p:sp>
        <p:nvSpPr>
          <p:cNvPr id="9" name="Rectángulo 8"/>
          <p:cNvSpPr/>
          <p:nvPr/>
        </p:nvSpPr>
        <p:spPr>
          <a:xfrm>
            <a:off x="1388981" y="5918365"/>
            <a:ext cx="33586297" cy="1461939"/>
          </a:xfrm>
          <a:prstGeom prst="rect">
            <a:avLst/>
          </a:prstGeom>
        </p:spPr>
        <p:txBody>
          <a:bodyPr wrap="square">
            <a:spAutoFit/>
          </a:bodyPr>
          <a:lstStyle/>
          <a:p>
            <a:r>
              <a:rPr lang="es-ES" dirty="0" smtClean="0"/>
              <a:t> </a:t>
            </a:r>
            <a:endParaRPr lang="es-ES_tradnl" dirty="0"/>
          </a:p>
        </p:txBody>
      </p:sp>
      <p:sp>
        <p:nvSpPr>
          <p:cNvPr id="15" name="CuadroTexto 14"/>
          <p:cNvSpPr txBox="1"/>
          <p:nvPr/>
        </p:nvSpPr>
        <p:spPr>
          <a:xfrm>
            <a:off x="2536750" y="6303226"/>
            <a:ext cx="32094582" cy="3697422"/>
          </a:xfrm>
          <a:prstGeom prst="rect">
            <a:avLst/>
          </a:prstGeom>
          <a:noFill/>
        </p:spPr>
        <p:txBody>
          <a:bodyPr wrap="square" rtlCol="0">
            <a:spAutoFit/>
          </a:bodyPr>
          <a:lstStyle/>
          <a:p>
            <a:pPr algn="just">
              <a:lnSpc>
                <a:spcPct val="120000"/>
              </a:lnSpc>
            </a:pPr>
            <a:r>
              <a:rPr lang="en-US" sz="2800" dirty="0"/>
              <a:t>The current refugee crisis that is affecting Europe is testing the resolution capacity of the governments of each of the countries of the bloc. Countries like Italy or Austria are undergoing a process of radicalization of </a:t>
            </a:r>
            <a:r>
              <a:rPr lang="en-US" sz="2800" dirty="0" smtClean="0"/>
              <a:t>migration restriction </a:t>
            </a:r>
            <a:r>
              <a:rPr lang="en-US" sz="2800" dirty="0"/>
              <a:t>policies, </a:t>
            </a:r>
            <a:r>
              <a:rPr lang="en-US" sz="2800" dirty="0" smtClean="0"/>
              <a:t>the demonstration </a:t>
            </a:r>
            <a:r>
              <a:rPr lang="en-US" sz="2800" dirty="0"/>
              <a:t>of </a:t>
            </a:r>
            <a:r>
              <a:rPr lang="en-US" sz="2800" dirty="0" smtClean="0"/>
              <a:t>this, is </a:t>
            </a:r>
            <a:r>
              <a:rPr lang="en-US" sz="2800" dirty="0"/>
              <a:t>the recent example of the refusal of the Italian government to rescue immigrants who remain adrift in the Mediterranean</a:t>
            </a:r>
            <a:r>
              <a:rPr lang="en-US" sz="2800" dirty="0" smtClean="0"/>
              <a:t>. Spanish </a:t>
            </a:r>
            <a:r>
              <a:rPr lang="en-US" sz="2800" dirty="0"/>
              <a:t>stereotypes towards refugees are based, </a:t>
            </a:r>
            <a:r>
              <a:rPr lang="en-US" sz="2800" dirty="0" smtClean="0"/>
              <a:t>among </a:t>
            </a:r>
            <a:r>
              <a:rPr lang="en-US" sz="2800" dirty="0"/>
              <a:t>other things, on the information that media dissemination offers. In order to </a:t>
            </a:r>
            <a:r>
              <a:rPr lang="en-US" sz="2800" dirty="0" smtClean="0"/>
              <a:t>approach </a:t>
            </a:r>
            <a:r>
              <a:rPr lang="en-US" sz="2800" dirty="0"/>
              <a:t>the research </a:t>
            </a:r>
            <a:r>
              <a:rPr lang="en-US" sz="2800" dirty="0" smtClean="0"/>
              <a:t>problem a </a:t>
            </a:r>
            <a:r>
              <a:rPr lang="en-US" sz="2800" dirty="0"/>
              <a:t>discourse analysis will be carried out to verify </a:t>
            </a:r>
            <a:r>
              <a:rPr lang="en-US" sz="2800" dirty="0" smtClean="0"/>
              <a:t>how the representation of refugees in the Spanish media is and what are the stereotypes to which both representations refer</a:t>
            </a:r>
            <a:r>
              <a:rPr lang="en-US" sz="2800" dirty="0"/>
              <a:t>. The corpus analyzed </a:t>
            </a:r>
            <a:r>
              <a:rPr lang="en-US" sz="2800" dirty="0" smtClean="0"/>
              <a:t>consist in the related </a:t>
            </a:r>
            <a:r>
              <a:rPr lang="en-US" sz="2800" dirty="0"/>
              <a:t>news published in the digital edition of two of the </a:t>
            </a:r>
            <a:r>
              <a:rPr lang="en-US" sz="2800" dirty="0" smtClean="0"/>
              <a:t>most widely </a:t>
            </a:r>
            <a:r>
              <a:rPr lang="en-US" sz="2800" dirty="0"/>
              <a:t>read newspapers in Spain: "El País" and "ABC", </a:t>
            </a:r>
            <a:r>
              <a:rPr lang="en-US" sz="2800" dirty="0" smtClean="0"/>
              <a:t>from </a:t>
            </a:r>
            <a:r>
              <a:rPr lang="en-US" sz="2800" dirty="0"/>
              <a:t>A</a:t>
            </a:r>
            <a:r>
              <a:rPr lang="en-US" sz="2800" dirty="0" smtClean="0"/>
              <a:t>pril </a:t>
            </a:r>
            <a:r>
              <a:rPr lang="en-US" sz="2800" dirty="0"/>
              <a:t>2015 to S</a:t>
            </a:r>
            <a:r>
              <a:rPr lang="en-US" sz="2800" dirty="0" smtClean="0"/>
              <a:t>eptember </a:t>
            </a:r>
            <a:r>
              <a:rPr lang="en-US" sz="2800" dirty="0"/>
              <a:t>2017. On the one hand, critical </a:t>
            </a:r>
            <a:r>
              <a:rPr lang="en-US" sz="2800" dirty="0" smtClean="0"/>
              <a:t>discourse analysis </a:t>
            </a:r>
            <a:r>
              <a:rPr lang="en-US" sz="2800" dirty="0"/>
              <a:t>(CDA) will be used to study the linguistic representation of refugees in both media and, </a:t>
            </a:r>
            <a:r>
              <a:rPr lang="en-US" sz="2800" dirty="0" smtClean="0"/>
              <a:t>on </a:t>
            </a:r>
            <a:r>
              <a:rPr lang="en-US" sz="2800" dirty="0"/>
              <a:t>the other hand, the analysis of contingency tables to </a:t>
            </a:r>
            <a:r>
              <a:rPr lang="en-US" sz="2800" dirty="0" smtClean="0"/>
              <a:t>detect concordances intra and inter observer in </a:t>
            </a:r>
            <a:r>
              <a:rPr lang="en-US" sz="2800" dirty="0"/>
              <a:t>the representation of the same in </a:t>
            </a:r>
            <a:r>
              <a:rPr lang="en-US" sz="2800" dirty="0" smtClean="0"/>
              <a:t>newspapers through Kappa od Cohen analysis. </a:t>
            </a:r>
            <a:endParaRPr lang="es-ES" sz="2800" dirty="0"/>
          </a:p>
          <a:p>
            <a:endParaRPr lang="es-ES" sz="2800" dirty="0"/>
          </a:p>
        </p:txBody>
      </p:sp>
      <p:sp>
        <p:nvSpPr>
          <p:cNvPr id="19" name="CuadroTexto 18"/>
          <p:cNvSpPr txBox="1"/>
          <p:nvPr/>
        </p:nvSpPr>
        <p:spPr>
          <a:xfrm>
            <a:off x="2536750" y="11479680"/>
            <a:ext cx="32094583" cy="1629164"/>
          </a:xfrm>
          <a:prstGeom prst="rect">
            <a:avLst/>
          </a:prstGeom>
          <a:noFill/>
        </p:spPr>
        <p:txBody>
          <a:bodyPr wrap="square" rtlCol="0">
            <a:spAutoFit/>
          </a:bodyPr>
          <a:lstStyle/>
          <a:p>
            <a:pPr algn="just">
              <a:lnSpc>
                <a:spcPct val="120000"/>
              </a:lnSpc>
            </a:pPr>
            <a:r>
              <a:rPr lang="en-US" sz="2800" dirty="0"/>
              <a:t>The objective of the study will be to evaluate the representation of the refugees in both media, after analyzing a series of previously established discursive categories that will be </a:t>
            </a:r>
            <a:r>
              <a:rPr lang="en-US" sz="2800" dirty="0" smtClean="0"/>
              <a:t>evaluated by </a:t>
            </a:r>
            <a:r>
              <a:rPr lang="en-US" sz="2800" dirty="0"/>
              <a:t>external judges. In </a:t>
            </a:r>
            <a:r>
              <a:rPr lang="en-US" sz="2800" dirty="0" smtClean="0"/>
              <a:t>accordance with </a:t>
            </a:r>
            <a:r>
              <a:rPr lang="en-US" sz="2800" dirty="0"/>
              <a:t>the criteria of </a:t>
            </a:r>
            <a:r>
              <a:rPr lang="en-US" sz="2800" dirty="0" smtClean="0"/>
              <a:t>external judges </a:t>
            </a:r>
            <a:r>
              <a:rPr lang="en-US" sz="2800" dirty="0"/>
              <a:t>and subsequent analysis of the opinions, the expected </a:t>
            </a:r>
            <a:r>
              <a:rPr lang="en-US" sz="2800" dirty="0" smtClean="0"/>
              <a:t>results should </a:t>
            </a:r>
            <a:r>
              <a:rPr lang="en-US" sz="2800" dirty="0"/>
              <a:t>show that the representation of refugees varies significantly in both media, while in one mass media there will be </a:t>
            </a:r>
            <a:r>
              <a:rPr lang="en-US" sz="2800" dirty="0" smtClean="0"/>
              <a:t>related to </a:t>
            </a:r>
            <a:r>
              <a:rPr lang="en-US" sz="2800" dirty="0"/>
              <a:t>immigration control and migration policies in another, categories </a:t>
            </a:r>
            <a:r>
              <a:rPr lang="en-US" sz="2800" dirty="0" smtClean="0"/>
              <a:t>related </a:t>
            </a:r>
            <a:r>
              <a:rPr lang="en-US" sz="2800" dirty="0"/>
              <a:t>to Human Rights and International Cooperation will predominate.</a:t>
            </a:r>
            <a:endParaRPr lang="es-ES" sz="2800" dirty="0"/>
          </a:p>
        </p:txBody>
      </p:sp>
      <p:graphicFrame>
        <p:nvGraphicFramePr>
          <p:cNvPr id="21" name="Objeto 20"/>
          <p:cNvGraphicFramePr>
            <a:graphicFrameLocks noChangeAspect="1"/>
          </p:cNvGraphicFramePr>
          <p:nvPr>
            <p:extLst>
              <p:ext uri="{D42A27DB-BD31-4B8C-83A1-F6EECF244321}">
                <p14:modId xmlns:p14="http://schemas.microsoft.com/office/powerpoint/2010/main" val="3451268311"/>
              </p:ext>
            </p:extLst>
          </p:nvPr>
        </p:nvGraphicFramePr>
        <p:xfrm>
          <a:off x="15034008" y="18946876"/>
          <a:ext cx="19941270" cy="6475773"/>
        </p:xfrm>
        <a:graphic>
          <a:graphicData uri="http://schemas.openxmlformats.org/presentationml/2006/ole">
            <mc:AlternateContent xmlns:mc="http://schemas.openxmlformats.org/markup-compatibility/2006">
              <mc:Choice xmlns:v="urn:schemas-microsoft-com:vml" Requires="v">
                <p:oleObj spid="_x0000_s1139" name="Documento" r:id="rId7" imgW="7391400" imgH="2400300" progId="Word.Document.12">
                  <p:link updateAutomatic="1"/>
                </p:oleObj>
              </mc:Choice>
              <mc:Fallback>
                <p:oleObj name="Documento" r:id="rId7" imgW="7391400" imgH="2400300" progId="Word.Document.12">
                  <p:link updateAutomatic="1"/>
                  <p:pic>
                    <p:nvPicPr>
                      <p:cNvPr id="0" name=""/>
                      <p:cNvPicPr/>
                      <p:nvPr/>
                    </p:nvPicPr>
                    <p:blipFill>
                      <a:blip r:embed="rId8"/>
                      <a:stretch>
                        <a:fillRect/>
                      </a:stretch>
                    </p:blipFill>
                    <p:spPr>
                      <a:xfrm>
                        <a:off x="15034008" y="18946876"/>
                        <a:ext cx="19941270" cy="6475773"/>
                      </a:xfrm>
                      <a:prstGeom prst="rect">
                        <a:avLst/>
                      </a:prstGeom>
                    </p:spPr>
                  </p:pic>
                </p:oleObj>
              </mc:Fallback>
            </mc:AlternateContent>
          </a:graphicData>
        </a:graphic>
      </p:graphicFrame>
      <p:sp>
        <p:nvSpPr>
          <p:cNvPr id="23" name="CuadroTexto 22"/>
          <p:cNvSpPr txBox="1"/>
          <p:nvPr/>
        </p:nvSpPr>
        <p:spPr>
          <a:xfrm>
            <a:off x="22577123" y="19347994"/>
            <a:ext cx="5660875" cy="954107"/>
          </a:xfrm>
          <a:prstGeom prst="rect">
            <a:avLst/>
          </a:prstGeom>
          <a:noFill/>
        </p:spPr>
        <p:txBody>
          <a:bodyPr wrap="none" rtlCol="0">
            <a:spAutoFit/>
          </a:bodyPr>
          <a:lstStyle/>
          <a:p>
            <a:r>
              <a:rPr lang="en-GB" sz="2800" b="1" dirty="0"/>
              <a:t>Table 2. Inter-observer concordance</a:t>
            </a:r>
            <a:r>
              <a:rPr lang="en-GB" sz="2800" dirty="0"/>
              <a:t>.</a:t>
            </a:r>
            <a:endParaRPr lang="es-ES_tradnl" sz="2800" dirty="0"/>
          </a:p>
          <a:p>
            <a:endParaRPr lang="es-ES" sz="2800" dirty="0"/>
          </a:p>
        </p:txBody>
      </p:sp>
      <p:sp>
        <p:nvSpPr>
          <p:cNvPr id="24" name="CuadroTexto 23"/>
          <p:cNvSpPr txBox="1"/>
          <p:nvPr/>
        </p:nvSpPr>
        <p:spPr>
          <a:xfrm>
            <a:off x="20128624" y="25422649"/>
            <a:ext cx="11497851" cy="954107"/>
          </a:xfrm>
          <a:prstGeom prst="rect">
            <a:avLst/>
          </a:prstGeom>
          <a:noFill/>
        </p:spPr>
        <p:txBody>
          <a:bodyPr wrap="none" rtlCol="0">
            <a:spAutoFit/>
          </a:bodyPr>
          <a:lstStyle/>
          <a:p>
            <a:r>
              <a:rPr lang="en-GB" sz="2800" dirty="0"/>
              <a:t>Note: </a:t>
            </a:r>
            <a:r>
              <a:rPr lang="en-GB" sz="2800" baseline="30000" dirty="0"/>
              <a:t>a </a:t>
            </a:r>
            <a:r>
              <a:rPr lang="en-GB" sz="2800" dirty="0"/>
              <a:t>The result is redundant. *p &lt;05, **p&lt;01, ***p&lt;001. Source: Self-made</a:t>
            </a:r>
            <a:endParaRPr lang="es-ES_tradnl" sz="2800" dirty="0"/>
          </a:p>
          <a:p>
            <a:endParaRPr lang="es-ES" sz="2800" dirty="0"/>
          </a:p>
        </p:txBody>
      </p:sp>
      <p:graphicFrame>
        <p:nvGraphicFramePr>
          <p:cNvPr id="29" name="Objeto 28"/>
          <p:cNvGraphicFramePr>
            <a:graphicFrameLocks noChangeAspect="1"/>
          </p:cNvGraphicFramePr>
          <p:nvPr>
            <p:extLst>
              <p:ext uri="{D42A27DB-BD31-4B8C-83A1-F6EECF244321}">
                <p14:modId xmlns:p14="http://schemas.microsoft.com/office/powerpoint/2010/main" val="4053508816"/>
              </p:ext>
            </p:extLst>
          </p:nvPr>
        </p:nvGraphicFramePr>
        <p:xfrm>
          <a:off x="28200098" y="27055692"/>
          <a:ext cx="18725506" cy="3513616"/>
        </p:xfrm>
        <a:graphic>
          <a:graphicData uri="http://schemas.openxmlformats.org/presentationml/2006/ole">
            <mc:AlternateContent xmlns:mc="http://schemas.openxmlformats.org/markup-compatibility/2006">
              <mc:Choice xmlns:v="urn:schemas-microsoft-com:vml" Requires="v">
                <p:oleObj spid="_x0000_s1140" name="Documento" r:id="rId9" imgW="5753100" imgH="1079500" progId="Word.Document.12">
                  <p:link updateAutomatic="1"/>
                </p:oleObj>
              </mc:Choice>
              <mc:Fallback>
                <p:oleObj name="Documento" r:id="rId9" imgW="5753100" imgH="1079500" progId="Word.Document.12">
                  <p:link updateAutomatic="1"/>
                  <p:pic>
                    <p:nvPicPr>
                      <p:cNvPr id="0" name=""/>
                      <p:cNvPicPr/>
                      <p:nvPr/>
                    </p:nvPicPr>
                    <p:blipFill>
                      <a:blip r:embed="rId10"/>
                      <a:stretch>
                        <a:fillRect/>
                      </a:stretch>
                    </p:blipFill>
                    <p:spPr>
                      <a:xfrm>
                        <a:off x="28200098" y="27055692"/>
                        <a:ext cx="18725506" cy="3513616"/>
                      </a:xfrm>
                      <a:prstGeom prst="rect">
                        <a:avLst/>
                      </a:prstGeom>
                    </p:spPr>
                  </p:pic>
                </p:oleObj>
              </mc:Fallback>
            </mc:AlternateContent>
          </a:graphicData>
        </a:graphic>
      </p:graphicFrame>
      <p:sp>
        <p:nvSpPr>
          <p:cNvPr id="36" name="CuadroTexto 35"/>
          <p:cNvSpPr txBox="1"/>
          <p:nvPr/>
        </p:nvSpPr>
        <p:spPr>
          <a:xfrm>
            <a:off x="26401862" y="25786155"/>
            <a:ext cx="8411603" cy="1384995"/>
          </a:xfrm>
          <a:prstGeom prst="rect">
            <a:avLst/>
          </a:prstGeom>
          <a:noFill/>
        </p:spPr>
        <p:txBody>
          <a:bodyPr wrap="none" rtlCol="0">
            <a:spAutoFit/>
          </a:bodyPr>
          <a:lstStyle/>
          <a:p>
            <a:r>
              <a:rPr lang="en-GB" sz="2800" dirty="0"/>
              <a:t> </a:t>
            </a:r>
            <a:endParaRPr lang="es-ES_tradnl" sz="2800" dirty="0"/>
          </a:p>
          <a:p>
            <a:r>
              <a:rPr lang="en-GB" sz="2800" b="1" dirty="0"/>
              <a:t>Table </a:t>
            </a:r>
            <a:r>
              <a:rPr lang="en-GB" sz="2800" b="1" dirty="0" smtClean="0"/>
              <a:t>4. </a:t>
            </a:r>
            <a:r>
              <a:rPr lang="en-GB" sz="2800" b="1" dirty="0"/>
              <a:t>Intra-observer concordance El País versus ABC</a:t>
            </a:r>
            <a:r>
              <a:rPr lang="en-GB" sz="2800" dirty="0"/>
              <a:t>.</a:t>
            </a:r>
            <a:endParaRPr lang="es-ES_tradnl" sz="2800" dirty="0"/>
          </a:p>
          <a:p>
            <a:endParaRPr lang="es-ES" sz="2800" dirty="0"/>
          </a:p>
        </p:txBody>
      </p:sp>
      <p:sp>
        <p:nvSpPr>
          <p:cNvPr id="37" name="CuadroTexto 36"/>
          <p:cNvSpPr txBox="1"/>
          <p:nvPr/>
        </p:nvSpPr>
        <p:spPr>
          <a:xfrm>
            <a:off x="27260672" y="30092254"/>
            <a:ext cx="7773582" cy="954107"/>
          </a:xfrm>
          <a:prstGeom prst="rect">
            <a:avLst/>
          </a:prstGeom>
          <a:noFill/>
        </p:spPr>
        <p:txBody>
          <a:bodyPr wrap="none" rtlCol="0">
            <a:spAutoFit/>
          </a:bodyPr>
          <a:lstStyle/>
          <a:p>
            <a:r>
              <a:rPr lang="en-GB" sz="2800" dirty="0"/>
              <a:t>Note: *p &lt;05, **p&lt;01, ***p&lt;001. Source: Self-made</a:t>
            </a:r>
            <a:endParaRPr lang="es-ES_tradnl" sz="2800" dirty="0"/>
          </a:p>
          <a:p>
            <a:endParaRPr lang="es-ES" sz="2800" dirty="0"/>
          </a:p>
        </p:txBody>
      </p:sp>
      <p:graphicFrame>
        <p:nvGraphicFramePr>
          <p:cNvPr id="38" name="Objeto 37"/>
          <p:cNvGraphicFramePr>
            <a:graphicFrameLocks noChangeAspect="1"/>
          </p:cNvGraphicFramePr>
          <p:nvPr>
            <p:extLst>
              <p:ext uri="{D42A27DB-BD31-4B8C-83A1-F6EECF244321}">
                <p14:modId xmlns:p14="http://schemas.microsoft.com/office/powerpoint/2010/main" val="3693259210"/>
              </p:ext>
            </p:extLst>
          </p:nvPr>
        </p:nvGraphicFramePr>
        <p:xfrm>
          <a:off x="16540804" y="27171150"/>
          <a:ext cx="17384995" cy="3492350"/>
        </p:xfrm>
        <a:graphic>
          <a:graphicData uri="http://schemas.openxmlformats.org/presentationml/2006/ole">
            <mc:AlternateContent xmlns:mc="http://schemas.openxmlformats.org/markup-compatibility/2006">
              <mc:Choice xmlns:v="urn:schemas-microsoft-com:vml" Requires="v">
                <p:oleObj spid="_x0000_s1141" name="Documento" r:id="rId11" imgW="5753100" imgH="1155700" progId="Word.Document.12">
                  <p:link updateAutomatic="1"/>
                </p:oleObj>
              </mc:Choice>
              <mc:Fallback>
                <p:oleObj name="Documento" r:id="rId11" imgW="5753100" imgH="1155700" progId="Word.Document.12">
                  <p:link updateAutomatic="1"/>
                  <p:pic>
                    <p:nvPicPr>
                      <p:cNvPr id="0" name=""/>
                      <p:cNvPicPr/>
                      <p:nvPr/>
                    </p:nvPicPr>
                    <p:blipFill>
                      <a:blip r:embed="rId12"/>
                      <a:stretch>
                        <a:fillRect/>
                      </a:stretch>
                    </p:blipFill>
                    <p:spPr>
                      <a:xfrm>
                        <a:off x="16540804" y="27171150"/>
                        <a:ext cx="17384995" cy="3492350"/>
                      </a:xfrm>
                      <a:prstGeom prst="rect">
                        <a:avLst/>
                      </a:prstGeom>
                    </p:spPr>
                  </p:pic>
                </p:oleObj>
              </mc:Fallback>
            </mc:AlternateContent>
          </a:graphicData>
        </a:graphic>
      </p:graphicFrame>
      <p:sp>
        <p:nvSpPr>
          <p:cNvPr id="39" name="CuadroTexto 38"/>
          <p:cNvSpPr txBox="1"/>
          <p:nvPr/>
        </p:nvSpPr>
        <p:spPr>
          <a:xfrm>
            <a:off x="16958312" y="25790368"/>
            <a:ext cx="6488425" cy="1384995"/>
          </a:xfrm>
          <a:prstGeom prst="rect">
            <a:avLst/>
          </a:prstGeom>
          <a:noFill/>
        </p:spPr>
        <p:txBody>
          <a:bodyPr wrap="none" rtlCol="0">
            <a:spAutoFit/>
          </a:bodyPr>
          <a:lstStyle/>
          <a:p>
            <a:r>
              <a:rPr lang="en-GB" sz="2800" dirty="0"/>
              <a:t> </a:t>
            </a:r>
            <a:endParaRPr lang="es-ES_tradnl" sz="2800" dirty="0"/>
          </a:p>
          <a:p>
            <a:r>
              <a:rPr lang="en-GB" sz="2800" b="1" dirty="0"/>
              <a:t>Table </a:t>
            </a:r>
            <a:r>
              <a:rPr lang="en-GB" sz="2800" b="1" dirty="0" smtClean="0"/>
              <a:t>3. </a:t>
            </a:r>
            <a:r>
              <a:rPr lang="en-GB" sz="2800" b="1" dirty="0"/>
              <a:t>Valuation of the kappa coefficient</a:t>
            </a:r>
            <a:endParaRPr lang="es-ES_tradnl" sz="2800" b="1" dirty="0"/>
          </a:p>
          <a:p>
            <a:endParaRPr lang="es-ES" sz="2800" dirty="0"/>
          </a:p>
        </p:txBody>
      </p:sp>
      <p:sp>
        <p:nvSpPr>
          <p:cNvPr id="41" name="CuadroTexto 40"/>
          <p:cNvSpPr txBox="1"/>
          <p:nvPr/>
        </p:nvSpPr>
        <p:spPr>
          <a:xfrm>
            <a:off x="17930245" y="30092254"/>
            <a:ext cx="4396757" cy="954107"/>
          </a:xfrm>
          <a:prstGeom prst="rect">
            <a:avLst/>
          </a:prstGeom>
          <a:noFill/>
        </p:spPr>
        <p:txBody>
          <a:bodyPr wrap="none" rtlCol="0">
            <a:spAutoFit/>
          </a:bodyPr>
          <a:lstStyle/>
          <a:p>
            <a:r>
              <a:rPr lang="en-GB" sz="2800" dirty="0"/>
              <a:t>Source: Landis &amp; Koch, </a:t>
            </a:r>
            <a:r>
              <a:rPr lang="en-GB" sz="2800" dirty="0" smtClean="0"/>
              <a:t>1977</a:t>
            </a:r>
            <a:r>
              <a:rPr lang="en-GB" sz="2800" dirty="0"/>
              <a:t>.</a:t>
            </a:r>
            <a:endParaRPr lang="es-ES_tradnl" sz="2800" dirty="0"/>
          </a:p>
          <a:p>
            <a:endParaRPr lang="es-ES" sz="2800" dirty="0"/>
          </a:p>
        </p:txBody>
      </p:sp>
      <p:sp>
        <p:nvSpPr>
          <p:cNvPr id="44" name="Rectángulo 43"/>
          <p:cNvSpPr/>
          <p:nvPr/>
        </p:nvSpPr>
        <p:spPr>
          <a:xfrm>
            <a:off x="2536750" y="15201987"/>
            <a:ext cx="20450412" cy="2663293"/>
          </a:xfrm>
          <a:prstGeom prst="rect">
            <a:avLst/>
          </a:prstGeom>
        </p:spPr>
        <p:txBody>
          <a:bodyPr wrap="square">
            <a:spAutoFit/>
          </a:bodyPr>
          <a:lstStyle/>
          <a:p>
            <a:pPr algn="just">
              <a:lnSpc>
                <a:spcPct val="120000"/>
              </a:lnSpc>
            </a:pPr>
            <a:r>
              <a:rPr lang="en-CA" sz="2800" dirty="0"/>
              <a:t>The critical discourse analysis, as exposed by </a:t>
            </a:r>
            <a:r>
              <a:rPr lang="en-CA" sz="2800" dirty="0" smtClean="0"/>
              <a:t>Van </a:t>
            </a:r>
            <a:r>
              <a:rPr lang="en-CA" sz="2800" dirty="0" err="1"/>
              <a:t>Dijk</a:t>
            </a:r>
            <a:r>
              <a:rPr lang="en-CA" sz="2800" dirty="0"/>
              <a:t> (2003), has been our starting point in this </a:t>
            </a:r>
            <a:r>
              <a:rPr lang="en-CA" sz="2800" dirty="0" smtClean="0"/>
              <a:t>brief analysis. </a:t>
            </a:r>
            <a:r>
              <a:rPr lang="en-CA" sz="2800" dirty="0"/>
              <a:t>Since the conception of this work </a:t>
            </a:r>
            <a:r>
              <a:rPr lang="en-CA" sz="2800" dirty="0" smtClean="0"/>
              <a:t>and </a:t>
            </a:r>
            <a:r>
              <a:rPr lang="en-CA" sz="2800" dirty="0"/>
              <a:t>some of the specific objectives require a quantitative </a:t>
            </a:r>
            <a:r>
              <a:rPr lang="en-CA" sz="2800" dirty="0" smtClean="0"/>
              <a:t>approach, </a:t>
            </a:r>
            <a:r>
              <a:rPr lang="en-US" sz="2800" dirty="0"/>
              <a:t>it has been chosen to carry out an analysis of Kappa of Cohen </a:t>
            </a:r>
            <a:r>
              <a:rPr lang="en-US" sz="2800" dirty="0" smtClean="0"/>
              <a:t>(</a:t>
            </a:r>
            <a:r>
              <a:rPr lang="es-ES_tradnl" sz="2800" dirty="0"/>
              <a:t>Du </a:t>
            </a:r>
            <a:r>
              <a:rPr lang="es-ES_tradnl" sz="2800" dirty="0" err="1"/>
              <a:t>Toit</a:t>
            </a:r>
            <a:r>
              <a:rPr lang="es-ES_tradnl" sz="2800" dirty="0" smtClean="0"/>
              <a:t>, </a:t>
            </a:r>
            <a:r>
              <a:rPr lang="es-ES_tradnl" sz="2800" dirty="0" err="1" smtClean="0"/>
              <a:t>Swingler</a:t>
            </a:r>
            <a:r>
              <a:rPr lang="es-ES_tradnl" sz="2800" dirty="0" smtClean="0"/>
              <a:t> </a:t>
            </a:r>
            <a:r>
              <a:rPr lang="es-ES_tradnl" sz="2800" dirty="0"/>
              <a:t>&amp; </a:t>
            </a:r>
            <a:r>
              <a:rPr lang="es-ES_tradnl" sz="2800" dirty="0" err="1"/>
              <a:t>Iloni</a:t>
            </a:r>
            <a:r>
              <a:rPr lang="es-ES_tradnl" sz="2800" dirty="0" smtClean="0"/>
              <a:t>, 2002) </a:t>
            </a:r>
            <a:r>
              <a:rPr lang="en-US" sz="2800" dirty="0" smtClean="0"/>
              <a:t>with </a:t>
            </a:r>
            <a:r>
              <a:rPr lang="en-US" sz="2800" dirty="0"/>
              <a:t>the correspondent contingency table and a statistical waste analysis. It was used a textual corpus of </a:t>
            </a:r>
            <a:r>
              <a:rPr lang="en-US" sz="2800" dirty="0" smtClean="0"/>
              <a:t>142 </a:t>
            </a:r>
            <a:r>
              <a:rPr lang="en-US" sz="2800" dirty="0"/>
              <a:t>daily online news drawn from Spanish </a:t>
            </a:r>
            <a:r>
              <a:rPr lang="en-US" sz="2800" dirty="0" smtClean="0"/>
              <a:t>newspapers.</a:t>
            </a:r>
            <a:endParaRPr lang="es-ES_tradnl" sz="2800" dirty="0"/>
          </a:p>
          <a:p>
            <a:endParaRPr lang="es-ES_tradnl" sz="2800" dirty="0"/>
          </a:p>
        </p:txBody>
      </p:sp>
      <p:sp>
        <p:nvSpPr>
          <p:cNvPr id="45" name="Rectángulo 44"/>
          <p:cNvSpPr/>
          <p:nvPr/>
        </p:nvSpPr>
        <p:spPr>
          <a:xfrm>
            <a:off x="1388980" y="39083676"/>
            <a:ext cx="25364799" cy="4401205"/>
          </a:xfrm>
          <a:prstGeom prst="rect">
            <a:avLst/>
          </a:prstGeom>
        </p:spPr>
        <p:txBody>
          <a:bodyPr wrap="square">
            <a:spAutoFit/>
          </a:bodyPr>
          <a:lstStyle/>
          <a:p>
            <a:pPr marL="457200" indent="-457200">
              <a:buFont typeface="Arial"/>
              <a:buChar char="•"/>
            </a:pPr>
            <a:r>
              <a:rPr lang="es-ES_tradnl" sz="2800" dirty="0" smtClean="0"/>
              <a:t>Du </a:t>
            </a:r>
            <a:r>
              <a:rPr lang="es-ES_tradnl" sz="2800" dirty="0" err="1" smtClean="0"/>
              <a:t>Toit</a:t>
            </a:r>
            <a:r>
              <a:rPr lang="es-ES_tradnl" sz="2800" dirty="0" smtClean="0"/>
              <a:t>, G., </a:t>
            </a:r>
            <a:r>
              <a:rPr lang="es-ES_tradnl" sz="2800" dirty="0" err="1" smtClean="0"/>
              <a:t>Swingler</a:t>
            </a:r>
            <a:r>
              <a:rPr lang="es-ES_tradnl" sz="2800" dirty="0" smtClean="0"/>
              <a:t>, G. &amp; </a:t>
            </a:r>
            <a:r>
              <a:rPr lang="es-ES_tradnl" sz="2800" dirty="0" err="1" smtClean="0"/>
              <a:t>Iloni</a:t>
            </a:r>
            <a:r>
              <a:rPr lang="es-ES_tradnl" sz="2800" dirty="0" smtClean="0"/>
              <a:t>, K. (2002). “</a:t>
            </a:r>
            <a:r>
              <a:rPr lang="es-ES_tradnl" sz="2800" dirty="0" err="1" smtClean="0"/>
              <a:t>Observer</a:t>
            </a:r>
            <a:r>
              <a:rPr lang="es-ES_tradnl" sz="2800" dirty="0" smtClean="0"/>
              <a:t> </a:t>
            </a:r>
            <a:r>
              <a:rPr lang="es-ES_tradnl" sz="2800" dirty="0" err="1" smtClean="0"/>
              <a:t>variation</a:t>
            </a:r>
            <a:r>
              <a:rPr lang="es-ES_tradnl" sz="2800" dirty="0" smtClean="0"/>
              <a:t> in </a:t>
            </a:r>
            <a:r>
              <a:rPr lang="es-ES_tradnl" sz="2800" dirty="0" err="1" smtClean="0"/>
              <a:t>detecting</a:t>
            </a:r>
            <a:r>
              <a:rPr lang="es-ES_tradnl" sz="2800" dirty="0" smtClean="0"/>
              <a:t> </a:t>
            </a:r>
            <a:r>
              <a:rPr lang="es-ES_tradnl" sz="2800" dirty="0" err="1" smtClean="0"/>
              <a:t>lynphadenophacy</a:t>
            </a:r>
            <a:r>
              <a:rPr lang="es-ES_tradnl" sz="2800" dirty="0" smtClean="0"/>
              <a:t> </a:t>
            </a:r>
            <a:r>
              <a:rPr lang="es-ES_tradnl" sz="2800" dirty="0" err="1" smtClean="0"/>
              <a:t>on</a:t>
            </a:r>
            <a:r>
              <a:rPr lang="es-ES_tradnl" sz="2800" dirty="0" smtClean="0"/>
              <a:t> </a:t>
            </a:r>
            <a:r>
              <a:rPr lang="es-ES_tradnl" sz="2800" dirty="0" err="1" smtClean="0"/>
              <a:t>chest</a:t>
            </a:r>
            <a:r>
              <a:rPr lang="es-ES_tradnl" sz="2800" dirty="0" smtClean="0"/>
              <a:t> </a:t>
            </a:r>
            <a:r>
              <a:rPr lang="es-ES_tradnl" sz="2800" dirty="0" err="1" smtClean="0"/>
              <a:t>radiography</a:t>
            </a:r>
            <a:r>
              <a:rPr lang="es-ES_tradnl" sz="2800" dirty="0" smtClean="0"/>
              <a:t>. </a:t>
            </a:r>
            <a:r>
              <a:rPr lang="es-ES_tradnl" sz="2800" i="1" dirty="0" err="1" smtClean="0"/>
              <a:t>The</a:t>
            </a:r>
            <a:r>
              <a:rPr lang="es-ES_tradnl" sz="2800" i="1" dirty="0" smtClean="0"/>
              <a:t> </a:t>
            </a:r>
            <a:r>
              <a:rPr lang="es-ES_tradnl" sz="2800" i="1" dirty="0"/>
              <a:t>I</a:t>
            </a:r>
            <a:r>
              <a:rPr lang="es-ES_tradnl" sz="2800" i="1" dirty="0" smtClean="0"/>
              <a:t>nternational </a:t>
            </a:r>
            <a:r>
              <a:rPr lang="es-ES_tradnl" sz="2800" i="1" dirty="0" err="1" smtClean="0"/>
              <a:t>Journal</a:t>
            </a:r>
            <a:r>
              <a:rPr lang="es-ES_tradnl" sz="2800" i="1" dirty="0" smtClean="0"/>
              <a:t> of Tuberculosis and </a:t>
            </a:r>
            <a:r>
              <a:rPr lang="es-ES_tradnl" sz="2800" i="1" dirty="0" err="1" smtClean="0"/>
              <a:t>Lung</a:t>
            </a:r>
            <a:r>
              <a:rPr lang="es-ES_tradnl" sz="2800" i="1" dirty="0" smtClean="0"/>
              <a:t> </a:t>
            </a:r>
            <a:r>
              <a:rPr lang="es-ES_tradnl" sz="2800" i="1" dirty="0" err="1" smtClean="0"/>
              <a:t>Disease</a:t>
            </a:r>
            <a:r>
              <a:rPr lang="es-ES_tradnl" sz="2800" dirty="0" smtClean="0"/>
              <a:t>. 6 (9). </a:t>
            </a:r>
            <a:r>
              <a:rPr lang="es-ES" sz="2800" dirty="0" smtClean="0"/>
              <a:t>pp. 814-817.</a:t>
            </a:r>
            <a:endParaRPr lang="es-ES_tradnl" sz="2800" dirty="0" smtClean="0"/>
          </a:p>
          <a:p>
            <a:pPr marL="457200" indent="-457200">
              <a:buFont typeface="Arial"/>
              <a:buChar char="•"/>
            </a:pPr>
            <a:r>
              <a:rPr lang="es-ES_tradnl" sz="2800" dirty="0" err="1" smtClean="0"/>
              <a:t>Landis</a:t>
            </a:r>
            <a:r>
              <a:rPr lang="es-ES_tradnl" sz="2800" dirty="0" smtClean="0"/>
              <a:t>, J., &amp; Koch, G. (1977). </a:t>
            </a:r>
            <a:r>
              <a:rPr lang="es-ES_tradnl" sz="2800" dirty="0" err="1" smtClean="0"/>
              <a:t>The</a:t>
            </a:r>
            <a:r>
              <a:rPr lang="es-ES_tradnl" sz="2800" dirty="0" smtClean="0"/>
              <a:t> </a:t>
            </a:r>
            <a:r>
              <a:rPr lang="es-ES_tradnl" sz="2800" dirty="0" err="1" smtClean="0"/>
              <a:t>measurement</a:t>
            </a:r>
            <a:r>
              <a:rPr lang="es-ES_tradnl" sz="2800" dirty="0" smtClean="0"/>
              <a:t> of </a:t>
            </a:r>
            <a:r>
              <a:rPr lang="es-ES_tradnl" sz="2800" dirty="0" err="1" smtClean="0"/>
              <a:t>observer</a:t>
            </a:r>
            <a:r>
              <a:rPr lang="es-ES_tradnl" sz="2800" dirty="0" smtClean="0"/>
              <a:t> </a:t>
            </a:r>
            <a:r>
              <a:rPr lang="es-ES_tradnl" sz="2800" dirty="0" err="1" smtClean="0"/>
              <a:t>agreement</a:t>
            </a:r>
            <a:r>
              <a:rPr lang="es-ES_tradnl" sz="2800" dirty="0" smtClean="0"/>
              <a:t> </a:t>
            </a:r>
            <a:r>
              <a:rPr lang="es-ES_tradnl" sz="2800" dirty="0" err="1" smtClean="0"/>
              <a:t>for</a:t>
            </a:r>
            <a:r>
              <a:rPr lang="es-ES_tradnl" sz="2800" dirty="0" smtClean="0"/>
              <a:t> </a:t>
            </a:r>
            <a:r>
              <a:rPr lang="es-ES_tradnl" sz="2800" dirty="0" err="1" smtClean="0"/>
              <a:t>categorical</a:t>
            </a:r>
            <a:r>
              <a:rPr lang="es-ES_tradnl" sz="2800" dirty="0" smtClean="0"/>
              <a:t> data. </a:t>
            </a:r>
            <a:r>
              <a:rPr lang="es-ES_tradnl" sz="2800" i="1" dirty="0" err="1" smtClean="0"/>
              <a:t>Biometrics</a:t>
            </a:r>
            <a:r>
              <a:rPr lang="es-ES_tradnl" sz="2800" dirty="0" smtClean="0"/>
              <a:t>. 33 (1).</a:t>
            </a:r>
            <a:r>
              <a:rPr lang="es-ES_tradnl" sz="2800" dirty="0" err="1" smtClean="0"/>
              <a:t>pp</a:t>
            </a:r>
            <a:r>
              <a:rPr lang="es-ES_tradnl" sz="2800" dirty="0" smtClean="0"/>
              <a:t> 74-159.</a:t>
            </a:r>
            <a:endParaRPr lang="en-US" sz="2800" dirty="0" smtClean="0"/>
          </a:p>
          <a:p>
            <a:pPr marL="457200" indent="-457200">
              <a:buFont typeface="Arial"/>
              <a:buChar char="•"/>
            </a:pPr>
            <a:r>
              <a:rPr lang="en-US" sz="2800" dirty="0" err="1" smtClean="0"/>
              <a:t>Lobato</a:t>
            </a:r>
            <a:r>
              <a:rPr lang="en-US" sz="2800" dirty="0"/>
              <a:t>, R. M., </a:t>
            </a:r>
            <a:r>
              <a:rPr lang="en-US" sz="2800" dirty="0" err="1"/>
              <a:t>Moya</a:t>
            </a:r>
            <a:r>
              <a:rPr lang="en-US" sz="2800" dirty="0"/>
              <a:t>, M., &amp; Trujillo, H. (2015). The image of “conflict”: The content of the stereotype towards Palestinian and Israelis is influenced by the media. </a:t>
            </a:r>
            <a:r>
              <a:rPr lang="es-ES_tradnl" sz="2800" i="1" dirty="0"/>
              <a:t>International </a:t>
            </a:r>
            <a:r>
              <a:rPr lang="es-ES_tradnl" sz="2800" i="1" dirty="0" err="1"/>
              <a:t>Humanities</a:t>
            </a:r>
            <a:r>
              <a:rPr lang="es-ES_tradnl" sz="2800" i="1" dirty="0"/>
              <a:t> </a:t>
            </a:r>
            <a:r>
              <a:rPr lang="es-ES_tradnl" sz="2800" i="1" dirty="0" err="1"/>
              <a:t>Studies</a:t>
            </a:r>
            <a:r>
              <a:rPr lang="es-ES_tradnl" sz="2800" dirty="0"/>
              <a:t>, </a:t>
            </a:r>
            <a:r>
              <a:rPr lang="es-ES_tradnl" sz="2800" i="1" dirty="0"/>
              <a:t>2</a:t>
            </a:r>
            <a:r>
              <a:rPr lang="es-ES_tradnl" sz="2800" dirty="0"/>
              <a:t>, 69–90</a:t>
            </a:r>
            <a:r>
              <a:rPr lang="es-ES_tradnl" sz="2800" dirty="0" smtClean="0"/>
              <a:t>.</a:t>
            </a:r>
          </a:p>
          <a:p>
            <a:pPr marL="457200" indent="-457200">
              <a:buFont typeface="Arial"/>
              <a:buChar char="•"/>
            </a:pPr>
            <a:r>
              <a:rPr lang="es-ES_tradnl" sz="2800" dirty="0" smtClean="0"/>
              <a:t>Lobato, R.M., Moldes-Anaya, S., Trujillo, H., &amp; Moya, M. (2016) “</a:t>
            </a:r>
            <a:r>
              <a:rPr lang="en-CA" sz="2800" dirty="0"/>
              <a:t>Approach to the representation of Palestinians and Israelis in the Spanish online </a:t>
            </a:r>
            <a:r>
              <a:rPr lang="en-CA" sz="2800" dirty="0" smtClean="0"/>
              <a:t>newspapers”, </a:t>
            </a:r>
            <a:r>
              <a:rPr lang="en-CA" sz="2800" i="1" dirty="0" smtClean="0"/>
              <a:t>Third ISA Forum</a:t>
            </a:r>
            <a:r>
              <a:rPr lang="en-CA" sz="2800" dirty="0" smtClean="0"/>
              <a:t>, Vienna, Austria. </a:t>
            </a:r>
            <a:endParaRPr lang="es-ES_tradnl" sz="2800" dirty="0" smtClean="0"/>
          </a:p>
          <a:p>
            <a:pPr marL="457200" indent="-457200">
              <a:buFont typeface="Arial"/>
              <a:buChar char="•"/>
            </a:pPr>
            <a:r>
              <a:rPr lang="es-ES_tradnl" sz="2800" dirty="0"/>
              <a:t>Van </a:t>
            </a:r>
            <a:r>
              <a:rPr lang="es-ES_tradnl" sz="2800" dirty="0" err="1"/>
              <a:t>Dijk</a:t>
            </a:r>
            <a:r>
              <a:rPr lang="es-ES_tradnl" sz="2800" dirty="0"/>
              <a:t>, T. A. (2003). </a:t>
            </a:r>
            <a:r>
              <a:rPr lang="es-ES_tradnl" sz="2800" i="1" dirty="0"/>
              <a:t>Ideología y discurso</a:t>
            </a:r>
            <a:r>
              <a:rPr lang="es-ES_tradnl" sz="2800" dirty="0"/>
              <a:t>. Barcelona: Editorial Ariel.</a:t>
            </a:r>
          </a:p>
          <a:p>
            <a:endParaRPr lang="es-ES_tradnl" sz="2800" dirty="0"/>
          </a:p>
          <a:p>
            <a:r>
              <a:rPr lang="en-US" sz="2800" dirty="0" smtClean="0"/>
              <a:t> </a:t>
            </a:r>
            <a:endParaRPr lang="es-ES" sz="2800" dirty="0"/>
          </a:p>
        </p:txBody>
      </p:sp>
      <p:graphicFrame>
        <p:nvGraphicFramePr>
          <p:cNvPr id="6" name="Objeto 5"/>
          <p:cNvGraphicFramePr>
            <a:graphicFrameLocks noChangeAspect="1"/>
          </p:cNvGraphicFramePr>
          <p:nvPr>
            <p:extLst>
              <p:ext uri="{D42A27DB-BD31-4B8C-83A1-F6EECF244321}">
                <p14:modId xmlns:p14="http://schemas.microsoft.com/office/powerpoint/2010/main" val="2533654466"/>
              </p:ext>
            </p:extLst>
          </p:nvPr>
        </p:nvGraphicFramePr>
        <p:xfrm>
          <a:off x="23006452" y="14432268"/>
          <a:ext cx="12371835" cy="3852818"/>
        </p:xfrm>
        <a:graphic>
          <a:graphicData uri="http://schemas.openxmlformats.org/presentationml/2006/ole">
            <mc:AlternateContent xmlns:mc="http://schemas.openxmlformats.org/markup-compatibility/2006">
              <mc:Choice xmlns:v="urn:schemas-microsoft-com:vml" Requires="v">
                <p:oleObj spid="_x0000_s1142" name="Documento" r:id="rId13" imgW="5765800" imgH="1701800" progId="Word.Document.12">
                  <p:link updateAutomatic="1"/>
                </p:oleObj>
              </mc:Choice>
              <mc:Fallback>
                <p:oleObj name="Documento" r:id="rId13" imgW="5765800" imgH="1701800" progId="Word.Document.12">
                  <p:link updateAutomatic="1"/>
                  <p:pic>
                    <p:nvPicPr>
                      <p:cNvPr id="0" name=""/>
                      <p:cNvPicPr/>
                      <p:nvPr/>
                    </p:nvPicPr>
                    <p:blipFill>
                      <a:blip r:embed="rId14"/>
                      <a:stretch>
                        <a:fillRect/>
                      </a:stretch>
                    </p:blipFill>
                    <p:spPr>
                      <a:xfrm>
                        <a:off x="23006452" y="14432268"/>
                        <a:ext cx="12371835" cy="3852818"/>
                      </a:xfrm>
                      <a:prstGeom prst="rect">
                        <a:avLst/>
                      </a:prstGeom>
                    </p:spPr>
                  </p:pic>
                </p:oleObj>
              </mc:Fallback>
            </mc:AlternateContent>
          </a:graphicData>
        </a:graphic>
      </p:graphicFrame>
      <p:sp>
        <p:nvSpPr>
          <p:cNvPr id="7" name="CuadroTexto 6"/>
          <p:cNvSpPr txBox="1"/>
          <p:nvPr/>
        </p:nvSpPr>
        <p:spPr>
          <a:xfrm>
            <a:off x="26753779" y="13700948"/>
            <a:ext cx="4472148" cy="523220"/>
          </a:xfrm>
          <a:prstGeom prst="rect">
            <a:avLst/>
          </a:prstGeom>
          <a:noFill/>
        </p:spPr>
        <p:txBody>
          <a:bodyPr wrap="none" rtlCol="0">
            <a:spAutoFit/>
          </a:bodyPr>
          <a:lstStyle/>
          <a:p>
            <a:r>
              <a:rPr lang="es-ES" sz="2800" b="1" dirty="0" err="1" smtClean="0"/>
              <a:t>Table</a:t>
            </a:r>
            <a:r>
              <a:rPr lang="es-ES" sz="2800" b="1" dirty="0" smtClean="0"/>
              <a:t> 1. </a:t>
            </a:r>
            <a:r>
              <a:rPr lang="en-US" sz="2800" b="1" dirty="0"/>
              <a:t>News in the analysis</a:t>
            </a:r>
            <a:endParaRPr lang="es-ES" sz="2800" b="1" dirty="0"/>
          </a:p>
        </p:txBody>
      </p:sp>
      <p:cxnSp>
        <p:nvCxnSpPr>
          <p:cNvPr id="14" name="Conector recto 13"/>
          <p:cNvCxnSpPr/>
          <p:nvPr/>
        </p:nvCxnSpPr>
        <p:spPr>
          <a:xfrm>
            <a:off x="14663491" y="19347994"/>
            <a:ext cx="0" cy="12421094"/>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aphicFrame>
        <p:nvGraphicFramePr>
          <p:cNvPr id="53" name="Objeto 52"/>
          <p:cNvGraphicFramePr>
            <a:graphicFrameLocks noChangeAspect="1"/>
          </p:cNvGraphicFramePr>
          <p:nvPr>
            <p:extLst>
              <p:ext uri="{D42A27DB-BD31-4B8C-83A1-F6EECF244321}">
                <p14:modId xmlns:p14="http://schemas.microsoft.com/office/powerpoint/2010/main" val="3341539315"/>
              </p:ext>
            </p:extLst>
          </p:nvPr>
        </p:nvGraphicFramePr>
        <p:xfrm>
          <a:off x="1729141" y="20302101"/>
          <a:ext cx="12934350" cy="4926436"/>
        </p:xfrm>
        <a:graphic>
          <a:graphicData uri="http://schemas.openxmlformats.org/presentationml/2006/ole">
            <mc:AlternateContent xmlns:mc="http://schemas.openxmlformats.org/markup-compatibility/2006">
              <mc:Choice xmlns:v="urn:schemas-microsoft-com:vml" Requires="v">
                <p:oleObj spid="_x0000_s1143" name="Documento" r:id="rId15" imgW="6489700" imgH="2209800" progId="Word.Document.12">
                  <p:link updateAutomatic="1"/>
                </p:oleObj>
              </mc:Choice>
              <mc:Fallback>
                <p:oleObj name="Documento" r:id="rId15" imgW="6489700" imgH="2209800" progId="Word.Document.12">
                  <p:link updateAutomatic="1"/>
                  <p:pic>
                    <p:nvPicPr>
                      <p:cNvPr id="0" name=""/>
                      <p:cNvPicPr/>
                      <p:nvPr/>
                    </p:nvPicPr>
                    <p:blipFill>
                      <a:blip r:embed="rId16"/>
                      <a:stretch>
                        <a:fillRect/>
                      </a:stretch>
                    </p:blipFill>
                    <p:spPr>
                      <a:xfrm>
                        <a:off x="1729141" y="20302101"/>
                        <a:ext cx="12934350" cy="4926436"/>
                      </a:xfrm>
                      <a:prstGeom prst="rect">
                        <a:avLst/>
                      </a:prstGeom>
                    </p:spPr>
                  </p:pic>
                </p:oleObj>
              </mc:Fallback>
            </mc:AlternateContent>
          </a:graphicData>
        </a:graphic>
      </p:graphicFrame>
      <p:sp>
        <p:nvSpPr>
          <p:cNvPr id="55" name="CuadroTexto 54"/>
          <p:cNvSpPr txBox="1"/>
          <p:nvPr/>
        </p:nvSpPr>
        <p:spPr>
          <a:xfrm>
            <a:off x="3117436" y="19443112"/>
            <a:ext cx="9615759" cy="523220"/>
          </a:xfrm>
          <a:prstGeom prst="rect">
            <a:avLst/>
          </a:prstGeom>
          <a:noFill/>
        </p:spPr>
        <p:txBody>
          <a:bodyPr wrap="none" rtlCol="0">
            <a:spAutoFit/>
          </a:bodyPr>
          <a:lstStyle/>
          <a:p>
            <a:r>
              <a:rPr lang="en-US" sz="2800" b="1" dirty="0"/>
              <a:t>Table 5. Relevance of topics according to the </a:t>
            </a:r>
            <a:r>
              <a:rPr lang="en-US" sz="2800" b="1" dirty="0" smtClean="0"/>
              <a:t>observers (El Pa</a:t>
            </a:r>
            <a:r>
              <a:rPr lang="en-US" sz="2800" b="1" dirty="0" smtClean="0"/>
              <a:t>ís)</a:t>
            </a:r>
            <a:endParaRPr lang="es-ES" sz="2800" b="1" dirty="0"/>
          </a:p>
        </p:txBody>
      </p:sp>
      <p:sp>
        <p:nvSpPr>
          <p:cNvPr id="56" name="CuadroTexto 55"/>
          <p:cNvSpPr txBox="1"/>
          <p:nvPr/>
        </p:nvSpPr>
        <p:spPr>
          <a:xfrm>
            <a:off x="5388159" y="24899429"/>
            <a:ext cx="4292611" cy="523220"/>
          </a:xfrm>
          <a:prstGeom prst="rect">
            <a:avLst/>
          </a:prstGeom>
          <a:noFill/>
        </p:spPr>
        <p:txBody>
          <a:bodyPr wrap="none" rtlCol="0">
            <a:spAutoFit/>
          </a:bodyPr>
          <a:lstStyle/>
          <a:p>
            <a:r>
              <a:rPr lang="es-ES" sz="2800" dirty="0" smtClean="0"/>
              <a:t>Note: </a:t>
            </a:r>
            <a:r>
              <a:rPr lang="en-US" sz="2800" dirty="0"/>
              <a:t>* Most relevant topic.</a:t>
            </a:r>
            <a:endParaRPr lang="es-ES" sz="2800" dirty="0"/>
          </a:p>
        </p:txBody>
      </p:sp>
      <p:graphicFrame>
        <p:nvGraphicFramePr>
          <p:cNvPr id="57" name="Objeto 56"/>
          <p:cNvGraphicFramePr>
            <a:graphicFrameLocks noChangeAspect="1"/>
          </p:cNvGraphicFramePr>
          <p:nvPr>
            <p:extLst>
              <p:ext uri="{D42A27DB-BD31-4B8C-83A1-F6EECF244321}">
                <p14:modId xmlns:p14="http://schemas.microsoft.com/office/powerpoint/2010/main" val="284515090"/>
              </p:ext>
            </p:extLst>
          </p:nvPr>
        </p:nvGraphicFramePr>
        <p:xfrm>
          <a:off x="1759498" y="26526274"/>
          <a:ext cx="12903993" cy="4520087"/>
        </p:xfrm>
        <a:graphic>
          <a:graphicData uri="http://schemas.openxmlformats.org/presentationml/2006/ole">
            <mc:AlternateContent xmlns:mc="http://schemas.openxmlformats.org/markup-compatibility/2006">
              <mc:Choice xmlns:v="urn:schemas-microsoft-com:vml" Requires="v">
                <p:oleObj spid="_x0000_s1144" name="Documento" r:id="rId17" imgW="6489700" imgH="2209800" progId="Word.Document.12">
                  <p:link updateAutomatic="1"/>
                </p:oleObj>
              </mc:Choice>
              <mc:Fallback>
                <p:oleObj name="Documento" r:id="rId17" imgW="6489700" imgH="2209800" progId="Word.Document.12">
                  <p:link updateAutomatic="1"/>
                  <p:pic>
                    <p:nvPicPr>
                      <p:cNvPr id="0" name=""/>
                      <p:cNvPicPr/>
                      <p:nvPr/>
                    </p:nvPicPr>
                    <p:blipFill>
                      <a:blip r:embed="rId18"/>
                      <a:stretch>
                        <a:fillRect/>
                      </a:stretch>
                    </p:blipFill>
                    <p:spPr>
                      <a:xfrm>
                        <a:off x="1759498" y="26526274"/>
                        <a:ext cx="12903993" cy="4520087"/>
                      </a:xfrm>
                      <a:prstGeom prst="rect">
                        <a:avLst/>
                      </a:prstGeom>
                    </p:spPr>
                  </p:pic>
                </p:oleObj>
              </mc:Fallback>
            </mc:AlternateContent>
          </a:graphicData>
        </a:graphic>
      </p:graphicFrame>
      <p:sp>
        <p:nvSpPr>
          <p:cNvPr id="58" name="CuadroTexto 57"/>
          <p:cNvSpPr txBox="1"/>
          <p:nvPr/>
        </p:nvSpPr>
        <p:spPr>
          <a:xfrm>
            <a:off x="2807994" y="25859649"/>
            <a:ext cx="9280355" cy="523220"/>
          </a:xfrm>
          <a:prstGeom prst="rect">
            <a:avLst/>
          </a:prstGeom>
          <a:noFill/>
        </p:spPr>
        <p:txBody>
          <a:bodyPr wrap="none" rtlCol="0">
            <a:spAutoFit/>
          </a:bodyPr>
          <a:lstStyle/>
          <a:p>
            <a:r>
              <a:rPr lang="en-US" sz="2800" b="1" dirty="0"/>
              <a:t>Table 5. Relevance of topics according to the </a:t>
            </a:r>
            <a:r>
              <a:rPr lang="en-US" sz="2800" b="1" dirty="0" smtClean="0"/>
              <a:t>observers (ABC</a:t>
            </a:r>
            <a:r>
              <a:rPr lang="en-US" sz="2800" b="1" dirty="0" smtClean="0"/>
              <a:t>)</a:t>
            </a:r>
            <a:endParaRPr lang="es-ES" sz="2800" b="1" dirty="0"/>
          </a:p>
        </p:txBody>
      </p:sp>
      <p:sp>
        <p:nvSpPr>
          <p:cNvPr id="60" name="CuadroTexto 59"/>
          <p:cNvSpPr txBox="1"/>
          <p:nvPr/>
        </p:nvSpPr>
        <p:spPr>
          <a:xfrm>
            <a:off x="5540559" y="30784751"/>
            <a:ext cx="4292611" cy="523220"/>
          </a:xfrm>
          <a:prstGeom prst="rect">
            <a:avLst/>
          </a:prstGeom>
          <a:noFill/>
        </p:spPr>
        <p:txBody>
          <a:bodyPr wrap="none" rtlCol="0">
            <a:spAutoFit/>
          </a:bodyPr>
          <a:lstStyle/>
          <a:p>
            <a:r>
              <a:rPr lang="es-ES" sz="2800" dirty="0" smtClean="0"/>
              <a:t>Note: </a:t>
            </a:r>
            <a:r>
              <a:rPr lang="en-US" sz="2800" dirty="0"/>
              <a:t>* Most relevant topic.</a:t>
            </a:r>
            <a:endParaRPr lang="es-ES" sz="2800" dirty="0"/>
          </a:p>
        </p:txBody>
      </p:sp>
      <p:sp>
        <p:nvSpPr>
          <p:cNvPr id="61" name="CuadroTexto 60"/>
          <p:cNvSpPr txBox="1"/>
          <p:nvPr/>
        </p:nvSpPr>
        <p:spPr>
          <a:xfrm>
            <a:off x="2536750" y="33936511"/>
            <a:ext cx="32276715" cy="3108544"/>
          </a:xfrm>
          <a:prstGeom prst="rect">
            <a:avLst/>
          </a:prstGeom>
          <a:noFill/>
        </p:spPr>
        <p:txBody>
          <a:bodyPr wrap="square" rtlCol="0">
            <a:spAutoFit/>
          </a:bodyPr>
          <a:lstStyle/>
          <a:p>
            <a:pPr algn="just"/>
            <a:r>
              <a:rPr lang="en-US" sz="2800" dirty="0"/>
              <a:t>As shown in Tables 2 and 3, the representation of the main themes within each newspaper varies from one medium to another. On the one hand, with respect to the newspaper "El </a:t>
            </a:r>
            <a:r>
              <a:rPr lang="en-US" sz="2800" dirty="0" err="1"/>
              <a:t>Pais</a:t>
            </a:r>
            <a:r>
              <a:rPr lang="en-US" sz="2800" dirty="0"/>
              <a:t>" it has been detected that the </a:t>
            </a:r>
            <a:r>
              <a:rPr lang="en-US" sz="2800" dirty="0" smtClean="0"/>
              <a:t>most</a:t>
            </a:r>
          </a:p>
          <a:p>
            <a:pPr algn="just"/>
            <a:r>
              <a:rPr lang="en-US" sz="2800" dirty="0" smtClean="0"/>
              <a:t>prevalent </a:t>
            </a:r>
            <a:r>
              <a:rPr lang="en-US" sz="2800" dirty="0"/>
              <a:t>discursive theme is "migrations". Although discursive themes such as "politics" or "protests and demands" also have a significant representation. On the other hand, regarding the newspaper "ABC" the most </a:t>
            </a:r>
            <a:r>
              <a:rPr lang="en-US" sz="2800" dirty="0" smtClean="0"/>
              <a:t>prevalent discursive </a:t>
            </a:r>
            <a:r>
              <a:rPr lang="en-US" sz="2800" dirty="0" err="1" smtClean="0"/>
              <a:t>themewould</a:t>
            </a:r>
            <a:r>
              <a:rPr lang="en-US" sz="2800" dirty="0" smtClean="0"/>
              <a:t> </a:t>
            </a:r>
            <a:r>
              <a:rPr lang="en-US" sz="2800" dirty="0"/>
              <a:t>be the one that has to do with "politics". Although, as in the previous case, there are other discursive themes that may be significant, such as those related to "violence", "migrations" or "protests </a:t>
            </a:r>
            <a:r>
              <a:rPr lang="en-US" sz="2800" dirty="0" smtClean="0"/>
              <a:t>and demands</a:t>
            </a:r>
            <a:r>
              <a:rPr lang="en-US" sz="2800" dirty="0"/>
              <a:t>". Likewise, </a:t>
            </a:r>
            <a:r>
              <a:rPr lang="en-US" sz="2800" dirty="0" smtClean="0"/>
              <a:t>in relation </a:t>
            </a:r>
            <a:r>
              <a:rPr lang="en-US" sz="2800" dirty="0"/>
              <a:t>to the levels of inter-observer agreement in the newspaper analysis "El </a:t>
            </a:r>
            <a:r>
              <a:rPr lang="en-US" sz="2800" dirty="0" err="1"/>
              <a:t>Pais</a:t>
            </a:r>
            <a:r>
              <a:rPr lang="en-US" sz="2800" dirty="0"/>
              <a:t>", it is observed in table 4 that in general there is a reasonable agreement, especially between B and D and vice </a:t>
            </a:r>
            <a:r>
              <a:rPr lang="en-US" sz="2800" dirty="0" smtClean="0"/>
              <a:t>versa. Regarding </a:t>
            </a:r>
            <a:r>
              <a:rPr lang="en-US" sz="2800" dirty="0"/>
              <a:t>the levels of </a:t>
            </a:r>
            <a:r>
              <a:rPr lang="en-US" sz="2800" dirty="0" smtClean="0"/>
              <a:t>inter</a:t>
            </a:r>
            <a:r>
              <a:rPr lang="en-US" sz="2800" dirty="0"/>
              <a:t>-observer agreement in the analysis of the newspaper "ABC", it is observed that the </a:t>
            </a:r>
            <a:r>
              <a:rPr lang="en-US" sz="2800" dirty="0" err="1"/>
              <a:t>conconcordance</a:t>
            </a:r>
            <a:r>
              <a:rPr lang="en-US" sz="2800" dirty="0"/>
              <a:t> is somewhat weaker when compared with the newspaper "El </a:t>
            </a:r>
            <a:r>
              <a:rPr lang="en-US" sz="2800" dirty="0" err="1"/>
              <a:t>Pais</a:t>
            </a:r>
            <a:r>
              <a:rPr lang="en-US" sz="2800" dirty="0"/>
              <a:t>" which is "reasonable" </a:t>
            </a:r>
            <a:r>
              <a:rPr lang="en-US" sz="2800" dirty="0" smtClean="0"/>
              <a:t>towards a </a:t>
            </a:r>
            <a:r>
              <a:rPr lang="en-US" sz="2800" dirty="0"/>
              <a:t>"slight" concordance </a:t>
            </a:r>
            <a:r>
              <a:rPr lang="en-US" sz="2800" dirty="0" smtClean="0"/>
              <a:t>in the </a:t>
            </a:r>
            <a:r>
              <a:rPr lang="en-US" sz="2800" dirty="0"/>
              <a:t>ABC. Finally, in terms of the </a:t>
            </a:r>
            <a:r>
              <a:rPr lang="en-US" sz="2800" dirty="0" err="1"/>
              <a:t>intraobserver</a:t>
            </a:r>
            <a:r>
              <a:rPr lang="en-US" sz="2800" dirty="0"/>
              <a:t> agreement, it has been detected that the agreement between the analyzed digital media is hardly agreed, that is, the agreement is poor.</a:t>
            </a:r>
            <a:endParaRPr lang="es-ES" sz="2800" dirty="0"/>
          </a:p>
        </p:txBody>
      </p:sp>
    </p:spTree>
    <p:extLst>
      <p:ext uri="{BB962C8B-B14F-4D97-AF65-F5344CB8AC3E}">
        <p14:creationId xmlns:p14="http://schemas.microsoft.com/office/powerpoint/2010/main" val="38727696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7270</TotalTime>
  <Words>1012</Words>
  <Application>Microsoft Macintosh PowerPoint</Application>
  <PresentationFormat>Personalizado</PresentationFormat>
  <Paragraphs>39</Paragraphs>
  <Slides>1</Slides>
  <Notes>0</Notes>
  <HiddenSlides>0</HiddenSlides>
  <MMClips>0</MMClips>
  <ScaleCrop>false</ScaleCrop>
  <HeadingPairs>
    <vt:vector size="6" baseType="variant">
      <vt:variant>
        <vt:lpstr>Tema</vt:lpstr>
      </vt:variant>
      <vt:variant>
        <vt:i4>1</vt:i4>
      </vt:variant>
      <vt:variant>
        <vt:lpstr>Vínculos</vt:lpstr>
      </vt:variant>
      <vt:variant>
        <vt:i4>6</vt:i4>
      </vt:variant>
      <vt:variant>
        <vt:lpstr>Títulos de diapositiva</vt:lpstr>
      </vt:variant>
      <vt:variant>
        <vt:i4>1</vt:i4>
      </vt:variant>
    </vt:vector>
  </HeadingPairs>
  <TitlesOfParts>
    <vt:vector size="8" baseType="lpstr">
      <vt:lpstr>Tema de Office</vt:lpstr>
      <vt:lpstr>\\localhost\Users\sergiomoldesanaya\Desktop\Macintosh HD:Users:sergiomoldesanaya:Desktop:Tablas_ISA_Congress.docx!OLE_LINK1</vt:lpstr>
      <vt:lpstr>\\localhost\Users\sergiomoldesanaya\Desktop\Macintosh HD:Users:sergiomoldesanaya:Desktop:Tablas_ISA_Congress.docx!OLE_LINK2</vt:lpstr>
      <vt:lpstr>\\localhost\Users\sergiomoldesanaya\Desktop\Macintosh HD:Users:sergiomoldesanaya:Desktop:Tablas_ISA_Congress.docx!OLE_LINK3</vt:lpstr>
      <vt:lpstr>\\localhost\Users\sergiomoldesanaya\Desktop\Macintosh HD:Users:sergiomoldesanaya:Desktop:Congreso Mundial ISA:ISA PAlestina Israel:Approach-to-the-representation-of-Palestinians-and-Israelis-in-the-Spanish-online-newspapers.docx!OLE_LINK1</vt:lpstr>
      <vt:lpstr>\\localhost\Users\sergiomoldesanaya\Desktop\Macintosh HD:Users:sergiomoldesanaya:Desktop:Descriptivos_RC25.docx!OLE_LINK1</vt:lpstr>
      <vt:lpstr>\\localhost\Users\sergiomoldesanaya\Desktop\Macintosh HD:Users:sergiomoldesanaya:Desktop:Descriptivos_RC25.docx!OLE_LINK2</vt:lpstr>
      <vt:lpstr> Analysis on the Refugees Representation in the Spanish Digital Press University of Granada, España Moldes-Anaya, Sergio; Khadour, Isabel.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Roberto</dc:creator>
  <cp:lastModifiedBy>Sergio Moldes Anaya</cp:lastModifiedBy>
  <cp:revision>188</cp:revision>
  <dcterms:created xsi:type="dcterms:W3CDTF">2016-04-08T09:36:18Z</dcterms:created>
  <dcterms:modified xsi:type="dcterms:W3CDTF">2018-07-15T17:20:14Z</dcterms:modified>
</cp:coreProperties>
</file>