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6" r:id="rId2"/>
    <p:sldId id="257" r:id="rId3"/>
    <p:sldId id="269" r:id="rId4"/>
    <p:sldId id="275" r:id="rId5"/>
    <p:sldId id="276" r:id="rId6"/>
    <p:sldId id="277" r:id="rId7"/>
    <p:sldId id="278" r:id="rId8"/>
    <p:sldId id="279" r:id="rId9"/>
    <p:sldId id="268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3044"/>
    <a:srgbClr val="737572"/>
    <a:srgbClr val="3A3B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47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2688" y="-6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3F784-C1AB-4E18-B084-8CAE55117B4F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5DB3DE-208B-48EB-BB86-2F459F566D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3761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013E4-3A24-447C-A9B9-1E4C3935864B}" type="datetimeFigureOut">
              <a:rPr lang="es-ES" smtClean="0"/>
              <a:t>28/01/2021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20A1C-FCF7-49AA-B493-CF44064E552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8397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s-ES" smtClean="0">
                <a:ea typeface="ＭＳ Ｐゴシック" pitchFamily="34" charset="-128"/>
              </a:rPr>
              <a:t>Drag Picture and Send to Back</a:t>
            </a:r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12192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12192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12192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1219200" eaLnBrk="0" fontAlgn="base" hangingPunct="0">
              <a:spcBef>
                <a:spcPct val="3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fld id="{3DBD72F0-A251-4B3F-A335-8F7FD931E8C8}" type="slidenum">
              <a:rPr lang="en-US" altLang="es-ES" sz="1200"/>
              <a:pPr/>
              <a:t>1</a:t>
            </a:fld>
            <a:endParaRPr lang="en-US" altLang="es-E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4001F-B6CF-4FE3-B1D1-F36095070031}" type="datetime1">
              <a:rPr lang="es-ES" smtClean="0"/>
              <a:t>28/01/2021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E8CA6-8280-4A3B-B4E8-E3BE203B8F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3298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7B075-2B91-401F-9055-B13728AC517D}" type="datetime1">
              <a:rPr lang="es-ES" smtClean="0"/>
              <a:t>28/01/2021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E8CA6-8280-4A3B-B4E8-E3BE203B8F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3928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694E1-FBE0-46AC-A43A-4818CA5E1674}" type="datetime1">
              <a:rPr lang="es-ES" smtClean="0"/>
              <a:t>28/01/2021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E8CA6-8280-4A3B-B4E8-E3BE203B8F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5674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9"/>
          <p:cNvCxnSpPr/>
          <p:nvPr userDrawn="1"/>
        </p:nvCxnSpPr>
        <p:spPr>
          <a:xfrm>
            <a:off x="2234407" y="6277769"/>
            <a:ext cx="5865813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Imagen 6" descr="UGR-MARCA-02-monocrom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7" y="5873750"/>
            <a:ext cx="1845469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Picture Placeholder 21"/>
          <p:cNvSpPr>
            <a:spLocks noGrp="1" noChangeAspect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</p:spPr>
        <p:txBody>
          <a:bodyPr rtlCol="0">
            <a:normAutofit/>
          </a:bodyPr>
          <a:lstStyle>
            <a:lvl1pPr>
              <a:defRPr sz="1500"/>
            </a:lvl1pPr>
          </a:lstStyle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662275183"/>
      </p:ext>
    </p:extLst>
  </p:cSld>
  <p:clrMapOvr>
    <a:masterClrMapping/>
  </p:clrMapOvr>
  <p:transition spd="med"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7662B-DE83-44E4-BBB7-E25E63F0CDE9}" type="datetime1">
              <a:rPr lang="es-ES" smtClean="0"/>
              <a:t>28/01/2021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E8CA6-8280-4A3B-B4E8-E3BE203B8F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4371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C02DD-25EE-4BC1-A792-5F181B914C11}" type="datetime1">
              <a:rPr lang="es-ES" smtClean="0"/>
              <a:t>28/01/2021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E8CA6-8280-4A3B-B4E8-E3BE203B8F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0714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2EB5B-F4AF-48E9-8BD1-D0E14996DB0D}" type="datetime1">
              <a:rPr lang="es-ES" smtClean="0"/>
              <a:t>28/01/2021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E8CA6-8280-4A3B-B4E8-E3BE203B8F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697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82D39-1795-4AB2-8932-AF1162E7BC92}" type="datetime1">
              <a:rPr lang="es-ES" smtClean="0"/>
              <a:t>28/01/2021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E8CA6-8280-4A3B-B4E8-E3BE203B8F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7519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58F26-58CD-4F4C-8D57-069B6C22EA18}" type="datetime1">
              <a:rPr lang="es-ES" smtClean="0"/>
              <a:t>28/01/2021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E8CA6-8280-4A3B-B4E8-E3BE203B8F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520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6ABA2-A064-4095-B6C7-7CC4E7AFE289}" type="datetime1">
              <a:rPr lang="es-ES" smtClean="0"/>
              <a:t>28/01/2021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E8CA6-8280-4A3B-B4E8-E3BE203B8F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2312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36946-C4AF-4C98-A5C3-B1969591DAAB}" type="datetime1">
              <a:rPr lang="es-ES" smtClean="0"/>
              <a:t>28/01/2021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E8CA6-8280-4A3B-B4E8-E3BE203B8F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1608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CBF77-1D09-4E7E-90A8-B6CD2B566B2B}" type="datetime1">
              <a:rPr lang="es-ES" smtClean="0"/>
              <a:t>28/01/2021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E8CA6-8280-4A3B-B4E8-E3BE203B8F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7993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D4736-CF09-498C-8375-18B313C723BC}" type="datetime1">
              <a:rPr lang="es-ES" smtClean="0"/>
              <a:t>28/01/2021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E8CA6-8280-4A3B-B4E8-E3BE203B8F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4848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 bwMode="auto">
          <a:xfrm rot="16200000">
            <a:off x="1178496" y="-1127307"/>
            <a:ext cx="6858000" cy="9144000"/>
          </a:xfrm>
          <a:prstGeom prst="rect">
            <a:avLst/>
          </a:prstGeom>
          <a:solidFill>
            <a:srgbClr val="2F3A49">
              <a:alpha val="67842"/>
            </a:srgbClr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22860" rIns="45720" bIns="22860" anchor="ctr"/>
          <a:lstStyle>
            <a:lvl1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s-ES_tradnl" altLang="es-ES" sz="1800">
              <a:solidFill>
                <a:srgbClr val="FFFFFF"/>
              </a:solidFill>
            </a:endParaRPr>
          </a:p>
        </p:txBody>
      </p:sp>
      <p:pic>
        <p:nvPicPr>
          <p:cNvPr id="32" name="Imagen 31" descr="UGR-MARCA-01-negativ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2359" y="1852687"/>
            <a:ext cx="3088482" cy="3088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TextBox 11"/>
          <p:cNvSpPr txBox="1">
            <a:spLocks noChangeArrowheads="1"/>
          </p:cNvSpPr>
          <p:nvPr/>
        </p:nvSpPr>
        <p:spPr bwMode="auto">
          <a:xfrm>
            <a:off x="14600" y="4941168"/>
            <a:ext cx="914400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tIns="22860" rIns="45720" bIns="22860">
            <a:spAutoFit/>
          </a:bodyPr>
          <a:lstStyle>
            <a:lvl1pPr defTabSz="1219200">
              <a:defRPr sz="30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1pPr>
            <a:lvl2pPr marL="37931725" indent="-37474525" defTabSz="1219200">
              <a:defRPr sz="27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2pPr>
            <a:lvl3pPr defTabSz="1219200">
              <a:defRPr sz="21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3pPr>
            <a:lvl4pPr defTabSz="1219200"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4pPr>
            <a:lvl5pPr defTabSz="1219200"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5pPr>
            <a:lvl6pPr marL="41132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6pPr>
            <a:lvl7pPr marL="45704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7pPr>
            <a:lvl8pPr marL="50276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8pPr>
            <a:lvl9pPr marL="54848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9pPr>
          </a:lstStyle>
          <a:p>
            <a:pPr algn="ctr"/>
            <a:r>
              <a:rPr lang="en-US" altLang="es-ES" sz="1600" dirty="0" smtClean="0">
                <a:solidFill>
                  <a:schemeClr val="bg1"/>
                </a:solidFill>
                <a:latin typeface="Roboto Thin" charset="0"/>
              </a:rPr>
              <a:t>BIBLIOTECA UNIVERSITARIA</a:t>
            </a:r>
            <a:endParaRPr lang="en-US" altLang="es-ES" sz="1600" dirty="0">
              <a:solidFill>
                <a:schemeClr val="bg1"/>
              </a:solidFill>
              <a:latin typeface="Roboto Regular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3568" y="532104"/>
            <a:ext cx="7704856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219200">
              <a:defRPr sz="30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1pPr>
            <a:lvl2pPr marL="37931725" indent="-37474525" defTabSz="1219200">
              <a:defRPr sz="27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2pPr>
            <a:lvl3pPr defTabSz="1219200">
              <a:defRPr sz="21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3pPr>
            <a:lvl4pPr defTabSz="1219200"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4pPr>
            <a:lvl5pPr defTabSz="1219200"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5pPr>
            <a:lvl6pPr marL="41132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6pPr>
            <a:lvl7pPr marL="45704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7pPr>
            <a:lvl8pPr marL="50276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8pPr>
            <a:lvl9pPr marL="54848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9pPr>
          </a:lstStyle>
          <a:p>
            <a:pPr algn="ctr"/>
            <a:r>
              <a:rPr lang="en-US" altLang="es-ES" sz="1400" dirty="0" smtClean="0">
                <a:solidFill>
                  <a:schemeClr val="bg1"/>
                </a:solidFill>
              </a:rPr>
              <a:t>V JORNADAS DE BUENAS PRÁCTICAS</a:t>
            </a:r>
          </a:p>
          <a:p>
            <a:pPr algn="ctr"/>
            <a:endParaRPr lang="en-US" altLang="es-ES" sz="2400" dirty="0" smtClean="0">
              <a:solidFill>
                <a:schemeClr val="bg1"/>
              </a:solidFill>
            </a:endParaRPr>
          </a:p>
          <a:p>
            <a:pPr marL="0" lvl="1" indent="0" algn="ctr"/>
            <a:r>
              <a:rPr lang="es-ES" sz="1800" dirty="0">
                <a:solidFill>
                  <a:schemeClr val="bg1"/>
                </a:solidFill>
              </a:rPr>
              <a:t>Recursos electrónicos en abierto y formación virtual durante el periodo de confinamiento </a:t>
            </a:r>
            <a:endParaRPr lang="es-ES" sz="1800" dirty="0" smtClean="0">
              <a:solidFill>
                <a:schemeClr val="bg1"/>
              </a:solidFill>
            </a:endParaRPr>
          </a:p>
          <a:p>
            <a:pPr marL="0" lvl="1" indent="0" algn="ctr"/>
            <a:r>
              <a:rPr lang="es-ES" sz="1800" dirty="0" smtClean="0">
                <a:solidFill>
                  <a:schemeClr val="bg1"/>
                </a:solidFill>
              </a:rPr>
              <a:t>(</a:t>
            </a:r>
            <a:r>
              <a:rPr lang="es-ES" sz="1800" dirty="0">
                <a:solidFill>
                  <a:schemeClr val="bg1"/>
                </a:solidFill>
              </a:rPr>
              <a:t>Servicio de Recursos Electrónicos y Servicio de Adquisiciones)</a:t>
            </a:r>
          </a:p>
          <a:p>
            <a:pPr algn="ctr"/>
            <a:endParaRPr lang="en-US" altLang="es-E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5744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805264"/>
            <a:ext cx="2016224" cy="1005611"/>
          </a:xfrm>
          <a:prstGeom prst="rect">
            <a:avLst/>
          </a:prstGeom>
        </p:spPr>
      </p:pic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21356" y="517043"/>
            <a:ext cx="794633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219200">
              <a:defRPr sz="30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1pPr>
            <a:lvl2pPr marL="37931725" indent="-37474525" defTabSz="1219200">
              <a:defRPr sz="27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2pPr>
            <a:lvl3pPr defTabSz="1219200">
              <a:defRPr sz="21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3pPr>
            <a:lvl4pPr defTabSz="1219200"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4pPr>
            <a:lvl5pPr defTabSz="1219200"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5pPr>
            <a:lvl6pPr marL="41132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6pPr>
            <a:lvl7pPr marL="45704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7pPr>
            <a:lvl8pPr marL="50276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8pPr>
            <a:lvl9pPr marL="54848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9pPr>
          </a:lstStyle>
          <a:p>
            <a:r>
              <a:rPr lang="es-ES" altLang="es-ES" sz="1400" b="1" dirty="0">
                <a:solidFill>
                  <a:schemeClr val="bg1">
                    <a:lumMod val="50000"/>
                  </a:schemeClr>
                </a:solidFill>
              </a:rPr>
              <a:t>Recursos electrónicos en abierto y formación virtual durante el periodo de confinamiento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660" y="517043"/>
            <a:ext cx="7374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8 Conector recto"/>
          <p:cNvCxnSpPr/>
          <p:nvPr/>
        </p:nvCxnSpPr>
        <p:spPr>
          <a:xfrm flipV="1">
            <a:off x="2435864" y="6308065"/>
            <a:ext cx="5160472" cy="2"/>
          </a:xfrm>
          <a:prstGeom prst="line">
            <a:avLst/>
          </a:prstGeom>
          <a:ln w="25400">
            <a:solidFill>
              <a:srgbClr val="7375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755576" y="1628800"/>
            <a:ext cx="7776864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s-ES" sz="2400" dirty="0" smtClean="0">
                <a:solidFill>
                  <a:srgbClr val="D53044"/>
                </a:solidFill>
              </a:rPr>
              <a:t>Marzo 2020. </a:t>
            </a:r>
            <a:r>
              <a:rPr lang="es-ES" sz="2400" b="1" dirty="0" smtClean="0">
                <a:solidFill>
                  <a:srgbClr val="D53044"/>
                </a:solidFill>
              </a:rPr>
              <a:t>Confinamiento</a:t>
            </a:r>
            <a:r>
              <a:rPr lang="es-ES" sz="2400" dirty="0" smtClean="0">
                <a:solidFill>
                  <a:srgbClr val="D53044"/>
                </a:solidFill>
              </a:rPr>
              <a:t> total</a:t>
            </a:r>
          </a:p>
          <a:p>
            <a:endParaRPr lang="es-ES" sz="2400" dirty="0" smtClean="0">
              <a:solidFill>
                <a:srgbClr val="D53044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s-ES" sz="2400" dirty="0" smtClean="0">
                <a:solidFill>
                  <a:srgbClr val="D53044"/>
                </a:solidFill>
              </a:rPr>
              <a:t>La Biblioteca Electrónica </a:t>
            </a:r>
            <a:r>
              <a:rPr lang="es-ES" sz="2400" u="sng" dirty="0" smtClean="0">
                <a:solidFill>
                  <a:srgbClr val="D53044"/>
                </a:solidFill>
              </a:rPr>
              <a:t>da respuesta</a:t>
            </a:r>
            <a:r>
              <a:rPr lang="es-ES" sz="2400" dirty="0" smtClean="0">
                <a:solidFill>
                  <a:srgbClr val="D53044"/>
                </a:solidFill>
              </a:rPr>
              <a:t> a nuestros usuarios:</a:t>
            </a:r>
          </a:p>
          <a:p>
            <a:endParaRPr lang="es-ES" sz="2000" dirty="0" smtClean="0">
              <a:solidFill>
                <a:srgbClr val="D53044"/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s-ES" sz="2000" dirty="0" smtClean="0">
                <a:solidFill>
                  <a:srgbClr val="D53044"/>
                </a:solidFill>
              </a:rPr>
              <a:t>Fácil acceso con el establecimiento de la conexión VPN</a:t>
            </a:r>
          </a:p>
          <a:p>
            <a:pPr lvl="1"/>
            <a:endParaRPr lang="es-ES" sz="2000" dirty="0" smtClean="0">
              <a:solidFill>
                <a:srgbClr val="D53044"/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s-ES" sz="2000" dirty="0" smtClean="0">
                <a:solidFill>
                  <a:srgbClr val="D53044"/>
                </a:solidFill>
              </a:rPr>
              <a:t>Multitud de recursos de apoyo a la docencia y la investigación</a:t>
            </a:r>
          </a:p>
          <a:p>
            <a:pPr lvl="1"/>
            <a:endParaRPr lang="es-ES" sz="2000" dirty="0" smtClean="0">
              <a:solidFill>
                <a:srgbClr val="D53044"/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s-ES" sz="2000" dirty="0" smtClean="0">
                <a:solidFill>
                  <a:srgbClr val="D53044"/>
                </a:solidFill>
              </a:rPr>
              <a:t>Numerosos usuarios, fundamentalmente estudiantes descubren los recursos de la Biblioteca Electrónica</a:t>
            </a:r>
            <a:endParaRPr lang="es-ES" sz="2000" dirty="0" smtClean="0"/>
          </a:p>
        </p:txBody>
      </p:sp>
      <p:pic>
        <p:nvPicPr>
          <p:cNvPr id="22" name="21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787009"/>
            <a:ext cx="1008112" cy="932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617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805264"/>
            <a:ext cx="2016224" cy="1005611"/>
          </a:xfrm>
          <a:prstGeom prst="rect">
            <a:avLst/>
          </a:prstGeom>
        </p:spPr>
      </p:pic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21356" y="517043"/>
            <a:ext cx="794633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219200">
              <a:defRPr sz="30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1pPr>
            <a:lvl2pPr marL="37931725" indent="-37474525" defTabSz="1219200">
              <a:defRPr sz="27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2pPr>
            <a:lvl3pPr defTabSz="1219200">
              <a:defRPr sz="21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3pPr>
            <a:lvl4pPr defTabSz="1219200"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4pPr>
            <a:lvl5pPr defTabSz="1219200"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5pPr>
            <a:lvl6pPr marL="41132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6pPr>
            <a:lvl7pPr marL="45704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7pPr>
            <a:lvl8pPr marL="50276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8pPr>
            <a:lvl9pPr marL="54848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9pPr>
          </a:lstStyle>
          <a:p>
            <a:r>
              <a:rPr lang="es-ES" altLang="es-ES" sz="1400" b="1" dirty="0">
                <a:solidFill>
                  <a:schemeClr val="bg1">
                    <a:lumMod val="50000"/>
                  </a:schemeClr>
                </a:solidFill>
              </a:rPr>
              <a:t>Recursos electrónicos en abierto y formación virtual durante el periodo de confinamiento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660" y="517043"/>
            <a:ext cx="7374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8 Conector recto"/>
          <p:cNvCxnSpPr/>
          <p:nvPr/>
        </p:nvCxnSpPr>
        <p:spPr>
          <a:xfrm flipV="1">
            <a:off x="2435864" y="6308065"/>
            <a:ext cx="5160472" cy="2"/>
          </a:xfrm>
          <a:prstGeom prst="line">
            <a:avLst/>
          </a:prstGeom>
          <a:ln w="25400">
            <a:solidFill>
              <a:srgbClr val="7375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706091" y="1196752"/>
            <a:ext cx="777686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s-ES" dirty="0" smtClean="0"/>
          </a:p>
          <a:p>
            <a:pPr marL="285750" indent="-285750">
              <a:buFont typeface="Arial" pitchFamily="34" charset="0"/>
              <a:buChar char="•"/>
            </a:pPr>
            <a:endParaRPr lang="es-ES" dirty="0" smtClean="0"/>
          </a:p>
          <a:p>
            <a:r>
              <a:rPr lang="es-ES" sz="2400" dirty="0" smtClean="0">
                <a:solidFill>
                  <a:srgbClr val="D53044"/>
                </a:solidFill>
              </a:rPr>
              <a:t>El personal de la Biblioteca </a:t>
            </a:r>
            <a:r>
              <a:rPr lang="es-ES" sz="2400" dirty="0" smtClean="0">
                <a:solidFill>
                  <a:srgbClr val="D53044"/>
                </a:solidFill>
              </a:rPr>
              <a:t>Universitaria:</a:t>
            </a:r>
            <a:endParaRPr lang="es-ES" sz="2400" dirty="0" smtClean="0">
              <a:solidFill>
                <a:srgbClr val="D53044"/>
              </a:solidFill>
            </a:endParaRPr>
          </a:p>
          <a:p>
            <a:endParaRPr lang="es-ES" sz="2000" dirty="0" smtClean="0">
              <a:solidFill>
                <a:srgbClr val="D53044"/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s-ES" sz="2000" u="sng" dirty="0" smtClean="0">
                <a:solidFill>
                  <a:srgbClr val="D53044"/>
                </a:solidFill>
              </a:rPr>
              <a:t>Conoce</a:t>
            </a:r>
            <a:r>
              <a:rPr lang="es-ES" sz="2000" dirty="0" smtClean="0">
                <a:solidFill>
                  <a:srgbClr val="D53044"/>
                </a:solidFill>
              </a:rPr>
              <a:t> los </a:t>
            </a:r>
            <a:r>
              <a:rPr lang="es-ES" sz="2000" dirty="0" smtClean="0">
                <a:solidFill>
                  <a:srgbClr val="D53044"/>
                </a:solidFill>
              </a:rPr>
              <a:t>recursos específicos de sus áreas temáticas</a:t>
            </a:r>
          </a:p>
          <a:p>
            <a:pPr marL="742950" lvl="1" indent="-285750">
              <a:buFont typeface="Arial" pitchFamily="34" charset="0"/>
              <a:buChar char="•"/>
            </a:pPr>
            <a:endParaRPr lang="es-ES" sz="2000" dirty="0" smtClean="0">
              <a:solidFill>
                <a:srgbClr val="D53044"/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s-ES" sz="2000" dirty="0" smtClean="0">
                <a:solidFill>
                  <a:srgbClr val="D53044"/>
                </a:solidFill>
              </a:rPr>
              <a:t>Da </a:t>
            </a:r>
            <a:r>
              <a:rPr lang="es-ES" sz="2000" u="sng" dirty="0" smtClean="0">
                <a:solidFill>
                  <a:srgbClr val="D53044"/>
                </a:solidFill>
              </a:rPr>
              <a:t>respuesta</a:t>
            </a:r>
            <a:r>
              <a:rPr lang="es-ES" sz="2000" dirty="0" smtClean="0">
                <a:solidFill>
                  <a:srgbClr val="D53044"/>
                </a:solidFill>
              </a:rPr>
              <a:t> a un gran número de consultas (correo electrónico, teléfono, el bibliotecario online, preguntas realizadas a través del formulario web, etc.)</a:t>
            </a:r>
          </a:p>
          <a:p>
            <a:pPr lvl="1"/>
            <a:endParaRPr lang="es-ES" sz="2000" dirty="0" smtClean="0">
              <a:solidFill>
                <a:srgbClr val="D53044"/>
              </a:solidFill>
            </a:endParaRPr>
          </a:p>
          <a:p>
            <a:pPr marL="742950" lvl="1" indent="-285750">
              <a:buFont typeface="Arial" pitchFamily="34" charset="0"/>
              <a:buChar char="•"/>
            </a:pPr>
            <a:r>
              <a:rPr lang="es-ES" sz="2000" dirty="0" smtClean="0">
                <a:solidFill>
                  <a:srgbClr val="D53044"/>
                </a:solidFill>
              </a:rPr>
              <a:t>Nos </a:t>
            </a:r>
            <a:r>
              <a:rPr lang="es-ES" sz="2000" u="sng" dirty="0" smtClean="0">
                <a:solidFill>
                  <a:srgbClr val="D53044"/>
                </a:solidFill>
              </a:rPr>
              <a:t>traslada</a:t>
            </a:r>
            <a:r>
              <a:rPr lang="es-ES" sz="2000" dirty="0" smtClean="0">
                <a:solidFill>
                  <a:srgbClr val="D53044"/>
                </a:solidFill>
              </a:rPr>
              <a:t> necesidades </a:t>
            </a:r>
            <a:r>
              <a:rPr lang="es-ES" sz="2000" dirty="0" smtClean="0">
                <a:solidFill>
                  <a:srgbClr val="D53044"/>
                </a:solidFill>
              </a:rPr>
              <a:t>bibliográficas en formato electrónico</a:t>
            </a:r>
            <a:endParaRPr lang="es-ES" sz="2000" dirty="0">
              <a:solidFill>
                <a:srgbClr val="D53044"/>
              </a:solidFill>
            </a:endParaRPr>
          </a:p>
          <a:p>
            <a:pPr lvl="1"/>
            <a:endParaRPr lang="es-ES" dirty="0" smtClean="0"/>
          </a:p>
          <a:p>
            <a:pPr lvl="1"/>
            <a:endParaRPr lang="es-ES" dirty="0" smtClean="0"/>
          </a:p>
          <a:p>
            <a:pPr marL="742950" lvl="1" indent="-285750">
              <a:buFont typeface="Arial" pitchFamily="34" charset="0"/>
              <a:buChar char="•"/>
            </a:pPr>
            <a:endParaRPr lang="es-ES" dirty="0" smtClean="0"/>
          </a:p>
        </p:txBody>
      </p:sp>
      <p:pic>
        <p:nvPicPr>
          <p:cNvPr id="22" name="21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787009"/>
            <a:ext cx="1008112" cy="932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084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805264"/>
            <a:ext cx="2016224" cy="1005611"/>
          </a:xfrm>
          <a:prstGeom prst="rect">
            <a:avLst/>
          </a:prstGeom>
        </p:spPr>
      </p:pic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21356" y="517043"/>
            <a:ext cx="794633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219200">
              <a:defRPr sz="30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1pPr>
            <a:lvl2pPr marL="37931725" indent="-37474525" defTabSz="1219200">
              <a:defRPr sz="27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2pPr>
            <a:lvl3pPr defTabSz="1219200">
              <a:defRPr sz="21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3pPr>
            <a:lvl4pPr defTabSz="1219200"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4pPr>
            <a:lvl5pPr defTabSz="1219200"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5pPr>
            <a:lvl6pPr marL="41132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6pPr>
            <a:lvl7pPr marL="45704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7pPr>
            <a:lvl8pPr marL="50276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8pPr>
            <a:lvl9pPr marL="54848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9pPr>
          </a:lstStyle>
          <a:p>
            <a:r>
              <a:rPr lang="es-ES" altLang="es-ES" sz="1400" b="1" dirty="0">
                <a:solidFill>
                  <a:schemeClr val="bg1">
                    <a:lumMod val="50000"/>
                  </a:schemeClr>
                </a:solidFill>
              </a:rPr>
              <a:t>Recursos electrónicos en abierto y formación virtual durante el periodo de confinamiento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660" y="517043"/>
            <a:ext cx="7374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8 Conector recto"/>
          <p:cNvCxnSpPr/>
          <p:nvPr/>
        </p:nvCxnSpPr>
        <p:spPr>
          <a:xfrm flipV="1">
            <a:off x="2435864" y="6308065"/>
            <a:ext cx="5160472" cy="2"/>
          </a:xfrm>
          <a:prstGeom prst="line">
            <a:avLst/>
          </a:prstGeom>
          <a:ln w="25400">
            <a:solidFill>
              <a:srgbClr val="7375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706091" y="1196752"/>
            <a:ext cx="777686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 smtClean="0"/>
          </a:p>
          <a:p>
            <a:endParaRPr lang="es-ES" sz="2400" dirty="0" smtClean="0">
              <a:solidFill>
                <a:srgbClr val="D53044"/>
              </a:solidFill>
            </a:endParaRPr>
          </a:p>
          <a:p>
            <a:r>
              <a:rPr lang="es-ES" sz="2400" dirty="0" smtClean="0">
                <a:solidFill>
                  <a:srgbClr val="D53044"/>
                </a:solidFill>
              </a:rPr>
              <a:t>En </a:t>
            </a:r>
            <a:r>
              <a:rPr lang="es-ES" sz="2400" dirty="0">
                <a:solidFill>
                  <a:srgbClr val="D53044"/>
                </a:solidFill>
              </a:rPr>
              <a:t>este </a:t>
            </a:r>
            <a:r>
              <a:rPr lang="es-ES" sz="2400" u="sng" dirty="0" smtClean="0">
                <a:solidFill>
                  <a:srgbClr val="D53044"/>
                </a:solidFill>
              </a:rPr>
              <a:t>Contexto:</a:t>
            </a:r>
            <a:endParaRPr lang="es-ES" sz="2400" u="sng" dirty="0">
              <a:solidFill>
                <a:srgbClr val="D53044"/>
              </a:solidFill>
            </a:endParaRPr>
          </a:p>
          <a:p>
            <a:endParaRPr lang="es-ES" sz="2400" dirty="0">
              <a:solidFill>
                <a:srgbClr val="D53044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s-ES" sz="2000" dirty="0">
                <a:solidFill>
                  <a:srgbClr val="D53044"/>
                </a:solidFill>
              </a:rPr>
              <a:t>Los proveedores y editores de información electrónica dan una respuesta rápida en apoyo a la enseñanza </a:t>
            </a:r>
            <a:r>
              <a:rPr lang="es-ES" sz="2000" dirty="0" smtClean="0">
                <a:solidFill>
                  <a:srgbClr val="D53044"/>
                </a:solidFill>
              </a:rPr>
              <a:t>virtual, </a:t>
            </a:r>
            <a:r>
              <a:rPr lang="es-ES" sz="2000" dirty="0">
                <a:solidFill>
                  <a:srgbClr val="D53044"/>
                </a:solidFill>
              </a:rPr>
              <a:t>abriendo bases de datos y plataformas de revistas y libros </a:t>
            </a:r>
            <a:r>
              <a:rPr lang="es-ES" sz="2000" dirty="0" smtClean="0">
                <a:solidFill>
                  <a:srgbClr val="D53044"/>
                </a:solidFill>
              </a:rPr>
              <a:t>electrónicos</a:t>
            </a:r>
            <a:endParaRPr lang="es-ES" sz="2000" dirty="0">
              <a:solidFill>
                <a:srgbClr val="D53044"/>
              </a:solidFill>
            </a:endParaRPr>
          </a:p>
          <a:p>
            <a:endParaRPr lang="es-ES" sz="2000" dirty="0">
              <a:solidFill>
                <a:srgbClr val="D53044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s-ES" sz="2000" dirty="0">
                <a:solidFill>
                  <a:srgbClr val="D53044"/>
                </a:solidFill>
              </a:rPr>
              <a:t>Nuestros Servicios agilizan las licencias y la conectividad de los recursos para </a:t>
            </a:r>
            <a:r>
              <a:rPr lang="es-ES" sz="2000" dirty="0" smtClean="0">
                <a:solidFill>
                  <a:srgbClr val="D53044"/>
                </a:solidFill>
              </a:rPr>
              <a:t>que, rápidamente, </a:t>
            </a:r>
            <a:r>
              <a:rPr lang="es-ES" sz="2000" dirty="0">
                <a:solidFill>
                  <a:srgbClr val="D53044"/>
                </a:solidFill>
              </a:rPr>
              <a:t>estén accesibles a nuestros usuarios</a:t>
            </a:r>
          </a:p>
          <a:p>
            <a:pPr lvl="1"/>
            <a:endParaRPr lang="es-ES" dirty="0" smtClean="0"/>
          </a:p>
          <a:p>
            <a:pPr lvl="1"/>
            <a:endParaRPr lang="es-ES" dirty="0" smtClean="0"/>
          </a:p>
          <a:p>
            <a:pPr marL="742950" lvl="1" indent="-285750">
              <a:buFont typeface="Arial" pitchFamily="34" charset="0"/>
              <a:buChar char="•"/>
            </a:pPr>
            <a:endParaRPr lang="es-ES" dirty="0" smtClean="0"/>
          </a:p>
        </p:txBody>
      </p:sp>
      <p:pic>
        <p:nvPicPr>
          <p:cNvPr id="22" name="21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787009"/>
            <a:ext cx="1008112" cy="932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310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805264"/>
            <a:ext cx="2016224" cy="1005611"/>
          </a:xfrm>
          <a:prstGeom prst="rect">
            <a:avLst/>
          </a:prstGeom>
        </p:spPr>
      </p:pic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21356" y="517043"/>
            <a:ext cx="794633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219200">
              <a:defRPr sz="30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1pPr>
            <a:lvl2pPr marL="37931725" indent="-37474525" defTabSz="1219200">
              <a:defRPr sz="27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2pPr>
            <a:lvl3pPr defTabSz="1219200">
              <a:defRPr sz="21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3pPr>
            <a:lvl4pPr defTabSz="1219200"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4pPr>
            <a:lvl5pPr defTabSz="1219200"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5pPr>
            <a:lvl6pPr marL="41132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6pPr>
            <a:lvl7pPr marL="45704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7pPr>
            <a:lvl8pPr marL="50276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8pPr>
            <a:lvl9pPr marL="54848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9pPr>
          </a:lstStyle>
          <a:p>
            <a:r>
              <a:rPr lang="es-ES" altLang="es-ES" sz="1400" b="1" dirty="0">
                <a:solidFill>
                  <a:schemeClr val="bg1">
                    <a:lumMod val="50000"/>
                  </a:schemeClr>
                </a:solidFill>
              </a:rPr>
              <a:t>Recursos electrónicos en abierto y formación virtual durante el periodo de confinamiento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660" y="517043"/>
            <a:ext cx="7374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8 Conector recto"/>
          <p:cNvCxnSpPr/>
          <p:nvPr/>
        </p:nvCxnSpPr>
        <p:spPr>
          <a:xfrm flipV="1">
            <a:off x="2435864" y="6308065"/>
            <a:ext cx="5160472" cy="2"/>
          </a:xfrm>
          <a:prstGeom prst="line">
            <a:avLst/>
          </a:prstGeom>
          <a:ln w="25400">
            <a:solidFill>
              <a:srgbClr val="7375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706091" y="1196752"/>
            <a:ext cx="777686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D53044"/>
                </a:solidFill>
              </a:rPr>
              <a:t>Hemos </a:t>
            </a:r>
            <a:r>
              <a:rPr lang="es-ES" sz="2400" u="sng" dirty="0" smtClean="0">
                <a:solidFill>
                  <a:srgbClr val="D53044"/>
                </a:solidFill>
              </a:rPr>
              <a:t>Realizado</a:t>
            </a:r>
            <a:r>
              <a:rPr lang="es-ES" sz="2400" dirty="0" smtClean="0">
                <a:solidFill>
                  <a:srgbClr val="D53044"/>
                </a:solidFill>
              </a:rPr>
              <a:t>:</a:t>
            </a:r>
            <a:endParaRPr lang="es-ES" sz="2400" dirty="0">
              <a:solidFill>
                <a:srgbClr val="D53044"/>
              </a:solidFill>
            </a:endParaRPr>
          </a:p>
          <a:p>
            <a:endParaRPr lang="es-ES" sz="2400" dirty="0">
              <a:solidFill>
                <a:srgbClr val="D53044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s-ES" sz="2000" dirty="0">
                <a:solidFill>
                  <a:srgbClr val="D53044"/>
                </a:solidFill>
              </a:rPr>
              <a:t>Una página web específica de recursos disponibles con acceso Ilimitado y tiempo determinado con los recursos abiertos por editores y proveedores en apoyo a la investigación y la </a:t>
            </a:r>
            <a:r>
              <a:rPr lang="es-ES" sz="2000" dirty="0" smtClean="0">
                <a:solidFill>
                  <a:srgbClr val="D53044"/>
                </a:solidFill>
              </a:rPr>
              <a:t>docencia</a:t>
            </a:r>
            <a:endParaRPr lang="es-ES" sz="2000" dirty="0">
              <a:solidFill>
                <a:srgbClr val="D53044"/>
              </a:solidFill>
            </a:endParaRPr>
          </a:p>
          <a:p>
            <a:endParaRPr lang="es-ES" sz="2000" dirty="0">
              <a:solidFill>
                <a:srgbClr val="D53044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s-ES" sz="2000" dirty="0">
                <a:solidFill>
                  <a:srgbClr val="D53044"/>
                </a:solidFill>
              </a:rPr>
              <a:t>El servicio de Coordinación y Gestión crea una funcionalidad en el catálogo para que, al acceder al mismo, la búsqueda inicial se </a:t>
            </a:r>
            <a:r>
              <a:rPr lang="es-ES" sz="2000" dirty="0" smtClean="0">
                <a:solidFill>
                  <a:srgbClr val="D53044"/>
                </a:solidFill>
              </a:rPr>
              <a:t>realice </a:t>
            </a:r>
            <a:r>
              <a:rPr lang="es-ES" sz="2000" dirty="0">
                <a:solidFill>
                  <a:srgbClr val="D53044"/>
                </a:solidFill>
              </a:rPr>
              <a:t>en los </a:t>
            </a:r>
            <a:r>
              <a:rPr lang="es-ES" sz="2000" dirty="0" smtClean="0">
                <a:solidFill>
                  <a:srgbClr val="D53044"/>
                </a:solidFill>
              </a:rPr>
              <a:t>documentos electrónicos (incluidos </a:t>
            </a:r>
            <a:r>
              <a:rPr lang="es-ES" sz="2000" dirty="0">
                <a:solidFill>
                  <a:srgbClr val="D53044"/>
                </a:solidFill>
              </a:rPr>
              <a:t>los </a:t>
            </a:r>
            <a:r>
              <a:rPr lang="es-ES" sz="2000" dirty="0" smtClean="0">
                <a:solidFill>
                  <a:srgbClr val="D53044"/>
                </a:solidFill>
              </a:rPr>
              <a:t>contenidos </a:t>
            </a:r>
            <a:r>
              <a:rPr lang="es-ES" sz="2000" dirty="0">
                <a:solidFill>
                  <a:srgbClr val="D53044"/>
                </a:solidFill>
              </a:rPr>
              <a:t>abiertos por editores por un tiempo </a:t>
            </a:r>
            <a:r>
              <a:rPr lang="es-ES" sz="2000" dirty="0" smtClean="0">
                <a:solidFill>
                  <a:srgbClr val="D53044"/>
                </a:solidFill>
              </a:rPr>
              <a:t>determinado)</a:t>
            </a:r>
            <a:endParaRPr lang="es-ES" sz="2000" dirty="0">
              <a:solidFill>
                <a:srgbClr val="D53044"/>
              </a:solidFill>
            </a:endParaRPr>
          </a:p>
          <a:p>
            <a:endParaRPr lang="es-ES" sz="2000" dirty="0">
              <a:solidFill>
                <a:srgbClr val="D53044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s-ES" sz="2000" dirty="0" smtClean="0">
                <a:solidFill>
                  <a:srgbClr val="D53044"/>
                </a:solidFill>
              </a:rPr>
              <a:t>Envío de correos electrónicos </a:t>
            </a:r>
            <a:r>
              <a:rPr lang="es-ES" sz="2000" dirty="0" smtClean="0">
                <a:solidFill>
                  <a:srgbClr val="D53044"/>
                </a:solidFill>
              </a:rPr>
              <a:t>de </a:t>
            </a:r>
            <a:r>
              <a:rPr lang="es-ES" sz="2000" dirty="0">
                <a:solidFill>
                  <a:srgbClr val="D53044"/>
                </a:solidFill>
              </a:rPr>
              <a:t>los diferentes recursos que </a:t>
            </a:r>
            <a:r>
              <a:rPr lang="es-ES" sz="2000" dirty="0" smtClean="0">
                <a:solidFill>
                  <a:srgbClr val="D53044"/>
                </a:solidFill>
              </a:rPr>
              <a:t>han abierto los </a:t>
            </a:r>
            <a:r>
              <a:rPr lang="es-ES" sz="2000" dirty="0">
                <a:solidFill>
                  <a:srgbClr val="D53044"/>
                </a:solidFill>
              </a:rPr>
              <a:t>proveedores y </a:t>
            </a:r>
            <a:r>
              <a:rPr lang="es-ES" sz="2000" dirty="0" smtClean="0">
                <a:solidFill>
                  <a:srgbClr val="D53044"/>
                </a:solidFill>
              </a:rPr>
              <a:t>editores</a:t>
            </a:r>
            <a:endParaRPr lang="es-ES" dirty="0" smtClean="0"/>
          </a:p>
        </p:txBody>
      </p:sp>
      <p:pic>
        <p:nvPicPr>
          <p:cNvPr id="22" name="21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787009"/>
            <a:ext cx="1008112" cy="932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948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805264"/>
            <a:ext cx="2016224" cy="1005611"/>
          </a:xfrm>
          <a:prstGeom prst="rect">
            <a:avLst/>
          </a:prstGeom>
        </p:spPr>
      </p:pic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21356" y="517043"/>
            <a:ext cx="794633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219200">
              <a:defRPr sz="30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1pPr>
            <a:lvl2pPr marL="37931725" indent="-37474525" defTabSz="1219200">
              <a:defRPr sz="27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2pPr>
            <a:lvl3pPr defTabSz="1219200">
              <a:defRPr sz="21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3pPr>
            <a:lvl4pPr defTabSz="1219200"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4pPr>
            <a:lvl5pPr defTabSz="1219200"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5pPr>
            <a:lvl6pPr marL="41132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6pPr>
            <a:lvl7pPr marL="45704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7pPr>
            <a:lvl8pPr marL="50276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8pPr>
            <a:lvl9pPr marL="54848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9pPr>
          </a:lstStyle>
          <a:p>
            <a:r>
              <a:rPr lang="es-ES" altLang="es-ES" sz="1400" b="1" dirty="0">
                <a:solidFill>
                  <a:schemeClr val="bg1">
                    <a:lumMod val="50000"/>
                  </a:schemeClr>
                </a:solidFill>
              </a:rPr>
              <a:t>Recursos electrónicos en abierto y formación virtual durante el periodo de confinamiento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660" y="517043"/>
            <a:ext cx="7374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8 Conector recto"/>
          <p:cNvCxnSpPr/>
          <p:nvPr/>
        </p:nvCxnSpPr>
        <p:spPr>
          <a:xfrm flipV="1">
            <a:off x="2435864" y="6308065"/>
            <a:ext cx="5160472" cy="2"/>
          </a:xfrm>
          <a:prstGeom prst="line">
            <a:avLst/>
          </a:prstGeom>
          <a:ln w="25400">
            <a:solidFill>
              <a:srgbClr val="7375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706091" y="1196752"/>
            <a:ext cx="777686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D53044"/>
                </a:solidFill>
              </a:rPr>
              <a:t>Hemos </a:t>
            </a:r>
            <a:r>
              <a:rPr lang="es-ES" sz="2400" u="sng" dirty="0" smtClean="0">
                <a:solidFill>
                  <a:srgbClr val="D53044"/>
                </a:solidFill>
              </a:rPr>
              <a:t>organizado</a:t>
            </a:r>
            <a:r>
              <a:rPr lang="es-ES" sz="2400" dirty="0" smtClean="0">
                <a:solidFill>
                  <a:srgbClr val="D53044"/>
                </a:solidFill>
              </a:rPr>
              <a:t>, junto con editores y </a:t>
            </a:r>
            <a:r>
              <a:rPr lang="es-ES" sz="2400" dirty="0" smtClean="0">
                <a:solidFill>
                  <a:srgbClr val="D53044"/>
                </a:solidFill>
              </a:rPr>
              <a:t>proveedores:</a:t>
            </a:r>
            <a:endParaRPr lang="es-ES" sz="2400" dirty="0">
              <a:solidFill>
                <a:srgbClr val="D53044"/>
              </a:solidFill>
            </a:endParaRPr>
          </a:p>
          <a:p>
            <a:endParaRPr lang="es-ES" sz="2400" dirty="0">
              <a:solidFill>
                <a:srgbClr val="D53044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s-ES" sz="2400" dirty="0">
                <a:solidFill>
                  <a:srgbClr val="D53044"/>
                </a:solidFill>
              </a:rPr>
              <a:t>C</a:t>
            </a:r>
            <a:r>
              <a:rPr lang="es-ES" sz="2400" dirty="0" smtClean="0">
                <a:solidFill>
                  <a:srgbClr val="D53044"/>
                </a:solidFill>
              </a:rPr>
              <a:t>ursos </a:t>
            </a:r>
            <a:r>
              <a:rPr lang="es-ES" sz="2400" dirty="0">
                <a:solidFill>
                  <a:srgbClr val="D53044"/>
                </a:solidFill>
              </a:rPr>
              <a:t>de formación </a:t>
            </a:r>
            <a:r>
              <a:rPr lang="es-ES" sz="2400" dirty="0" smtClean="0">
                <a:solidFill>
                  <a:srgbClr val="D53044"/>
                </a:solidFill>
              </a:rPr>
              <a:t>online para:</a:t>
            </a:r>
            <a:endParaRPr lang="es-ES" sz="2400" dirty="0">
              <a:solidFill>
                <a:srgbClr val="D53044"/>
              </a:solidFill>
            </a:endParaRPr>
          </a:p>
          <a:p>
            <a:endParaRPr lang="es-ES" sz="2400" dirty="0">
              <a:solidFill>
                <a:srgbClr val="D53044"/>
              </a:solidFill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s-ES" sz="2000" dirty="0">
                <a:solidFill>
                  <a:srgbClr val="D53044"/>
                </a:solidFill>
              </a:rPr>
              <a:t>Personal de la Biblioteca</a:t>
            </a:r>
          </a:p>
          <a:p>
            <a:endParaRPr lang="es-ES" sz="2000" dirty="0">
              <a:solidFill>
                <a:srgbClr val="D53044"/>
              </a:solidFill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s-ES" sz="2000" dirty="0">
                <a:solidFill>
                  <a:srgbClr val="D53044"/>
                </a:solidFill>
              </a:rPr>
              <a:t>Estudiantes</a:t>
            </a:r>
          </a:p>
          <a:p>
            <a:endParaRPr lang="es-ES" sz="2000" dirty="0">
              <a:solidFill>
                <a:srgbClr val="D53044"/>
              </a:solidFill>
            </a:endParaRPr>
          </a:p>
          <a:p>
            <a:pPr marL="1257300" lvl="2" indent="-342900">
              <a:buFont typeface="Arial" pitchFamily="34" charset="0"/>
              <a:buChar char="•"/>
            </a:pPr>
            <a:r>
              <a:rPr lang="es-ES" sz="2000" dirty="0">
                <a:solidFill>
                  <a:srgbClr val="D53044"/>
                </a:solidFill>
              </a:rPr>
              <a:t>PDI</a:t>
            </a:r>
          </a:p>
        </p:txBody>
      </p:sp>
      <p:pic>
        <p:nvPicPr>
          <p:cNvPr id="22" name="21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787009"/>
            <a:ext cx="1008112" cy="932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646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805264"/>
            <a:ext cx="2016224" cy="1005611"/>
          </a:xfrm>
          <a:prstGeom prst="rect">
            <a:avLst/>
          </a:prstGeom>
        </p:spPr>
      </p:pic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21356" y="517043"/>
            <a:ext cx="794633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219200">
              <a:defRPr sz="30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1pPr>
            <a:lvl2pPr marL="37931725" indent="-37474525" defTabSz="1219200">
              <a:defRPr sz="27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2pPr>
            <a:lvl3pPr defTabSz="1219200">
              <a:defRPr sz="21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3pPr>
            <a:lvl4pPr defTabSz="1219200"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4pPr>
            <a:lvl5pPr defTabSz="1219200"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5pPr>
            <a:lvl6pPr marL="41132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6pPr>
            <a:lvl7pPr marL="45704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7pPr>
            <a:lvl8pPr marL="50276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8pPr>
            <a:lvl9pPr marL="54848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9pPr>
          </a:lstStyle>
          <a:p>
            <a:r>
              <a:rPr lang="es-ES" altLang="es-ES" sz="1400" b="1" dirty="0">
                <a:solidFill>
                  <a:schemeClr val="bg1">
                    <a:lumMod val="50000"/>
                  </a:schemeClr>
                </a:solidFill>
              </a:rPr>
              <a:t>Recursos electrónicos en abierto y formación virtual durante el periodo de confinamiento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660" y="517043"/>
            <a:ext cx="7374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8 Conector recto"/>
          <p:cNvCxnSpPr/>
          <p:nvPr/>
        </p:nvCxnSpPr>
        <p:spPr>
          <a:xfrm flipV="1">
            <a:off x="2435864" y="6308065"/>
            <a:ext cx="5160472" cy="2"/>
          </a:xfrm>
          <a:prstGeom prst="line">
            <a:avLst/>
          </a:prstGeom>
          <a:ln w="25400">
            <a:solidFill>
              <a:srgbClr val="7375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706091" y="1196752"/>
            <a:ext cx="777686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D53044"/>
                </a:solidFill>
              </a:rPr>
              <a:t>Finalizada esta etapa del </a:t>
            </a:r>
            <a:r>
              <a:rPr lang="es-ES" sz="2400" dirty="0" smtClean="0">
                <a:solidFill>
                  <a:srgbClr val="D53044"/>
                </a:solidFill>
              </a:rPr>
              <a:t>confinamiento:</a:t>
            </a:r>
            <a:endParaRPr lang="es-ES" sz="2400" dirty="0">
              <a:solidFill>
                <a:srgbClr val="D53044"/>
              </a:solidFill>
            </a:endParaRPr>
          </a:p>
          <a:p>
            <a:endParaRPr lang="es-ES" sz="2400" dirty="0">
              <a:solidFill>
                <a:srgbClr val="D53044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s-ES" sz="2000" dirty="0" smtClean="0">
                <a:solidFill>
                  <a:srgbClr val="D53044"/>
                </a:solidFill>
              </a:rPr>
              <a:t>Se </a:t>
            </a:r>
            <a:r>
              <a:rPr lang="es-ES" sz="2000" u="sng" dirty="0" smtClean="0">
                <a:solidFill>
                  <a:srgbClr val="D53044"/>
                </a:solidFill>
              </a:rPr>
              <a:t>han reforzado </a:t>
            </a:r>
            <a:r>
              <a:rPr lang="es-ES" sz="2000" dirty="0" smtClean="0">
                <a:solidFill>
                  <a:srgbClr val="D53044"/>
                </a:solidFill>
              </a:rPr>
              <a:t>áreas de apoyo a la docencia </a:t>
            </a:r>
            <a:r>
              <a:rPr lang="es-ES" sz="2000" dirty="0">
                <a:solidFill>
                  <a:srgbClr val="D53044"/>
                </a:solidFill>
              </a:rPr>
              <a:t>virtual </a:t>
            </a:r>
            <a:r>
              <a:rPr lang="es-ES" sz="2000" dirty="0" smtClean="0">
                <a:solidFill>
                  <a:srgbClr val="D53044"/>
                </a:solidFill>
              </a:rPr>
              <a:t>como: </a:t>
            </a:r>
            <a:r>
              <a:rPr lang="es-ES" sz="2000" dirty="0">
                <a:solidFill>
                  <a:srgbClr val="D53044"/>
                </a:solidFill>
              </a:rPr>
              <a:t>recursos de simulación de prácticas en laboratorio, manuales interactivos de docencia virtual, etc.</a:t>
            </a:r>
          </a:p>
          <a:p>
            <a:endParaRPr lang="es-ES" sz="2000" dirty="0">
              <a:solidFill>
                <a:srgbClr val="D53044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s-ES" sz="2000" dirty="0">
                <a:solidFill>
                  <a:srgbClr val="D53044"/>
                </a:solidFill>
              </a:rPr>
              <a:t>Se </a:t>
            </a:r>
            <a:r>
              <a:rPr lang="es-ES" sz="2000" u="sng" dirty="0">
                <a:solidFill>
                  <a:srgbClr val="D53044"/>
                </a:solidFill>
              </a:rPr>
              <a:t>han ampliado </a:t>
            </a:r>
            <a:r>
              <a:rPr lang="es-ES" sz="2000" dirty="0" smtClean="0">
                <a:solidFill>
                  <a:srgbClr val="D53044"/>
                </a:solidFill>
              </a:rPr>
              <a:t>colecciones </a:t>
            </a:r>
            <a:r>
              <a:rPr lang="es-ES" sz="2000" dirty="0">
                <a:solidFill>
                  <a:srgbClr val="D53044"/>
                </a:solidFill>
              </a:rPr>
              <a:t>de libros electrónicos </a:t>
            </a:r>
            <a:r>
              <a:rPr lang="es-ES" sz="2000" dirty="0" smtClean="0">
                <a:solidFill>
                  <a:srgbClr val="D53044"/>
                </a:solidFill>
              </a:rPr>
              <a:t> ya existentes y se </a:t>
            </a:r>
            <a:r>
              <a:rPr lang="es-ES" sz="2000" u="sng" dirty="0" smtClean="0">
                <a:solidFill>
                  <a:srgbClr val="D53044"/>
                </a:solidFill>
              </a:rPr>
              <a:t>han suscrito</a:t>
            </a:r>
            <a:r>
              <a:rPr lang="es-ES" sz="2000" dirty="0" smtClean="0">
                <a:solidFill>
                  <a:srgbClr val="D53044"/>
                </a:solidFill>
              </a:rPr>
              <a:t> otras nuevas</a:t>
            </a:r>
          </a:p>
          <a:p>
            <a:pPr marL="800100" lvl="1" indent="-342900">
              <a:buFont typeface="Arial" pitchFamily="34" charset="0"/>
              <a:buChar char="•"/>
            </a:pPr>
            <a:endParaRPr lang="es-ES" sz="2000" dirty="0">
              <a:solidFill>
                <a:srgbClr val="D53044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s-ES" sz="2000" dirty="0" smtClean="0">
                <a:solidFill>
                  <a:srgbClr val="D53044"/>
                </a:solidFill>
              </a:rPr>
              <a:t>Se </a:t>
            </a:r>
            <a:r>
              <a:rPr lang="es-ES" sz="2000" u="sng" dirty="0" smtClean="0">
                <a:solidFill>
                  <a:srgbClr val="D53044"/>
                </a:solidFill>
              </a:rPr>
              <a:t>ha configurado</a:t>
            </a:r>
            <a:r>
              <a:rPr lang="es-ES" sz="2000" dirty="0" smtClean="0">
                <a:solidFill>
                  <a:srgbClr val="D53044"/>
                </a:solidFill>
              </a:rPr>
              <a:t> </a:t>
            </a:r>
            <a:r>
              <a:rPr lang="es-ES" sz="2000" dirty="0" smtClean="0">
                <a:solidFill>
                  <a:srgbClr val="D53044"/>
                </a:solidFill>
              </a:rPr>
              <a:t>la plataforma de compra </a:t>
            </a:r>
            <a:r>
              <a:rPr lang="es-ES" sz="2000" dirty="0" smtClean="0">
                <a:solidFill>
                  <a:srgbClr val="D53044"/>
                </a:solidFill>
              </a:rPr>
              <a:t>«</a:t>
            </a:r>
            <a:r>
              <a:rPr lang="es-ES" sz="2000" dirty="0" err="1" smtClean="0">
                <a:solidFill>
                  <a:srgbClr val="D53044"/>
                </a:solidFill>
              </a:rPr>
              <a:t>Odilo</a:t>
            </a:r>
            <a:r>
              <a:rPr lang="es-ES" sz="2000" dirty="0" smtClean="0">
                <a:solidFill>
                  <a:srgbClr val="D53044"/>
                </a:solidFill>
              </a:rPr>
              <a:t>» </a:t>
            </a:r>
            <a:r>
              <a:rPr lang="es-ES" sz="2000" dirty="0">
                <a:solidFill>
                  <a:srgbClr val="D53044"/>
                </a:solidFill>
              </a:rPr>
              <a:t>para la suscripción </a:t>
            </a:r>
            <a:r>
              <a:rPr lang="es-ES" sz="2000" dirty="0" smtClean="0">
                <a:solidFill>
                  <a:srgbClr val="D53044"/>
                </a:solidFill>
              </a:rPr>
              <a:t>de </a:t>
            </a:r>
            <a:r>
              <a:rPr lang="es-ES" sz="2000" dirty="0">
                <a:solidFill>
                  <a:srgbClr val="D53044"/>
                </a:solidFill>
              </a:rPr>
              <a:t>libros electrónicos en español</a:t>
            </a:r>
          </a:p>
        </p:txBody>
      </p:sp>
      <p:pic>
        <p:nvPicPr>
          <p:cNvPr id="22" name="21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787009"/>
            <a:ext cx="1008112" cy="932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717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805264"/>
            <a:ext cx="2016224" cy="1005611"/>
          </a:xfrm>
          <a:prstGeom prst="rect">
            <a:avLst/>
          </a:prstGeom>
        </p:spPr>
      </p:pic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21356" y="517043"/>
            <a:ext cx="794633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219200">
              <a:defRPr sz="30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1pPr>
            <a:lvl2pPr marL="37931725" indent="-37474525" defTabSz="1219200">
              <a:defRPr sz="27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2pPr>
            <a:lvl3pPr defTabSz="1219200">
              <a:defRPr sz="21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3pPr>
            <a:lvl4pPr defTabSz="1219200"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4pPr>
            <a:lvl5pPr defTabSz="1219200"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5pPr>
            <a:lvl6pPr marL="41132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6pPr>
            <a:lvl7pPr marL="45704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7pPr>
            <a:lvl8pPr marL="50276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8pPr>
            <a:lvl9pPr marL="54848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9pPr>
          </a:lstStyle>
          <a:p>
            <a:r>
              <a:rPr lang="es-ES" altLang="es-ES" sz="1400" b="1" dirty="0">
                <a:solidFill>
                  <a:schemeClr val="bg1">
                    <a:lumMod val="50000"/>
                  </a:schemeClr>
                </a:solidFill>
              </a:rPr>
              <a:t>Recursos electrónicos en abierto y formación virtual durante el periodo de confinamiento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660" y="517043"/>
            <a:ext cx="7374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8 Conector recto"/>
          <p:cNvCxnSpPr/>
          <p:nvPr/>
        </p:nvCxnSpPr>
        <p:spPr>
          <a:xfrm flipV="1">
            <a:off x="2435864" y="6308065"/>
            <a:ext cx="5160472" cy="2"/>
          </a:xfrm>
          <a:prstGeom prst="line">
            <a:avLst/>
          </a:prstGeom>
          <a:ln w="25400">
            <a:solidFill>
              <a:srgbClr val="73757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CuadroTexto"/>
          <p:cNvSpPr txBox="1"/>
          <p:nvPr/>
        </p:nvSpPr>
        <p:spPr>
          <a:xfrm>
            <a:off x="706091" y="1196752"/>
            <a:ext cx="777686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D53044"/>
                </a:solidFill>
              </a:rPr>
              <a:t>A modo de </a:t>
            </a:r>
            <a:r>
              <a:rPr lang="es-ES" sz="2400" u="sng" dirty="0" smtClean="0">
                <a:solidFill>
                  <a:srgbClr val="D53044"/>
                </a:solidFill>
              </a:rPr>
              <a:t>reflexión</a:t>
            </a:r>
            <a:r>
              <a:rPr lang="es-ES" sz="2400" dirty="0" smtClean="0">
                <a:solidFill>
                  <a:srgbClr val="D53044"/>
                </a:solidFill>
              </a:rPr>
              <a:t>:</a:t>
            </a:r>
            <a:endParaRPr lang="es-ES" sz="2400" u="sng" dirty="0">
              <a:solidFill>
                <a:srgbClr val="D53044"/>
              </a:solidFill>
            </a:endParaRPr>
          </a:p>
          <a:p>
            <a:endParaRPr lang="es-ES" sz="2400" dirty="0">
              <a:solidFill>
                <a:srgbClr val="D53044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s-ES" sz="2000" dirty="0">
                <a:solidFill>
                  <a:srgbClr val="D53044"/>
                </a:solidFill>
              </a:rPr>
              <a:t>La Biblioteca Electrónica ha sido clave en esta etapa que estamos viviendo y no ha presentado ningún problema de accesibilidad a los </a:t>
            </a:r>
            <a:r>
              <a:rPr lang="es-ES" sz="2000" dirty="0" smtClean="0">
                <a:solidFill>
                  <a:srgbClr val="D53044"/>
                </a:solidFill>
              </a:rPr>
              <a:t>recursos</a:t>
            </a:r>
            <a:endParaRPr lang="es-ES" sz="2000" dirty="0">
              <a:solidFill>
                <a:srgbClr val="D53044"/>
              </a:solidFill>
            </a:endParaRPr>
          </a:p>
          <a:p>
            <a:endParaRPr lang="es-ES" sz="2000" dirty="0">
              <a:solidFill>
                <a:srgbClr val="D53044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s-ES" sz="2000" dirty="0">
                <a:solidFill>
                  <a:srgbClr val="D53044"/>
                </a:solidFill>
              </a:rPr>
              <a:t>Hemos detectado carencias, sobre todo en bibliografía básica para los </a:t>
            </a:r>
            <a:r>
              <a:rPr lang="es-ES" sz="2000" dirty="0" smtClean="0">
                <a:solidFill>
                  <a:srgbClr val="D53044"/>
                </a:solidFill>
              </a:rPr>
              <a:t>estudiantes, y </a:t>
            </a:r>
            <a:r>
              <a:rPr lang="es-ES" sz="2000" dirty="0">
                <a:solidFill>
                  <a:srgbClr val="D53044"/>
                </a:solidFill>
              </a:rPr>
              <a:t>hemos firmado licencias con numerosos editores y proveedores para ir </a:t>
            </a:r>
            <a:r>
              <a:rPr lang="es-ES" sz="2000" dirty="0" smtClean="0">
                <a:solidFill>
                  <a:srgbClr val="D53044"/>
                </a:solidFill>
              </a:rPr>
              <a:t>subsanándolas</a:t>
            </a:r>
            <a:endParaRPr lang="es-ES" sz="2000" dirty="0">
              <a:solidFill>
                <a:srgbClr val="D53044"/>
              </a:solidFill>
            </a:endParaRPr>
          </a:p>
          <a:p>
            <a:endParaRPr lang="es-ES" sz="2000" dirty="0">
              <a:solidFill>
                <a:srgbClr val="D53044"/>
              </a:solidFill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s-ES" sz="2000" dirty="0">
                <a:solidFill>
                  <a:srgbClr val="D53044"/>
                </a:solidFill>
              </a:rPr>
              <a:t>Todos hemos aprendido y tenemos que seguir mejorando nuestra biblioteca electrónica</a:t>
            </a:r>
          </a:p>
        </p:txBody>
      </p:sp>
      <p:pic>
        <p:nvPicPr>
          <p:cNvPr id="22" name="21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787009"/>
            <a:ext cx="1008112" cy="932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90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683568" y="1942517"/>
            <a:ext cx="600962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219200">
              <a:defRPr sz="30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1pPr>
            <a:lvl2pPr marL="37931725" indent="-37474525" defTabSz="1219200">
              <a:defRPr sz="27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2pPr>
            <a:lvl3pPr defTabSz="1219200">
              <a:defRPr sz="21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3pPr>
            <a:lvl4pPr defTabSz="1219200"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4pPr>
            <a:lvl5pPr defTabSz="1219200"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5pPr>
            <a:lvl6pPr marL="41132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6pPr>
            <a:lvl7pPr marL="45704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7pPr>
            <a:lvl8pPr marL="50276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8pPr>
            <a:lvl9pPr marL="54848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9pPr>
          </a:lstStyle>
          <a:p>
            <a:r>
              <a:rPr lang="en-US" altLang="es-ES" sz="4000" dirty="0" smtClean="0">
                <a:solidFill>
                  <a:srgbClr val="D53044"/>
                </a:solidFill>
              </a:rPr>
              <a:t>Gracias </a:t>
            </a:r>
            <a:r>
              <a:rPr lang="en-US" altLang="es-ES" sz="4000" dirty="0" err="1" smtClean="0">
                <a:solidFill>
                  <a:srgbClr val="D53044"/>
                </a:solidFill>
              </a:rPr>
              <a:t>por</a:t>
            </a:r>
            <a:r>
              <a:rPr lang="en-US" altLang="es-ES" sz="4000" dirty="0" smtClean="0">
                <a:solidFill>
                  <a:srgbClr val="D53044"/>
                </a:solidFill>
              </a:rPr>
              <a:t> </a:t>
            </a:r>
            <a:r>
              <a:rPr lang="en-US" altLang="es-ES" sz="4000" dirty="0" err="1" smtClean="0">
                <a:solidFill>
                  <a:srgbClr val="D53044"/>
                </a:solidFill>
              </a:rPr>
              <a:t>su</a:t>
            </a:r>
            <a:r>
              <a:rPr lang="en-US" altLang="es-ES" sz="4000" dirty="0" smtClean="0">
                <a:solidFill>
                  <a:srgbClr val="D53044"/>
                </a:solidFill>
              </a:rPr>
              <a:t> </a:t>
            </a:r>
            <a:r>
              <a:rPr lang="en-US" altLang="es-ES" sz="4000" dirty="0" err="1">
                <a:solidFill>
                  <a:srgbClr val="D53044"/>
                </a:solidFill>
              </a:rPr>
              <a:t>a</a:t>
            </a:r>
            <a:r>
              <a:rPr lang="en-US" altLang="es-ES" sz="4000" dirty="0" err="1" smtClean="0">
                <a:solidFill>
                  <a:srgbClr val="D53044"/>
                </a:solidFill>
              </a:rPr>
              <a:t>tención</a:t>
            </a:r>
            <a:endParaRPr lang="en-US" altLang="es-ES" sz="4000" dirty="0" smtClean="0">
              <a:solidFill>
                <a:srgbClr val="D53044"/>
              </a:solidFill>
            </a:endParaRPr>
          </a:p>
          <a:p>
            <a:r>
              <a:rPr lang="en-US" altLang="es-ES" sz="2000" dirty="0" smtClean="0">
                <a:solidFill>
                  <a:srgbClr val="737572"/>
                </a:solidFill>
              </a:rPr>
              <a:t>Para </a:t>
            </a:r>
            <a:r>
              <a:rPr lang="en-US" altLang="es-ES" sz="2000" dirty="0" err="1" smtClean="0">
                <a:solidFill>
                  <a:srgbClr val="737572"/>
                </a:solidFill>
              </a:rPr>
              <a:t>contactar</a:t>
            </a:r>
            <a:r>
              <a:rPr lang="en-US" altLang="es-ES" sz="2000" dirty="0" smtClean="0">
                <a:solidFill>
                  <a:srgbClr val="737572"/>
                </a:solidFill>
              </a:rPr>
              <a:t> con </a:t>
            </a:r>
            <a:r>
              <a:rPr lang="en-US" altLang="es-ES" sz="2000" dirty="0" err="1" smtClean="0">
                <a:solidFill>
                  <a:srgbClr val="737572"/>
                </a:solidFill>
              </a:rPr>
              <a:t>nosotros</a:t>
            </a:r>
            <a:r>
              <a:rPr lang="en-US" altLang="es-ES" sz="2000" dirty="0" smtClean="0">
                <a:solidFill>
                  <a:srgbClr val="737572"/>
                </a:solidFill>
              </a:rPr>
              <a:t>, </a:t>
            </a:r>
            <a:r>
              <a:rPr lang="en-US" altLang="es-ES" sz="2000" dirty="0" err="1" smtClean="0">
                <a:solidFill>
                  <a:srgbClr val="737572"/>
                </a:solidFill>
              </a:rPr>
              <a:t>pueden</a:t>
            </a:r>
            <a:r>
              <a:rPr lang="en-US" altLang="es-ES" sz="2000" dirty="0" smtClean="0">
                <a:solidFill>
                  <a:srgbClr val="737572"/>
                </a:solidFill>
              </a:rPr>
              <a:t> </a:t>
            </a:r>
            <a:r>
              <a:rPr lang="en-US" altLang="es-ES" sz="2000" dirty="0" err="1" smtClean="0">
                <a:solidFill>
                  <a:srgbClr val="737572"/>
                </a:solidFill>
              </a:rPr>
              <a:t>dirigirse</a:t>
            </a:r>
            <a:r>
              <a:rPr lang="en-US" altLang="es-ES" sz="2000" dirty="0" smtClean="0">
                <a:solidFill>
                  <a:srgbClr val="737572"/>
                </a:solidFill>
              </a:rPr>
              <a:t> a:</a:t>
            </a:r>
            <a:endParaRPr lang="en-US" altLang="es-ES" sz="2000" dirty="0">
              <a:solidFill>
                <a:srgbClr val="737572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29" y="1942517"/>
            <a:ext cx="193769" cy="80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AutoShape 98"/>
          <p:cNvSpPr>
            <a:spLocks/>
          </p:cNvSpPr>
          <p:nvPr/>
        </p:nvSpPr>
        <p:spPr bwMode="auto">
          <a:xfrm>
            <a:off x="794421" y="3506924"/>
            <a:ext cx="338138" cy="4810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21599" y="7647"/>
                </a:moveTo>
                <a:cubicBezTo>
                  <a:pt x="21599" y="8410"/>
                  <a:pt x="21443" y="9124"/>
                  <a:pt x="21132" y="9804"/>
                </a:cubicBezTo>
                <a:cubicBezTo>
                  <a:pt x="20820" y="10488"/>
                  <a:pt x="20404" y="11134"/>
                  <a:pt x="19880" y="11747"/>
                </a:cubicBezTo>
                <a:lnTo>
                  <a:pt x="12619" y="20679"/>
                </a:lnTo>
                <a:cubicBezTo>
                  <a:pt x="12095" y="21292"/>
                  <a:pt x="11491" y="21599"/>
                  <a:pt x="10804" y="21599"/>
                </a:cubicBezTo>
                <a:cubicBezTo>
                  <a:pt x="10112" y="21599"/>
                  <a:pt x="9520" y="21292"/>
                  <a:pt x="9024" y="20679"/>
                </a:cubicBezTo>
                <a:lnTo>
                  <a:pt x="1727" y="11718"/>
                </a:lnTo>
                <a:cubicBezTo>
                  <a:pt x="1203" y="11106"/>
                  <a:pt x="783" y="10462"/>
                  <a:pt x="472" y="9782"/>
                </a:cubicBezTo>
                <a:cubicBezTo>
                  <a:pt x="156" y="9110"/>
                  <a:pt x="0" y="8398"/>
                  <a:pt x="0" y="7647"/>
                </a:cubicBezTo>
                <a:cubicBezTo>
                  <a:pt x="0" y="6594"/>
                  <a:pt x="279" y="5601"/>
                  <a:pt x="843" y="4669"/>
                </a:cubicBezTo>
                <a:cubicBezTo>
                  <a:pt x="1403" y="3737"/>
                  <a:pt x="2179" y="2921"/>
                  <a:pt x="3164" y="2227"/>
                </a:cubicBezTo>
                <a:cubicBezTo>
                  <a:pt x="4143" y="1538"/>
                  <a:pt x="5296" y="990"/>
                  <a:pt x="6615" y="595"/>
                </a:cubicBezTo>
                <a:cubicBezTo>
                  <a:pt x="7936" y="197"/>
                  <a:pt x="9344" y="0"/>
                  <a:pt x="10819" y="0"/>
                </a:cubicBezTo>
                <a:cubicBezTo>
                  <a:pt x="12315" y="0"/>
                  <a:pt x="13719" y="197"/>
                  <a:pt x="15023" y="595"/>
                </a:cubicBezTo>
                <a:cubicBezTo>
                  <a:pt x="16335" y="993"/>
                  <a:pt x="17475" y="1538"/>
                  <a:pt x="18451" y="2227"/>
                </a:cubicBezTo>
                <a:cubicBezTo>
                  <a:pt x="19427" y="2921"/>
                  <a:pt x="20200" y="3737"/>
                  <a:pt x="20756" y="4669"/>
                </a:cubicBezTo>
                <a:cubicBezTo>
                  <a:pt x="21320" y="5603"/>
                  <a:pt x="21599" y="6594"/>
                  <a:pt x="21599" y="7647"/>
                </a:cubicBezTo>
                <a:moveTo>
                  <a:pt x="10819" y="11408"/>
                </a:moveTo>
                <a:cubicBezTo>
                  <a:pt x="11547" y="11408"/>
                  <a:pt x="12240" y="11309"/>
                  <a:pt x="12900" y="11114"/>
                </a:cubicBezTo>
                <a:cubicBezTo>
                  <a:pt x="13556" y="10922"/>
                  <a:pt x="14127" y="10651"/>
                  <a:pt x="14612" y="10310"/>
                </a:cubicBezTo>
                <a:cubicBezTo>
                  <a:pt x="15096" y="9968"/>
                  <a:pt x="15476" y="9564"/>
                  <a:pt x="15748" y="9107"/>
                </a:cubicBezTo>
                <a:cubicBezTo>
                  <a:pt x="16028" y="8650"/>
                  <a:pt x="16164" y="8158"/>
                  <a:pt x="16164" y="7645"/>
                </a:cubicBezTo>
                <a:cubicBezTo>
                  <a:pt x="16164" y="7131"/>
                  <a:pt x="16028" y="6642"/>
                  <a:pt x="15748" y="6176"/>
                </a:cubicBezTo>
                <a:cubicBezTo>
                  <a:pt x="15476" y="5713"/>
                  <a:pt x="15096" y="5304"/>
                  <a:pt x="14612" y="4951"/>
                </a:cubicBezTo>
                <a:cubicBezTo>
                  <a:pt x="14128" y="4604"/>
                  <a:pt x="13564" y="4327"/>
                  <a:pt x="12908" y="4135"/>
                </a:cubicBezTo>
                <a:cubicBezTo>
                  <a:pt x="12256" y="3943"/>
                  <a:pt x="11564" y="3842"/>
                  <a:pt x="10820" y="3842"/>
                </a:cubicBezTo>
                <a:cubicBezTo>
                  <a:pt x="10068" y="3842"/>
                  <a:pt x="9376" y="3940"/>
                  <a:pt x="8736" y="4135"/>
                </a:cubicBezTo>
                <a:cubicBezTo>
                  <a:pt x="8092" y="4327"/>
                  <a:pt x="7528" y="4604"/>
                  <a:pt x="7032" y="4951"/>
                </a:cubicBezTo>
                <a:cubicBezTo>
                  <a:pt x="6532" y="5304"/>
                  <a:pt x="6148" y="5713"/>
                  <a:pt x="5872" y="6171"/>
                </a:cubicBezTo>
                <a:cubicBezTo>
                  <a:pt x="5596" y="6628"/>
                  <a:pt x="5460" y="7119"/>
                  <a:pt x="5460" y="7642"/>
                </a:cubicBezTo>
                <a:cubicBezTo>
                  <a:pt x="5460" y="8155"/>
                  <a:pt x="5596" y="8644"/>
                  <a:pt x="5872" y="9104"/>
                </a:cubicBezTo>
                <a:cubicBezTo>
                  <a:pt x="6148" y="9561"/>
                  <a:pt x="6532" y="9965"/>
                  <a:pt x="7032" y="10307"/>
                </a:cubicBezTo>
                <a:cubicBezTo>
                  <a:pt x="7528" y="10648"/>
                  <a:pt x="8092" y="10919"/>
                  <a:pt x="8736" y="11111"/>
                </a:cubicBezTo>
                <a:cubicBezTo>
                  <a:pt x="9376" y="11309"/>
                  <a:pt x="10068" y="11408"/>
                  <a:pt x="10819" y="11408"/>
                </a:cubicBezTo>
              </a:path>
            </a:pathLst>
          </a:custGeom>
          <a:solidFill>
            <a:srgbClr val="D32D46"/>
          </a:solidFill>
          <a:ln>
            <a:noFill/>
          </a:ln>
          <a:effectLst/>
          <a:extLst/>
        </p:spPr>
        <p:txBody>
          <a:bodyPr lIns="28571" tIns="28571" rIns="28571" bIns="28571" anchor="ctr"/>
          <a:lstStyle>
            <a:lvl1pPr defTabSz="255588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defTabSz="255588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s-ES" altLang="es-ES" sz="1500" smtClean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40" name="TextBox 4"/>
          <p:cNvSpPr txBox="1">
            <a:spLocks noChangeArrowheads="1"/>
          </p:cNvSpPr>
          <p:nvPr/>
        </p:nvSpPr>
        <p:spPr bwMode="auto">
          <a:xfrm>
            <a:off x="1132559" y="3463829"/>
            <a:ext cx="214329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219200">
              <a:defRPr sz="30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1pPr>
            <a:lvl2pPr marL="37931725" indent="-37474525" defTabSz="1219200">
              <a:defRPr sz="27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2pPr>
            <a:lvl3pPr defTabSz="1219200">
              <a:defRPr sz="21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3pPr>
            <a:lvl4pPr defTabSz="1219200"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4pPr>
            <a:lvl5pPr defTabSz="1219200"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5pPr>
            <a:lvl6pPr marL="41132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6pPr>
            <a:lvl7pPr marL="45704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7pPr>
            <a:lvl8pPr marL="50276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8pPr>
            <a:lvl9pPr marL="54848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9pPr>
          </a:lstStyle>
          <a:p>
            <a:r>
              <a:rPr lang="en-US" altLang="es-ES" sz="1600" dirty="0" err="1" smtClean="0">
                <a:solidFill>
                  <a:srgbClr val="737572"/>
                </a:solidFill>
              </a:rPr>
              <a:t>Dirección</a:t>
            </a:r>
            <a:r>
              <a:rPr lang="en-US" altLang="es-ES" sz="1600" dirty="0" smtClean="0">
                <a:solidFill>
                  <a:srgbClr val="737572"/>
                </a:solidFill>
              </a:rPr>
              <a:t> Postal</a:t>
            </a:r>
          </a:p>
          <a:p>
            <a:r>
              <a:rPr lang="en-US" altLang="es-ES" sz="1400" dirty="0" err="1" smtClean="0">
                <a:solidFill>
                  <a:srgbClr val="737572"/>
                </a:solidFill>
              </a:rPr>
              <a:t>Biblioteca</a:t>
            </a:r>
            <a:r>
              <a:rPr lang="en-US" altLang="es-ES" sz="1400" dirty="0" smtClean="0">
                <a:solidFill>
                  <a:srgbClr val="737572"/>
                </a:solidFill>
              </a:rPr>
              <a:t> </a:t>
            </a:r>
            <a:r>
              <a:rPr lang="en-US" altLang="es-ES" sz="1400" dirty="0" err="1" smtClean="0">
                <a:solidFill>
                  <a:srgbClr val="737572"/>
                </a:solidFill>
              </a:rPr>
              <a:t>Universitaria</a:t>
            </a:r>
            <a:endParaRPr lang="en-US" altLang="es-ES" sz="1400" dirty="0" smtClean="0">
              <a:solidFill>
                <a:srgbClr val="737572"/>
              </a:solidFill>
            </a:endParaRPr>
          </a:p>
          <a:p>
            <a:r>
              <a:rPr lang="en-US" altLang="es-ES" sz="1400" dirty="0" smtClean="0">
                <a:solidFill>
                  <a:srgbClr val="737572"/>
                </a:solidFill>
              </a:rPr>
              <a:t>Hospital Real</a:t>
            </a:r>
          </a:p>
          <a:p>
            <a:r>
              <a:rPr lang="en-US" altLang="es-ES" sz="1400" dirty="0" smtClean="0">
                <a:solidFill>
                  <a:srgbClr val="737572"/>
                </a:solidFill>
              </a:rPr>
              <a:t>Cuesta del </a:t>
            </a:r>
            <a:r>
              <a:rPr lang="en-US" altLang="es-ES" sz="1400" dirty="0" err="1" smtClean="0">
                <a:solidFill>
                  <a:srgbClr val="737572"/>
                </a:solidFill>
              </a:rPr>
              <a:t>Hospicio</a:t>
            </a:r>
            <a:r>
              <a:rPr lang="en-US" altLang="es-ES" sz="1400" dirty="0" smtClean="0">
                <a:solidFill>
                  <a:srgbClr val="737572"/>
                </a:solidFill>
              </a:rPr>
              <a:t> s/n</a:t>
            </a:r>
          </a:p>
          <a:p>
            <a:r>
              <a:rPr lang="en-US" altLang="es-ES" sz="1400" dirty="0" smtClean="0">
                <a:solidFill>
                  <a:srgbClr val="737572"/>
                </a:solidFill>
              </a:rPr>
              <a:t>18071 Granada</a:t>
            </a:r>
            <a:endParaRPr lang="en-US" altLang="es-ES" sz="1400" dirty="0">
              <a:solidFill>
                <a:srgbClr val="737572"/>
              </a:solidFill>
            </a:endParaRPr>
          </a:p>
        </p:txBody>
      </p:sp>
      <p:sp>
        <p:nvSpPr>
          <p:cNvPr id="41" name="Freeform 215"/>
          <p:cNvSpPr>
            <a:spLocks noChangeArrowheads="1"/>
          </p:cNvSpPr>
          <p:nvPr/>
        </p:nvSpPr>
        <p:spPr bwMode="auto">
          <a:xfrm>
            <a:off x="3275856" y="3492357"/>
            <a:ext cx="314325" cy="588962"/>
          </a:xfrm>
          <a:custGeom>
            <a:avLst/>
            <a:gdLst>
              <a:gd name="T0" fmla="*/ 583 w 646"/>
              <a:gd name="T1" fmla="*/ 0 h 1210"/>
              <a:gd name="T2" fmla="*/ 62 w 646"/>
              <a:gd name="T3" fmla="*/ 0 h 1210"/>
              <a:gd name="T4" fmla="*/ 0 w 646"/>
              <a:gd name="T5" fmla="*/ 63 h 1210"/>
              <a:gd name="T6" fmla="*/ 0 w 646"/>
              <a:gd name="T7" fmla="*/ 1146 h 1210"/>
              <a:gd name="T8" fmla="*/ 62 w 646"/>
              <a:gd name="T9" fmla="*/ 1209 h 1210"/>
              <a:gd name="T10" fmla="*/ 583 w 646"/>
              <a:gd name="T11" fmla="*/ 1209 h 1210"/>
              <a:gd name="T12" fmla="*/ 645 w 646"/>
              <a:gd name="T13" fmla="*/ 1146 h 1210"/>
              <a:gd name="T14" fmla="*/ 645 w 646"/>
              <a:gd name="T15" fmla="*/ 63 h 1210"/>
              <a:gd name="T16" fmla="*/ 583 w 646"/>
              <a:gd name="T17" fmla="*/ 0 h 1210"/>
              <a:gd name="T18" fmla="*/ 229 w 646"/>
              <a:gd name="T19" fmla="*/ 94 h 1210"/>
              <a:gd name="T20" fmla="*/ 416 w 646"/>
              <a:gd name="T21" fmla="*/ 94 h 1210"/>
              <a:gd name="T22" fmla="*/ 416 w 646"/>
              <a:gd name="T23" fmla="*/ 104 h 1210"/>
              <a:gd name="T24" fmla="*/ 229 w 646"/>
              <a:gd name="T25" fmla="*/ 104 h 1210"/>
              <a:gd name="T26" fmla="*/ 229 w 646"/>
              <a:gd name="T27" fmla="*/ 94 h 1210"/>
              <a:gd name="T28" fmla="*/ 322 w 646"/>
              <a:gd name="T29" fmla="*/ 1146 h 1210"/>
              <a:gd name="T30" fmla="*/ 291 w 646"/>
              <a:gd name="T31" fmla="*/ 1104 h 1210"/>
              <a:gd name="T32" fmla="*/ 322 w 646"/>
              <a:gd name="T33" fmla="*/ 1073 h 1210"/>
              <a:gd name="T34" fmla="*/ 364 w 646"/>
              <a:gd name="T35" fmla="*/ 1104 h 1210"/>
              <a:gd name="T36" fmla="*/ 322 w 646"/>
              <a:gd name="T37" fmla="*/ 1146 h 1210"/>
              <a:gd name="T38" fmla="*/ 604 w 646"/>
              <a:gd name="T39" fmla="*/ 1011 h 1210"/>
              <a:gd name="T40" fmla="*/ 41 w 646"/>
              <a:gd name="T41" fmla="*/ 1011 h 1210"/>
              <a:gd name="T42" fmla="*/ 41 w 646"/>
              <a:gd name="T43" fmla="*/ 177 h 1210"/>
              <a:gd name="T44" fmla="*/ 604 w 646"/>
              <a:gd name="T45" fmla="*/ 177 h 1210"/>
              <a:gd name="T46" fmla="*/ 604 w 646"/>
              <a:gd name="T47" fmla="*/ 1011 h 1210"/>
              <a:gd name="T48" fmla="*/ 604 w 646"/>
              <a:gd name="T49" fmla="*/ 1011 h 1210"/>
              <a:gd name="T50" fmla="*/ 604 w 646"/>
              <a:gd name="T51" fmla="*/ 1011 h 1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646" h="1210">
                <a:moveTo>
                  <a:pt x="583" y="0"/>
                </a:moveTo>
                <a:cubicBezTo>
                  <a:pt x="62" y="0"/>
                  <a:pt x="62" y="0"/>
                  <a:pt x="62" y="0"/>
                </a:cubicBezTo>
                <a:cubicBezTo>
                  <a:pt x="31" y="0"/>
                  <a:pt x="0" y="31"/>
                  <a:pt x="0" y="63"/>
                </a:cubicBezTo>
                <a:cubicBezTo>
                  <a:pt x="0" y="1146"/>
                  <a:pt x="0" y="1146"/>
                  <a:pt x="0" y="1146"/>
                </a:cubicBezTo>
                <a:cubicBezTo>
                  <a:pt x="0" y="1177"/>
                  <a:pt x="31" y="1209"/>
                  <a:pt x="62" y="1209"/>
                </a:cubicBezTo>
                <a:cubicBezTo>
                  <a:pt x="583" y="1209"/>
                  <a:pt x="583" y="1209"/>
                  <a:pt x="583" y="1209"/>
                </a:cubicBezTo>
                <a:cubicBezTo>
                  <a:pt x="614" y="1209"/>
                  <a:pt x="645" y="1177"/>
                  <a:pt x="645" y="1146"/>
                </a:cubicBezTo>
                <a:cubicBezTo>
                  <a:pt x="645" y="63"/>
                  <a:pt x="645" y="63"/>
                  <a:pt x="645" y="63"/>
                </a:cubicBezTo>
                <a:cubicBezTo>
                  <a:pt x="645" y="31"/>
                  <a:pt x="614" y="0"/>
                  <a:pt x="583" y="0"/>
                </a:cubicBezTo>
                <a:close/>
                <a:moveTo>
                  <a:pt x="229" y="94"/>
                </a:moveTo>
                <a:cubicBezTo>
                  <a:pt x="416" y="94"/>
                  <a:pt x="416" y="94"/>
                  <a:pt x="416" y="94"/>
                </a:cubicBezTo>
                <a:cubicBezTo>
                  <a:pt x="416" y="104"/>
                  <a:pt x="416" y="104"/>
                  <a:pt x="416" y="104"/>
                </a:cubicBezTo>
                <a:cubicBezTo>
                  <a:pt x="229" y="104"/>
                  <a:pt x="229" y="104"/>
                  <a:pt x="229" y="104"/>
                </a:cubicBezTo>
                <a:lnTo>
                  <a:pt x="229" y="94"/>
                </a:lnTo>
                <a:close/>
                <a:moveTo>
                  <a:pt x="322" y="1146"/>
                </a:moveTo>
                <a:cubicBezTo>
                  <a:pt x="302" y="1146"/>
                  <a:pt x="291" y="1125"/>
                  <a:pt x="291" y="1104"/>
                </a:cubicBezTo>
                <a:cubicBezTo>
                  <a:pt x="291" y="1084"/>
                  <a:pt x="302" y="1073"/>
                  <a:pt x="322" y="1073"/>
                </a:cubicBezTo>
                <a:cubicBezTo>
                  <a:pt x="343" y="1073"/>
                  <a:pt x="364" y="1084"/>
                  <a:pt x="364" y="1104"/>
                </a:cubicBezTo>
                <a:cubicBezTo>
                  <a:pt x="364" y="1125"/>
                  <a:pt x="343" y="1146"/>
                  <a:pt x="322" y="1146"/>
                </a:cubicBezTo>
                <a:close/>
                <a:moveTo>
                  <a:pt x="604" y="1011"/>
                </a:moveTo>
                <a:cubicBezTo>
                  <a:pt x="41" y="1011"/>
                  <a:pt x="41" y="1011"/>
                  <a:pt x="41" y="1011"/>
                </a:cubicBezTo>
                <a:cubicBezTo>
                  <a:pt x="41" y="177"/>
                  <a:pt x="41" y="177"/>
                  <a:pt x="41" y="177"/>
                </a:cubicBezTo>
                <a:cubicBezTo>
                  <a:pt x="604" y="177"/>
                  <a:pt x="604" y="177"/>
                  <a:pt x="604" y="177"/>
                </a:cubicBezTo>
                <a:lnTo>
                  <a:pt x="604" y="1011"/>
                </a:lnTo>
                <a:close/>
                <a:moveTo>
                  <a:pt x="604" y="1011"/>
                </a:moveTo>
                <a:lnTo>
                  <a:pt x="604" y="1011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s-ES" altLang="es-ES" sz="3600" smtClean="0"/>
          </a:p>
        </p:txBody>
      </p:sp>
      <p:sp>
        <p:nvSpPr>
          <p:cNvPr id="42" name="AutoShape 81"/>
          <p:cNvSpPr>
            <a:spLocks/>
          </p:cNvSpPr>
          <p:nvPr/>
        </p:nvSpPr>
        <p:spPr bwMode="auto">
          <a:xfrm>
            <a:off x="5561164" y="3485034"/>
            <a:ext cx="449262" cy="328613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0782" y="15633"/>
                </a:moveTo>
                <a:cubicBezTo>
                  <a:pt x="11211" y="15633"/>
                  <a:pt x="11622" y="15565"/>
                  <a:pt x="12011" y="15416"/>
                </a:cubicBezTo>
                <a:cubicBezTo>
                  <a:pt x="12403" y="15272"/>
                  <a:pt x="12778" y="15084"/>
                  <a:pt x="13138" y="14855"/>
                </a:cubicBezTo>
                <a:cubicBezTo>
                  <a:pt x="13498" y="14626"/>
                  <a:pt x="13845" y="14361"/>
                  <a:pt x="14181" y="14073"/>
                </a:cubicBezTo>
                <a:cubicBezTo>
                  <a:pt x="14516" y="13774"/>
                  <a:pt x="14844" y="13471"/>
                  <a:pt x="15168" y="13160"/>
                </a:cubicBezTo>
                <a:cubicBezTo>
                  <a:pt x="16142" y="12226"/>
                  <a:pt x="17126" y="11306"/>
                  <a:pt x="18120" y="10410"/>
                </a:cubicBezTo>
                <a:cubicBezTo>
                  <a:pt x="19112" y="9515"/>
                  <a:pt x="20113" y="8616"/>
                  <a:pt x="21120" y="7714"/>
                </a:cubicBezTo>
                <a:cubicBezTo>
                  <a:pt x="21198" y="7640"/>
                  <a:pt x="21279" y="7570"/>
                  <a:pt x="21360" y="7496"/>
                </a:cubicBezTo>
                <a:cubicBezTo>
                  <a:pt x="21443" y="7429"/>
                  <a:pt x="21524" y="7347"/>
                  <a:pt x="21599" y="7250"/>
                </a:cubicBezTo>
                <a:lnTo>
                  <a:pt x="21599" y="19981"/>
                </a:lnTo>
                <a:cubicBezTo>
                  <a:pt x="21599" y="20416"/>
                  <a:pt x="21470" y="20800"/>
                  <a:pt x="21208" y="21118"/>
                </a:cubicBezTo>
                <a:cubicBezTo>
                  <a:pt x="20946" y="21438"/>
                  <a:pt x="20632" y="21599"/>
                  <a:pt x="20265" y="21599"/>
                </a:cubicBezTo>
                <a:lnTo>
                  <a:pt x="1346" y="21599"/>
                </a:lnTo>
                <a:cubicBezTo>
                  <a:pt x="979" y="21599"/>
                  <a:pt x="663" y="21438"/>
                  <a:pt x="396" y="21118"/>
                </a:cubicBezTo>
                <a:cubicBezTo>
                  <a:pt x="132" y="20803"/>
                  <a:pt x="0" y="20419"/>
                  <a:pt x="0" y="19981"/>
                </a:cubicBezTo>
                <a:lnTo>
                  <a:pt x="0" y="7250"/>
                </a:lnTo>
                <a:cubicBezTo>
                  <a:pt x="75" y="7347"/>
                  <a:pt x="156" y="7429"/>
                  <a:pt x="239" y="7496"/>
                </a:cubicBezTo>
                <a:cubicBezTo>
                  <a:pt x="320" y="7570"/>
                  <a:pt x="401" y="7640"/>
                  <a:pt x="479" y="7714"/>
                </a:cubicBezTo>
                <a:cubicBezTo>
                  <a:pt x="1488" y="8616"/>
                  <a:pt x="2487" y="9514"/>
                  <a:pt x="3481" y="10410"/>
                </a:cubicBezTo>
                <a:cubicBezTo>
                  <a:pt x="4473" y="11306"/>
                  <a:pt x="5457" y="12223"/>
                  <a:pt x="6434" y="13160"/>
                </a:cubicBezTo>
                <a:cubicBezTo>
                  <a:pt x="6738" y="13454"/>
                  <a:pt x="7058" y="13744"/>
                  <a:pt x="7394" y="14038"/>
                </a:cubicBezTo>
                <a:cubicBezTo>
                  <a:pt x="7729" y="14338"/>
                  <a:pt x="8079" y="14599"/>
                  <a:pt x="8437" y="14840"/>
                </a:cubicBezTo>
                <a:cubicBezTo>
                  <a:pt x="8797" y="15075"/>
                  <a:pt x="9174" y="15269"/>
                  <a:pt x="9568" y="15413"/>
                </a:cubicBezTo>
                <a:cubicBezTo>
                  <a:pt x="9965" y="15563"/>
                  <a:pt x="10371" y="15633"/>
                  <a:pt x="10782" y="15633"/>
                </a:cubicBezTo>
                <a:moveTo>
                  <a:pt x="10782" y="12413"/>
                </a:moveTo>
                <a:cubicBezTo>
                  <a:pt x="10540" y="12413"/>
                  <a:pt x="10278" y="12334"/>
                  <a:pt x="9996" y="12167"/>
                </a:cubicBezTo>
                <a:cubicBezTo>
                  <a:pt x="9715" y="12005"/>
                  <a:pt x="9441" y="11806"/>
                  <a:pt x="9171" y="11576"/>
                </a:cubicBezTo>
                <a:cubicBezTo>
                  <a:pt x="8900" y="11347"/>
                  <a:pt x="8638" y="11106"/>
                  <a:pt x="8380" y="10854"/>
                </a:cubicBezTo>
                <a:cubicBezTo>
                  <a:pt x="8121" y="10601"/>
                  <a:pt x="7896" y="10390"/>
                  <a:pt x="7700" y="10222"/>
                </a:cubicBezTo>
                <a:cubicBezTo>
                  <a:pt x="6752" y="9356"/>
                  <a:pt x="5819" y="8507"/>
                  <a:pt x="4891" y="7664"/>
                </a:cubicBezTo>
                <a:cubicBezTo>
                  <a:pt x="3966" y="6815"/>
                  <a:pt x="3023" y="5960"/>
                  <a:pt x="2061" y="5087"/>
                </a:cubicBezTo>
                <a:cubicBezTo>
                  <a:pt x="1882" y="4920"/>
                  <a:pt x="1672" y="4691"/>
                  <a:pt x="1434" y="4406"/>
                </a:cubicBezTo>
                <a:cubicBezTo>
                  <a:pt x="1194" y="4118"/>
                  <a:pt x="974" y="3804"/>
                  <a:pt x="766" y="3460"/>
                </a:cubicBezTo>
                <a:cubicBezTo>
                  <a:pt x="560" y="3110"/>
                  <a:pt x="384" y="2761"/>
                  <a:pt x="239" y="2405"/>
                </a:cubicBezTo>
                <a:cubicBezTo>
                  <a:pt x="95" y="2050"/>
                  <a:pt x="22" y="1724"/>
                  <a:pt x="22" y="1436"/>
                </a:cubicBezTo>
                <a:cubicBezTo>
                  <a:pt x="22" y="1051"/>
                  <a:pt x="164" y="713"/>
                  <a:pt x="443" y="425"/>
                </a:cubicBezTo>
                <a:cubicBezTo>
                  <a:pt x="727" y="143"/>
                  <a:pt x="1025" y="0"/>
                  <a:pt x="1346" y="0"/>
                </a:cubicBezTo>
                <a:lnTo>
                  <a:pt x="20265" y="0"/>
                </a:lnTo>
                <a:cubicBezTo>
                  <a:pt x="20583" y="0"/>
                  <a:pt x="20882" y="143"/>
                  <a:pt x="21161" y="425"/>
                </a:cubicBezTo>
                <a:cubicBezTo>
                  <a:pt x="21438" y="713"/>
                  <a:pt x="21577" y="1051"/>
                  <a:pt x="21577" y="1436"/>
                </a:cubicBezTo>
                <a:cubicBezTo>
                  <a:pt x="21577" y="1724"/>
                  <a:pt x="21504" y="2050"/>
                  <a:pt x="21360" y="2405"/>
                </a:cubicBezTo>
                <a:cubicBezTo>
                  <a:pt x="21215" y="2761"/>
                  <a:pt x="21039" y="3110"/>
                  <a:pt x="20833" y="3460"/>
                </a:cubicBezTo>
                <a:cubicBezTo>
                  <a:pt x="20627" y="3804"/>
                  <a:pt x="20402" y="4121"/>
                  <a:pt x="20165" y="4406"/>
                </a:cubicBezTo>
                <a:cubicBezTo>
                  <a:pt x="19927" y="4691"/>
                  <a:pt x="19717" y="4923"/>
                  <a:pt x="19538" y="5087"/>
                </a:cubicBezTo>
                <a:cubicBezTo>
                  <a:pt x="18578" y="5948"/>
                  <a:pt x="17633" y="6803"/>
                  <a:pt x="16708" y="7652"/>
                </a:cubicBezTo>
                <a:cubicBezTo>
                  <a:pt x="15782" y="8501"/>
                  <a:pt x="14844" y="9356"/>
                  <a:pt x="13899" y="10222"/>
                </a:cubicBezTo>
                <a:cubicBezTo>
                  <a:pt x="13703" y="10390"/>
                  <a:pt x="13481" y="10601"/>
                  <a:pt x="13226" y="10854"/>
                </a:cubicBezTo>
                <a:cubicBezTo>
                  <a:pt x="12971" y="11106"/>
                  <a:pt x="12709" y="11347"/>
                  <a:pt x="12435" y="11576"/>
                </a:cubicBezTo>
                <a:cubicBezTo>
                  <a:pt x="12161" y="11806"/>
                  <a:pt x="11884" y="12005"/>
                  <a:pt x="11603" y="12167"/>
                </a:cubicBezTo>
                <a:cubicBezTo>
                  <a:pt x="11321" y="12334"/>
                  <a:pt x="11064" y="12413"/>
                  <a:pt x="10829" y="12413"/>
                </a:cubicBezTo>
                <a:lnTo>
                  <a:pt x="10804" y="12413"/>
                </a:lnTo>
                <a:lnTo>
                  <a:pt x="10782" y="12413"/>
                </a:lnTo>
                <a:close/>
              </a:path>
            </a:pathLst>
          </a:custGeom>
          <a:solidFill>
            <a:srgbClr val="D32D46"/>
          </a:solidFill>
          <a:ln>
            <a:noFill/>
          </a:ln>
          <a:effectLst/>
          <a:extLst/>
        </p:spPr>
        <p:txBody>
          <a:bodyPr lIns="28571" tIns="28571" rIns="28571" bIns="28571" anchor="ctr"/>
          <a:lstStyle>
            <a:lvl1pPr defTabSz="255588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37931725" indent="-37474525" defTabSz="255588"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eaLnBrk="0" hangingPunct="0"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s-ES" altLang="es-ES" sz="1500" smtClean="0">
              <a:solidFill>
                <a:srgbClr val="44C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sp>
        <p:nvSpPr>
          <p:cNvPr id="43" name="TextBox 4"/>
          <p:cNvSpPr txBox="1">
            <a:spLocks noChangeArrowheads="1"/>
          </p:cNvSpPr>
          <p:nvPr/>
        </p:nvSpPr>
        <p:spPr bwMode="auto">
          <a:xfrm>
            <a:off x="3590181" y="3413537"/>
            <a:ext cx="1811052" cy="800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219200">
              <a:defRPr sz="30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1pPr>
            <a:lvl2pPr marL="37931725" indent="-37474525" defTabSz="1219200">
              <a:defRPr sz="27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2pPr>
            <a:lvl3pPr defTabSz="1219200">
              <a:defRPr sz="21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3pPr>
            <a:lvl4pPr defTabSz="1219200"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4pPr>
            <a:lvl5pPr defTabSz="1219200"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5pPr>
            <a:lvl6pPr marL="41132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6pPr>
            <a:lvl7pPr marL="45704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7pPr>
            <a:lvl8pPr marL="50276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8pPr>
            <a:lvl9pPr marL="54848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9pPr>
          </a:lstStyle>
          <a:p>
            <a:r>
              <a:rPr lang="en-US" altLang="es-ES" sz="1800" dirty="0" err="1" smtClean="0">
                <a:solidFill>
                  <a:srgbClr val="D53044"/>
                </a:solidFill>
              </a:rPr>
              <a:t>Teléfonos</a:t>
            </a:r>
            <a:endParaRPr lang="en-US" altLang="es-ES" sz="1800" dirty="0" smtClean="0">
              <a:solidFill>
                <a:srgbClr val="D53044"/>
              </a:solidFill>
            </a:endParaRPr>
          </a:p>
          <a:p>
            <a:r>
              <a:rPr lang="en-US" altLang="es-ES" sz="1400" dirty="0" smtClean="0">
                <a:solidFill>
                  <a:srgbClr val="D53044"/>
                </a:solidFill>
              </a:rPr>
              <a:t>(+34) 958 24 30 56</a:t>
            </a:r>
          </a:p>
          <a:p>
            <a:r>
              <a:rPr lang="en-US" altLang="es-ES" sz="1400" dirty="0" smtClean="0">
                <a:solidFill>
                  <a:srgbClr val="D53044"/>
                </a:solidFill>
              </a:rPr>
              <a:t>(+34) 958 24 30 55</a:t>
            </a:r>
          </a:p>
        </p:txBody>
      </p:sp>
      <p:sp>
        <p:nvSpPr>
          <p:cNvPr id="44" name="TextBox 4"/>
          <p:cNvSpPr txBox="1">
            <a:spLocks noChangeArrowheads="1"/>
          </p:cNvSpPr>
          <p:nvPr/>
        </p:nvSpPr>
        <p:spPr bwMode="auto">
          <a:xfrm>
            <a:off x="6029374" y="3388821"/>
            <a:ext cx="260052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219200">
              <a:defRPr sz="30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1pPr>
            <a:lvl2pPr marL="37931725" indent="-37474525" defTabSz="1219200">
              <a:defRPr sz="27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2pPr>
            <a:lvl3pPr defTabSz="1219200">
              <a:defRPr sz="21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3pPr>
            <a:lvl4pPr defTabSz="1219200"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4pPr>
            <a:lvl5pPr defTabSz="1219200"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5pPr>
            <a:lvl6pPr marL="41132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6pPr>
            <a:lvl7pPr marL="45704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7pPr>
            <a:lvl8pPr marL="50276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8pPr>
            <a:lvl9pPr marL="5484813" indent="-1827213" defTabSz="1219200" eaLnBrk="0" fontAlgn="base" hangingPunct="0">
              <a:spcAft>
                <a:spcPct val="0"/>
              </a:spcAft>
              <a:buFont typeface="Arial" pitchFamily="34" charset="0"/>
              <a:buChar char="»"/>
              <a:defRPr sz="1500">
                <a:solidFill>
                  <a:schemeClr val="tx1"/>
                </a:solidFill>
                <a:latin typeface="Roboto Light" charset="0"/>
                <a:ea typeface="ＭＳ Ｐゴシック" pitchFamily="34" charset="-128"/>
                <a:cs typeface="Roboto Light" charset="0"/>
              </a:defRPr>
            </a:lvl9pPr>
          </a:lstStyle>
          <a:p>
            <a:r>
              <a:rPr lang="en-US" altLang="es-ES" sz="1600" dirty="0" err="1" smtClean="0">
                <a:solidFill>
                  <a:srgbClr val="737572"/>
                </a:solidFill>
              </a:rPr>
              <a:t>Correo</a:t>
            </a:r>
            <a:r>
              <a:rPr lang="en-US" altLang="es-ES" sz="1600" dirty="0" smtClean="0">
                <a:solidFill>
                  <a:srgbClr val="737572"/>
                </a:solidFill>
              </a:rPr>
              <a:t>/web</a:t>
            </a:r>
          </a:p>
          <a:p>
            <a:r>
              <a:rPr lang="en-US" altLang="es-ES" sz="1400" dirty="0" smtClean="0">
                <a:solidFill>
                  <a:srgbClr val="737572"/>
                </a:solidFill>
              </a:rPr>
              <a:t>derechos@ugr.es</a:t>
            </a:r>
          </a:p>
          <a:p>
            <a:r>
              <a:rPr lang="en-US" altLang="es-ES" sz="1400" dirty="0" smtClean="0">
                <a:solidFill>
                  <a:srgbClr val="737572"/>
                </a:solidFill>
              </a:rPr>
              <a:t>bibadquisiciones@ugr.es</a:t>
            </a:r>
            <a:endParaRPr lang="en-US" altLang="es-ES" sz="1400" dirty="0">
              <a:solidFill>
                <a:srgbClr val="73757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52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40" grpId="0"/>
      <p:bldP spid="43" grpId="0"/>
      <p:bldP spid="44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553</Words>
  <Application>Microsoft Office PowerPoint</Application>
  <PresentationFormat>Presentación en pantalla (4:3)</PresentationFormat>
  <Paragraphs>84</Paragraphs>
  <Slides>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69</cp:revision>
  <dcterms:created xsi:type="dcterms:W3CDTF">2017-11-22T10:36:25Z</dcterms:created>
  <dcterms:modified xsi:type="dcterms:W3CDTF">2021-01-28T08:42:55Z</dcterms:modified>
</cp:coreProperties>
</file>