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256" r:id="rId3"/>
    <p:sldId id="277" r:id="rId4"/>
    <p:sldId id="279" r:id="rId5"/>
    <p:sldId id="281" r:id="rId6"/>
    <p:sldId id="284" r:id="rId7"/>
    <p:sldId id="282" r:id="rId8"/>
    <p:sldId id="283" r:id="rId9"/>
    <p:sldId id="280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00" autoAdjust="0"/>
  </p:normalViewPr>
  <p:slideViewPr>
    <p:cSldViewPr>
      <p:cViewPr varScale="1">
        <p:scale>
          <a:sx n="93" d="100"/>
          <a:sy n="93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54006-E646-41F9-B28F-D0B0EB4081B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71D76-F88F-4FA8-90F4-21D78BC2A6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060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s-ES">
                <a:ea typeface="ＭＳ Ｐゴシック" pitchFamily="34" charset="-128"/>
              </a:rPr>
              <a:t>Drag Picture and Send to Back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83C887-C398-4F76-9A67-2C40C8D9F77B}" type="slidenum">
              <a:rPr lang="en-US" altLang="es-ES" smtClean="0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s-E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1D76-F88F-4FA8-90F4-21D78BC2A68B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13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1D76-F88F-4FA8-90F4-21D78BC2A68B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071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1D76-F88F-4FA8-90F4-21D78BC2A68B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33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1D76-F88F-4FA8-90F4-21D78BC2A68B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33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1D76-F88F-4FA8-90F4-21D78BC2A68B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33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1D76-F88F-4FA8-90F4-21D78BC2A68B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33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1D76-F88F-4FA8-90F4-21D78BC2A68B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3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2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40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28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9"/>
          <p:cNvCxnSpPr/>
          <p:nvPr userDrawn="1"/>
        </p:nvCxnSpPr>
        <p:spPr>
          <a:xfrm>
            <a:off x="2235200" y="6278563"/>
            <a:ext cx="5865813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n 6" descr="UGR-MARCA-02-monocrom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5873750"/>
            <a:ext cx="18446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Picture Placeholder 21"/>
          <p:cNvSpPr>
            <a:spLocks noGrp="1" noChangeAspect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>
              <a:defRPr sz="15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23113985"/>
      </p:ext>
    </p:extLst>
  </p:cSld>
  <p:clrMapOvr>
    <a:masterClrMapping/>
  </p:clrMapOvr>
  <p:transition spd="med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51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24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13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43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766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44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7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82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F982-6057-4AD0-9B99-B5FD44693422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9BE83-E14E-4E6A-A6E0-E77C1403CD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738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auto">
          <a:xfrm rot="16200000">
            <a:off x="1143000" y="-1143000"/>
            <a:ext cx="6858000" cy="9144000"/>
          </a:xfrm>
          <a:prstGeom prst="rect">
            <a:avLst/>
          </a:prstGeom>
          <a:solidFill>
            <a:srgbClr val="2F3A49">
              <a:alpha val="67842"/>
            </a:srgb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22860" rIns="45720" bIns="22860" anchor="ctr"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_tradnl" altLang="es-ES" sz="1800">
              <a:solidFill>
                <a:srgbClr val="FFFFFF"/>
              </a:solidFill>
              <a:cs typeface="+mn-cs"/>
            </a:endParaRPr>
          </a:p>
        </p:txBody>
      </p:sp>
      <p:pic>
        <p:nvPicPr>
          <p:cNvPr id="32" name="Imagen 31" descr="UGR-MARCA-01-negativ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963" y="1377950"/>
            <a:ext cx="3089275" cy="308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11"/>
          <p:cNvSpPr txBox="1">
            <a:spLocks noChangeArrowheads="1"/>
          </p:cNvSpPr>
          <p:nvPr/>
        </p:nvSpPr>
        <p:spPr bwMode="auto">
          <a:xfrm>
            <a:off x="0" y="4191000"/>
            <a:ext cx="9144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22860" rIns="45720" bIns="22860"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s-ES" sz="1600">
                <a:solidFill>
                  <a:schemeClr val="bg1"/>
                </a:solidFill>
                <a:latin typeface="Roboto Thin"/>
                <a:ea typeface="ＭＳ Ｐゴシック" pitchFamily="34" charset="-128"/>
                <a:cs typeface="Roboto Light"/>
              </a:rPr>
              <a:t>BIBLIOTECA UNIVERSITARIA</a:t>
            </a:r>
            <a:endParaRPr lang="en-US" altLang="es-ES" sz="1600">
              <a:solidFill>
                <a:schemeClr val="bg1"/>
              </a:solidFill>
              <a:latin typeface="Roboto Regular"/>
              <a:ea typeface="ＭＳ Ｐゴシック" pitchFamily="34" charset="-128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848560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 txBox="1">
            <a:spLocks/>
          </p:cNvSpPr>
          <p:nvPr/>
        </p:nvSpPr>
        <p:spPr>
          <a:xfrm>
            <a:off x="1366528" y="3861048"/>
            <a:ext cx="62646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Jornadas de buenas prácticas</a:t>
            </a:r>
          </a:p>
        </p:txBody>
      </p:sp>
      <p:sp>
        <p:nvSpPr>
          <p:cNvPr id="4" name="AutoShape 2" descr="Expania : AsociaciÃ³n de Usuarios de Ex Libris en EspaÃ±a | Glosario de  tÃ©rminos biblioteca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4" descr="Expania : AsociaciÃ³n de Usuarios de Ex Libris en EspaÃ±a | Glosario de  tÃ©rminos bibliotecari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5488"/>
            <a:ext cx="20177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9 Conector recto"/>
          <p:cNvCxnSpPr/>
          <p:nvPr/>
        </p:nvCxnSpPr>
        <p:spPr>
          <a:xfrm flipV="1">
            <a:off x="2435225" y="6308725"/>
            <a:ext cx="5160963" cy="0"/>
          </a:xfrm>
          <a:prstGeom prst="line">
            <a:avLst/>
          </a:prstGeom>
          <a:ln w="25400">
            <a:solidFill>
              <a:srgbClr val="7375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Elipse"/>
          <p:cNvSpPr/>
          <p:nvPr/>
        </p:nvSpPr>
        <p:spPr>
          <a:xfrm>
            <a:off x="7981950" y="5983288"/>
            <a:ext cx="647700" cy="649287"/>
          </a:xfrm>
          <a:prstGeom prst="ellipse">
            <a:avLst/>
          </a:prstGeom>
          <a:solidFill>
            <a:srgbClr val="D5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2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539750" y="1268413"/>
            <a:ext cx="83899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Sesiones</a:t>
            </a: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 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virtuales</a:t>
            </a: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 de 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actualización</a:t>
            </a:r>
            <a:endParaRPr lang="en-US" altLang="es-ES" sz="40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sp>
        <p:nvSpPr>
          <p:cNvPr id="13" name="2 Subtítulo"/>
          <p:cNvSpPr txBox="1">
            <a:spLocks/>
          </p:cNvSpPr>
          <p:nvPr/>
        </p:nvSpPr>
        <p:spPr>
          <a:xfrm>
            <a:off x="1366528" y="2204864"/>
            <a:ext cx="63738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Servicio de Coordinación y Gestión del Sistema</a:t>
            </a:r>
            <a:endParaRPr lang="es-ES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s-E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Gerardo </a:t>
            </a:r>
            <a:r>
              <a:rPr lang="es-E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Ruiz Puertas</a:t>
            </a:r>
          </a:p>
          <a:p>
            <a:r>
              <a:rPr lang="es-ES_tradnl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Juan José Sánchez Guerrero</a:t>
            </a:r>
            <a:endParaRPr lang="es-E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76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7981950" y="5983288"/>
            <a:ext cx="647700" cy="649287"/>
          </a:xfrm>
          <a:prstGeom prst="ellipse">
            <a:avLst/>
          </a:prstGeom>
          <a:solidFill>
            <a:srgbClr val="D5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D27C38A-1A47-4D08-A89F-9B7FF095F058}" type="slidenum">
              <a:rPr lang="es-ES"/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s-ES" dirty="0"/>
          </a:p>
        </p:txBody>
      </p:sp>
      <p:pic>
        <p:nvPicPr>
          <p:cNvPr id="5123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5488"/>
            <a:ext cx="20177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84213" y="531813"/>
            <a:ext cx="5076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Introducción</a:t>
            </a:r>
            <a:endParaRPr lang="en-US" altLang="es-ES" sz="40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sp>
        <p:nvSpPr>
          <p:cNvPr id="5125" name="22 CuadroTexto"/>
          <p:cNvSpPr txBox="1">
            <a:spLocks noChangeArrowheads="1"/>
          </p:cNvSpPr>
          <p:nvPr/>
        </p:nvSpPr>
        <p:spPr bwMode="auto">
          <a:xfrm>
            <a:off x="565150" y="1484784"/>
            <a:ext cx="81835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just" eaLnBrk="1" hangingPunct="1">
              <a:spcBef>
                <a:spcPct val="0"/>
              </a:spcBef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Nuevas tecnologías en sesiones virtuales.</a:t>
            </a:r>
          </a:p>
          <a:p>
            <a:pPr marL="457200" indent="-457200" algn="just" eaLnBrk="1" hangingPunct="1">
              <a:spcBef>
                <a:spcPct val="0"/>
              </a:spcBef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Dificultades organizativas de sesiones presenciales.</a:t>
            </a:r>
          </a:p>
          <a:p>
            <a:pPr marL="457200" indent="-457200" algn="just" eaLnBrk="1" hangingPunct="1">
              <a:spcBef>
                <a:spcPct val="0"/>
              </a:spcBef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Confinamiento.</a:t>
            </a:r>
          </a:p>
          <a:p>
            <a:pPr marL="457200" indent="-457200" algn="just" eaLnBrk="1" hangingPunct="1">
              <a:spcBef>
                <a:spcPct val="0"/>
              </a:spcBef>
            </a:pPr>
            <a:endParaRPr lang="es-ES_tradnl" altLang="es-ES" dirty="0">
              <a:solidFill>
                <a:srgbClr val="737572"/>
              </a:solidFill>
              <a:latin typeface="Roboto Light"/>
            </a:endParaRPr>
          </a:p>
          <a:p>
            <a:pPr marL="457200" indent="-457200" algn="just" eaLnBrk="1" hangingPunct="1">
              <a:spcBef>
                <a:spcPct val="0"/>
              </a:spcBef>
            </a:pPr>
            <a:endParaRPr lang="es-ES_tradnl" altLang="es-ES" dirty="0">
              <a:solidFill>
                <a:srgbClr val="737572"/>
              </a:solidFill>
              <a:latin typeface="Roboto Light"/>
            </a:endParaRPr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17525"/>
            <a:ext cx="19526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"/>
          <p:cNvCxnSpPr/>
          <p:nvPr/>
        </p:nvCxnSpPr>
        <p:spPr>
          <a:xfrm flipV="1">
            <a:off x="2435225" y="6308725"/>
            <a:ext cx="5160963" cy="0"/>
          </a:xfrm>
          <a:prstGeom prst="line">
            <a:avLst/>
          </a:prstGeom>
          <a:ln w="25400">
            <a:solidFill>
              <a:srgbClr val="7375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7981950" y="5983288"/>
            <a:ext cx="647700" cy="649287"/>
          </a:xfrm>
          <a:prstGeom prst="ellipse">
            <a:avLst/>
          </a:prstGeom>
          <a:solidFill>
            <a:srgbClr val="D5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4</a:t>
            </a:r>
          </a:p>
        </p:txBody>
      </p:sp>
      <p:pic>
        <p:nvPicPr>
          <p:cNvPr id="6147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5488"/>
            <a:ext cx="20177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84213" y="531813"/>
            <a:ext cx="5076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Objetivos</a:t>
            </a:r>
            <a:endParaRPr lang="en-US" altLang="es-ES" sz="40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sp>
        <p:nvSpPr>
          <p:cNvPr id="6149" name="22 CuadroTexto"/>
          <p:cNvSpPr txBox="1">
            <a:spLocks noChangeArrowheads="1"/>
          </p:cNvSpPr>
          <p:nvPr/>
        </p:nvSpPr>
        <p:spPr bwMode="auto">
          <a:xfrm>
            <a:off x="565150" y="1412776"/>
            <a:ext cx="818356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algn="just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Buscar un formato eficaz para la difusión masiva de </a:t>
            </a:r>
            <a:r>
              <a:rPr lang="es-ES_tradnl" altLang="es-ES" dirty="0" smtClean="0">
                <a:solidFill>
                  <a:srgbClr val="737572"/>
                </a:solidFill>
                <a:latin typeface="Roboto Light"/>
              </a:rPr>
              <a:t>novedades o actualizaciones.</a:t>
            </a:r>
            <a:endParaRPr lang="es-ES_tradnl" altLang="es-ES" dirty="0">
              <a:solidFill>
                <a:srgbClr val="737572"/>
              </a:solidFill>
              <a:latin typeface="Roboto Light"/>
            </a:endParaRPr>
          </a:p>
          <a:p>
            <a:pPr marL="514350" indent="-514350" algn="just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Minimizar el impacto de las formaciones en el servicio.</a:t>
            </a:r>
          </a:p>
          <a:p>
            <a:pPr marL="514350" indent="-514350" algn="just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Reforzar procesos en Alma</a:t>
            </a:r>
          </a:p>
          <a:p>
            <a:pPr marL="514350" indent="-514350" algn="just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Disponer de sesiones grabadas</a:t>
            </a: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17525"/>
            <a:ext cx="19526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"/>
          <p:cNvCxnSpPr/>
          <p:nvPr/>
        </p:nvCxnSpPr>
        <p:spPr>
          <a:xfrm flipV="1">
            <a:off x="2435225" y="6308725"/>
            <a:ext cx="5160963" cy="0"/>
          </a:xfrm>
          <a:prstGeom prst="line">
            <a:avLst/>
          </a:prstGeom>
          <a:ln w="25400">
            <a:solidFill>
              <a:srgbClr val="7375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11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7981950" y="5983288"/>
            <a:ext cx="647700" cy="649287"/>
          </a:xfrm>
          <a:prstGeom prst="ellipse">
            <a:avLst/>
          </a:prstGeom>
          <a:solidFill>
            <a:srgbClr val="D5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5</a:t>
            </a:r>
          </a:p>
        </p:txBody>
      </p:sp>
      <p:pic>
        <p:nvPicPr>
          <p:cNvPr id="6147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5488"/>
            <a:ext cx="20177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84213" y="531813"/>
            <a:ext cx="5076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Retos</a:t>
            </a:r>
            <a:endParaRPr lang="en-US" altLang="es-ES" sz="40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sp>
        <p:nvSpPr>
          <p:cNvPr id="6149" name="22 CuadroTexto"/>
          <p:cNvSpPr txBox="1">
            <a:spLocks noChangeArrowheads="1"/>
          </p:cNvSpPr>
          <p:nvPr/>
        </p:nvSpPr>
        <p:spPr bwMode="auto">
          <a:xfrm>
            <a:off x="565150" y="1412776"/>
            <a:ext cx="818356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Formación previa del personal para acceso a las sesiones virtuales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Preparación previa de equipos informáticos (altavoces, software de videoconferencias, </a:t>
            </a:r>
            <a:r>
              <a:rPr lang="es-ES_tradnl" altLang="es-ES" dirty="0" smtClean="0">
                <a:solidFill>
                  <a:srgbClr val="737572"/>
                </a:solidFill>
                <a:latin typeface="Roboto Light"/>
              </a:rPr>
              <a:t>micrófonos…)</a:t>
            </a:r>
            <a:endParaRPr lang="es-ES_tradnl" altLang="es-ES" dirty="0">
              <a:solidFill>
                <a:srgbClr val="737572"/>
              </a:solidFill>
              <a:latin typeface="Roboto Light"/>
            </a:endParaRP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Resolver problemas de conectividad y audio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s-ES_tradnl" altLang="es-ES" dirty="0">
              <a:solidFill>
                <a:srgbClr val="737572"/>
              </a:solidFill>
              <a:latin typeface="Roboto Light"/>
            </a:endParaRP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17525"/>
            <a:ext cx="19526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"/>
          <p:cNvCxnSpPr/>
          <p:nvPr/>
        </p:nvCxnSpPr>
        <p:spPr>
          <a:xfrm flipV="1">
            <a:off x="2435225" y="6308725"/>
            <a:ext cx="5160963" cy="0"/>
          </a:xfrm>
          <a:prstGeom prst="line">
            <a:avLst/>
          </a:prstGeom>
          <a:ln w="25400">
            <a:solidFill>
              <a:srgbClr val="7375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67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7981950" y="5983288"/>
            <a:ext cx="647700" cy="649287"/>
          </a:xfrm>
          <a:prstGeom prst="ellipse">
            <a:avLst/>
          </a:prstGeom>
          <a:solidFill>
            <a:srgbClr val="D5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6</a:t>
            </a:r>
          </a:p>
        </p:txBody>
      </p:sp>
      <p:pic>
        <p:nvPicPr>
          <p:cNvPr id="6147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5488"/>
            <a:ext cx="20177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84213" y="531813"/>
            <a:ext cx="5076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Metodología</a:t>
            </a:r>
            <a:endParaRPr lang="en-US" altLang="es-ES" sz="40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sp>
        <p:nvSpPr>
          <p:cNvPr id="6149" name="22 CuadroTexto"/>
          <p:cNvSpPr txBox="1">
            <a:spLocks noChangeArrowheads="1"/>
          </p:cNvSpPr>
          <p:nvPr/>
        </p:nvSpPr>
        <p:spPr bwMode="auto">
          <a:xfrm>
            <a:off x="565150" y="1412776"/>
            <a:ext cx="818356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Uso de </a:t>
            </a:r>
            <a:r>
              <a:rPr lang="es-ES_tradnl" altLang="es-ES" dirty="0" err="1">
                <a:solidFill>
                  <a:srgbClr val="737572"/>
                </a:solidFill>
                <a:latin typeface="Roboto Light"/>
              </a:rPr>
              <a:t>Meet</a:t>
            </a: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 de Google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Todos los micrófonos mutados para evitar ruido y acoples.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Planteamiento de dudas mediante chat.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Grabación del video de la sesión.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Envío por correo de la sesión grabada y documento con el esquema.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s-ES_tradnl" altLang="es-ES" dirty="0">
              <a:solidFill>
                <a:srgbClr val="737572"/>
              </a:solidFill>
              <a:latin typeface="Roboto Light"/>
            </a:endParaRP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17525"/>
            <a:ext cx="19526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"/>
          <p:cNvCxnSpPr/>
          <p:nvPr/>
        </p:nvCxnSpPr>
        <p:spPr>
          <a:xfrm flipV="1">
            <a:off x="2435225" y="6308725"/>
            <a:ext cx="5160963" cy="0"/>
          </a:xfrm>
          <a:prstGeom prst="line">
            <a:avLst/>
          </a:prstGeom>
          <a:ln w="25400">
            <a:solidFill>
              <a:srgbClr val="7375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92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7981950" y="5983288"/>
            <a:ext cx="647700" cy="649287"/>
          </a:xfrm>
          <a:prstGeom prst="ellipse">
            <a:avLst/>
          </a:prstGeom>
          <a:solidFill>
            <a:srgbClr val="D5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/>
              <a:t>7</a:t>
            </a:r>
            <a:endParaRPr lang="es-ES" dirty="0"/>
          </a:p>
        </p:txBody>
      </p:sp>
      <p:pic>
        <p:nvPicPr>
          <p:cNvPr id="6147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5488"/>
            <a:ext cx="20177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84213" y="531813"/>
            <a:ext cx="5076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Resultados</a:t>
            </a:r>
            <a:endParaRPr lang="en-US" altLang="es-ES" sz="40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sp>
        <p:nvSpPr>
          <p:cNvPr id="6149" name="22 CuadroTexto"/>
          <p:cNvSpPr txBox="1">
            <a:spLocks noChangeArrowheads="1"/>
          </p:cNvSpPr>
          <p:nvPr/>
        </p:nvSpPr>
        <p:spPr bwMode="auto">
          <a:xfrm>
            <a:off x="565150" y="1412776"/>
            <a:ext cx="81835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10 sesiones para el personal catalogador.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3 sesiones para el personal de mostrador.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Gran participación del personal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Reducción del número de horas de ausencia para sesiones de </a:t>
            </a:r>
            <a:r>
              <a:rPr lang="es-ES_tradnl" altLang="es-ES">
                <a:solidFill>
                  <a:srgbClr val="737572"/>
                </a:solidFill>
                <a:latin typeface="Roboto Light"/>
              </a:rPr>
              <a:t>actualización.</a:t>
            </a:r>
            <a:endParaRPr lang="es-ES_tradnl" altLang="es-ES" dirty="0">
              <a:solidFill>
                <a:srgbClr val="737572"/>
              </a:solidFill>
              <a:latin typeface="Roboto Light"/>
            </a:endParaRP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17525"/>
            <a:ext cx="19526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"/>
          <p:cNvCxnSpPr/>
          <p:nvPr/>
        </p:nvCxnSpPr>
        <p:spPr>
          <a:xfrm flipV="1">
            <a:off x="2435225" y="6308725"/>
            <a:ext cx="5160963" cy="0"/>
          </a:xfrm>
          <a:prstGeom prst="line">
            <a:avLst/>
          </a:prstGeom>
          <a:ln w="25400">
            <a:solidFill>
              <a:srgbClr val="7375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31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Elipse"/>
          <p:cNvSpPr/>
          <p:nvPr/>
        </p:nvSpPr>
        <p:spPr>
          <a:xfrm>
            <a:off x="7981950" y="5983288"/>
            <a:ext cx="647700" cy="649287"/>
          </a:xfrm>
          <a:prstGeom prst="ellipse">
            <a:avLst/>
          </a:prstGeom>
          <a:solidFill>
            <a:srgbClr val="D5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/>
              <a:t>8</a:t>
            </a:r>
            <a:endParaRPr lang="es-ES" dirty="0"/>
          </a:p>
        </p:txBody>
      </p:sp>
      <p:pic>
        <p:nvPicPr>
          <p:cNvPr id="6147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5488"/>
            <a:ext cx="201771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84213" y="531813"/>
            <a:ext cx="66960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¿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Qué</a:t>
            </a: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 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hemos</a:t>
            </a: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 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aprendido</a:t>
            </a: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?</a:t>
            </a:r>
          </a:p>
        </p:txBody>
      </p:sp>
      <p:sp>
        <p:nvSpPr>
          <p:cNvPr id="6149" name="22 CuadroTexto"/>
          <p:cNvSpPr txBox="1">
            <a:spLocks noChangeArrowheads="1"/>
          </p:cNvSpPr>
          <p:nvPr/>
        </p:nvSpPr>
        <p:spPr bwMode="auto">
          <a:xfrm>
            <a:off x="565150" y="1412776"/>
            <a:ext cx="83993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Las sesiones que superan los 60 minutos producen cansancio.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Mejor diferenciar las sesiones por temática/servicio.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Resolución de dudas más ágil y eficaz.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Implantación más rápida de nuevos procesos.</a:t>
            </a:r>
          </a:p>
          <a:p>
            <a:pPr marL="514350" indent="-514350" algn="just" eaLnBrk="1" hangingPunct="1">
              <a:spcBef>
                <a:spcPct val="0"/>
              </a:spcBef>
              <a:defRPr/>
            </a:pPr>
            <a:r>
              <a:rPr lang="es-ES_tradnl" altLang="es-ES" dirty="0">
                <a:solidFill>
                  <a:srgbClr val="737572"/>
                </a:solidFill>
                <a:latin typeface="Roboto Light"/>
              </a:rPr>
              <a:t>Mejora de las competencias TIC en herramientas de videoconferencia</a:t>
            </a:r>
            <a:r>
              <a:rPr lang="es-ES_tradnl" altLang="es-ES" dirty="0" smtClean="0">
                <a:solidFill>
                  <a:srgbClr val="737572"/>
                </a:solidFill>
                <a:latin typeface="Roboto Light"/>
              </a:rPr>
              <a:t>.</a:t>
            </a:r>
            <a:endParaRPr lang="es-ES_tradnl" altLang="es-ES" dirty="0">
              <a:solidFill>
                <a:srgbClr val="737572"/>
              </a:solidFill>
              <a:latin typeface="Roboto Light"/>
            </a:endParaRP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517525"/>
            <a:ext cx="19526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8 Conector recto"/>
          <p:cNvCxnSpPr/>
          <p:nvPr/>
        </p:nvCxnSpPr>
        <p:spPr>
          <a:xfrm flipV="1">
            <a:off x="2435225" y="6308725"/>
            <a:ext cx="5160963" cy="0"/>
          </a:xfrm>
          <a:prstGeom prst="line">
            <a:avLst/>
          </a:prstGeom>
          <a:ln w="25400">
            <a:solidFill>
              <a:srgbClr val="7375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08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19125" y="1970088"/>
            <a:ext cx="60102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Gracias 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por</a:t>
            </a: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 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su</a:t>
            </a:r>
            <a:r>
              <a:rPr lang="en-US" altLang="es-ES" sz="40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 </a:t>
            </a:r>
            <a:r>
              <a:rPr lang="en-US" altLang="es-ES" sz="40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atención</a:t>
            </a:r>
            <a:endParaRPr lang="en-US" altLang="es-ES" sz="40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Para </a:t>
            </a:r>
            <a:r>
              <a:rPr lang="en-US" altLang="es-ES" sz="20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contactar</a:t>
            </a: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 con </a:t>
            </a:r>
            <a:r>
              <a:rPr lang="en-US" altLang="es-ES" sz="20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nosotros</a:t>
            </a: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, </a:t>
            </a:r>
            <a:r>
              <a:rPr lang="en-US" altLang="es-ES" sz="20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pueden</a:t>
            </a: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 </a:t>
            </a:r>
            <a:r>
              <a:rPr lang="en-US" altLang="es-ES" sz="20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dirigirse</a:t>
            </a: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 a: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2000" dirty="0">
              <a:solidFill>
                <a:srgbClr val="737572"/>
              </a:solidFill>
              <a:latin typeface="Roboto Light"/>
              <a:ea typeface="ＭＳ Ｐゴシック" pitchFamily="34" charset="-128"/>
              <a:cs typeface="Roboto Ligh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Centro de </a:t>
            </a:r>
            <a:r>
              <a:rPr lang="en-US" altLang="es-ES" sz="20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coordinación</a:t>
            </a: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 y </a:t>
            </a:r>
            <a:r>
              <a:rPr lang="en-US" altLang="es-ES" sz="20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gestión</a:t>
            </a:r>
            <a:r>
              <a:rPr lang="en-US" altLang="es-ES" sz="20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 del </a:t>
            </a:r>
            <a:r>
              <a:rPr lang="en-US" altLang="es-ES" sz="20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sistema</a:t>
            </a:r>
            <a:endParaRPr lang="en-US" altLang="es-ES" sz="2000" dirty="0">
              <a:solidFill>
                <a:srgbClr val="737572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943100"/>
            <a:ext cx="193675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Freeform 215"/>
          <p:cNvSpPr>
            <a:spLocks noChangeArrowheads="1"/>
          </p:cNvSpPr>
          <p:nvPr/>
        </p:nvSpPr>
        <p:spPr bwMode="auto">
          <a:xfrm>
            <a:off x="857250" y="4221162"/>
            <a:ext cx="314325" cy="588963"/>
          </a:xfrm>
          <a:custGeom>
            <a:avLst/>
            <a:gdLst>
              <a:gd name="T0" fmla="*/ 583 w 646"/>
              <a:gd name="T1" fmla="*/ 0 h 1210"/>
              <a:gd name="T2" fmla="*/ 62 w 646"/>
              <a:gd name="T3" fmla="*/ 0 h 1210"/>
              <a:gd name="T4" fmla="*/ 0 w 646"/>
              <a:gd name="T5" fmla="*/ 63 h 1210"/>
              <a:gd name="T6" fmla="*/ 0 w 646"/>
              <a:gd name="T7" fmla="*/ 1146 h 1210"/>
              <a:gd name="T8" fmla="*/ 62 w 646"/>
              <a:gd name="T9" fmla="*/ 1209 h 1210"/>
              <a:gd name="T10" fmla="*/ 583 w 646"/>
              <a:gd name="T11" fmla="*/ 1209 h 1210"/>
              <a:gd name="T12" fmla="*/ 645 w 646"/>
              <a:gd name="T13" fmla="*/ 1146 h 1210"/>
              <a:gd name="T14" fmla="*/ 645 w 646"/>
              <a:gd name="T15" fmla="*/ 63 h 1210"/>
              <a:gd name="T16" fmla="*/ 583 w 646"/>
              <a:gd name="T17" fmla="*/ 0 h 1210"/>
              <a:gd name="T18" fmla="*/ 229 w 646"/>
              <a:gd name="T19" fmla="*/ 94 h 1210"/>
              <a:gd name="T20" fmla="*/ 416 w 646"/>
              <a:gd name="T21" fmla="*/ 94 h 1210"/>
              <a:gd name="T22" fmla="*/ 416 w 646"/>
              <a:gd name="T23" fmla="*/ 104 h 1210"/>
              <a:gd name="T24" fmla="*/ 229 w 646"/>
              <a:gd name="T25" fmla="*/ 104 h 1210"/>
              <a:gd name="T26" fmla="*/ 229 w 646"/>
              <a:gd name="T27" fmla="*/ 94 h 1210"/>
              <a:gd name="T28" fmla="*/ 322 w 646"/>
              <a:gd name="T29" fmla="*/ 1146 h 1210"/>
              <a:gd name="T30" fmla="*/ 291 w 646"/>
              <a:gd name="T31" fmla="*/ 1104 h 1210"/>
              <a:gd name="T32" fmla="*/ 322 w 646"/>
              <a:gd name="T33" fmla="*/ 1073 h 1210"/>
              <a:gd name="T34" fmla="*/ 364 w 646"/>
              <a:gd name="T35" fmla="*/ 1104 h 1210"/>
              <a:gd name="T36" fmla="*/ 322 w 646"/>
              <a:gd name="T37" fmla="*/ 1146 h 1210"/>
              <a:gd name="T38" fmla="*/ 604 w 646"/>
              <a:gd name="T39" fmla="*/ 1011 h 1210"/>
              <a:gd name="T40" fmla="*/ 41 w 646"/>
              <a:gd name="T41" fmla="*/ 1011 h 1210"/>
              <a:gd name="T42" fmla="*/ 41 w 646"/>
              <a:gd name="T43" fmla="*/ 177 h 1210"/>
              <a:gd name="T44" fmla="*/ 604 w 646"/>
              <a:gd name="T45" fmla="*/ 177 h 1210"/>
              <a:gd name="T46" fmla="*/ 604 w 646"/>
              <a:gd name="T47" fmla="*/ 1011 h 1210"/>
              <a:gd name="T48" fmla="*/ 604 w 646"/>
              <a:gd name="T49" fmla="*/ 1011 h 1210"/>
              <a:gd name="T50" fmla="*/ 604 w 646"/>
              <a:gd name="T51" fmla="*/ 1011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46" h="1210">
                <a:moveTo>
                  <a:pt x="583" y="0"/>
                </a:moveTo>
                <a:cubicBezTo>
                  <a:pt x="62" y="0"/>
                  <a:pt x="62" y="0"/>
                  <a:pt x="62" y="0"/>
                </a:cubicBezTo>
                <a:cubicBezTo>
                  <a:pt x="31" y="0"/>
                  <a:pt x="0" y="31"/>
                  <a:pt x="0" y="63"/>
                </a:cubicBezTo>
                <a:cubicBezTo>
                  <a:pt x="0" y="1146"/>
                  <a:pt x="0" y="1146"/>
                  <a:pt x="0" y="1146"/>
                </a:cubicBezTo>
                <a:cubicBezTo>
                  <a:pt x="0" y="1177"/>
                  <a:pt x="31" y="1209"/>
                  <a:pt x="62" y="1209"/>
                </a:cubicBezTo>
                <a:cubicBezTo>
                  <a:pt x="583" y="1209"/>
                  <a:pt x="583" y="1209"/>
                  <a:pt x="583" y="1209"/>
                </a:cubicBezTo>
                <a:cubicBezTo>
                  <a:pt x="614" y="1209"/>
                  <a:pt x="645" y="1177"/>
                  <a:pt x="645" y="1146"/>
                </a:cubicBezTo>
                <a:cubicBezTo>
                  <a:pt x="645" y="63"/>
                  <a:pt x="645" y="63"/>
                  <a:pt x="645" y="63"/>
                </a:cubicBezTo>
                <a:cubicBezTo>
                  <a:pt x="645" y="31"/>
                  <a:pt x="614" y="0"/>
                  <a:pt x="583" y="0"/>
                </a:cubicBezTo>
                <a:close/>
                <a:moveTo>
                  <a:pt x="229" y="94"/>
                </a:moveTo>
                <a:cubicBezTo>
                  <a:pt x="416" y="94"/>
                  <a:pt x="416" y="94"/>
                  <a:pt x="416" y="94"/>
                </a:cubicBezTo>
                <a:cubicBezTo>
                  <a:pt x="416" y="104"/>
                  <a:pt x="416" y="104"/>
                  <a:pt x="416" y="104"/>
                </a:cubicBezTo>
                <a:cubicBezTo>
                  <a:pt x="229" y="104"/>
                  <a:pt x="229" y="104"/>
                  <a:pt x="229" y="104"/>
                </a:cubicBezTo>
                <a:lnTo>
                  <a:pt x="229" y="94"/>
                </a:lnTo>
                <a:close/>
                <a:moveTo>
                  <a:pt x="322" y="1146"/>
                </a:moveTo>
                <a:cubicBezTo>
                  <a:pt x="302" y="1146"/>
                  <a:pt x="291" y="1125"/>
                  <a:pt x="291" y="1104"/>
                </a:cubicBezTo>
                <a:cubicBezTo>
                  <a:pt x="291" y="1084"/>
                  <a:pt x="302" y="1073"/>
                  <a:pt x="322" y="1073"/>
                </a:cubicBezTo>
                <a:cubicBezTo>
                  <a:pt x="343" y="1073"/>
                  <a:pt x="364" y="1084"/>
                  <a:pt x="364" y="1104"/>
                </a:cubicBezTo>
                <a:cubicBezTo>
                  <a:pt x="364" y="1125"/>
                  <a:pt x="343" y="1146"/>
                  <a:pt x="322" y="1146"/>
                </a:cubicBezTo>
                <a:close/>
                <a:moveTo>
                  <a:pt x="604" y="1011"/>
                </a:moveTo>
                <a:cubicBezTo>
                  <a:pt x="41" y="1011"/>
                  <a:pt x="41" y="1011"/>
                  <a:pt x="41" y="1011"/>
                </a:cubicBezTo>
                <a:cubicBezTo>
                  <a:pt x="41" y="177"/>
                  <a:pt x="41" y="177"/>
                  <a:pt x="41" y="177"/>
                </a:cubicBezTo>
                <a:cubicBezTo>
                  <a:pt x="604" y="177"/>
                  <a:pt x="604" y="177"/>
                  <a:pt x="604" y="177"/>
                </a:cubicBezTo>
                <a:lnTo>
                  <a:pt x="604" y="1011"/>
                </a:lnTo>
                <a:close/>
                <a:moveTo>
                  <a:pt x="604" y="1011"/>
                </a:moveTo>
                <a:lnTo>
                  <a:pt x="604" y="101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altLang="es-ES" sz="3600">
              <a:cs typeface="+mn-cs"/>
            </a:endParaRPr>
          </a:p>
        </p:txBody>
      </p:sp>
      <p:sp>
        <p:nvSpPr>
          <p:cNvPr id="42" name="AutoShape 81"/>
          <p:cNvSpPr>
            <a:spLocks/>
          </p:cNvSpPr>
          <p:nvPr/>
        </p:nvSpPr>
        <p:spPr bwMode="auto">
          <a:xfrm>
            <a:off x="3141663" y="4213225"/>
            <a:ext cx="449262" cy="3286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rgbClr val="D32D46"/>
          </a:solidFill>
          <a:ln>
            <a:noFill/>
          </a:ln>
          <a:effectLst/>
        </p:spPr>
        <p:txBody>
          <a:bodyPr lIns="28571" tIns="28571" rIns="28571" bIns="28571" anchor="ctr"/>
          <a:lstStyle>
            <a:lvl1pPr defTabSz="255588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defTabSz="255588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altLang="es-ES" sz="150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+mn-cs"/>
              <a:sym typeface="Gill Sans" charset="0"/>
            </a:endParaRPr>
          </a:p>
        </p:txBody>
      </p:sp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1171575" y="4141787"/>
            <a:ext cx="18097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800" dirty="0" err="1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Teléfonos</a:t>
            </a:r>
            <a:endParaRPr lang="en-US" altLang="es-ES" sz="1800" dirty="0">
              <a:solidFill>
                <a:srgbClr val="D53044"/>
              </a:solidFill>
              <a:latin typeface="Roboto Light"/>
              <a:ea typeface="ＭＳ Ｐゴシック" pitchFamily="34" charset="-128"/>
              <a:cs typeface="Roboto Ligh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4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(+34) 958 24 30 54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400" dirty="0">
                <a:solidFill>
                  <a:srgbClr val="D53044"/>
                </a:solidFill>
                <a:latin typeface="Roboto Light"/>
                <a:ea typeface="ＭＳ Ｐゴシック" pitchFamily="34" charset="-128"/>
                <a:cs typeface="Roboto Light"/>
              </a:rPr>
              <a:t>(+34) 958 241000 ext. 20333</a:t>
            </a:r>
            <a:endParaRPr lang="en-US" altLang="es-ES" sz="1400" dirty="0">
              <a:solidFill>
                <a:srgbClr val="737572"/>
              </a:solidFill>
              <a:latin typeface="Roboto Light"/>
              <a:ea typeface="ＭＳ Ｐゴシック" pitchFamily="34" charset="-128"/>
              <a:cs typeface="Roboto Light"/>
            </a:endParaRPr>
          </a:p>
        </p:txBody>
      </p: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3609975" y="4117975"/>
            <a:ext cx="26003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9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219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219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219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19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600" dirty="0" err="1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Correo</a:t>
            </a:r>
            <a:r>
              <a:rPr lang="en-US" altLang="es-ES" sz="16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/web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400" dirty="0">
                <a:solidFill>
                  <a:srgbClr val="737572"/>
                </a:solidFill>
                <a:latin typeface="Roboto Light"/>
                <a:ea typeface="ＭＳ Ｐゴシック" pitchFamily="34" charset="-128"/>
                <a:cs typeface="Roboto Light"/>
              </a:rPr>
              <a:t>bibgestiondelsistema@ugr.es</a:t>
            </a:r>
          </a:p>
        </p:txBody>
      </p:sp>
    </p:spTree>
    <p:extLst>
      <p:ext uri="{BB962C8B-B14F-4D97-AF65-F5344CB8AC3E}">
        <p14:creationId xmlns:p14="http://schemas.microsoft.com/office/powerpoint/2010/main" val="118226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283</Words>
  <Application>Microsoft Office PowerPoint</Application>
  <PresentationFormat>Presentación en pantalla (4:3)</PresentationFormat>
  <Paragraphs>61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Univerisidad de Granada</dc:creator>
  <cp:lastModifiedBy>Univerisidad de Granada</cp:lastModifiedBy>
  <cp:revision>53</cp:revision>
  <dcterms:created xsi:type="dcterms:W3CDTF">2020-10-26T11:17:14Z</dcterms:created>
  <dcterms:modified xsi:type="dcterms:W3CDTF">2021-01-28T10:08:03Z</dcterms:modified>
</cp:coreProperties>
</file>