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>
        <p:scale>
          <a:sx n="80" d="100"/>
          <a:sy n="80" d="100"/>
        </p:scale>
        <p:origin x="7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3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0123-3805-4818-B0F0-EB8E4ABCAC7C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bug.ugr.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igibug.ugr.es/static/resources/LicenciaDigibug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54670"/>
            <a:ext cx="9144000" cy="524933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chemeClr val="accent1"/>
                </a:solidFill>
              </a:rPr>
              <a:t>DIGIBUG: Repositorio Institucional de la Universidad de Granada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2" y="182060"/>
            <a:ext cx="2793999" cy="1046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8" y="1765830"/>
            <a:ext cx="7983064" cy="48012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90" y="47112"/>
            <a:ext cx="3857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67" y="0"/>
            <a:ext cx="6340866" cy="6858000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0" y="1756611"/>
            <a:ext cx="1401567" cy="1660357"/>
          </a:xfrm>
          <a:prstGeom prst="wedgeRectCallout">
            <a:avLst>
              <a:gd name="adj1" fmla="val -19769"/>
              <a:gd name="adj2" fmla="val 46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sto MT" panose="02040603050505030304" pitchFamily="18" charset="0"/>
              </a:rPr>
              <a:t>No todos los campos son obligatorios</a:t>
            </a:r>
            <a:endParaRPr lang="es-ES" dirty="0">
              <a:latin typeface="Calisto MT" panose="0204060305050503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 flipH="1">
            <a:off x="3164305" y="6280483"/>
            <a:ext cx="168441" cy="364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87" y="0"/>
            <a:ext cx="6798068" cy="6858000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5257800" y="409074"/>
            <a:ext cx="2683042" cy="986589"/>
          </a:xfrm>
          <a:prstGeom prst="wedgeRectCallout">
            <a:avLst>
              <a:gd name="adj1" fmla="val -170609"/>
              <a:gd name="adj2" fmla="val 5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Escogemos nuestro fichero y pulsamos siguiente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3043989" y="6015791"/>
            <a:ext cx="264695" cy="481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3970420" y="5101389"/>
            <a:ext cx="2839453" cy="493295"/>
          </a:xfrm>
          <a:prstGeom prst="wedgeRectCallout">
            <a:avLst>
              <a:gd name="adj1" fmla="val -95833"/>
              <a:gd name="adj2" fmla="val 12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Podemos añadir más ficheros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0" y="4284"/>
            <a:ext cx="7554379" cy="684943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331368" y="1864893"/>
            <a:ext cx="4487779" cy="1564106"/>
          </a:xfrm>
          <a:prstGeom prst="wedgeRectCallout">
            <a:avLst>
              <a:gd name="adj1" fmla="val -77133"/>
              <a:gd name="adj2" fmla="val 8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Comprobamos que la descripción de los campos y el fichero son correctos y pulsamos…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743200" y="5907505"/>
            <a:ext cx="288758" cy="409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9" y="351996"/>
            <a:ext cx="7802064" cy="615400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537284" y="3019927"/>
            <a:ext cx="4427621" cy="1528010"/>
          </a:xfrm>
          <a:prstGeom prst="wedgeRectCallout">
            <a:avLst>
              <a:gd name="adj1" fmla="val -51811"/>
              <a:gd name="adj2" fmla="val 7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Escogemos la licencia Creative Commons para proteger la obra. Lo normal (la usada en general en Digibug) será marcar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no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ambas preguntas. A continuación, pulsamos…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2815391" y="5161547"/>
            <a:ext cx="484632" cy="701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" y="170995"/>
            <a:ext cx="7706801" cy="651600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248527" y="5378116"/>
            <a:ext cx="4632158" cy="757989"/>
          </a:xfrm>
          <a:prstGeom prst="wedgeRectCallout">
            <a:avLst>
              <a:gd name="adj1" fmla="val -79275"/>
              <a:gd name="adj2" fmla="val 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323850"/>
            <a:ext cx="7705725" cy="651510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850106" y="5454089"/>
            <a:ext cx="4030579" cy="757989"/>
          </a:xfrm>
          <a:prstGeom prst="wedgeRectCallout">
            <a:avLst>
              <a:gd name="adj1" fmla="val -94862"/>
              <a:gd name="adj2" fmla="val 16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Por último, aceptamos la licencia de depósito en Digibug y completamos el envío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2489579">
            <a:off x="3440397" y="6265580"/>
            <a:ext cx="642417" cy="33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40"/>
            <a:ext cx="9144000" cy="485051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114800" y="2863516"/>
            <a:ext cx="4620126" cy="2791326"/>
          </a:xfrm>
          <a:prstGeom prst="wedgeRectCallout">
            <a:avLst>
              <a:gd name="adj1" fmla="val -42708"/>
              <a:gd name="adj2" fmla="val -67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Fin del proceso!</a:t>
            </a:r>
          </a:p>
          <a:p>
            <a:pPr algn="ctr"/>
            <a:r>
              <a:rPr lang="es-ES" altLang="es-ES" dirty="0">
                <a:solidFill>
                  <a:schemeClr val="tx1"/>
                </a:solidFill>
                <a:latin typeface="Calisto MT" panose="02040603050505030304" pitchFamily="18" charset="0"/>
              </a:rPr>
              <a:t>Aunque todavía no aparece en el repositorio. Queda una ultima revisión por parte del equipo de Digibug de los datos introducidos,  para asegurar la máxima visibilidad y disponibilidad en Internet.</a:t>
            </a:r>
          </a:p>
          <a:p>
            <a:pPr algn="ctr"/>
            <a:endParaRPr lang="es-ES" alt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altLang="es-ES" dirty="0">
                <a:solidFill>
                  <a:schemeClr val="tx1"/>
                </a:solidFill>
                <a:latin typeface="Calisto MT" panose="02040603050505030304" pitchFamily="18" charset="0"/>
              </a:rPr>
              <a:t>Una vez revisado, le llegará un correo avisándole que se ha subido dicho documento y la dirección asignada al mismo.</a:t>
            </a:r>
            <a:endParaRPr lang="es-ES" alt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8" y="0"/>
            <a:ext cx="10907647" cy="8326012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2356338" y="2795954"/>
            <a:ext cx="4712677" cy="1723292"/>
          </a:xfrm>
          <a:prstGeom prst="wedgeRectCallout">
            <a:avLst>
              <a:gd name="adj1" fmla="val -73445"/>
              <a:gd name="adj2" fmla="val -5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Accedemos a Digibug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  <a:hlinkClick r:id="rId3"/>
              </a:rPr>
              <a:t>http://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  <a:hlinkClick r:id="rId3"/>
              </a:rPr>
              <a:t>digibug.ugr.es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En primer lugar, debemos registrarnos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pulsando en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“Registro”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87536" cy="2743583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103921" y="4509260"/>
            <a:ext cx="2813539" cy="2072014"/>
          </a:xfrm>
          <a:prstGeom prst="wedgeRectCallout">
            <a:avLst>
              <a:gd name="adj1" fmla="val 54408"/>
              <a:gd name="adj2" fmla="val -16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Introducimos un correo electrónico (1) que será donde recibiremos nuestra solicitud de registro. El correo proporcionará una URL y unas instrucciones de registro (2)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3" y="1911890"/>
            <a:ext cx="5384270" cy="4669384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6309360" y="3962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1</a:t>
            </a:r>
            <a:endParaRPr lang="es-ES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412480" y="23164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</a:t>
            </a:r>
            <a:endParaRPr lang="es-ES" sz="3200" b="1" dirty="0"/>
          </a:p>
        </p:txBody>
      </p:sp>
      <p:sp>
        <p:nvSpPr>
          <p:cNvPr id="10" name="Proceso alternativo 9"/>
          <p:cNvSpPr/>
          <p:nvPr/>
        </p:nvSpPr>
        <p:spPr>
          <a:xfrm>
            <a:off x="4355432" y="2901255"/>
            <a:ext cx="1506066" cy="190861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_ _ _ _ .ugr.es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0955"/>
            <a:ext cx="10326541" cy="6477904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1636294" y="4030579"/>
            <a:ext cx="8470231" cy="1239253"/>
          </a:xfrm>
          <a:prstGeom prst="wedgeRectCallout">
            <a:avLst>
              <a:gd name="adj1" fmla="val -58492"/>
              <a:gd name="adj2" fmla="val -205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Una vez registrados o si ya lo estábamos, pulsamos en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“Acceder”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76726"/>
            <a:ext cx="89875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dirty="0">
                <a:latin typeface="Calisto MT" panose="02040603050505030304" pitchFamily="18" charset="0"/>
              </a:rPr>
              <a:t>Una vez registrado, tendrá que solicitar permiso para subir su producción científica y/o académica al repositorio.</a:t>
            </a:r>
          </a:p>
          <a:p>
            <a:pPr>
              <a:spcBef>
                <a:spcPct val="50000"/>
              </a:spcBef>
            </a:pPr>
            <a:r>
              <a:rPr lang="es-ES" altLang="es-ES" dirty="0">
                <a:latin typeface="Calisto MT" panose="02040603050505030304" pitchFamily="18" charset="0"/>
              </a:rPr>
              <a:t>Para ello rellene el siguiente documento, </a:t>
            </a:r>
            <a:r>
              <a:rPr lang="es-ES" altLang="es-ES" dirty="0" smtClean="0">
                <a:latin typeface="Calisto MT" panose="02040603050505030304" pitchFamily="18" charset="0"/>
                <a:hlinkClick r:id="rId2"/>
              </a:rPr>
              <a:t>Licencia de autoarchivo </a:t>
            </a:r>
            <a:r>
              <a:rPr lang="es-ES" altLang="es-ES" dirty="0" smtClean="0">
                <a:latin typeface="Calisto MT" panose="02040603050505030304" pitchFamily="18" charset="0"/>
              </a:rPr>
              <a:t>y </a:t>
            </a:r>
            <a:r>
              <a:rPr lang="es-ES" altLang="es-ES" dirty="0">
                <a:latin typeface="Calisto MT" panose="02040603050505030304" pitchFamily="18" charset="0"/>
              </a:rPr>
              <a:t>envíelo al Servicio de Documentación Científica al Hospital Real, a la atención de Dª Mª Ángeles García Gil.</a:t>
            </a:r>
          </a:p>
          <a:p>
            <a:pPr>
              <a:spcBef>
                <a:spcPct val="50000"/>
              </a:spcBef>
            </a:pPr>
            <a:r>
              <a:rPr lang="es-ES" altLang="es-ES" dirty="0">
                <a:latin typeface="Calisto MT" panose="02040603050505030304" pitchFamily="18" charset="0"/>
              </a:rPr>
              <a:t>Si son varios los departamentos o grupos de investigación a los que pertenece, en un mismo documento puede incluirlos todos. No hace falta una licencia para cada departamento o grupo.</a:t>
            </a:r>
          </a:p>
          <a:p>
            <a:pPr>
              <a:spcBef>
                <a:spcPct val="50000"/>
              </a:spcBef>
            </a:pPr>
            <a:r>
              <a:rPr lang="es-ES" altLang="es-ES" dirty="0">
                <a:latin typeface="Calisto MT" panose="02040603050505030304" pitchFamily="18" charset="0"/>
              </a:rPr>
              <a:t>Cuando recibamos dicha licencia, se le enviará un correo avisándole que ya tiene los permisos adecuados y que puede empezar a subir la documentación que estime oportuna.</a:t>
            </a:r>
          </a:p>
          <a:p>
            <a:pPr>
              <a:spcBef>
                <a:spcPct val="50000"/>
              </a:spcBef>
            </a:pPr>
            <a:r>
              <a:rPr lang="es-ES" altLang="es-ES" dirty="0">
                <a:latin typeface="Calisto MT" panose="02040603050505030304" pitchFamily="18" charset="0"/>
              </a:rPr>
              <a:t>Le recordamos que si sube un  documento que quiere que aparezca en varias comunidades, solo debe introducirlo en una de ellas y nosotros lo enlazaremos automáticamente con la otra, siguiendo la información que haya declarado en la licencia.</a:t>
            </a:r>
            <a:endParaRPr lang="es-ES" altLang="es-E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870"/>
            <a:ext cx="3067478" cy="4477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79" y="3633537"/>
            <a:ext cx="6584353" cy="178067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070811" y="3164305"/>
            <a:ext cx="1359568" cy="697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lamada rectangular 6"/>
          <p:cNvSpPr/>
          <p:nvPr/>
        </p:nvSpPr>
        <p:spPr>
          <a:xfrm>
            <a:off x="2829783" y="1978788"/>
            <a:ext cx="5161548" cy="1654749"/>
          </a:xfrm>
          <a:prstGeom prst="wedgeRectCallout">
            <a:avLst>
              <a:gd name="adj1" fmla="val -42045"/>
              <a:gd name="adj2" fmla="val 89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comenzar un nuevo envío pinchamos aquí</a:t>
            </a:r>
            <a:endParaRPr lang="es-ES" sz="20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506"/>
            <a:ext cx="9144000" cy="5117905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235116" y="1552074"/>
            <a:ext cx="4271210" cy="842211"/>
          </a:xfrm>
          <a:prstGeom prst="wedgeRectCallout">
            <a:avLst>
              <a:gd name="adj1" fmla="val -27030"/>
              <a:gd name="adj2" fmla="val 9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Seleccionamos la colección donde vamos a subir el documento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6" y="5871411"/>
            <a:ext cx="1505160" cy="93358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2704400" y="5953189"/>
            <a:ext cx="5907505" cy="385011"/>
          </a:xfrm>
          <a:prstGeom prst="wedgeRectCallout">
            <a:avLst>
              <a:gd name="adj1" fmla="val -68491"/>
              <a:gd name="adj2" fmla="val 4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 pulsamos siguiente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0" y="0"/>
            <a:ext cx="5570621" cy="6858000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96252" y="3080085"/>
            <a:ext cx="1455821" cy="1322511"/>
          </a:xfrm>
          <a:prstGeom prst="wedgeRectCallout">
            <a:avLst>
              <a:gd name="adj1" fmla="val 60985"/>
              <a:gd name="adj2" fmla="val -63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Cumplimentamos los campos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7507705" y="914400"/>
            <a:ext cx="1552074" cy="1419726"/>
          </a:xfrm>
          <a:prstGeom prst="wedgeRectCallout">
            <a:avLst>
              <a:gd name="adj1" fmla="val -75097"/>
              <a:gd name="adj2" fmla="val 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Podemos añadir si necesitamos más</a:t>
            </a:r>
            <a:endParaRPr lang="es-E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0" y="0"/>
            <a:ext cx="7001540" cy="6858000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633537" y="6124074"/>
            <a:ext cx="4788568" cy="589547"/>
          </a:xfrm>
          <a:prstGeom prst="wedgeRectCallout">
            <a:avLst>
              <a:gd name="adj1" fmla="val -70582"/>
              <a:gd name="adj2" fmla="val 7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 finalizar pulsamos…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0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396</Words>
  <Application>Microsoft Office PowerPoint</Application>
  <PresentationFormat>Presentación en pantalla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Usuario</dc:creator>
  <cp:lastModifiedBy>Usuario</cp:lastModifiedBy>
  <cp:revision>27</cp:revision>
  <dcterms:created xsi:type="dcterms:W3CDTF">2018-04-03T12:06:11Z</dcterms:created>
  <dcterms:modified xsi:type="dcterms:W3CDTF">2018-04-04T11:10:47Z</dcterms:modified>
</cp:coreProperties>
</file>