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0"/>
  </p:notesMasterIdLst>
  <p:sldIdLst>
    <p:sldId id="256" r:id="rId2"/>
    <p:sldId id="257" r:id="rId3"/>
    <p:sldId id="258" r:id="rId4"/>
    <p:sldId id="260" r:id="rId5"/>
    <p:sldId id="262" r:id="rId6"/>
    <p:sldId id="329" r:id="rId7"/>
    <p:sldId id="330" r:id="rId8"/>
    <p:sldId id="307" r:id="rId9"/>
    <p:sldId id="323" r:id="rId10"/>
    <p:sldId id="272" r:id="rId11"/>
    <p:sldId id="275" r:id="rId12"/>
    <p:sldId id="279" r:id="rId13"/>
    <p:sldId id="283" r:id="rId14"/>
    <p:sldId id="280" r:id="rId15"/>
    <p:sldId id="281" r:id="rId16"/>
    <p:sldId id="282" r:id="rId17"/>
    <p:sldId id="284" r:id="rId18"/>
    <p:sldId id="285" r:id="rId19"/>
    <p:sldId id="288" r:id="rId20"/>
    <p:sldId id="287" r:id="rId21"/>
    <p:sldId id="274" r:id="rId22"/>
    <p:sldId id="291" r:id="rId23"/>
    <p:sldId id="292" r:id="rId24"/>
    <p:sldId id="294" r:id="rId25"/>
    <p:sldId id="295" r:id="rId26"/>
    <p:sldId id="297" r:id="rId27"/>
    <p:sldId id="331" r:id="rId28"/>
    <p:sldId id="334" r:id="rId29"/>
    <p:sldId id="335" r:id="rId30"/>
    <p:sldId id="336" r:id="rId31"/>
    <p:sldId id="299" r:id="rId32"/>
    <p:sldId id="301" r:id="rId33"/>
    <p:sldId id="302" r:id="rId34"/>
    <p:sldId id="303" r:id="rId35"/>
    <p:sldId id="304" r:id="rId36"/>
    <p:sldId id="305" r:id="rId37"/>
    <p:sldId id="306" r:id="rId38"/>
    <p:sldId id="312" r:id="rId39"/>
    <p:sldId id="313" r:id="rId40"/>
    <p:sldId id="332" r:id="rId41"/>
    <p:sldId id="314" r:id="rId42"/>
    <p:sldId id="315" r:id="rId43"/>
    <p:sldId id="316" r:id="rId44"/>
    <p:sldId id="317" r:id="rId45"/>
    <p:sldId id="333" r:id="rId46"/>
    <p:sldId id="318" r:id="rId47"/>
    <p:sldId id="319" r:id="rId48"/>
    <p:sldId id="320" r:id="rId49"/>
    <p:sldId id="322" r:id="rId50"/>
    <p:sldId id="321" r:id="rId51"/>
    <p:sldId id="337" r:id="rId52"/>
    <p:sldId id="338" r:id="rId53"/>
    <p:sldId id="339" r:id="rId54"/>
    <p:sldId id="340" r:id="rId55"/>
    <p:sldId id="341" r:id="rId56"/>
    <p:sldId id="342" r:id="rId57"/>
    <p:sldId id="343" r:id="rId58"/>
    <p:sldId id="344" r:id="rId59"/>
    <p:sldId id="345" r:id="rId60"/>
    <p:sldId id="346" r:id="rId61"/>
    <p:sldId id="347" r:id="rId62"/>
    <p:sldId id="348" r:id="rId63"/>
    <p:sldId id="349" r:id="rId64"/>
    <p:sldId id="350" r:id="rId65"/>
    <p:sldId id="351" r:id="rId66"/>
    <p:sldId id="352" r:id="rId67"/>
    <p:sldId id="353" r:id="rId68"/>
    <p:sldId id="354" r:id="rId69"/>
    <p:sldId id="355" r:id="rId70"/>
    <p:sldId id="356" r:id="rId71"/>
    <p:sldId id="357" r:id="rId72"/>
    <p:sldId id="358" r:id="rId73"/>
    <p:sldId id="359" r:id="rId74"/>
    <p:sldId id="360" r:id="rId75"/>
    <p:sldId id="361" r:id="rId76"/>
    <p:sldId id="362" r:id="rId77"/>
    <p:sldId id="363" r:id="rId78"/>
    <p:sldId id="364" r:id="rId7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92" autoAdjust="0"/>
    <p:restoredTop sz="94671" autoAdjust="0"/>
  </p:normalViewPr>
  <p:slideViewPr>
    <p:cSldViewPr>
      <p:cViewPr varScale="1">
        <p:scale>
          <a:sx n="66" d="100"/>
          <a:sy n="66" d="100"/>
        </p:scale>
        <p:origin x="-142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gif"/><Relationship Id="rId1" Type="http://schemas.openxmlformats.org/officeDocument/2006/relationships/image" Target="../media/image7.jpg"/><Relationship Id="rId4" Type="http://schemas.openxmlformats.org/officeDocument/2006/relationships/image" Target="../media/image1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gif"/><Relationship Id="rId1" Type="http://schemas.openxmlformats.org/officeDocument/2006/relationships/image" Target="../media/image7.jpg"/><Relationship Id="rId4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B28169-2795-4448-A192-3C631A4CFAE8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</dgm:pt>
    <dgm:pt modelId="{EFA84126-CE58-4B47-A1C3-2B0567A208EA}">
      <dgm:prSet phldrT="[Texto]" custT="1"/>
      <dgm:spPr/>
      <dgm:t>
        <a:bodyPr/>
        <a:lstStyle/>
        <a:p>
          <a:r>
            <a:rPr lang="es-ES" sz="2800" dirty="0" smtClean="0"/>
            <a:t>Web of Science</a:t>
          </a:r>
        </a:p>
        <a:p>
          <a:r>
            <a:rPr lang="es-ES" sz="2800" dirty="0" smtClean="0"/>
            <a:t>Thomson Reuters</a:t>
          </a:r>
          <a:endParaRPr lang="es-ES" sz="2800" dirty="0"/>
        </a:p>
      </dgm:t>
    </dgm:pt>
    <dgm:pt modelId="{C4872241-D344-4436-AA1A-A97AE1869E55}" type="parTrans" cxnId="{0F31A658-FF89-4DDB-B1E6-2FC4DFA67212}">
      <dgm:prSet/>
      <dgm:spPr/>
      <dgm:t>
        <a:bodyPr/>
        <a:lstStyle/>
        <a:p>
          <a:endParaRPr lang="es-ES"/>
        </a:p>
      </dgm:t>
    </dgm:pt>
    <dgm:pt modelId="{F203C921-1BDC-486B-A483-659232041A2E}" type="sibTrans" cxnId="{0F31A658-FF89-4DDB-B1E6-2FC4DFA67212}">
      <dgm:prSet/>
      <dgm:spPr/>
      <dgm:t>
        <a:bodyPr/>
        <a:lstStyle/>
        <a:p>
          <a:endParaRPr lang="es-ES"/>
        </a:p>
      </dgm:t>
    </dgm:pt>
    <dgm:pt modelId="{B8D095B2-6A3A-468B-9CBE-E2301A413FEF}">
      <dgm:prSet phldrT="[Texto]" custT="1"/>
      <dgm:spPr/>
      <dgm:t>
        <a:bodyPr/>
        <a:lstStyle/>
        <a:p>
          <a:r>
            <a:rPr lang="es-ES" sz="2800" dirty="0" smtClean="0"/>
            <a:t>Scopus	</a:t>
          </a:r>
        </a:p>
        <a:p>
          <a:r>
            <a:rPr lang="es-ES" sz="2800" dirty="0" smtClean="0"/>
            <a:t>Elsevier</a:t>
          </a:r>
          <a:endParaRPr lang="es-ES" sz="2800" dirty="0"/>
        </a:p>
      </dgm:t>
    </dgm:pt>
    <dgm:pt modelId="{5A42097F-0BB9-43B9-AF8F-746E73131A35}" type="parTrans" cxnId="{6A192D88-73DA-4B4E-8E55-9C168583AC43}">
      <dgm:prSet/>
      <dgm:spPr/>
      <dgm:t>
        <a:bodyPr/>
        <a:lstStyle/>
        <a:p>
          <a:endParaRPr lang="es-ES"/>
        </a:p>
      </dgm:t>
    </dgm:pt>
    <dgm:pt modelId="{93A5BAE1-FD8B-40EF-BEE7-B55A32DFA9AA}" type="sibTrans" cxnId="{6A192D88-73DA-4B4E-8E55-9C168583AC43}">
      <dgm:prSet/>
      <dgm:spPr/>
      <dgm:t>
        <a:bodyPr/>
        <a:lstStyle/>
        <a:p>
          <a:endParaRPr lang="es-ES"/>
        </a:p>
      </dgm:t>
    </dgm:pt>
    <dgm:pt modelId="{B90F721E-AAE4-43F8-B9BA-0E5A478512FF}">
      <dgm:prSet phldrT="[Texto]" custT="1"/>
      <dgm:spPr/>
      <dgm:t>
        <a:bodyPr/>
        <a:lstStyle/>
        <a:p>
          <a:r>
            <a:rPr lang="es-ES" sz="2800" dirty="0" smtClean="0"/>
            <a:t>Google Scholar o Académico</a:t>
          </a:r>
        </a:p>
        <a:p>
          <a:r>
            <a:rPr lang="es-ES" sz="2800" dirty="0" smtClean="0"/>
            <a:t>Google Corporation</a:t>
          </a:r>
        </a:p>
      </dgm:t>
    </dgm:pt>
    <dgm:pt modelId="{B3E757DA-E321-413E-9FB5-6A7F4848E98B}" type="parTrans" cxnId="{4BE9ABB2-789C-470F-A02E-DE15E61FB002}">
      <dgm:prSet/>
      <dgm:spPr/>
      <dgm:t>
        <a:bodyPr/>
        <a:lstStyle/>
        <a:p>
          <a:endParaRPr lang="es-ES"/>
        </a:p>
      </dgm:t>
    </dgm:pt>
    <dgm:pt modelId="{568C3077-A815-4749-BFC6-1F8858ECCF2E}" type="sibTrans" cxnId="{4BE9ABB2-789C-470F-A02E-DE15E61FB002}">
      <dgm:prSet/>
      <dgm:spPr/>
      <dgm:t>
        <a:bodyPr/>
        <a:lstStyle/>
        <a:p>
          <a:endParaRPr lang="es-ES"/>
        </a:p>
      </dgm:t>
    </dgm:pt>
    <dgm:pt modelId="{5F05A50D-A513-4D66-9FA1-8DB59728BEB5}">
      <dgm:prSet phldrT="[Texto]" custT="1"/>
      <dgm:spPr/>
      <dgm:t>
        <a:bodyPr/>
        <a:lstStyle/>
        <a:p>
          <a:r>
            <a:rPr lang="es-ES" sz="2800" dirty="0" smtClean="0"/>
            <a:t>Otros Índices de citas:</a:t>
          </a:r>
        </a:p>
        <a:p>
          <a:r>
            <a:rPr lang="es-ES" sz="2500" dirty="0" smtClean="0"/>
            <a:t>Microsoft Academic Search, Citeseer, In-</a:t>
          </a:r>
          <a:r>
            <a:rPr lang="es-ES" sz="2500" dirty="0" err="1" smtClean="0"/>
            <a:t>Recs</a:t>
          </a:r>
          <a:r>
            <a:rPr lang="es-ES" sz="2500" dirty="0" smtClean="0"/>
            <a:t>, etc.. </a:t>
          </a:r>
          <a:endParaRPr lang="es-ES" sz="2500" dirty="0"/>
        </a:p>
      </dgm:t>
    </dgm:pt>
    <dgm:pt modelId="{8396A907-ECDC-4203-840C-9531B5C417D3}" type="parTrans" cxnId="{D20C1E96-43A0-491C-8DCF-B2642FE1F170}">
      <dgm:prSet/>
      <dgm:spPr/>
      <dgm:t>
        <a:bodyPr/>
        <a:lstStyle/>
        <a:p>
          <a:endParaRPr lang="es-ES"/>
        </a:p>
      </dgm:t>
    </dgm:pt>
    <dgm:pt modelId="{D225350D-5E72-440B-A87C-9D6F5A24C731}" type="sibTrans" cxnId="{D20C1E96-43A0-491C-8DCF-B2642FE1F170}">
      <dgm:prSet/>
      <dgm:spPr/>
      <dgm:t>
        <a:bodyPr/>
        <a:lstStyle/>
        <a:p>
          <a:endParaRPr lang="es-ES"/>
        </a:p>
      </dgm:t>
    </dgm:pt>
    <dgm:pt modelId="{6E5EA76E-B2E9-49AE-B5D8-3348994DBC25}" type="pres">
      <dgm:prSet presAssocID="{CAB28169-2795-4448-A192-3C631A4CFAE8}" presName="linear" presStyleCnt="0">
        <dgm:presLayoutVars>
          <dgm:dir/>
          <dgm:resizeHandles val="exact"/>
        </dgm:presLayoutVars>
      </dgm:prSet>
      <dgm:spPr/>
    </dgm:pt>
    <dgm:pt modelId="{0363AEEE-012E-48E3-B76B-DDBB6E66E67E}" type="pres">
      <dgm:prSet presAssocID="{EFA84126-CE58-4B47-A1C3-2B0567A208EA}" presName="comp" presStyleCnt="0"/>
      <dgm:spPr/>
    </dgm:pt>
    <dgm:pt modelId="{8F21BE06-7EAA-4D5B-AC58-EE59F6295B1D}" type="pres">
      <dgm:prSet presAssocID="{EFA84126-CE58-4B47-A1C3-2B0567A208EA}" presName="box" presStyleLbl="node1" presStyleIdx="0" presStyleCnt="4"/>
      <dgm:spPr/>
      <dgm:t>
        <a:bodyPr/>
        <a:lstStyle/>
        <a:p>
          <a:endParaRPr lang="es-ES"/>
        </a:p>
      </dgm:t>
    </dgm:pt>
    <dgm:pt modelId="{185C43C2-1CE1-48E7-968D-F1435275799E}" type="pres">
      <dgm:prSet presAssocID="{EFA84126-CE58-4B47-A1C3-2B0567A208EA}" presName="img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1357E1C1-4BA2-4149-B9AD-D6EBE3328147}" type="pres">
      <dgm:prSet presAssocID="{EFA84126-CE58-4B47-A1C3-2B0567A208EA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F6FFDA9-EFC1-469D-85FC-6B72B8B13DF0}" type="pres">
      <dgm:prSet presAssocID="{F203C921-1BDC-486B-A483-659232041A2E}" presName="spacer" presStyleCnt="0"/>
      <dgm:spPr/>
    </dgm:pt>
    <dgm:pt modelId="{749FB112-9DD9-40A9-958E-4957E5860421}" type="pres">
      <dgm:prSet presAssocID="{B8D095B2-6A3A-468B-9CBE-E2301A413FEF}" presName="comp" presStyleCnt="0"/>
      <dgm:spPr/>
    </dgm:pt>
    <dgm:pt modelId="{9CB4E6FA-1AAC-4B96-AFEC-656F2B6CB979}" type="pres">
      <dgm:prSet presAssocID="{B8D095B2-6A3A-468B-9CBE-E2301A413FEF}" presName="box" presStyleLbl="node1" presStyleIdx="1" presStyleCnt="4"/>
      <dgm:spPr/>
      <dgm:t>
        <a:bodyPr/>
        <a:lstStyle/>
        <a:p>
          <a:endParaRPr lang="es-ES"/>
        </a:p>
      </dgm:t>
    </dgm:pt>
    <dgm:pt modelId="{16C7CB3E-4E94-483F-AD9B-3F1D2262EF45}" type="pres">
      <dgm:prSet presAssocID="{B8D095B2-6A3A-468B-9CBE-E2301A413FEF}" presName="img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F60AE08D-639C-4916-9242-AC35C535D5BF}" type="pres">
      <dgm:prSet presAssocID="{B8D095B2-6A3A-468B-9CBE-E2301A413FEF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D2D87C0-C032-4DB5-B99D-7EF0A0B58B38}" type="pres">
      <dgm:prSet presAssocID="{93A5BAE1-FD8B-40EF-BEE7-B55A32DFA9AA}" presName="spacer" presStyleCnt="0"/>
      <dgm:spPr/>
    </dgm:pt>
    <dgm:pt modelId="{A8664CB7-C3A4-43DD-8E69-8BC84B099DC7}" type="pres">
      <dgm:prSet presAssocID="{B90F721E-AAE4-43F8-B9BA-0E5A478512FF}" presName="comp" presStyleCnt="0"/>
      <dgm:spPr/>
    </dgm:pt>
    <dgm:pt modelId="{DD81712A-D7AD-42F6-929E-66ED682B3A8D}" type="pres">
      <dgm:prSet presAssocID="{B90F721E-AAE4-43F8-B9BA-0E5A478512FF}" presName="box" presStyleLbl="node1" presStyleIdx="2" presStyleCnt="4"/>
      <dgm:spPr/>
      <dgm:t>
        <a:bodyPr/>
        <a:lstStyle/>
        <a:p>
          <a:endParaRPr lang="es-ES"/>
        </a:p>
      </dgm:t>
    </dgm:pt>
    <dgm:pt modelId="{92D199C4-7A8E-4BFB-8CF4-A6266F28118D}" type="pres">
      <dgm:prSet presAssocID="{B90F721E-AAE4-43F8-B9BA-0E5A478512FF}" presName="img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A201B90A-9CC0-45D9-8061-7CC7E44DF5B3}" type="pres">
      <dgm:prSet presAssocID="{B90F721E-AAE4-43F8-B9BA-0E5A478512FF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F71E9AD-BBDD-4094-B48E-73EC2F5847E7}" type="pres">
      <dgm:prSet presAssocID="{568C3077-A815-4749-BFC6-1F8858ECCF2E}" presName="spacer" presStyleCnt="0"/>
      <dgm:spPr/>
    </dgm:pt>
    <dgm:pt modelId="{AFE69303-3259-40A4-893B-A48A1D66B67B}" type="pres">
      <dgm:prSet presAssocID="{5F05A50D-A513-4D66-9FA1-8DB59728BEB5}" presName="comp" presStyleCnt="0"/>
      <dgm:spPr/>
    </dgm:pt>
    <dgm:pt modelId="{079509EE-639F-4A57-B10E-733AF25CFE83}" type="pres">
      <dgm:prSet presAssocID="{5F05A50D-A513-4D66-9FA1-8DB59728BEB5}" presName="box" presStyleLbl="node1" presStyleIdx="3" presStyleCnt="4"/>
      <dgm:spPr/>
      <dgm:t>
        <a:bodyPr/>
        <a:lstStyle/>
        <a:p>
          <a:endParaRPr lang="es-ES"/>
        </a:p>
      </dgm:t>
    </dgm:pt>
    <dgm:pt modelId="{DACD688E-92E8-4658-A3E1-C615285D41F5}" type="pres">
      <dgm:prSet presAssocID="{5F05A50D-A513-4D66-9FA1-8DB59728BEB5}" presName="img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AE42BA72-3271-474E-8E8D-B16BF5A3B7DC}" type="pres">
      <dgm:prSet presAssocID="{5F05A50D-A513-4D66-9FA1-8DB59728BEB5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2C8F14E-B8FC-48DD-BF0E-09BDCAA29CAC}" type="presOf" srcId="{EFA84126-CE58-4B47-A1C3-2B0567A208EA}" destId="{1357E1C1-4BA2-4149-B9AD-D6EBE3328147}" srcOrd="1" destOrd="0" presId="urn:microsoft.com/office/officeart/2005/8/layout/vList4"/>
    <dgm:cxn modelId="{0F31A658-FF89-4DDB-B1E6-2FC4DFA67212}" srcId="{CAB28169-2795-4448-A192-3C631A4CFAE8}" destId="{EFA84126-CE58-4B47-A1C3-2B0567A208EA}" srcOrd="0" destOrd="0" parTransId="{C4872241-D344-4436-AA1A-A97AE1869E55}" sibTransId="{F203C921-1BDC-486B-A483-659232041A2E}"/>
    <dgm:cxn modelId="{D20C1E96-43A0-491C-8DCF-B2642FE1F170}" srcId="{CAB28169-2795-4448-A192-3C631A4CFAE8}" destId="{5F05A50D-A513-4D66-9FA1-8DB59728BEB5}" srcOrd="3" destOrd="0" parTransId="{8396A907-ECDC-4203-840C-9531B5C417D3}" sibTransId="{D225350D-5E72-440B-A87C-9D6F5A24C731}"/>
    <dgm:cxn modelId="{F3A911EB-ED2B-4BEF-AF38-B7F13DD87C45}" type="presOf" srcId="{B8D095B2-6A3A-468B-9CBE-E2301A413FEF}" destId="{F60AE08D-639C-4916-9242-AC35C535D5BF}" srcOrd="1" destOrd="0" presId="urn:microsoft.com/office/officeart/2005/8/layout/vList4"/>
    <dgm:cxn modelId="{4620637B-9F68-4D64-9B66-FB9615BD7FDC}" type="presOf" srcId="{B8D095B2-6A3A-468B-9CBE-E2301A413FEF}" destId="{9CB4E6FA-1AAC-4B96-AFEC-656F2B6CB979}" srcOrd="0" destOrd="0" presId="urn:microsoft.com/office/officeart/2005/8/layout/vList4"/>
    <dgm:cxn modelId="{7BD0919C-980A-4CBC-B74F-49C99B8157D3}" type="presOf" srcId="{5F05A50D-A513-4D66-9FA1-8DB59728BEB5}" destId="{079509EE-639F-4A57-B10E-733AF25CFE83}" srcOrd="0" destOrd="0" presId="urn:microsoft.com/office/officeart/2005/8/layout/vList4"/>
    <dgm:cxn modelId="{9E87899C-0257-42E6-B3F8-800FA941CB65}" type="presOf" srcId="{5F05A50D-A513-4D66-9FA1-8DB59728BEB5}" destId="{AE42BA72-3271-474E-8E8D-B16BF5A3B7DC}" srcOrd="1" destOrd="0" presId="urn:microsoft.com/office/officeart/2005/8/layout/vList4"/>
    <dgm:cxn modelId="{56AF31C5-2F15-46A2-9230-DAD545CD3A09}" type="presOf" srcId="{B90F721E-AAE4-43F8-B9BA-0E5A478512FF}" destId="{A201B90A-9CC0-45D9-8061-7CC7E44DF5B3}" srcOrd="1" destOrd="0" presId="urn:microsoft.com/office/officeart/2005/8/layout/vList4"/>
    <dgm:cxn modelId="{6A192D88-73DA-4B4E-8E55-9C168583AC43}" srcId="{CAB28169-2795-4448-A192-3C631A4CFAE8}" destId="{B8D095B2-6A3A-468B-9CBE-E2301A413FEF}" srcOrd="1" destOrd="0" parTransId="{5A42097F-0BB9-43B9-AF8F-746E73131A35}" sibTransId="{93A5BAE1-FD8B-40EF-BEE7-B55A32DFA9AA}"/>
    <dgm:cxn modelId="{1D35BA7A-7329-4E52-A734-50D8D08DAE5A}" type="presOf" srcId="{EFA84126-CE58-4B47-A1C3-2B0567A208EA}" destId="{8F21BE06-7EAA-4D5B-AC58-EE59F6295B1D}" srcOrd="0" destOrd="0" presId="urn:microsoft.com/office/officeart/2005/8/layout/vList4"/>
    <dgm:cxn modelId="{E4BA05DD-82A2-4362-B4D4-6A25393CDDC6}" type="presOf" srcId="{CAB28169-2795-4448-A192-3C631A4CFAE8}" destId="{6E5EA76E-B2E9-49AE-B5D8-3348994DBC25}" srcOrd="0" destOrd="0" presId="urn:microsoft.com/office/officeart/2005/8/layout/vList4"/>
    <dgm:cxn modelId="{4BE9ABB2-789C-470F-A02E-DE15E61FB002}" srcId="{CAB28169-2795-4448-A192-3C631A4CFAE8}" destId="{B90F721E-AAE4-43F8-B9BA-0E5A478512FF}" srcOrd="2" destOrd="0" parTransId="{B3E757DA-E321-413E-9FB5-6A7F4848E98B}" sibTransId="{568C3077-A815-4749-BFC6-1F8858ECCF2E}"/>
    <dgm:cxn modelId="{0EBD7B72-00E6-482B-BED8-D090BDC3E5D0}" type="presOf" srcId="{B90F721E-AAE4-43F8-B9BA-0E5A478512FF}" destId="{DD81712A-D7AD-42F6-929E-66ED682B3A8D}" srcOrd="0" destOrd="0" presId="urn:microsoft.com/office/officeart/2005/8/layout/vList4"/>
    <dgm:cxn modelId="{5A53155C-AAA1-48A1-B414-00686ADB5AD1}" type="presParOf" srcId="{6E5EA76E-B2E9-49AE-B5D8-3348994DBC25}" destId="{0363AEEE-012E-48E3-B76B-DDBB6E66E67E}" srcOrd="0" destOrd="0" presId="urn:microsoft.com/office/officeart/2005/8/layout/vList4"/>
    <dgm:cxn modelId="{7CEA4A74-00DF-4D89-A263-7DE11747D8F5}" type="presParOf" srcId="{0363AEEE-012E-48E3-B76B-DDBB6E66E67E}" destId="{8F21BE06-7EAA-4D5B-AC58-EE59F6295B1D}" srcOrd="0" destOrd="0" presId="urn:microsoft.com/office/officeart/2005/8/layout/vList4"/>
    <dgm:cxn modelId="{0B245436-DB66-4052-B63D-EC65A62F04F4}" type="presParOf" srcId="{0363AEEE-012E-48E3-B76B-DDBB6E66E67E}" destId="{185C43C2-1CE1-48E7-968D-F1435275799E}" srcOrd="1" destOrd="0" presId="urn:microsoft.com/office/officeart/2005/8/layout/vList4"/>
    <dgm:cxn modelId="{1A81E444-11BE-4293-B96F-726E37C246F5}" type="presParOf" srcId="{0363AEEE-012E-48E3-B76B-DDBB6E66E67E}" destId="{1357E1C1-4BA2-4149-B9AD-D6EBE3328147}" srcOrd="2" destOrd="0" presId="urn:microsoft.com/office/officeart/2005/8/layout/vList4"/>
    <dgm:cxn modelId="{76753F2D-02B8-4EF0-AB70-B03CC70D45B2}" type="presParOf" srcId="{6E5EA76E-B2E9-49AE-B5D8-3348994DBC25}" destId="{1F6FFDA9-EFC1-469D-85FC-6B72B8B13DF0}" srcOrd="1" destOrd="0" presId="urn:microsoft.com/office/officeart/2005/8/layout/vList4"/>
    <dgm:cxn modelId="{FBF92B9A-50EA-44C8-A295-3D284436DA50}" type="presParOf" srcId="{6E5EA76E-B2E9-49AE-B5D8-3348994DBC25}" destId="{749FB112-9DD9-40A9-958E-4957E5860421}" srcOrd="2" destOrd="0" presId="urn:microsoft.com/office/officeart/2005/8/layout/vList4"/>
    <dgm:cxn modelId="{9EBC563D-82D7-4E95-87E4-6CC5E79DE997}" type="presParOf" srcId="{749FB112-9DD9-40A9-958E-4957E5860421}" destId="{9CB4E6FA-1AAC-4B96-AFEC-656F2B6CB979}" srcOrd="0" destOrd="0" presId="urn:microsoft.com/office/officeart/2005/8/layout/vList4"/>
    <dgm:cxn modelId="{C57ED267-8F78-4B7B-9EE2-2057C13A8F28}" type="presParOf" srcId="{749FB112-9DD9-40A9-958E-4957E5860421}" destId="{16C7CB3E-4E94-483F-AD9B-3F1D2262EF45}" srcOrd="1" destOrd="0" presId="urn:microsoft.com/office/officeart/2005/8/layout/vList4"/>
    <dgm:cxn modelId="{F1EEBA56-BD21-4343-9F23-033A73DDE459}" type="presParOf" srcId="{749FB112-9DD9-40A9-958E-4957E5860421}" destId="{F60AE08D-639C-4916-9242-AC35C535D5BF}" srcOrd="2" destOrd="0" presId="urn:microsoft.com/office/officeart/2005/8/layout/vList4"/>
    <dgm:cxn modelId="{A9197E1F-90D5-4524-BEDA-054B8AD5B81F}" type="presParOf" srcId="{6E5EA76E-B2E9-49AE-B5D8-3348994DBC25}" destId="{DD2D87C0-C032-4DB5-B99D-7EF0A0B58B38}" srcOrd="3" destOrd="0" presId="urn:microsoft.com/office/officeart/2005/8/layout/vList4"/>
    <dgm:cxn modelId="{B312702D-E2CA-4A48-9F3F-4960CB9A0BC5}" type="presParOf" srcId="{6E5EA76E-B2E9-49AE-B5D8-3348994DBC25}" destId="{A8664CB7-C3A4-43DD-8E69-8BC84B099DC7}" srcOrd="4" destOrd="0" presId="urn:microsoft.com/office/officeart/2005/8/layout/vList4"/>
    <dgm:cxn modelId="{DAC47D08-DCA5-459E-9929-83D55742950E}" type="presParOf" srcId="{A8664CB7-C3A4-43DD-8E69-8BC84B099DC7}" destId="{DD81712A-D7AD-42F6-929E-66ED682B3A8D}" srcOrd="0" destOrd="0" presId="urn:microsoft.com/office/officeart/2005/8/layout/vList4"/>
    <dgm:cxn modelId="{777202E2-BC75-4080-961F-9CFA9A8139B5}" type="presParOf" srcId="{A8664CB7-C3A4-43DD-8E69-8BC84B099DC7}" destId="{92D199C4-7A8E-4BFB-8CF4-A6266F28118D}" srcOrd="1" destOrd="0" presId="urn:microsoft.com/office/officeart/2005/8/layout/vList4"/>
    <dgm:cxn modelId="{7CF76FFD-EB05-4679-8779-3A7D736327C3}" type="presParOf" srcId="{A8664CB7-C3A4-43DD-8E69-8BC84B099DC7}" destId="{A201B90A-9CC0-45D9-8061-7CC7E44DF5B3}" srcOrd="2" destOrd="0" presId="urn:microsoft.com/office/officeart/2005/8/layout/vList4"/>
    <dgm:cxn modelId="{65B1DFB8-9336-47C1-9F36-8E43AC03B1B9}" type="presParOf" srcId="{6E5EA76E-B2E9-49AE-B5D8-3348994DBC25}" destId="{0F71E9AD-BBDD-4094-B48E-73EC2F5847E7}" srcOrd="5" destOrd="0" presId="urn:microsoft.com/office/officeart/2005/8/layout/vList4"/>
    <dgm:cxn modelId="{4FEE3414-8B07-4CE4-97F9-1759F23FA66E}" type="presParOf" srcId="{6E5EA76E-B2E9-49AE-B5D8-3348994DBC25}" destId="{AFE69303-3259-40A4-893B-A48A1D66B67B}" srcOrd="6" destOrd="0" presId="urn:microsoft.com/office/officeart/2005/8/layout/vList4"/>
    <dgm:cxn modelId="{E0543771-26B0-4DAA-890B-22E4F2AD25DD}" type="presParOf" srcId="{AFE69303-3259-40A4-893B-A48A1D66B67B}" destId="{079509EE-639F-4A57-B10E-733AF25CFE83}" srcOrd="0" destOrd="0" presId="urn:microsoft.com/office/officeart/2005/8/layout/vList4"/>
    <dgm:cxn modelId="{2B962FEA-51E1-4D96-B86D-EE102377EFBC}" type="presParOf" srcId="{AFE69303-3259-40A4-893B-A48A1D66B67B}" destId="{DACD688E-92E8-4658-A3E1-C615285D41F5}" srcOrd="1" destOrd="0" presId="urn:microsoft.com/office/officeart/2005/8/layout/vList4"/>
    <dgm:cxn modelId="{44975629-212A-4A0B-8DBD-6A4B695A9FEE}" type="presParOf" srcId="{AFE69303-3259-40A4-893B-A48A1D66B67B}" destId="{AE42BA72-3271-474E-8E8D-B16BF5A3B7D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78DC39-3397-435A-AB66-AEAE7045033B}" type="doc">
      <dgm:prSet loTypeId="urn:microsoft.com/office/officeart/2005/8/layout/target3" loCatId="list" qsTypeId="urn:microsoft.com/office/officeart/2005/8/quickstyle/simple5" qsCatId="simple" csTypeId="urn:microsoft.com/office/officeart/2005/8/colors/accent1_2" csCatId="accent1" phldr="0"/>
      <dgm:spPr/>
      <dgm:t>
        <a:bodyPr/>
        <a:lstStyle/>
        <a:p>
          <a:endParaRPr lang="es-ES"/>
        </a:p>
      </dgm:t>
    </dgm:pt>
    <dgm:pt modelId="{357CEE49-4106-406E-993D-AF87EBB6A562}">
      <dgm:prSet phldrT="[Texto]" phldr="1"/>
      <dgm:spPr/>
      <dgm:t>
        <a:bodyPr/>
        <a:lstStyle/>
        <a:p>
          <a:endParaRPr lang="es-ES" dirty="0"/>
        </a:p>
      </dgm:t>
    </dgm:pt>
    <dgm:pt modelId="{0A873158-97D1-459D-8387-5F8CEF833FFF}" type="parTrans" cxnId="{B9BE2488-B155-4EF9-83F4-570ABB7445D3}">
      <dgm:prSet/>
      <dgm:spPr/>
      <dgm:t>
        <a:bodyPr/>
        <a:lstStyle/>
        <a:p>
          <a:endParaRPr lang="es-ES"/>
        </a:p>
      </dgm:t>
    </dgm:pt>
    <dgm:pt modelId="{D1C67F2D-9BDD-4D9B-824B-842A5DC589AB}" type="sibTrans" cxnId="{B9BE2488-B155-4EF9-83F4-570ABB7445D3}">
      <dgm:prSet/>
      <dgm:spPr/>
      <dgm:t>
        <a:bodyPr/>
        <a:lstStyle/>
        <a:p>
          <a:endParaRPr lang="es-ES"/>
        </a:p>
      </dgm:t>
    </dgm:pt>
    <dgm:pt modelId="{A9D17297-A415-4794-8645-19CC659A7D94}">
      <dgm:prSet phldrT="[Texto]" phldr="1"/>
      <dgm:spPr/>
      <dgm:t>
        <a:bodyPr/>
        <a:lstStyle/>
        <a:p>
          <a:endParaRPr lang="es-ES" dirty="0"/>
        </a:p>
      </dgm:t>
    </dgm:pt>
    <dgm:pt modelId="{C305E168-6F99-4649-8C01-63C45AD25E77}" type="parTrans" cxnId="{2AA7655E-F1AA-4FFC-A6DC-6C71858FEC87}">
      <dgm:prSet/>
      <dgm:spPr/>
      <dgm:t>
        <a:bodyPr/>
        <a:lstStyle/>
        <a:p>
          <a:endParaRPr lang="es-ES"/>
        </a:p>
      </dgm:t>
    </dgm:pt>
    <dgm:pt modelId="{801A5781-AC95-4AEB-BD01-2950C4A83732}" type="sibTrans" cxnId="{2AA7655E-F1AA-4FFC-A6DC-6C71858FEC87}">
      <dgm:prSet/>
      <dgm:spPr/>
      <dgm:t>
        <a:bodyPr/>
        <a:lstStyle/>
        <a:p>
          <a:endParaRPr lang="es-ES"/>
        </a:p>
      </dgm:t>
    </dgm:pt>
    <dgm:pt modelId="{C5245230-D7A1-485E-B62A-237FEBD32E97}">
      <dgm:prSet phldrT="[Texto]" phldr="1"/>
      <dgm:spPr/>
      <dgm:t>
        <a:bodyPr/>
        <a:lstStyle/>
        <a:p>
          <a:endParaRPr lang="es-ES" dirty="0"/>
        </a:p>
      </dgm:t>
    </dgm:pt>
    <dgm:pt modelId="{33F2E7D1-4C9C-4362-BABE-4E6F33535706}" type="parTrans" cxnId="{31876522-5A8B-4D30-8F8B-22DC78C8CB49}">
      <dgm:prSet/>
      <dgm:spPr/>
      <dgm:t>
        <a:bodyPr/>
        <a:lstStyle/>
        <a:p>
          <a:endParaRPr lang="es-ES"/>
        </a:p>
      </dgm:t>
    </dgm:pt>
    <dgm:pt modelId="{26614700-FAD0-4200-930B-38AB71E17895}" type="sibTrans" cxnId="{31876522-5A8B-4D30-8F8B-22DC78C8CB49}">
      <dgm:prSet/>
      <dgm:spPr/>
      <dgm:t>
        <a:bodyPr/>
        <a:lstStyle/>
        <a:p>
          <a:endParaRPr lang="es-ES"/>
        </a:p>
      </dgm:t>
    </dgm:pt>
    <dgm:pt modelId="{1546D9DB-C08F-4038-8EDD-71BF307B63E7}">
      <dgm:prSet phldrT="[Texto]" phldr="1"/>
      <dgm:spPr/>
      <dgm:t>
        <a:bodyPr/>
        <a:lstStyle/>
        <a:p>
          <a:endParaRPr lang="es-ES" dirty="0"/>
        </a:p>
      </dgm:t>
    </dgm:pt>
    <dgm:pt modelId="{A3DFCB36-FA8E-4966-8591-BBE49A3FA569}" type="parTrans" cxnId="{C5EB9AE0-2F53-46B9-8283-CA1BE9500BB3}">
      <dgm:prSet/>
      <dgm:spPr/>
      <dgm:t>
        <a:bodyPr/>
        <a:lstStyle/>
        <a:p>
          <a:endParaRPr lang="es-ES"/>
        </a:p>
      </dgm:t>
    </dgm:pt>
    <dgm:pt modelId="{8985A649-427F-47D1-BFCC-82D0F5AD90F6}" type="sibTrans" cxnId="{C5EB9AE0-2F53-46B9-8283-CA1BE9500BB3}">
      <dgm:prSet/>
      <dgm:spPr/>
      <dgm:t>
        <a:bodyPr/>
        <a:lstStyle/>
        <a:p>
          <a:endParaRPr lang="es-ES"/>
        </a:p>
      </dgm:t>
    </dgm:pt>
    <dgm:pt modelId="{B29E2ED3-6C60-4EBD-AF67-727C25A03464}">
      <dgm:prSet phldrT="[Texto]" phldr="1"/>
      <dgm:spPr/>
      <dgm:t>
        <a:bodyPr/>
        <a:lstStyle/>
        <a:p>
          <a:endParaRPr lang="es-ES" dirty="0"/>
        </a:p>
      </dgm:t>
    </dgm:pt>
    <dgm:pt modelId="{FC107CF4-1436-401D-A9FC-33C163B3BFC3}" type="parTrans" cxnId="{AA152C5D-C17D-4AD4-B059-4BC4F1E3872D}">
      <dgm:prSet/>
      <dgm:spPr/>
      <dgm:t>
        <a:bodyPr/>
        <a:lstStyle/>
        <a:p>
          <a:endParaRPr lang="es-ES"/>
        </a:p>
      </dgm:t>
    </dgm:pt>
    <dgm:pt modelId="{5EA7E822-4A0D-4B40-8AB3-5E80FAA4565D}" type="sibTrans" cxnId="{AA152C5D-C17D-4AD4-B059-4BC4F1E3872D}">
      <dgm:prSet/>
      <dgm:spPr/>
      <dgm:t>
        <a:bodyPr/>
        <a:lstStyle/>
        <a:p>
          <a:endParaRPr lang="es-ES"/>
        </a:p>
      </dgm:t>
    </dgm:pt>
    <dgm:pt modelId="{B17313F2-9C91-4A48-A342-ACE7D8735DE7}">
      <dgm:prSet phldrT="[Texto]" phldr="1"/>
      <dgm:spPr/>
      <dgm:t>
        <a:bodyPr/>
        <a:lstStyle/>
        <a:p>
          <a:endParaRPr lang="es-ES" dirty="0"/>
        </a:p>
      </dgm:t>
    </dgm:pt>
    <dgm:pt modelId="{8801F68A-3E65-45C8-BDC0-F0B7F25C6D3B}" type="parTrans" cxnId="{B77D8036-1F53-4871-B65C-533A17418EBF}">
      <dgm:prSet/>
      <dgm:spPr/>
      <dgm:t>
        <a:bodyPr/>
        <a:lstStyle/>
        <a:p>
          <a:endParaRPr lang="es-ES"/>
        </a:p>
      </dgm:t>
    </dgm:pt>
    <dgm:pt modelId="{9EBA3379-5C69-4B81-9821-41FB80A56E19}" type="sibTrans" cxnId="{B77D8036-1F53-4871-B65C-533A17418EBF}">
      <dgm:prSet/>
      <dgm:spPr/>
      <dgm:t>
        <a:bodyPr/>
        <a:lstStyle/>
        <a:p>
          <a:endParaRPr lang="es-ES"/>
        </a:p>
      </dgm:t>
    </dgm:pt>
    <dgm:pt modelId="{7ABAA000-D428-4E7B-9ABD-1C8B80C2313F}">
      <dgm:prSet phldrT="[Texto]" phldr="1"/>
      <dgm:spPr/>
      <dgm:t>
        <a:bodyPr/>
        <a:lstStyle/>
        <a:p>
          <a:endParaRPr lang="es-ES" dirty="0"/>
        </a:p>
      </dgm:t>
    </dgm:pt>
    <dgm:pt modelId="{F109BB1E-E048-4BEB-9123-E830AB3E6205}" type="parTrans" cxnId="{5D2874B4-D495-4C85-B7AA-BAAFC3A4209B}">
      <dgm:prSet/>
      <dgm:spPr/>
      <dgm:t>
        <a:bodyPr/>
        <a:lstStyle/>
        <a:p>
          <a:endParaRPr lang="es-ES"/>
        </a:p>
      </dgm:t>
    </dgm:pt>
    <dgm:pt modelId="{D9442F7C-EB06-4FD4-A72C-E2EE55320927}" type="sibTrans" cxnId="{5D2874B4-D495-4C85-B7AA-BAAFC3A4209B}">
      <dgm:prSet/>
      <dgm:spPr/>
      <dgm:t>
        <a:bodyPr/>
        <a:lstStyle/>
        <a:p>
          <a:endParaRPr lang="es-ES"/>
        </a:p>
      </dgm:t>
    </dgm:pt>
    <dgm:pt modelId="{3B8530B0-EA9B-41B7-9F2E-A9FCD723172A}">
      <dgm:prSet phldrT="[Texto]" phldr="1"/>
      <dgm:spPr/>
      <dgm:t>
        <a:bodyPr/>
        <a:lstStyle/>
        <a:p>
          <a:endParaRPr lang="es-ES" dirty="0"/>
        </a:p>
      </dgm:t>
    </dgm:pt>
    <dgm:pt modelId="{ABB0B6B9-85BE-496D-BD87-056DF563EE5B}" type="parTrans" cxnId="{47043312-1DF2-45A4-994F-C912B1A0A699}">
      <dgm:prSet/>
      <dgm:spPr/>
      <dgm:t>
        <a:bodyPr/>
        <a:lstStyle/>
        <a:p>
          <a:endParaRPr lang="es-ES"/>
        </a:p>
      </dgm:t>
    </dgm:pt>
    <dgm:pt modelId="{1A3D5355-596B-4AB4-8F4B-D9D749F4794D}" type="sibTrans" cxnId="{47043312-1DF2-45A4-994F-C912B1A0A699}">
      <dgm:prSet/>
      <dgm:spPr/>
      <dgm:t>
        <a:bodyPr/>
        <a:lstStyle/>
        <a:p>
          <a:endParaRPr lang="es-ES"/>
        </a:p>
      </dgm:t>
    </dgm:pt>
    <dgm:pt modelId="{D8280C23-6A0E-4930-A3CC-58F6121C3E88}">
      <dgm:prSet phldrT="[Texto]" phldr="1"/>
      <dgm:spPr/>
      <dgm:t>
        <a:bodyPr/>
        <a:lstStyle/>
        <a:p>
          <a:endParaRPr lang="es-ES" dirty="0"/>
        </a:p>
      </dgm:t>
    </dgm:pt>
    <dgm:pt modelId="{2BA6B813-68D2-456A-803E-1E01CD3255AA}" type="parTrans" cxnId="{F2C0E768-50BE-4F54-9334-A020813653A3}">
      <dgm:prSet/>
      <dgm:spPr/>
      <dgm:t>
        <a:bodyPr/>
        <a:lstStyle/>
        <a:p>
          <a:endParaRPr lang="es-ES"/>
        </a:p>
      </dgm:t>
    </dgm:pt>
    <dgm:pt modelId="{A9B00D87-026D-4F64-A1B0-EA98D28D417B}" type="sibTrans" cxnId="{F2C0E768-50BE-4F54-9334-A020813653A3}">
      <dgm:prSet/>
      <dgm:spPr/>
      <dgm:t>
        <a:bodyPr/>
        <a:lstStyle/>
        <a:p>
          <a:endParaRPr lang="es-ES"/>
        </a:p>
      </dgm:t>
    </dgm:pt>
    <dgm:pt modelId="{03179AD2-6E3D-49BE-8418-C91BDAEEF8A5}" type="pres">
      <dgm:prSet presAssocID="{3B78DC39-3397-435A-AB66-AEAE7045033B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699F994-E368-46D1-8BDD-56B71F062259}" type="pres">
      <dgm:prSet presAssocID="{357CEE49-4106-406E-993D-AF87EBB6A562}" presName="circle1" presStyleLbl="node1" presStyleIdx="0" presStyleCnt="3"/>
      <dgm:spPr/>
    </dgm:pt>
    <dgm:pt modelId="{5FB3D5A8-8407-43ED-A948-69B8A8DC5A4C}" type="pres">
      <dgm:prSet presAssocID="{357CEE49-4106-406E-993D-AF87EBB6A562}" presName="space" presStyleCnt="0"/>
      <dgm:spPr/>
    </dgm:pt>
    <dgm:pt modelId="{6EC1055C-8BD1-47C2-932C-90622826ED49}" type="pres">
      <dgm:prSet presAssocID="{357CEE49-4106-406E-993D-AF87EBB6A562}" presName="rect1" presStyleLbl="alignAcc1" presStyleIdx="0" presStyleCnt="3"/>
      <dgm:spPr/>
      <dgm:t>
        <a:bodyPr/>
        <a:lstStyle/>
        <a:p>
          <a:endParaRPr lang="es-ES"/>
        </a:p>
      </dgm:t>
    </dgm:pt>
    <dgm:pt modelId="{864AD946-9458-49F6-9A26-D5803617989B}" type="pres">
      <dgm:prSet presAssocID="{1546D9DB-C08F-4038-8EDD-71BF307B63E7}" presName="vertSpace2" presStyleLbl="node1" presStyleIdx="0" presStyleCnt="3"/>
      <dgm:spPr/>
    </dgm:pt>
    <dgm:pt modelId="{7AF5EA30-AE3F-4DAD-B585-2F7E32421572}" type="pres">
      <dgm:prSet presAssocID="{1546D9DB-C08F-4038-8EDD-71BF307B63E7}" presName="circle2" presStyleLbl="node1" presStyleIdx="1" presStyleCnt="3"/>
      <dgm:spPr/>
    </dgm:pt>
    <dgm:pt modelId="{7E8ECCAA-E84B-4E35-9C8B-2F556F8CFC5D}" type="pres">
      <dgm:prSet presAssocID="{1546D9DB-C08F-4038-8EDD-71BF307B63E7}" presName="rect2" presStyleLbl="alignAcc1" presStyleIdx="1" presStyleCnt="3"/>
      <dgm:spPr/>
      <dgm:t>
        <a:bodyPr/>
        <a:lstStyle/>
        <a:p>
          <a:endParaRPr lang="es-ES"/>
        </a:p>
      </dgm:t>
    </dgm:pt>
    <dgm:pt modelId="{3C61BC12-3474-4E1C-AC31-8B081CB4A055}" type="pres">
      <dgm:prSet presAssocID="{7ABAA000-D428-4E7B-9ABD-1C8B80C2313F}" presName="vertSpace3" presStyleLbl="node1" presStyleIdx="1" presStyleCnt="3"/>
      <dgm:spPr/>
    </dgm:pt>
    <dgm:pt modelId="{6630CDC1-6074-4704-B08C-B4D05A970385}" type="pres">
      <dgm:prSet presAssocID="{7ABAA000-D428-4E7B-9ABD-1C8B80C2313F}" presName="circle3" presStyleLbl="node1" presStyleIdx="2" presStyleCnt="3"/>
      <dgm:spPr/>
    </dgm:pt>
    <dgm:pt modelId="{02204117-2A7D-4106-9013-E10C06FBD3F3}" type="pres">
      <dgm:prSet presAssocID="{7ABAA000-D428-4E7B-9ABD-1C8B80C2313F}" presName="rect3" presStyleLbl="alignAcc1" presStyleIdx="2" presStyleCnt="3"/>
      <dgm:spPr/>
      <dgm:t>
        <a:bodyPr/>
        <a:lstStyle/>
        <a:p>
          <a:endParaRPr lang="es-ES"/>
        </a:p>
      </dgm:t>
    </dgm:pt>
    <dgm:pt modelId="{246F1403-83E5-4B96-985D-17567EF2D8F3}" type="pres">
      <dgm:prSet presAssocID="{357CEE49-4106-406E-993D-AF87EBB6A562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9AE5C91-6E2C-4695-86E1-41BF1AF98DBB}" type="pres">
      <dgm:prSet presAssocID="{357CEE49-4106-406E-993D-AF87EBB6A562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F8B5254-9F9E-4E1E-B740-6ABB147A0864}" type="pres">
      <dgm:prSet presAssocID="{1546D9DB-C08F-4038-8EDD-71BF307B63E7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5BE1BFF-B570-4265-B467-FC7B4E0C3750}" type="pres">
      <dgm:prSet presAssocID="{1546D9DB-C08F-4038-8EDD-71BF307B63E7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D322B90-7EED-45CB-BABF-172B4B6C8827}" type="pres">
      <dgm:prSet presAssocID="{7ABAA000-D428-4E7B-9ABD-1C8B80C2313F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57F2F33-493A-4214-A343-3C3C5A96E737}" type="pres">
      <dgm:prSet presAssocID="{7ABAA000-D428-4E7B-9ABD-1C8B80C2313F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0812015-9CEC-40F5-A2FD-80EB501E0838}" type="presOf" srcId="{3B78DC39-3397-435A-AB66-AEAE7045033B}" destId="{03179AD2-6E3D-49BE-8418-C91BDAEEF8A5}" srcOrd="0" destOrd="0" presId="urn:microsoft.com/office/officeart/2005/8/layout/target3"/>
    <dgm:cxn modelId="{47043312-1DF2-45A4-994F-C912B1A0A699}" srcId="{7ABAA000-D428-4E7B-9ABD-1C8B80C2313F}" destId="{3B8530B0-EA9B-41B7-9F2E-A9FCD723172A}" srcOrd="0" destOrd="0" parTransId="{ABB0B6B9-85BE-496D-BD87-056DF563EE5B}" sibTransId="{1A3D5355-596B-4AB4-8F4B-D9D749F4794D}"/>
    <dgm:cxn modelId="{5D2874B4-D495-4C85-B7AA-BAAFC3A4209B}" srcId="{3B78DC39-3397-435A-AB66-AEAE7045033B}" destId="{7ABAA000-D428-4E7B-9ABD-1C8B80C2313F}" srcOrd="2" destOrd="0" parTransId="{F109BB1E-E048-4BEB-9123-E830AB3E6205}" sibTransId="{D9442F7C-EB06-4FD4-A72C-E2EE55320927}"/>
    <dgm:cxn modelId="{2AA7655E-F1AA-4FFC-A6DC-6C71858FEC87}" srcId="{357CEE49-4106-406E-993D-AF87EBB6A562}" destId="{A9D17297-A415-4794-8645-19CC659A7D94}" srcOrd="0" destOrd="0" parTransId="{C305E168-6F99-4649-8C01-63C45AD25E77}" sibTransId="{801A5781-AC95-4AEB-BD01-2950C4A83732}"/>
    <dgm:cxn modelId="{25D2AEC8-6843-45E5-824D-C05A9189D2EC}" type="presOf" srcId="{1546D9DB-C08F-4038-8EDD-71BF307B63E7}" destId="{7E8ECCAA-E84B-4E35-9C8B-2F556F8CFC5D}" srcOrd="0" destOrd="0" presId="urn:microsoft.com/office/officeart/2005/8/layout/target3"/>
    <dgm:cxn modelId="{C5EB9AE0-2F53-46B9-8283-CA1BE9500BB3}" srcId="{3B78DC39-3397-435A-AB66-AEAE7045033B}" destId="{1546D9DB-C08F-4038-8EDD-71BF307B63E7}" srcOrd="1" destOrd="0" parTransId="{A3DFCB36-FA8E-4966-8591-BBE49A3FA569}" sibTransId="{8985A649-427F-47D1-BFCC-82D0F5AD90F6}"/>
    <dgm:cxn modelId="{EB2CD4A2-D522-44C1-9C9B-7334291582A1}" type="presOf" srcId="{A9D17297-A415-4794-8645-19CC659A7D94}" destId="{E9AE5C91-6E2C-4695-86E1-41BF1AF98DBB}" srcOrd="0" destOrd="0" presId="urn:microsoft.com/office/officeart/2005/8/layout/target3"/>
    <dgm:cxn modelId="{B62F80F9-143A-420D-BE5F-0FE1074B9410}" type="presOf" srcId="{1546D9DB-C08F-4038-8EDD-71BF307B63E7}" destId="{DF8B5254-9F9E-4E1E-B740-6ABB147A0864}" srcOrd="1" destOrd="0" presId="urn:microsoft.com/office/officeart/2005/8/layout/target3"/>
    <dgm:cxn modelId="{3DEDB585-E5C2-4160-A0F8-F3F9CA22E693}" type="presOf" srcId="{357CEE49-4106-406E-993D-AF87EBB6A562}" destId="{246F1403-83E5-4B96-985D-17567EF2D8F3}" srcOrd="1" destOrd="0" presId="urn:microsoft.com/office/officeart/2005/8/layout/target3"/>
    <dgm:cxn modelId="{7C3E4F12-A463-492E-ABEC-59B311424715}" type="presOf" srcId="{357CEE49-4106-406E-993D-AF87EBB6A562}" destId="{6EC1055C-8BD1-47C2-932C-90622826ED49}" srcOrd="0" destOrd="0" presId="urn:microsoft.com/office/officeart/2005/8/layout/target3"/>
    <dgm:cxn modelId="{AA152C5D-C17D-4AD4-B059-4BC4F1E3872D}" srcId="{1546D9DB-C08F-4038-8EDD-71BF307B63E7}" destId="{B29E2ED3-6C60-4EBD-AF67-727C25A03464}" srcOrd="0" destOrd="0" parTransId="{FC107CF4-1436-401D-A9FC-33C163B3BFC3}" sibTransId="{5EA7E822-4A0D-4B40-8AB3-5E80FAA4565D}"/>
    <dgm:cxn modelId="{C0BEBD0D-3721-474E-85AF-0B582C4EA04D}" type="presOf" srcId="{7ABAA000-D428-4E7B-9ABD-1C8B80C2313F}" destId="{02204117-2A7D-4106-9013-E10C06FBD3F3}" srcOrd="0" destOrd="0" presId="urn:microsoft.com/office/officeart/2005/8/layout/target3"/>
    <dgm:cxn modelId="{F2C0E768-50BE-4F54-9334-A020813653A3}" srcId="{7ABAA000-D428-4E7B-9ABD-1C8B80C2313F}" destId="{D8280C23-6A0E-4930-A3CC-58F6121C3E88}" srcOrd="1" destOrd="0" parTransId="{2BA6B813-68D2-456A-803E-1E01CD3255AA}" sibTransId="{A9B00D87-026D-4F64-A1B0-EA98D28D417B}"/>
    <dgm:cxn modelId="{CA2E14F8-CEBA-467B-B44A-0CD1815B8E78}" type="presOf" srcId="{B29E2ED3-6C60-4EBD-AF67-727C25A03464}" destId="{C5BE1BFF-B570-4265-B467-FC7B4E0C3750}" srcOrd="0" destOrd="0" presId="urn:microsoft.com/office/officeart/2005/8/layout/target3"/>
    <dgm:cxn modelId="{31876522-5A8B-4D30-8F8B-22DC78C8CB49}" srcId="{357CEE49-4106-406E-993D-AF87EBB6A562}" destId="{C5245230-D7A1-485E-B62A-237FEBD32E97}" srcOrd="1" destOrd="0" parTransId="{33F2E7D1-4C9C-4362-BABE-4E6F33535706}" sibTransId="{26614700-FAD0-4200-930B-38AB71E17895}"/>
    <dgm:cxn modelId="{53C5A591-3844-41EA-92E1-A3ECC367B86A}" type="presOf" srcId="{3B8530B0-EA9B-41B7-9F2E-A9FCD723172A}" destId="{F57F2F33-493A-4214-A343-3C3C5A96E737}" srcOrd="0" destOrd="0" presId="urn:microsoft.com/office/officeart/2005/8/layout/target3"/>
    <dgm:cxn modelId="{74F73E33-576A-4C7C-9A16-A37EEBEC2861}" type="presOf" srcId="{7ABAA000-D428-4E7B-9ABD-1C8B80C2313F}" destId="{5D322B90-7EED-45CB-BABF-172B4B6C8827}" srcOrd="1" destOrd="0" presId="urn:microsoft.com/office/officeart/2005/8/layout/target3"/>
    <dgm:cxn modelId="{B9BE2488-B155-4EF9-83F4-570ABB7445D3}" srcId="{3B78DC39-3397-435A-AB66-AEAE7045033B}" destId="{357CEE49-4106-406E-993D-AF87EBB6A562}" srcOrd="0" destOrd="0" parTransId="{0A873158-97D1-459D-8387-5F8CEF833FFF}" sibTransId="{D1C67F2D-9BDD-4D9B-824B-842A5DC589AB}"/>
    <dgm:cxn modelId="{3C4DD97E-6558-4431-89A7-3159B21A77D2}" type="presOf" srcId="{B17313F2-9C91-4A48-A342-ACE7D8735DE7}" destId="{C5BE1BFF-B570-4265-B467-FC7B4E0C3750}" srcOrd="0" destOrd="1" presId="urn:microsoft.com/office/officeart/2005/8/layout/target3"/>
    <dgm:cxn modelId="{B77D8036-1F53-4871-B65C-533A17418EBF}" srcId="{1546D9DB-C08F-4038-8EDD-71BF307B63E7}" destId="{B17313F2-9C91-4A48-A342-ACE7D8735DE7}" srcOrd="1" destOrd="0" parTransId="{8801F68A-3E65-45C8-BDC0-F0B7F25C6D3B}" sibTransId="{9EBA3379-5C69-4B81-9821-41FB80A56E19}"/>
    <dgm:cxn modelId="{B800D9B8-1F6B-4B64-969C-7C2EEF094BBD}" type="presOf" srcId="{C5245230-D7A1-485E-B62A-237FEBD32E97}" destId="{E9AE5C91-6E2C-4695-86E1-41BF1AF98DBB}" srcOrd="0" destOrd="1" presId="urn:microsoft.com/office/officeart/2005/8/layout/target3"/>
    <dgm:cxn modelId="{BF8836BB-34CC-4782-9073-6194D434B800}" type="presOf" srcId="{D8280C23-6A0E-4930-A3CC-58F6121C3E88}" destId="{F57F2F33-493A-4214-A343-3C3C5A96E737}" srcOrd="0" destOrd="1" presId="urn:microsoft.com/office/officeart/2005/8/layout/target3"/>
    <dgm:cxn modelId="{B97510BE-E713-4B4B-B57D-C97CA2AF0FCD}" type="presParOf" srcId="{03179AD2-6E3D-49BE-8418-C91BDAEEF8A5}" destId="{A699F994-E368-46D1-8BDD-56B71F062259}" srcOrd="0" destOrd="0" presId="urn:microsoft.com/office/officeart/2005/8/layout/target3"/>
    <dgm:cxn modelId="{AFB8089B-BF1D-4D12-8E5A-543948A709E4}" type="presParOf" srcId="{03179AD2-6E3D-49BE-8418-C91BDAEEF8A5}" destId="{5FB3D5A8-8407-43ED-A948-69B8A8DC5A4C}" srcOrd="1" destOrd="0" presId="urn:microsoft.com/office/officeart/2005/8/layout/target3"/>
    <dgm:cxn modelId="{D568F66D-EB31-41D2-913D-4A1193A12EDB}" type="presParOf" srcId="{03179AD2-6E3D-49BE-8418-C91BDAEEF8A5}" destId="{6EC1055C-8BD1-47C2-932C-90622826ED49}" srcOrd="2" destOrd="0" presId="urn:microsoft.com/office/officeart/2005/8/layout/target3"/>
    <dgm:cxn modelId="{6A67E317-54C8-4183-9D38-F2F8F82E027C}" type="presParOf" srcId="{03179AD2-6E3D-49BE-8418-C91BDAEEF8A5}" destId="{864AD946-9458-49F6-9A26-D5803617989B}" srcOrd="3" destOrd="0" presId="urn:microsoft.com/office/officeart/2005/8/layout/target3"/>
    <dgm:cxn modelId="{0AA17459-B449-4C01-9026-8666B947A5A1}" type="presParOf" srcId="{03179AD2-6E3D-49BE-8418-C91BDAEEF8A5}" destId="{7AF5EA30-AE3F-4DAD-B585-2F7E32421572}" srcOrd="4" destOrd="0" presId="urn:microsoft.com/office/officeart/2005/8/layout/target3"/>
    <dgm:cxn modelId="{F3D59E62-B4E2-4865-841C-9B5875890891}" type="presParOf" srcId="{03179AD2-6E3D-49BE-8418-C91BDAEEF8A5}" destId="{7E8ECCAA-E84B-4E35-9C8B-2F556F8CFC5D}" srcOrd="5" destOrd="0" presId="urn:microsoft.com/office/officeart/2005/8/layout/target3"/>
    <dgm:cxn modelId="{64D61901-532B-493A-B338-3E59122004B6}" type="presParOf" srcId="{03179AD2-6E3D-49BE-8418-C91BDAEEF8A5}" destId="{3C61BC12-3474-4E1C-AC31-8B081CB4A055}" srcOrd="6" destOrd="0" presId="urn:microsoft.com/office/officeart/2005/8/layout/target3"/>
    <dgm:cxn modelId="{1E21B1AC-29A4-4CE7-A602-85FDCEA07543}" type="presParOf" srcId="{03179AD2-6E3D-49BE-8418-C91BDAEEF8A5}" destId="{6630CDC1-6074-4704-B08C-B4D05A970385}" srcOrd="7" destOrd="0" presId="urn:microsoft.com/office/officeart/2005/8/layout/target3"/>
    <dgm:cxn modelId="{3B5AABD5-7F9A-4A7D-B75A-6B0EA3EFB095}" type="presParOf" srcId="{03179AD2-6E3D-49BE-8418-C91BDAEEF8A5}" destId="{02204117-2A7D-4106-9013-E10C06FBD3F3}" srcOrd="8" destOrd="0" presId="urn:microsoft.com/office/officeart/2005/8/layout/target3"/>
    <dgm:cxn modelId="{E9A7EB82-E70B-470F-B04F-9B058502DC85}" type="presParOf" srcId="{03179AD2-6E3D-49BE-8418-C91BDAEEF8A5}" destId="{246F1403-83E5-4B96-985D-17567EF2D8F3}" srcOrd="9" destOrd="0" presId="urn:microsoft.com/office/officeart/2005/8/layout/target3"/>
    <dgm:cxn modelId="{CD09D3B2-E78F-44A3-A770-DC53B09F1E35}" type="presParOf" srcId="{03179AD2-6E3D-49BE-8418-C91BDAEEF8A5}" destId="{E9AE5C91-6E2C-4695-86E1-41BF1AF98DBB}" srcOrd="10" destOrd="0" presId="urn:microsoft.com/office/officeart/2005/8/layout/target3"/>
    <dgm:cxn modelId="{46538689-FECA-4025-8869-2F3AB15963C7}" type="presParOf" srcId="{03179AD2-6E3D-49BE-8418-C91BDAEEF8A5}" destId="{DF8B5254-9F9E-4E1E-B740-6ABB147A0864}" srcOrd="11" destOrd="0" presId="urn:microsoft.com/office/officeart/2005/8/layout/target3"/>
    <dgm:cxn modelId="{0094C5EF-AA08-4C5A-8A98-FEFE0773B6D0}" type="presParOf" srcId="{03179AD2-6E3D-49BE-8418-C91BDAEEF8A5}" destId="{C5BE1BFF-B570-4265-B467-FC7B4E0C3750}" srcOrd="12" destOrd="0" presId="urn:microsoft.com/office/officeart/2005/8/layout/target3"/>
    <dgm:cxn modelId="{CD9C7572-CEAD-4576-B37D-30C508F5A0EB}" type="presParOf" srcId="{03179AD2-6E3D-49BE-8418-C91BDAEEF8A5}" destId="{5D322B90-7EED-45CB-BABF-172B4B6C8827}" srcOrd="13" destOrd="0" presId="urn:microsoft.com/office/officeart/2005/8/layout/target3"/>
    <dgm:cxn modelId="{DBCFFCB2-8944-4C40-8A78-85D0DA1103D6}" type="presParOf" srcId="{03179AD2-6E3D-49BE-8418-C91BDAEEF8A5}" destId="{F57F2F33-493A-4214-A343-3C3C5A96E737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C9412E8-1A1B-4604-B6D7-65CE00F46E86}" type="doc">
      <dgm:prSet loTypeId="urn:microsoft.com/office/officeart/2005/8/layout/target1" loCatId="relationship" qsTypeId="urn:microsoft.com/office/officeart/2005/8/quickstyle/3d1" qsCatId="3D" csTypeId="urn:microsoft.com/office/officeart/2005/8/colors/colorful5" csCatId="colorful" phldr="1"/>
      <dgm:spPr/>
    </dgm:pt>
    <dgm:pt modelId="{89F9F1BD-E8B9-45B8-810D-6BD60F83D04D}">
      <dgm:prSet phldrT="[Texto]" custT="1"/>
      <dgm:spPr/>
      <dgm:t>
        <a:bodyPr/>
        <a:lstStyle/>
        <a:p>
          <a:r>
            <a:rPr lang="es-ES" sz="2000" b="1" dirty="0" smtClean="0">
              <a:solidFill>
                <a:srgbClr val="00B0F0"/>
              </a:solidFill>
              <a:latin typeface="Arial Black" pitchFamily="34" charset="0"/>
            </a:rPr>
            <a:t>Web of Science </a:t>
          </a:r>
        </a:p>
        <a:p>
          <a:r>
            <a:rPr lang="es-ES" sz="2000" b="1" dirty="0" smtClean="0">
              <a:solidFill>
                <a:srgbClr val="00B0F0"/>
              </a:solidFill>
              <a:latin typeface="Arial Black" pitchFamily="34" charset="0"/>
            </a:rPr>
            <a:t>(SCI, SSCI, AHCI)</a:t>
          </a:r>
          <a:endParaRPr lang="es-ES" sz="2000" b="1" dirty="0">
            <a:solidFill>
              <a:srgbClr val="00B0F0"/>
            </a:solidFill>
            <a:latin typeface="Arial Black" pitchFamily="34" charset="0"/>
          </a:endParaRPr>
        </a:p>
      </dgm:t>
    </dgm:pt>
    <dgm:pt modelId="{57646C84-E0AF-4B3F-BB8D-E69F979DDF6F}" type="parTrans" cxnId="{88B02280-8CC4-49F2-9CB5-AD5D804CF393}">
      <dgm:prSet/>
      <dgm:spPr/>
      <dgm:t>
        <a:bodyPr/>
        <a:lstStyle/>
        <a:p>
          <a:endParaRPr lang="es-ES" b="1"/>
        </a:p>
      </dgm:t>
    </dgm:pt>
    <dgm:pt modelId="{554D5086-4250-40F3-97E9-E826D2DEBBAC}" type="sibTrans" cxnId="{88B02280-8CC4-49F2-9CB5-AD5D804CF393}">
      <dgm:prSet/>
      <dgm:spPr/>
      <dgm:t>
        <a:bodyPr/>
        <a:lstStyle/>
        <a:p>
          <a:endParaRPr lang="es-ES" b="1"/>
        </a:p>
      </dgm:t>
    </dgm:pt>
    <dgm:pt modelId="{10D5CE21-2FAF-4710-8927-DE172B1361E2}">
      <dgm:prSet phldrT="[Texto]"/>
      <dgm:spPr/>
      <dgm:t>
        <a:bodyPr/>
        <a:lstStyle/>
        <a:p>
          <a:r>
            <a:rPr lang="es-ES" b="1" dirty="0" smtClean="0">
              <a:solidFill>
                <a:srgbClr val="00B050"/>
              </a:solidFill>
              <a:latin typeface="Arial Black" pitchFamily="34" charset="0"/>
            </a:rPr>
            <a:t>Revistas Científicas (importantes)</a:t>
          </a:r>
          <a:endParaRPr lang="es-ES" b="1" dirty="0">
            <a:solidFill>
              <a:srgbClr val="00B050"/>
            </a:solidFill>
            <a:latin typeface="Arial Black" pitchFamily="34" charset="0"/>
          </a:endParaRPr>
        </a:p>
      </dgm:t>
    </dgm:pt>
    <dgm:pt modelId="{EFE314CE-4F0C-4A70-A78F-91D41E342F2D}" type="parTrans" cxnId="{FF9C1EF7-AF8E-475F-854F-4F6C745BDF1D}">
      <dgm:prSet/>
      <dgm:spPr/>
      <dgm:t>
        <a:bodyPr/>
        <a:lstStyle/>
        <a:p>
          <a:endParaRPr lang="es-ES" b="1"/>
        </a:p>
      </dgm:t>
    </dgm:pt>
    <dgm:pt modelId="{89E9FA3F-3312-45C7-894C-8B9578BED26E}" type="sibTrans" cxnId="{FF9C1EF7-AF8E-475F-854F-4F6C745BDF1D}">
      <dgm:prSet/>
      <dgm:spPr/>
      <dgm:t>
        <a:bodyPr/>
        <a:lstStyle/>
        <a:p>
          <a:endParaRPr lang="es-ES" b="1"/>
        </a:p>
      </dgm:t>
    </dgm:pt>
    <dgm:pt modelId="{F2054F60-3792-467A-BE1E-748326FF1860}">
      <dgm:prSet phldrT="[Texto]"/>
      <dgm:spPr/>
      <dgm:t>
        <a:bodyPr/>
        <a:lstStyle/>
        <a:p>
          <a:r>
            <a:rPr lang="es-ES" b="1" dirty="0" smtClean="0">
              <a:solidFill>
                <a:srgbClr val="FF0000"/>
              </a:solidFill>
              <a:latin typeface="Arial Black" pitchFamily="34" charset="0"/>
            </a:rPr>
            <a:t>Todas las Revistas Científicas</a:t>
          </a:r>
          <a:endParaRPr lang="es-ES" b="1" dirty="0">
            <a:solidFill>
              <a:srgbClr val="FF0000"/>
            </a:solidFill>
            <a:latin typeface="Arial Black" pitchFamily="34" charset="0"/>
          </a:endParaRPr>
        </a:p>
      </dgm:t>
    </dgm:pt>
    <dgm:pt modelId="{4665449A-C103-43B7-A64D-5713237699CC}" type="parTrans" cxnId="{F2D6DF35-82C8-4D20-BD46-B3BE79C5D785}">
      <dgm:prSet/>
      <dgm:spPr/>
      <dgm:t>
        <a:bodyPr/>
        <a:lstStyle/>
        <a:p>
          <a:endParaRPr lang="es-ES" b="1"/>
        </a:p>
      </dgm:t>
    </dgm:pt>
    <dgm:pt modelId="{E6813796-CA21-4EC3-AD61-F09A77699FEE}" type="sibTrans" cxnId="{F2D6DF35-82C8-4D20-BD46-B3BE79C5D785}">
      <dgm:prSet/>
      <dgm:spPr/>
      <dgm:t>
        <a:bodyPr/>
        <a:lstStyle/>
        <a:p>
          <a:endParaRPr lang="es-ES" b="1"/>
        </a:p>
      </dgm:t>
    </dgm:pt>
    <dgm:pt modelId="{9E737836-F7BB-4026-B22C-7EA78571729E}" type="pres">
      <dgm:prSet presAssocID="{5C9412E8-1A1B-4604-B6D7-65CE00F46E86}" presName="composite" presStyleCnt="0">
        <dgm:presLayoutVars>
          <dgm:chMax val="5"/>
          <dgm:dir/>
          <dgm:resizeHandles val="exact"/>
        </dgm:presLayoutVars>
      </dgm:prSet>
      <dgm:spPr/>
    </dgm:pt>
    <dgm:pt modelId="{CADAC259-A6AC-4058-AC4E-38D40C429EE5}" type="pres">
      <dgm:prSet presAssocID="{89F9F1BD-E8B9-45B8-810D-6BD60F83D04D}" presName="circle1" presStyleLbl="lnNode1" presStyleIdx="0" presStyleCnt="3"/>
      <dgm:spPr/>
    </dgm:pt>
    <dgm:pt modelId="{668AC95E-7DD6-4421-8533-B445A3B93A8D}" type="pres">
      <dgm:prSet presAssocID="{89F9F1BD-E8B9-45B8-810D-6BD60F83D04D}" presName="text1" presStyleLbl="revTx" presStyleIdx="0" presStyleCnt="3" custScaleX="138727" custLinFactNeighborX="1072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09C9FD2-5E8C-46B9-BB7D-026CDA60350D}" type="pres">
      <dgm:prSet presAssocID="{89F9F1BD-E8B9-45B8-810D-6BD60F83D04D}" presName="line1" presStyleLbl="callout" presStyleIdx="0" presStyleCnt="6"/>
      <dgm:spPr/>
    </dgm:pt>
    <dgm:pt modelId="{E51CA7F9-1400-402F-BD0F-8CA01F1FE617}" type="pres">
      <dgm:prSet presAssocID="{89F9F1BD-E8B9-45B8-810D-6BD60F83D04D}" presName="d1" presStyleLbl="callout" presStyleIdx="1" presStyleCnt="6"/>
      <dgm:spPr/>
    </dgm:pt>
    <dgm:pt modelId="{2B34B67D-7C39-44B3-9684-ED8E8D4B9F67}" type="pres">
      <dgm:prSet presAssocID="{10D5CE21-2FAF-4710-8927-DE172B1361E2}" presName="circle2" presStyleLbl="lnNode1" presStyleIdx="1" presStyleCnt="3"/>
      <dgm:spPr/>
    </dgm:pt>
    <dgm:pt modelId="{86E1BCA7-4743-413D-858D-3FA88BFC4D9A}" type="pres">
      <dgm:prSet presAssocID="{10D5CE21-2FAF-4710-8927-DE172B1361E2}" presName="text2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41518EB-15AD-4F01-B7D2-642447097881}" type="pres">
      <dgm:prSet presAssocID="{10D5CE21-2FAF-4710-8927-DE172B1361E2}" presName="line2" presStyleLbl="callout" presStyleIdx="2" presStyleCnt="6"/>
      <dgm:spPr/>
    </dgm:pt>
    <dgm:pt modelId="{C8AA3D86-6A8B-496D-88BE-323D1B87E14D}" type="pres">
      <dgm:prSet presAssocID="{10D5CE21-2FAF-4710-8927-DE172B1361E2}" presName="d2" presStyleLbl="callout" presStyleIdx="3" presStyleCnt="6"/>
      <dgm:spPr/>
    </dgm:pt>
    <dgm:pt modelId="{184310DF-B851-4724-8142-2B46045DC960}" type="pres">
      <dgm:prSet presAssocID="{F2054F60-3792-467A-BE1E-748326FF1860}" presName="circle3" presStyleLbl="lnNode1" presStyleIdx="2" presStyleCnt="3"/>
      <dgm:spPr/>
    </dgm:pt>
    <dgm:pt modelId="{BA5F7DCD-DB34-4B4D-BA9C-CF6716E35D77}" type="pres">
      <dgm:prSet presAssocID="{F2054F60-3792-467A-BE1E-748326FF1860}" presName="text3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F9810D9-8B58-4BF4-A873-2377B26FAB8E}" type="pres">
      <dgm:prSet presAssocID="{F2054F60-3792-467A-BE1E-748326FF1860}" presName="line3" presStyleLbl="callout" presStyleIdx="4" presStyleCnt="6"/>
      <dgm:spPr/>
    </dgm:pt>
    <dgm:pt modelId="{9FF698FB-FA94-472A-A74D-1092F8C890F2}" type="pres">
      <dgm:prSet presAssocID="{F2054F60-3792-467A-BE1E-748326FF1860}" presName="d3" presStyleLbl="callout" presStyleIdx="5" presStyleCnt="6"/>
      <dgm:spPr/>
    </dgm:pt>
  </dgm:ptLst>
  <dgm:cxnLst>
    <dgm:cxn modelId="{FF9C1EF7-AF8E-475F-854F-4F6C745BDF1D}" srcId="{5C9412E8-1A1B-4604-B6D7-65CE00F46E86}" destId="{10D5CE21-2FAF-4710-8927-DE172B1361E2}" srcOrd="1" destOrd="0" parTransId="{EFE314CE-4F0C-4A70-A78F-91D41E342F2D}" sibTransId="{89E9FA3F-3312-45C7-894C-8B9578BED26E}"/>
    <dgm:cxn modelId="{88B02280-8CC4-49F2-9CB5-AD5D804CF393}" srcId="{5C9412E8-1A1B-4604-B6D7-65CE00F46E86}" destId="{89F9F1BD-E8B9-45B8-810D-6BD60F83D04D}" srcOrd="0" destOrd="0" parTransId="{57646C84-E0AF-4B3F-BB8D-E69F979DDF6F}" sibTransId="{554D5086-4250-40F3-97E9-E826D2DEBBAC}"/>
    <dgm:cxn modelId="{05F9881D-8AA2-4C36-B774-DD988659C5DD}" type="presOf" srcId="{10D5CE21-2FAF-4710-8927-DE172B1361E2}" destId="{86E1BCA7-4743-413D-858D-3FA88BFC4D9A}" srcOrd="0" destOrd="0" presId="urn:microsoft.com/office/officeart/2005/8/layout/target1"/>
    <dgm:cxn modelId="{7E5E7CDC-8C95-411C-8B49-BADF67BD40AC}" type="presOf" srcId="{5C9412E8-1A1B-4604-B6D7-65CE00F46E86}" destId="{9E737836-F7BB-4026-B22C-7EA78571729E}" srcOrd="0" destOrd="0" presId="urn:microsoft.com/office/officeart/2005/8/layout/target1"/>
    <dgm:cxn modelId="{AFAD9A37-395A-41CB-8147-935561A22CA6}" type="presOf" srcId="{F2054F60-3792-467A-BE1E-748326FF1860}" destId="{BA5F7DCD-DB34-4B4D-BA9C-CF6716E35D77}" srcOrd="0" destOrd="0" presId="urn:microsoft.com/office/officeart/2005/8/layout/target1"/>
    <dgm:cxn modelId="{E6F31728-762A-4248-B153-FF67F0436DC0}" type="presOf" srcId="{89F9F1BD-E8B9-45B8-810D-6BD60F83D04D}" destId="{668AC95E-7DD6-4421-8533-B445A3B93A8D}" srcOrd="0" destOrd="0" presId="urn:microsoft.com/office/officeart/2005/8/layout/target1"/>
    <dgm:cxn modelId="{F2D6DF35-82C8-4D20-BD46-B3BE79C5D785}" srcId="{5C9412E8-1A1B-4604-B6D7-65CE00F46E86}" destId="{F2054F60-3792-467A-BE1E-748326FF1860}" srcOrd="2" destOrd="0" parTransId="{4665449A-C103-43B7-A64D-5713237699CC}" sibTransId="{E6813796-CA21-4EC3-AD61-F09A77699FEE}"/>
    <dgm:cxn modelId="{8FE36F8A-EA7C-451E-8A36-69B125E62A1A}" type="presParOf" srcId="{9E737836-F7BB-4026-B22C-7EA78571729E}" destId="{CADAC259-A6AC-4058-AC4E-38D40C429EE5}" srcOrd="0" destOrd="0" presId="urn:microsoft.com/office/officeart/2005/8/layout/target1"/>
    <dgm:cxn modelId="{892DD64D-84FD-4DF7-BF45-1C6F3D3B8310}" type="presParOf" srcId="{9E737836-F7BB-4026-B22C-7EA78571729E}" destId="{668AC95E-7DD6-4421-8533-B445A3B93A8D}" srcOrd="1" destOrd="0" presId="urn:microsoft.com/office/officeart/2005/8/layout/target1"/>
    <dgm:cxn modelId="{F9AF94CF-4485-4CAA-9A21-7D505808ABA2}" type="presParOf" srcId="{9E737836-F7BB-4026-B22C-7EA78571729E}" destId="{509C9FD2-5E8C-46B9-BB7D-026CDA60350D}" srcOrd="2" destOrd="0" presId="urn:microsoft.com/office/officeart/2005/8/layout/target1"/>
    <dgm:cxn modelId="{74621886-A285-47B0-85A6-28D70B19B2A0}" type="presParOf" srcId="{9E737836-F7BB-4026-B22C-7EA78571729E}" destId="{E51CA7F9-1400-402F-BD0F-8CA01F1FE617}" srcOrd="3" destOrd="0" presId="urn:microsoft.com/office/officeart/2005/8/layout/target1"/>
    <dgm:cxn modelId="{39A818E9-9DF1-4624-9822-31469CF4D030}" type="presParOf" srcId="{9E737836-F7BB-4026-B22C-7EA78571729E}" destId="{2B34B67D-7C39-44B3-9684-ED8E8D4B9F67}" srcOrd="4" destOrd="0" presId="urn:microsoft.com/office/officeart/2005/8/layout/target1"/>
    <dgm:cxn modelId="{53859804-85AC-4218-B447-22743F663512}" type="presParOf" srcId="{9E737836-F7BB-4026-B22C-7EA78571729E}" destId="{86E1BCA7-4743-413D-858D-3FA88BFC4D9A}" srcOrd="5" destOrd="0" presId="urn:microsoft.com/office/officeart/2005/8/layout/target1"/>
    <dgm:cxn modelId="{29CAA737-C801-447A-826F-4F48FA96AA82}" type="presParOf" srcId="{9E737836-F7BB-4026-B22C-7EA78571729E}" destId="{041518EB-15AD-4F01-B7D2-642447097881}" srcOrd="6" destOrd="0" presId="urn:microsoft.com/office/officeart/2005/8/layout/target1"/>
    <dgm:cxn modelId="{AC2A9F26-93B2-421B-ADDF-D1B390CD86BC}" type="presParOf" srcId="{9E737836-F7BB-4026-B22C-7EA78571729E}" destId="{C8AA3D86-6A8B-496D-88BE-323D1B87E14D}" srcOrd="7" destOrd="0" presId="urn:microsoft.com/office/officeart/2005/8/layout/target1"/>
    <dgm:cxn modelId="{82859EC4-6591-4518-B790-52A92D49506F}" type="presParOf" srcId="{9E737836-F7BB-4026-B22C-7EA78571729E}" destId="{184310DF-B851-4724-8142-2B46045DC960}" srcOrd="8" destOrd="0" presId="urn:microsoft.com/office/officeart/2005/8/layout/target1"/>
    <dgm:cxn modelId="{12C52E01-C7BA-4FEB-AA24-833B9BE6F9FE}" type="presParOf" srcId="{9E737836-F7BB-4026-B22C-7EA78571729E}" destId="{BA5F7DCD-DB34-4B4D-BA9C-CF6716E35D77}" srcOrd="9" destOrd="0" presId="urn:microsoft.com/office/officeart/2005/8/layout/target1"/>
    <dgm:cxn modelId="{DBCFF5D4-BDD2-4F19-B985-9C50C8816924}" type="presParOf" srcId="{9E737836-F7BB-4026-B22C-7EA78571729E}" destId="{5F9810D9-8B58-4BF4-A873-2377B26FAB8E}" srcOrd="10" destOrd="0" presId="urn:microsoft.com/office/officeart/2005/8/layout/target1"/>
    <dgm:cxn modelId="{52AA3598-F141-4574-B437-78CFA080E486}" type="presParOf" srcId="{9E737836-F7BB-4026-B22C-7EA78571729E}" destId="{9FF698FB-FA94-472A-A74D-1092F8C890F2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21BE06-7EAA-4D5B-AC58-EE59F6295B1D}">
      <dsp:nvSpPr>
        <dsp:cNvPr id="0" name=""/>
        <dsp:cNvSpPr/>
      </dsp:nvSpPr>
      <dsp:spPr>
        <a:xfrm>
          <a:off x="0" y="0"/>
          <a:ext cx="8784976" cy="13054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Web of Science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Thomson Reuters</a:t>
          </a:r>
          <a:endParaRPr lang="es-ES" sz="2800" kern="1200" dirty="0"/>
        </a:p>
      </dsp:txBody>
      <dsp:txXfrm>
        <a:off x="1887537" y="0"/>
        <a:ext cx="6897438" cy="1305426"/>
      </dsp:txXfrm>
    </dsp:sp>
    <dsp:sp modelId="{185C43C2-1CE1-48E7-968D-F1435275799E}">
      <dsp:nvSpPr>
        <dsp:cNvPr id="0" name=""/>
        <dsp:cNvSpPr/>
      </dsp:nvSpPr>
      <dsp:spPr>
        <a:xfrm>
          <a:off x="130542" y="130542"/>
          <a:ext cx="1756995" cy="104434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B4E6FA-1AAC-4B96-AFEC-656F2B6CB979}">
      <dsp:nvSpPr>
        <dsp:cNvPr id="0" name=""/>
        <dsp:cNvSpPr/>
      </dsp:nvSpPr>
      <dsp:spPr>
        <a:xfrm>
          <a:off x="0" y="1435968"/>
          <a:ext cx="8784976" cy="13054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Scopus	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Elsevier</a:t>
          </a:r>
          <a:endParaRPr lang="es-ES" sz="2800" kern="1200" dirty="0"/>
        </a:p>
      </dsp:txBody>
      <dsp:txXfrm>
        <a:off x="1887537" y="1435968"/>
        <a:ext cx="6897438" cy="1305426"/>
      </dsp:txXfrm>
    </dsp:sp>
    <dsp:sp modelId="{16C7CB3E-4E94-483F-AD9B-3F1D2262EF45}">
      <dsp:nvSpPr>
        <dsp:cNvPr id="0" name=""/>
        <dsp:cNvSpPr/>
      </dsp:nvSpPr>
      <dsp:spPr>
        <a:xfrm>
          <a:off x="130542" y="1566511"/>
          <a:ext cx="1756995" cy="104434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81712A-D7AD-42F6-929E-66ED682B3A8D}">
      <dsp:nvSpPr>
        <dsp:cNvPr id="0" name=""/>
        <dsp:cNvSpPr/>
      </dsp:nvSpPr>
      <dsp:spPr>
        <a:xfrm>
          <a:off x="0" y="2871937"/>
          <a:ext cx="8784976" cy="13054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Google Scholar o Académico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Google Corporation</a:t>
          </a:r>
        </a:p>
      </dsp:txBody>
      <dsp:txXfrm>
        <a:off x="1887537" y="2871937"/>
        <a:ext cx="6897438" cy="1305426"/>
      </dsp:txXfrm>
    </dsp:sp>
    <dsp:sp modelId="{92D199C4-7A8E-4BFB-8CF4-A6266F28118D}">
      <dsp:nvSpPr>
        <dsp:cNvPr id="0" name=""/>
        <dsp:cNvSpPr/>
      </dsp:nvSpPr>
      <dsp:spPr>
        <a:xfrm>
          <a:off x="130542" y="3002480"/>
          <a:ext cx="1756995" cy="104434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9509EE-639F-4A57-B10E-733AF25CFE83}">
      <dsp:nvSpPr>
        <dsp:cNvPr id="0" name=""/>
        <dsp:cNvSpPr/>
      </dsp:nvSpPr>
      <dsp:spPr>
        <a:xfrm>
          <a:off x="0" y="4307906"/>
          <a:ext cx="8784976" cy="13054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Otros Índices de citas: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Microsoft Academic Search, Citeseer, In-</a:t>
          </a:r>
          <a:r>
            <a:rPr lang="es-ES" sz="2500" kern="1200" dirty="0" err="1" smtClean="0"/>
            <a:t>Recs</a:t>
          </a:r>
          <a:r>
            <a:rPr lang="es-ES" sz="2500" kern="1200" dirty="0" smtClean="0"/>
            <a:t>, etc.. </a:t>
          </a:r>
          <a:endParaRPr lang="es-ES" sz="2500" kern="1200" dirty="0"/>
        </a:p>
      </dsp:txBody>
      <dsp:txXfrm>
        <a:off x="1887537" y="4307906"/>
        <a:ext cx="6897438" cy="1305426"/>
      </dsp:txXfrm>
    </dsp:sp>
    <dsp:sp modelId="{DACD688E-92E8-4658-A3E1-C615285D41F5}">
      <dsp:nvSpPr>
        <dsp:cNvPr id="0" name=""/>
        <dsp:cNvSpPr/>
      </dsp:nvSpPr>
      <dsp:spPr>
        <a:xfrm>
          <a:off x="130542" y="4438449"/>
          <a:ext cx="1756995" cy="104434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99F994-E368-46D1-8BDD-56B71F062259}">
      <dsp:nvSpPr>
        <dsp:cNvPr id="0" name=""/>
        <dsp:cNvSpPr/>
      </dsp:nvSpPr>
      <dsp:spPr>
        <a:xfrm>
          <a:off x="0" y="0"/>
          <a:ext cx="4525963" cy="452596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EC1055C-8BD1-47C2-932C-90622826ED49}">
      <dsp:nvSpPr>
        <dsp:cNvPr id="0" name=""/>
        <dsp:cNvSpPr/>
      </dsp:nvSpPr>
      <dsp:spPr>
        <a:xfrm>
          <a:off x="2262981" y="0"/>
          <a:ext cx="5966618" cy="45259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200" kern="1200" dirty="0"/>
        </a:p>
      </dsp:txBody>
      <dsp:txXfrm>
        <a:off x="2262981" y="0"/>
        <a:ext cx="2983309" cy="1357791"/>
      </dsp:txXfrm>
    </dsp:sp>
    <dsp:sp modelId="{7AF5EA30-AE3F-4DAD-B585-2F7E32421572}">
      <dsp:nvSpPr>
        <dsp:cNvPr id="0" name=""/>
        <dsp:cNvSpPr/>
      </dsp:nvSpPr>
      <dsp:spPr>
        <a:xfrm>
          <a:off x="792044" y="1357791"/>
          <a:ext cx="2941873" cy="294187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E8ECCAA-E84B-4E35-9C8B-2F556F8CFC5D}">
      <dsp:nvSpPr>
        <dsp:cNvPr id="0" name=""/>
        <dsp:cNvSpPr/>
      </dsp:nvSpPr>
      <dsp:spPr>
        <a:xfrm>
          <a:off x="2262981" y="1357791"/>
          <a:ext cx="5966618" cy="294187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200" kern="1200" dirty="0"/>
        </a:p>
      </dsp:txBody>
      <dsp:txXfrm>
        <a:off x="2262981" y="1357791"/>
        <a:ext cx="2983309" cy="1357787"/>
      </dsp:txXfrm>
    </dsp:sp>
    <dsp:sp modelId="{6630CDC1-6074-4704-B08C-B4D05A970385}">
      <dsp:nvSpPr>
        <dsp:cNvPr id="0" name=""/>
        <dsp:cNvSpPr/>
      </dsp:nvSpPr>
      <dsp:spPr>
        <a:xfrm>
          <a:off x="1584087" y="2715579"/>
          <a:ext cx="1357787" cy="135778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2204117-2A7D-4106-9013-E10C06FBD3F3}">
      <dsp:nvSpPr>
        <dsp:cNvPr id="0" name=""/>
        <dsp:cNvSpPr/>
      </dsp:nvSpPr>
      <dsp:spPr>
        <a:xfrm>
          <a:off x="2262981" y="2715579"/>
          <a:ext cx="5966618" cy="13577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200" kern="1200" dirty="0"/>
        </a:p>
      </dsp:txBody>
      <dsp:txXfrm>
        <a:off x="2262981" y="2715579"/>
        <a:ext cx="2983309" cy="1357787"/>
      </dsp:txXfrm>
    </dsp:sp>
    <dsp:sp modelId="{E9AE5C91-6E2C-4695-86E1-41BF1AF98DBB}">
      <dsp:nvSpPr>
        <dsp:cNvPr id="0" name=""/>
        <dsp:cNvSpPr/>
      </dsp:nvSpPr>
      <dsp:spPr>
        <a:xfrm>
          <a:off x="5246290" y="0"/>
          <a:ext cx="2983309" cy="1357791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3500" kern="1200" dirty="0"/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3500" kern="1200" dirty="0"/>
        </a:p>
      </dsp:txBody>
      <dsp:txXfrm>
        <a:off x="5246290" y="0"/>
        <a:ext cx="2983309" cy="1357791"/>
      </dsp:txXfrm>
    </dsp:sp>
    <dsp:sp modelId="{C5BE1BFF-B570-4265-B467-FC7B4E0C3750}">
      <dsp:nvSpPr>
        <dsp:cNvPr id="0" name=""/>
        <dsp:cNvSpPr/>
      </dsp:nvSpPr>
      <dsp:spPr>
        <a:xfrm>
          <a:off x="5246290" y="1357791"/>
          <a:ext cx="2983309" cy="1357787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3500" kern="1200" dirty="0"/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3500" kern="1200" dirty="0"/>
        </a:p>
      </dsp:txBody>
      <dsp:txXfrm>
        <a:off x="5246290" y="1357791"/>
        <a:ext cx="2983309" cy="1357787"/>
      </dsp:txXfrm>
    </dsp:sp>
    <dsp:sp modelId="{F57F2F33-493A-4214-A343-3C3C5A96E737}">
      <dsp:nvSpPr>
        <dsp:cNvPr id="0" name=""/>
        <dsp:cNvSpPr/>
      </dsp:nvSpPr>
      <dsp:spPr>
        <a:xfrm>
          <a:off x="5246290" y="2715579"/>
          <a:ext cx="2983309" cy="1357787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3500" kern="1200" dirty="0"/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3500" kern="1200" dirty="0"/>
        </a:p>
      </dsp:txBody>
      <dsp:txXfrm>
        <a:off x="5246290" y="2715579"/>
        <a:ext cx="2983309" cy="13577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4310DF-B851-4724-8142-2B46045DC960}">
      <dsp:nvSpPr>
        <dsp:cNvPr id="0" name=""/>
        <dsp:cNvSpPr/>
      </dsp:nvSpPr>
      <dsp:spPr>
        <a:xfrm>
          <a:off x="499340" y="1390097"/>
          <a:ext cx="4170294" cy="4170294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B34B67D-7C39-44B3-9684-ED8E8D4B9F67}">
      <dsp:nvSpPr>
        <dsp:cNvPr id="0" name=""/>
        <dsp:cNvSpPr/>
      </dsp:nvSpPr>
      <dsp:spPr>
        <a:xfrm>
          <a:off x="1333399" y="2224156"/>
          <a:ext cx="2502176" cy="2502176"/>
        </a:xfrm>
        <a:prstGeom prst="ellipse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ADAC259-A6AC-4058-AC4E-38D40C429EE5}">
      <dsp:nvSpPr>
        <dsp:cNvPr id="0" name=""/>
        <dsp:cNvSpPr/>
      </dsp:nvSpPr>
      <dsp:spPr>
        <a:xfrm>
          <a:off x="2167457" y="3058215"/>
          <a:ext cx="834058" cy="834058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68AC95E-7DD6-4421-8533-B445A3B93A8D}">
      <dsp:nvSpPr>
        <dsp:cNvPr id="0" name=""/>
        <dsp:cNvSpPr/>
      </dsp:nvSpPr>
      <dsp:spPr>
        <a:xfrm>
          <a:off x="5184578" y="0"/>
          <a:ext cx="2892661" cy="12163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rgbClr val="00B0F0"/>
              </a:solidFill>
              <a:latin typeface="Arial Black" pitchFamily="34" charset="0"/>
            </a:rPr>
            <a:t>Web of Science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rgbClr val="00B0F0"/>
              </a:solidFill>
              <a:latin typeface="Arial Black" pitchFamily="34" charset="0"/>
            </a:rPr>
            <a:t>(SCI, SSCI, AHCI)</a:t>
          </a:r>
          <a:endParaRPr lang="es-ES" sz="2000" b="1" kern="1200" dirty="0">
            <a:solidFill>
              <a:srgbClr val="00B0F0"/>
            </a:solidFill>
            <a:latin typeface="Arial Black" pitchFamily="34" charset="0"/>
          </a:endParaRPr>
        </a:p>
      </dsp:txBody>
      <dsp:txXfrm>
        <a:off x="5184578" y="0"/>
        <a:ext cx="2892661" cy="1216335"/>
      </dsp:txXfrm>
    </dsp:sp>
    <dsp:sp modelId="{509C9FD2-5E8C-46B9-BB7D-026CDA60350D}">
      <dsp:nvSpPr>
        <dsp:cNvPr id="0" name=""/>
        <dsp:cNvSpPr/>
      </dsp:nvSpPr>
      <dsp:spPr>
        <a:xfrm>
          <a:off x="4843396" y="608167"/>
          <a:ext cx="521286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1CA7F9-1400-402F-BD0F-8CA01F1FE617}">
      <dsp:nvSpPr>
        <dsp:cNvPr id="0" name=""/>
        <dsp:cNvSpPr/>
      </dsp:nvSpPr>
      <dsp:spPr>
        <a:xfrm rot="5400000">
          <a:off x="2279708" y="913641"/>
          <a:ext cx="2866382" cy="2256824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E1BCA7-4743-413D-858D-3FA88BFC4D9A}">
      <dsp:nvSpPr>
        <dsp:cNvPr id="0" name=""/>
        <dsp:cNvSpPr/>
      </dsp:nvSpPr>
      <dsp:spPr>
        <a:xfrm>
          <a:off x="5364683" y="1216335"/>
          <a:ext cx="2085147" cy="12163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rgbClr val="00B050"/>
              </a:solidFill>
              <a:latin typeface="Arial Black" pitchFamily="34" charset="0"/>
            </a:rPr>
            <a:t>Revistas Científicas (importantes)</a:t>
          </a:r>
          <a:endParaRPr lang="es-ES" sz="2000" b="1" kern="1200" dirty="0">
            <a:solidFill>
              <a:srgbClr val="00B050"/>
            </a:solidFill>
            <a:latin typeface="Arial Black" pitchFamily="34" charset="0"/>
          </a:endParaRPr>
        </a:p>
      </dsp:txBody>
      <dsp:txXfrm>
        <a:off x="5364683" y="1216335"/>
        <a:ext cx="2085147" cy="1216335"/>
      </dsp:txXfrm>
    </dsp:sp>
    <dsp:sp modelId="{041518EB-15AD-4F01-B7D2-642447097881}">
      <dsp:nvSpPr>
        <dsp:cNvPr id="0" name=""/>
        <dsp:cNvSpPr/>
      </dsp:nvSpPr>
      <dsp:spPr>
        <a:xfrm>
          <a:off x="4843396" y="1824503"/>
          <a:ext cx="521286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AA3D86-6A8B-496D-88BE-323D1B87E14D}">
      <dsp:nvSpPr>
        <dsp:cNvPr id="0" name=""/>
        <dsp:cNvSpPr/>
      </dsp:nvSpPr>
      <dsp:spPr>
        <a:xfrm rot="5400000">
          <a:off x="2894965" y="2111002"/>
          <a:ext cx="2233609" cy="1659081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5F7DCD-DB34-4B4D-BA9C-CF6716E35D77}">
      <dsp:nvSpPr>
        <dsp:cNvPr id="0" name=""/>
        <dsp:cNvSpPr/>
      </dsp:nvSpPr>
      <dsp:spPr>
        <a:xfrm>
          <a:off x="5364683" y="2432671"/>
          <a:ext cx="2085147" cy="12163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rgbClr val="FF0000"/>
              </a:solidFill>
              <a:latin typeface="Arial Black" pitchFamily="34" charset="0"/>
            </a:rPr>
            <a:t>Todas las Revistas Científicas</a:t>
          </a:r>
          <a:endParaRPr lang="es-ES" sz="2000" b="1" kern="1200" dirty="0">
            <a:solidFill>
              <a:srgbClr val="FF0000"/>
            </a:solidFill>
            <a:latin typeface="Arial Black" pitchFamily="34" charset="0"/>
          </a:endParaRPr>
        </a:p>
      </dsp:txBody>
      <dsp:txXfrm>
        <a:off x="5364683" y="2432671"/>
        <a:ext cx="2085147" cy="1216335"/>
      </dsp:txXfrm>
    </dsp:sp>
    <dsp:sp modelId="{5F9810D9-8B58-4BF4-A873-2377B26FAB8E}">
      <dsp:nvSpPr>
        <dsp:cNvPr id="0" name=""/>
        <dsp:cNvSpPr/>
      </dsp:nvSpPr>
      <dsp:spPr>
        <a:xfrm>
          <a:off x="4843396" y="3040839"/>
          <a:ext cx="521286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F698FB-FA94-472A-A74D-1092F8C890F2}">
      <dsp:nvSpPr>
        <dsp:cNvPr id="0" name=""/>
        <dsp:cNvSpPr/>
      </dsp:nvSpPr>
      <dsp:spPr>
        <a:xfrm rot="5400000">
          <a:off x="3510987" y="3307390"/>
          <a:ext cx="1595832" cy="1061339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430B62-C031-4693-94A1-D20BB2E92A01}" type="datetimeFigureOut">
              <a:rPr lang="es-ES" smtClean="0"/>
              <a:t>27/03/2012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1479CC-2E1F-4BB3-A5F1-E4415F2004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9120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1658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BD595D-DE17-4BEA-B8D9-FB933DBA4F0F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27/03/2012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27/03/2012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27/03/2012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27/03/2012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27/03/2012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27/03/2012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27/03/2012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27/03/2012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27/03/2012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27/03/2012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27/03/2012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27/03/2012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gif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researcherid.com/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5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http://scholar.google.com/citations" TargetMode="External"/><Relationship Id="rId2" Type="http://schemas.openxmlformats.org/officeDocument/2006/relationships/hyperlink" Target="http://www.researcherid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academic.research.microsoft.com/" TargetMode="External"/><Relationship Id="rId5" Type="http://schemas.openxmlformats.org/officeDocument/2006/relationships/hyperlink" Target="http://www.researchgate.net/" TargetMode="External"/><Relationship Id="rId4" Type="http://schemas.openxmlformats.org/officeDocument/2006/relationships/hyperlink" Target="http://www.mendeley.com/" TargetMode="Externa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72008" y="116632"/>
            <a:ext cx="896448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/>
              <a:t>Búsquedas en </a:t>
            </a:r>
            <a:r>
              <a:rPr lang="es-ES" sz="5400" b="1" dirty="0"/>
              <a:t>bases de datos de información </a:t>
            </a:r>
            <a:r>
              <a:rPr lang="es-ES" sz="5400" b="1" dirty="0" smtClean="0"/>
              <a:t>científica:</a:t>
            </a:r>
          </a:p>
          <a:p>
            <a:pPr algn="ctr"/>
            <a:r>
              <a:rPr lang="es-ES" sz="5400" b="1" dirty="0">
                <a:solidFill>
                  <a:srgbClr val="0070C0"/>
                </a:solidFill>
              </a:rPr>
              <a:t>Del rescate de citas a la creación de perfiles</a:t>
            </a:r>
          </a:p>
          <a:p>
            <a:endParaRPr lang="es-ES" sz="60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0" y="4223990"/>
            <a:ext cx="9144000" cy="10772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FFFF00"/>
                </a:solidFill>
              </a:rPr>
              <a:t>Daniel Torres-Salinas </a:t>
            </a:r>
            <a:r>
              <a:rPr lang="es-ES" sz="3200" b="1" dirty="0" smtClean="0">
                <a:solidFill>
                  <a:srgbClr val="FFFF00"/>
                </a:solidFill>
              </a:rPr>
              <a:t>          </a:t>
            </a:r>
            <a:r>
              <a:rPr lang="es-ES" sz="3200" b="1" dirty="0" smtClean="0">
                <a:solidFill>
                  <a:srgbClr val="00B0F0"/>
                </a:solidFill>
              </a:rPr>
              <a:t>@torressalinas</a:t>
            </a:r>
            <a:endParaRPr lang="es-ES" sz="3200" b="1" dirty="0">
              <a:solidFill>
                <a:srgbClr val="00B0F0"/>
              </a:solidFill>
            </a:endParaRPr>
          </a:p>
          <a:p>
            <a:pPr algn="ctr"/>
            <a:r>
              <a:rPr lang="es-ES" sz="3200" b="1" dirty="0" smtClean="0">
                <a:solidFill>
                  <a:srgbClr val="FFFF00"/>
                </a:solidFill>
              </a:rPr>
              <a:t>Álvaro Cabezas-Clavijo                </a:t>
            </a:r>
            <a:r>
              <a:rPr lang="es-ES" sz="3200" b="1" dirty="0" smtClean="0">
                <a:solidFill>
                  <a:srgbClr val="00B0F0"/>
                </a:solidFill>
              </a:rPr>
              <a:t>@</a:t>
            </a:r>
            <a:r>
              <a:rPr lang="es-ES" sz="3200" b="1" dirty="0">
                <a:solidFill>
                  <a:srgbClr val="00B0F0"/>
                </a:solidFill>
              </a:rPr>
              <a:t>acabezas </a:t>
            </a:r>
            <a:endParaRPr lang="es-ES" sz="3200" b="1" dirty="0" smtClean="0">
              <a:solidFill>
                <a:srgbClr val="00B0F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312"/>
            <a:ext cx="9144000" cy="6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-35496" y="3861048"/>
            <a:ext cx="9071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Impartido por los miembros del grupo EC3: </a:t>
            </a:r>
            <a:endParaRPr lang="es-E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0" y="5301208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Seminarios de Formación para la Investigación en TIC (SEFORI-2012</a:t>
            </a:r>
            <a:r>
              <a:rPr lang="es-ES" dirty="0" smtClean="0"/>
              <a:t>)</a:t>
            </a:r>
            <a:br>
              <a:rPr lang="es-ES" dirty="0" smtClean="0"/>
            </a:br>
            <a:r>
              <a:rPr lang="es-ES" dirty="0" smtClean="0"/>
              <a:t>CITIC-UGR – Universidad de Granada</a:t>
            </a:r>
          </a:p>
          <a:p>
            <a:r>
              <a:rPr lang="es-ES" dirty="0" smtClean="0"/>
              <a:t>28 de Marzo de 2012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954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FF00"/>
                </a:solidFill>
              </a:rPr>
              <a:t>Las bases de datos disponibles en Web of Science</a:t>
            </a:r>
            <a:endParaRPr lang="es-ES" sz="3200" b="1" dirty="0">
              <a:solidFill>
                <a:srgbClr val="FFFF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381" y="709951"/>
            <a:ext cx="165735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2" y="719361"/>
            <a:ext cx="32670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8734425" cy="508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1259632" y="2852936"/>
            <a:ext cx="7654305" cy="1584176"/>
          </a:xfrm>
          <a:prstGeom prst="rect">
            <a:avLst/>
          </a:prstGeom>
          <a:noFill/>
          <a:ln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98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FF00"/>
                </a:solidFill>
              </a:rPr>
              <a:t>Los campos por los qué podemos buscar</a:t>
            </a:r>
            <a:endParaRPr lang="es-ES" sz="3200" b="1" dirty="0">
              <a:solidFill>
                <a:srgbClr val="FFFF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9688"/>
            <a:ext cx="9144000" cy="42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582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FF00"/>
                </a:solidFill>
              </a:rPr>
              <a:t>Las búsquedas: una </a:t>
            </a:r>
            <a:r>
              <a:rPr lang="es-ES" sz="3200" b="1" dirty="0" smtClean="0">
                <a:solidFill>
                  <a:srgbClr val="FFFF00"/>
                </a:solidFill>
              </a:rPr>
              <a:t>búsqueda normal</a:t>
            </a:r>
            <a:endParaRPr lang="es-ES" sz="3200" b="1" dirty="0">
              <a:solidFill>
                <a:srgbClr val="FFFF00"/>
              </a:solidFill>
            </a:endParaRP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52" y="1700808"/>
            <a:ext cx="7915796" cy="5046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539552" y="764704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>
                <a:solidFill>
                  <a:srgbClr val="FF0000"/>
                </a:solidFill>
                <a:latin typeface="Agency FB" pitchFamily="34" charset="0"/>
              </a:rPr>
              <a:t>Topic: (Fuzzy Systems) = 54000 registros</a:t>
            </a:r>
            <a:endParaRPr lang="es-ES" sz="3600" dirty="0">
              <a:solidFill>
                <a:srgbClr val="FF0000"/>
              </a:solidFill>
              <a:latin typeface="Agency FB" pitchFamily="34" charset="0"/>
            </a:endParaRPr>
          </a:p>
        </p:txBody>
      </p:sp>
      <p:cxnSp>
        <p:nvCxnSpPr>
          <p:cNvPr id="8" name="7 Conector recto"/>
          <p:cNvCxnSpPr/>
          <p:nvPr/>
        </p:nvCxnSpPr>
        <p:spPr>
          <a:xfrm flipH="1" flipV="1">
            <a:off x="2987824" y="2060848"/>
            <a:ext cx="2340260" cy="231151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 flipH="1">
            <a:off x="4499992" y="4401108"/>
            <a:ext cx="828092" cy="198022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Elipse"/>
          <p:cNvSpPr/>
          <p:nvPr/>
        </p:nvSpPr>
        <p:spPr>
          <a:xfrm>
            <a:off x="5148064" y="4221088"/>
            <a:ext cx="360040" cy="3600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CuadroTexto"/>
          <p:cNvSpPr txBox="1"/>
          <p:nvPr/>
        </p:nvSpPr>
        <p:spPr>
          <a:xfrm>
            <a:off x="5580112" y="3812847"/>
            <a:ext cx="3384376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2060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002060"/>
                </a:solidFill>
                <a:latin typeface="Agency FB" pitchFamily="34" charset="0"/>
              </a:rPr>
              <a:t>APARECEN LAS DOS PALABRAS PERO PUEDEN HACERLO DE FORMA SEPARADA</a:t>
            </a:r>
            <a:endParaRPr lang="es-ES" sz="2400" b="1" dirty="0">
              <a:solidFill>
                <a:srgbClr val="002060"/>
              </a:solidFill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88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FFFF00"/>
                </a:solidFill>
              </a:rPr>
              <a:t>Las búsquedas: </a:t>
            </a:r>
            <a:r>
              <a:rPr lang="es-ES" sz="3200" b="1" dirty="0" smtClean="0">
                <a:solidFill>
                  <a:srgbClr val="FFFF00"/>
                </a:solidFill>
              </a:rPr>
              <a:t>el </a:t>
            </a:r>
            <a:r>
              <a:rPr lang="es-ES" sz="3200" b="1" dirty="0" smtClean="0">
                <a:solidFill>
                  <a:srgbClr val="FFFF00"/>
                </a:solidFill>
              </a:rPr>
              <a:t>uso del asterisco *</a:t>
            </a:r>
            <a:endParaRPr lang="es-ES" sz="3200" b="1" dirty="0">
              <a:solidFill>
                <a:srgbClr val="FFFF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39552" y="764704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>
                <a:solidFill>
                  <a:srgbClr val="FF0000"/>
                </a:solidFill>
                <a:latin typeface="Agency FB" pitchFamily="34" charset="0"/>
              </a:rPr>
              <a:t>Topic: (Fuzzy System*) = 55676 registros</a:t>
            </a:r>
            <a:endParaRPr lang="es-ES" sz="3600" dirty="0">
              <a:solidFill>
                <a:srgbClr val="FF0000"/>
              </a:solidFill>
              <a:latin typeface="Agency FB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62" y="1916832"/>
            <a:ext cx="8420100" cy="461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10 Conector recto"/>
          <p:cNvCxnSpPr>
            <a:stCxn id="15" idx="2"/>
          </p:cNvCxnSpPr>
          <p:nvPr/>
        </p:nvCxnSpPr>
        <p:spPr>
          <a:xfrm flipH="1">
            <a:off x="1619672" y="3645024"/>
            <a:ext cx="1700505" cy="115212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>
            <a:stCxn id="15" idx="6"/>
          </p:cNvCxnSpPr>
          <p:nvPr/>
        </p:nvCxnSpPr>
        <p:spPr>
          <a:xfrm>
            <a:off x="3680217" y="3645024"/>
            <a:ext cx="4348167" cy="72008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Elipse"/>
          <p:cNvSpPr/>
          <p:nvPr/>
        </p:nvSpPr>
        <p:spPr>
          <a:xfrm>
            <a:off x="3320177" y="3465004"/>
            <a:ext cx="360040" cy="3600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CuadroTexto"/>
          <p:cNvSpPr txBox="1"/>
          <p:nvPr/>
        </p:nvSpPr>
        <p:spPr>
          <a:xfrm>
            <a:off x="2195736" y="1916832"/>
            <a:ext cx="3384376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2060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002060"/>
                </a:solidFill>
                <a:latin typeface="Agency FB" pitchFamily="34" charset="0"/>
              </a:rPr>
              <a:t>TRUNCA EL TÉRMINO DONDE HEMOS PUESTO EL ASTERICO</a:t>
            </a:r>
            <a:endParaRPr lang="es-ES" sz="2400" b="1" dirty="0">
              <a:solidFill>
                <a:srgbClr val="002060"/>
              </a:solidFill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30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FFFF00"/>
                </a:solidFill>
              </a:rPr>
              <a:t>Las búsquedas: El </a:t>
            </a:r>
            <a:r>
              <a:rPr lang="es-ES" sz="3200" b="1" dirty="0" smtClean="0">
                <a:solidFill>
                  <a:srgbClr val="FFFF00"/>
                </a:solidFill>
              </a:rPr>
              <a:t>uso de las comillas</a:t>
            </a:r>
            <a:endParaRPr lang="es-ES" sz="3200" b="1" dirty="0">
              <a:solidFill>
                <a:srgbClr val="FFFF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39552" y="764704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>
                <a:solidFill>
                  <a:srgbClr val="FF0000"/>
                </a:solidFill>
                <a:latin typeface="Agency FB" pitchFamily="34" charset="0"/>
              </a:rPr>
              <a:t>Topic: (“Fuzzy Systems”) = 4800 registros</a:t>
            </a:r>
            <a:endParaRPr lang="es-ES" sz="3600" dirty="0">
              <a:solidFill>
                <a:srgbClr val="FF0000"/>
              </a:solidFill>
              <a:latin typeface="Agency FB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698848"/>
            <a:ext cx="86106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6 Conector recto"/>
          <p:cNvCxnSpPr>
            <a:stCxn id="9" idx="0"/>
          </p:cNvCxnSpPr>
          <p:nvPr/>
        </p:nvCxnSpPr>
        <p:spPr>
          <a:xfrm flipH="1" flipV="1">
            <a:off x="2051720" y="2276872"/>
            <a:ext cx="684076" cy="3024336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>
            <a:stCxn id="9" idx="0"/>
          </p:cNvCxnSpPr>
          <p:nvPr/>
        </p:nvCxnSpPr>
        <p:spPr>
          <a:xfrm flipV="1">
            <a:off x="2735796" y="2276872"/>
            <a:ext cx="180020" cy="3024336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Elipse"/>
          <p:cNvSpPr/>
          <p:nvPr/>
        </p:nvSpPr>
        <p:spPr>
          <a:xfrm>
            <a:off x="2555776" y="5301208"/>
            <a:ext cx="360040" cy="3600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CuadroTexto"/>
          <p:cNvSpPr txBox="1"/>
          <p:nvPr/>
        </p:nvSpPr>
        <p:spPr>
          <a:xfrm>
            <a:off x="3059832" y="5301208"/>
            <a:ext cx="3384376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2060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002060"/>
                </a:solidFill>
                <a:latin typeface="Agency FB" pitchFamily="34" charset="0"/>
              </a:rPr>
              <a:t>CON LAS COMILLAS OBLIGAMOS A QUE APAREZCAN LAS DOS Y ADEMÁS JUNTAS</a:t>
            </a:r>
            <a:endParaRPr lang="es-ES" sz="2400" b="1" dirty="0">
              <a:solidFill>
                <a:srgbClr val="002060"/>
              </a:solidFill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44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1913334"/>
            <a:ext cx="8620125" cy="497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FFFF00"/>
                </a:solidFill>
              </a:rPr>
              <a:t>Las búsquedas: Restringiendo </a:t>
            </a:r>
            <a:r>
              <a:rPr lang="es-ES" sz="3200" b="1" dirty="0" smtClean="0">
                <a:solidFill>
                  <a:srgbClr val="FFFF00"/>
                </a:solidFill>
              </a:rPr>
              <a:t>el tema: AND</a:t>
            </a:r>
            <a:endParaRPr lang="es-ES" sz="3200" b="1" dirty="0">
              <a:solidFill>
                <a:srgbClr val="FFFF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51520" y="692696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>
                <a:solidFill>
                  <a:srgbClr val="FF0000"/>
                </a:solidFill>
                <a:latin typeface="Agency FB" pitchFamily="34" charset="0"/>
              </a:rPr>
              <a:t>Topic: (“Fuzzy System*”) AND (“Genetic Algorithm*”)       = 788 registros</a:t>
            </a:r>
            <a:endParaRPr lang="es-ES" sz="3600" dirty="0">
              <a:solidFill>
                <a:srgbClr val="FF0000"/>
              </a:solidFill>
              <a:latin typeface="Agency FB" pitchFamily="34" charset="0"/>
            </a:endParaRPr>
          </a:p>
        </p:txBody>
      </p:sp>
      <p:cxnSp>
        <p:nvCxnSpPr>
          <p:cNvPr id="7" name="6 Conector recto"/>
          <p:cNvCxnSpPr>
            <a:stCxn id="9" idx="1"/>
          </p:cNvCxnSpPr>
          <p:nvPr/>
        </p:nvCxnSpPr>
        <p:spPr>
          <a:xfrm flipH="1" flipV="1">
            <a:off x="1709682" y="2341690"/>
            <a:ext cx="2050949" cy="2110396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>
            <a:stCxn id="9" idx="5"/>
          </p:cNvCxnSpPr>
          <p:nvPr/>
        </p:nvCxnSpPr>
        <p:spPr>
          <a:xfrm>
            <a:off x="4015217" y="4706672"/>
            <a:ext cx="1708911" cy="1284062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Elipse"/>
          <p:cNvSpPr/>
          <p:nvPr/>
        </p:nvSpPr>
        <p:spPr>
          <a:xfrm>
            <a:off x="3707904" y="4399359"/>
            <a:ext cx="360040" cy="3600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CuadroTexto"/>
          <p:cNvSpPr txBox="1"/>
          <p:nvPr/>
        </p:nvSpPr>
        <p:spPr>
          <a:xfrm>
            <a:off x="174846" y="4399359"/>
            <a:ext cx="3384376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2060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002060"/>
                </a:solidFill>
                <a:latin typeface="Agency FB" pitchFamily="34" charset="0"/>
              </a:rPr>
              <a:t>CON EL AND PODEMOS RESTRINGIR TEMAS</a:t>
            </a:r>
            <a:endParaRPr lang="es-ES" sz="2400" b="1" dirty="0">
              <a:solidFill>
                <a:srgbClr val="002060"/>
              </a:solidFill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30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FFFF00"/>
                </a:solidFill>
              </a:rPr>
              <a:t>Las búsquedas: </a:t>
            </a:r>
            <a:r>
              <a:rPr lang="es-ES" sz="3200" b="1" dirty="0" smtClean="0">
                <a:solidFill>
                  <a:srgbClr val="FFFF00"/>
                </a:solidFill>
              </a:rPr>
              <a:t>ampliando </a:t>
            </a:r>
            <a:r>
              <a:rPr lang="es-ES" sz="3200" b="1" dirty="0" smtClean="0">
                <a:solidFill>
                  <a:srgbClr val="FFFF00"/>
                </a:solidFill>
              </a:rPr>
              <a:t>el tema: OR</a:t>
            </a:r>
            <a:endParaRPr lang="es-ES" sz="3200" b="1" dirty="0">
              <a:solidFill>
                <a:srgbClr val="FFFF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51520" y="692696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>
                <a:solidFill>
                  <a:srgbClr val="FF0000"/>
                </a:solidFill>
                <a:latin typeface="Agency FB" pitchFamily="34" charset="0"/>
              </a:rPr>
              <a:t>Topic: (“Fuzzy System*”) OR (“Genetic Algorithm*”)       = 71399 registros</a:t>
            </a:r>
            <a:endParaRPr lang="es-ES" sz="3600" dirty="0">
              <a:solidFill>
                <a:srgbClr val="FF0000"/>
              </a:solidFill>
              <a:latin typeface="Agency FB" pitchFamily="34" charset="0"/>
            </a:endParaRPr>
          </a:p>
        </p:txBody>
      </p:sp>
      <p:cxnSp>
        <p:nvCxnSpPr>
          <p:cNvPr id="8" name="7 Conector recto"/>
          <p:cNvCxnSpPr>
            <a:stCxn id="9" idx="2"/>
          </p:cNvCxnSpPr>
          <p:nvPr/>
        </p:nvCxnSpPr>
        <p:spPr>
          <a:xfrm flipH="1" flipV="1">
            <a:off x="1259633" y="4404978"/>
            <a:ext cx="3430019" cy="723005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Elipse"/>
          <p:cNvSpPr/>
          <p:nvPr/>
        </p:nvSpPr>
        <p:spPr>
          <a:xfrm>
            <a:off x="4689652" y="4947963"/>
            <a:ext cx="360040" cy="3600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CuadroTexto"/>
          <p:cNvSpPr txBox="1"/>
          <p:nvPr/>
        </p:nvSpPr>
        <p:spPr>
          <a:xfrm>
            <a:off x="3177484" y="5541039"/>
            <a:ext cx="3384376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2060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002060"/>
                </a:solidFill>
                <a:latin typeface="Agency FB" pitchFamily="34" charset="0"/>
              </a:rPr>
              <a:t>APARECERÁN </a:t>
            </a:r>
            <a:r>
              <a:rPr lang="es-ES" sz="2400" b="1" dirty="0" smtClean="0">
                <a:solidFill>
                  <a:srgbClr val="002060"/>
                </a:solidFill>
                <a:latin typeface="Agency FB" pitchFamily="34" charset="0"/>
              </a:rPr>
              <a:t>REGISTROS </a:t>
            </a:r>
            <a:r>
              <a:rPr lang="es-ES" sz="2400" b="1" dirty="0" smtClean="0">
                <a:solidFill>
                  <a:srgbClr val="002060"/>
                </a:solidFill>
                <a:latin typeface="Agency FB" pitchFamily="34" charset="0"/>
              </a:rPr>
              <a:t>QUE </a:t>
            </a:r>
            <a:r>
              <a:rPr lang="es-ES" sz="2400" b="1" dirty="0" smtClean="0">
                <a:solidFill>
                  <a:srgbClr val="002060"/>
                </a:solidFill>
                <a:latin typeface="Agency FB" pitchFamily="34" charset="0"/>
              </a:rPr>
              <a:t>INCLUYAN ALGUNAS DE LAS DOS CADENAS DE TEXTO</a:t>
            </a:r>
            <a:endParaRPr lang="es-ES" sz="2400" b="1" dirty="0">
              <a:solidFill>
                <a:srgbClr val="002060"/>
              </a:solidFill>
              <a:latin typeface="Agency FB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43358"/>
            <a:ext cx="8353425" cy="1076325"/>
          </a:xfrm>
          <a:prstGeom prst="rect">
            <a:avLst/>
          </a:prstGeom>
          <a:noFill/>
          <a:ln w="9525">
            <a:solidFill>
              <a:schemeClr val="tx1"/>
            </a:solidFill>
            <a:prstDash val="dash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14402"/>
            <a:ext cx="8308218" cy="790575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6 Conector recto"/>
          <p:cNvCxnSpPr>
            <a:endCxn id="9" idx="6"/>
          </p:cNvCxnSpPr>
          <p:nvPr/>
        </p:nvCxnSpPr>
        <p:spPr>
          <a:xfrm flipH="1">
            <a:off x="5049692" y="2804735"/>
            <a:ext cx="1610540" cy="232324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691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1035"/>
            <a:ext cx="9144000" cy="525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FF00"/>
                </a:solidFill>
              </a:rPr>
              <a:t>Campo “title”: buscando sobre el título del paper</a:t>
            </a:r>
            <a:endParaRPr lang="es-ES" sz="3200" b="1" dirty="0">
              <a:solidFill>
                <a:srgbClr val="FFFF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39552" y="764704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>
                <a:solidFill>
                  <a:srgbClr val="FF0000"/>
                </a:solidFill>
                <a:latin typeface="Agency FB" pitchFamily="34" charset="0"/>
              </a:rPr>
              <a:t>Title: (Fuzzy Systems) = 2582 registros</a:t>
            </a:r>
            <a:endParaRPr lang="es-ES" sz="3600" dirty="0">
              <a:solidFill>
                <a:srgbClr val="FF0000"/>
              </a:solidFill>
              <a:latin typeface="Agency FB" pitchFamily="34" charset="0"/>
            </a:endParaRPr>
          </a:p>
        </p:txBody>
      </p:sp>
      <p:cxnSp>
        <p:nvCxnSpPr>
          <p:cNvPr id="8" name="7 Conector recto"/>
          <p:cNvCxnSpPr>
            <a:stCxn id="12" idx="0"/>
          </p:cNvCxnSpPr>
          <p:nvPr/>
        </p:nvCxnSpPr>
        <p:spPr>
          <a:xfrm flipV="1">
            <a:off x="4350342" y="1700808"/>
            <a:ext cx="977742" cy="229766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>
            <a:stCxn id="12" idx="2"/>
          </p:cNvCxnSpPr>
          <p:nvPr/>
        </p:nvCxnSpPr>
        <p:spPr>
          <a:xfrm flipH="1" flipV="1">
            <a:off x="1475656" y="3501008"/>
            <a:ext cx="2694666" cy="67748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Elipse"/>
          <p:cNvSpPr/>
          <p:nvPr/>
        </p:nvSpPr>
        <p:spPr>
          <a:xfrm>
            <a:off x="4170322" y="3998476"/>
            <a:ext cx="360040" cy="3600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CuadroTexto"/>
          <p:cNvSpPr txBox="1"/>
          <p:nvPr/>
        </p:nvSpPr>
        <p:spPr>
          <a:xfrm>
            <a:off x="4839212" y="3578331"/>
            <a:ext cx="3981259" cy="19389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2060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002060"/>
                </a:solidFill>
                <a:latin typeface="Agency FB" pitchFamily="34" charset="0"/>
              </a:rPr>
              <a:t>CON ‘TOPIC’ LANZÁBAMOS LA BÚSQUEDA CONTRA TODO EL REGISTRO CON ‘TITLE’ NOS LIMITAMOS SOLO AL TÍTULO DEL ARTÍCULO</a:t>
            </a:r>
            <a:endParaRPr lang="es-ES" sz="2400" b="1" dirty="0">
              <a:solidFill>
                <a:srgbClr val="002060"/>
              </a:solidFill>
              <a:latin typeface="Agency FB" pitchFamily="34" charset="0"/>
            </a:endParaRPr>
          </a:p>
        </p:txBody>
      </p:sp>
      <p:cxnSp>
        <p:nvCxnSpPr>
          <p:cNvPr id="14" name="13 Conector recto"/>
          <p:cNvCxnSpPr>
            <a:stCxn id="12" idx="4"/>
          </p:cNvCxnSpPr>
          <p:nvPr/>
        </p:nvCxnSpPr>
        <p:spPr>
          <a:xfrm flipH="1">
            <a:off x="4139952" y="4358516"/>
            <a:ext cx="210390" cy="87068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504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7486"/>
            <a:ext cx="9144000" cy="4840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FF00"/>
                </a:solidFill>
              </a:rPr>
              <a:t>Campo “Publication Name”: buscando en una revista</a:t>
            </a:r>
            <a:endParaRPr lang="es-ES" sz="3200" b="1" dirty="0">
              <a:solidFill>
                <a:srgbClr val="FFFF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39552" y="764704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>
                <a:solidFill>
                  <a:srgbClr val="FF0000"/>
                </a:solidFill>
                <a:latin typeface="Agency FB" pitchFamily="34" charset="0"/>
              </a:rPr>
              <a:t>Publication Name</a:t>
            </a:r>
            <a:r>
              <a:rPr lang="es-ES" sz="3600" dirty="0">
                <a:solidFill>
                  <a:srgbClr val="FF0000"/>
                </a:solidFill>
                <a:latin typeface="Agency FB" pitchFamily="34" charset="0"/>
              </a:rPr>
              <a:t>: (FUZZY SETS AND SYSTEMS) </a:t>
            </a:r>
            <a:r>
              <a:rPr lang="es-ES" sz="3600" dirty="0" smtClean="0">
                <a:solidFill>
                  <a:srgbClr val="FF0000"/>
                </a:solidFill>
                <a:latin typeface="Agency FB" pitchFamily="34" charset="0"/>
              </a:rPr>
              <a:t>                 = 6640 registros</a:t>
            </a:r>
            <a:endParaRPr lang="es-ES" sz="3600" dirty="0">
              <a:solidFill>
                <a:srgbClr val="FF0000"/>
              </a:solidFill>
              <a:latin typeface="Agency FB" pitchFamily="34" charset="0"/>
            </a:endParaRPr>
          </a:p>
        </p:txBody>
      </p:sp>
      <p:cxnSp>
        <p:nvCxnSpPr>
          <p:cNvPr id="8" name="7 Conector recto"/>
          <p:cNvCxnSpPr>
            <a:stCxn id="12" idx="0"/>
          </p:cNvCxnSpPr>
          <p:nvPr/>
        </p:nvCxnSpPr>
        <p:spPr>
          <a:xfrm flipH="1" flipV="1">
            <a:off x="2123728" y="2852936"/>
            <a:ext cx="2448272" cy="1760902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>
            <a:stCxn id="12" idx="2"/>
          </p:cNvCxnSpPr>
          <p:nvPr/>
        </p:nvCxnSpPr>
        <p:spPr>
          <a:xfrm flipH="1" flipV="1">
            <a:off x="3044647" y="4455114"/>
            <a:ext cx="1347333" cy="33874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Elipse"/>
          <p:cNvSpPr/>
          <p:nvPr/>
        </p:nvSpPr>
        <p:spPr>
          <a:xfrm>
            <a:off x="4391980" y="4613838"/>
            <a:ext cx="360040" cy="3600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CuadroTexto"/>
          <p:cNvSpPr txBox="1"/>
          <p:nvPr/>
        </p:nvSpPr>
        <p:spPr>
          <a:xfrm>
            <a:off x="4970135" y="4193693"/>
            <a:ext cx="3981259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2060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002060"/>
                </a:solidFill>
                <a:latin typeface="Agency FB" pitchFamily="34" charset="0"/>
              </a:rPr>
              <a:t>BUSCAMOS TODOS LOS TRABAJOS PUBLICADOS EN UNA REVISTA DETERMINADA</a:t>
            </a:r>
            <a:endParaRPr lang="es-ES" sz="2400" b="1" dirty="0">
              <a:solidFill>
                <a:srgbClr val="002060"/>
              </a:solidFill>
              <a:latin typeface="Agency FB" pitchFamily="34" charset="0"/>
            </a:endParaRPr>
          </a:p>
        </p:txBody>
      </p:sp>
      <p:cxnSp>
        <p:nvCxnSpPr>
          <p:cNvPr id="14" name="13 Conector recto"/>
          <p:cNvCxnSpPr>
            <a:stCxn id="12" idx="4"/>
          </p:cNvCxnSpPr>
          <p:nvPr/>
        </p:nvCxnSpPr>
        <p:spPr>
          <a:xfrm flipH="1">
            <a:off x="3131840" y="4973878"/>
            <a:ext cx="1440160" cy="975402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884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FF00"/>
                </a:solidFill>
              </a:rPr>
              <a:t>Campo “Autor”: algunos consejos</a:t>
            </a:r>
            <a:endParaRPr lang="es-ES" sz="3200" b="1" dirty="0">
              <a:solidFill>
                <a:srgbClr val="FFFF00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539552" y="836712"/>
            <a:ext cx="820891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" sz="3600" b="1" dirty="0" smtClean="0"/>
              <a:t>Prueba diferentes opciones de consulta</a:t>
            </a:r>
          </a:p>
          <a:p>
            <a:pPr marL="742950" lvl="1" indent="-285750">
              <a:buFont typeface="Arial" charset="0"/>
              <a:buChar char="•"/>
            </a:pPr>
            <a:r>
              <a:rPr lang="es-ES" sz="2800" dirty="0" smtClean="0"/>
              <a:t>Por ejemplo para </a:t>
            </a:r>
            <a:r>
              <a:rPr lang="es-ES" sz="2800" b="1" dirty="0" smtClean="0"/>
              <a:t>Daniel Torres Salinas</a:t>
            </a:r>
          </a:p>
          <a:p>
            <a:pPr marL="1200150" lvl="2" indent="-285750">
              <a:buFont typeface="Arial" charset="0"/>
              <a:buChar char="•"/>
            </a:pPr>
            <a:r>
              <a:rPr lang="es-ES" sz="2800" dirty="0" smtClean="0">
                <a:solidFill>
                  <a:srgbClr val="FF0000"/>
                </a:solidFill>
              </a:rPr>
              <a:t>Torres-Salinas D</a:t>
            </a:r>
            <a:r>
              <a:rPr lang="es-ES" sz="2800" dirty="0" smtClean="0"/>
              <a:t> | </a:t>
            </a:r>
            <a:r>
              <a:rPr lang="es-ES" sz="2800" dirty="0" smtClean="0">
                <a:solidFill>
                  <a:srgbClr val="FF0000"/>
                </a:solidFill>
              </a:rPr>
              <a:t>Salinas DT</a:t>
            </a:r>
            <a:r>
              <a:rPr lang="es-ES" sz="2800" dirty="0" smtClean="0"/>
              <a:t> | </a:t>
            </a:r>
            <a:r>
              <a:rPr lang="es-ES" sz="2800" dirty="0" smtClean="0">
                <a:solidFill>
                  <a:srgbClr val="FF0000"/>
                </a:solidFill>
              </a:rPr>
              <a:t>Torres D</a:t>
            </a:r>
          </a:p>
          <a:p>
            <a:pPr lvl="2"/>
            <a:endParaRPr lang="es-ES" sz="2800" dirty="0"/>
          </a:p>
          <a:p>
            <a:pPr marL="742950" lvl="1" indent="-285750">
              <a:buFont typeface="Arial" charset="0"/>
              <a:buChar char="•"/>
            </a:pPr>
            <a:endParaRPr lang="es-ES" sz="2800" dirty="0"/>
          </a:p>
        </p:txBody>
      </p:sp>
      <p:sp>
        <p:nvSpPr>
          <p:cNvPr id="6" name="5 CuadroTexto"/>
          <p:cNvSpPr txBox="1"/>
          <p:nvPr/>
        </p:nvSpPr>
        <p:spPr>
          <a:xfrm>
            <a:off x="539552" y="2499280"/>
            <a:ext cx="820891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" sz="3600" b="1" dirty="0" smtClean="0"/>
              <a:t>Limita siempre por su institución</a:t>
            </a:r>
          </a:p>
          <a:p>
            <a:pPr marL="742950" lvl="1" indent="-285750">
              <a:buFont typeface="Arial" charset="0"/>
              <a:buChar char="•"/>
            </a:pPr>
            <a:r>
              <a:rPr lang="es-ES" sz="2800" dirty="0" smtClean="0"/>
              <a:t>Por ejemplo para </a:t>
            </a:r>
            <a:r>
              <a:rPr lang="es-ES" sz="2800" b="1" dirty="0" smtClean="0"/>
              <a:t>Daniel Torres Salinas</a:t>
            </a:r>
          </a:p>
          <a:p>
            <a:pPr marL="1200150" lvl="2" indent="-285750">
              <a:buFont typeface="Arial" charset="0"/>
              <a:buChar char="•"/>
            </a:pPr>
            <a:r>
              <a:rPr lang="es-ES" sz="2800" dirty="0" smtClean="0">
                <a:solidFill>
                  <a:srgbClr val="FF0000"/>
                </a:solidFill>
              </a:rPr>
              <a:t>Author: Torres-Salinas D</a:t>
            </a:r>
            <a:r>
              <a:rPr lang="es-ES" sz="2800" dirty="0" smtClean="0"/>
              <a:t> </a:t>
            </a:r>
            <a:r>
              <a:rPr lang="es-ES" sz="2800" b="1" dirty="0" smtClean="0"/>
              <a:t>AND</a:t>
            </a:r>
            <a:r>
              <a:rPr lang="es-ES" sz="2800" dirty="0" smtClean="0"/>
              <a:t>                    </a:t>
            </a:r>
            <a:r>
              <a:rPr lang="es-ES" sz="2800" dirty="0" smtClean="0">
                <a:solidFill>
                  <a:srgbClr val="FF0000"/>
                </a:solidFill>
              </a:rPr>
              <a:t>Adress: Univ Navarra</a:t>
            </a:r>
          </a:p>
          <a:p>
            <a:pPr lvl="2"/>
            <a:endParaRPr lang="es-ES" sz="2800" dirty="0"/>
          </a:p>
          <a:p>
            <a:pPr marL="742950" lvl="1" indent="-285750">
              <a:buFont typeface="Arial" charset="0"/>
              <a:buChar char="•"/>
            </a:pPr>
            <a:endParaRPr lang="es-ES" sz="2800" dirty="0"/>
          </a:p>
        </p:txBody>
      </p:sp>
      <p:sp>
        <p:nvSpPr>
          <p:cNvPr id="7" name="6 CuadroTexto"/>
          <p:cNvSpPr txBox="1"/>
          <p:nvPr/>
        </p:nvSpPr>
        <p:spPr>
          <a:xfrm>
            <a:off x="611560" y="4372649"/>
            <a:ext cx="820891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" sz="3600" b="1" dirty="0" smtClean="0"/>
              <a:t>Limita por años de su carrera</a:t>
            </a:r>
          </a:p>
          <a:p>
            <a:pPr marL="742950" lvl="1" indent="-285750">
              <a:buFont typeface="Arial" charset="0"/>
              <a:buChar char="•"/>
            </a:pPr>
            <a:r>
              <a:rPr lang="es-ES" sz="2800" dirty="0" smtClean="0"/>
              <a:t>Por ejemplo para </a:t>
            </a:r>
            <a:r>
              <a:rPr lang="es-ES" sz="2800" b="1" dirty="0" smtClean="0"/>
              <a:t>Daniel Torres Salinas</a:t>
            </a:r>
          </a:p>
          <a:p>
            <a:pPr marL="1200150" lvl="2" indent="-285750">
              <a:buFont typeface="Arial" charset="0"/>
              <a:buChar char="•"/>
            </a:pPr>
            <a:r>
              <a:rPr lang="es-ES" sz="2800" dirty="0" smtClean="0">
                <a:solidFill>
                  <a:srgbClr val="FF0000"/>
                </a:solidFill>
              </a:rPr>
              <a:t>Author: Torres-Salinas D</a:t>
            </a:r>
            <a:r>
              <a:rPr lang="es-ES" sz="2800" dirty="0" smtClean="0"/>
              <a:t> </a:t>
            </a:r>
            <a:r>
              <a:rPr lang="es-ES" sz="2800" b="1" dirty="0" smtClean="0"/>
              <a:t>AND</a:t>
            </a:r>
            <a:r>
              <a:rPr lang="es-ES" sz="2800" dirty="0" smtClean="0"/>
              <a:t>                    </a:t>
            </a:r>
            <a:r>
              <a:rPr lang="es-ES" sz="2800" dirty="0" smtClean="0">
                <a:solidFill>
                  <a:srgbClr val="FF0000"/>
                </a:solidFill>
              </a:rPr>
              <a:t>Adress: Univ Navarra </a:t>
            </a:r>
            <a:r>
              <a:rPr lang="es-ES" sz="2800" b="1" dirty="0" smtClean="0"/>
              <a:t>AND</a:t>
            </a:r>
          </a:p>
          <a:p>
            <a:pPr lvl="2"/>
            <a:r>
              <a:rPr lang="es-ES" sz="2800" dirty="0" smtClean="0"/>
              <a:t>   </a:t>
            </a:r>
            <a:r>
              <a:rPr lang="es-ES" sz="2800" dirty="0" smtClean="0">
                <a:solidFill>
                  <a:srgbClr val="FF0000"/>
                </a:solidFill>
              </a:rPr>
              <a:t>Publication date:  2007-2012</a:t>
            </a:r>
            <a:endParaRPr lang="es-E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32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1124744"/>
            <a:ext cx="9144000" cy="280831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0" y="4005064"/>
            <a:ext cx="9144000" cy="280831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0" y="-4737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400" b="1" dirty="0" smtClean="0"/>
              <a:t>CONTENIDO DEL CURSO</a:t>
            </a:r>
            <a:endParaRPr lang="es-ES" sz="4400" dirty="0"/>
          </a:p>
        </p:txBody>
      </p:sp>
      <p:sp>
        <p:nvSpPr>
          <p:cNvPr id="7" name="6 CuadroTexto"/>
          <p:cNvSpPr txBox="1"/>
          <p:nvPr/>
        </p:nvSpPr>
        <p:spPr>
          <a:xfrm>
            <a:off x="0" y="1124744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rgbClr val="FFFF00"/>
                </a:solidFill>
              </a:rPr>
              <a:t>PRIMERA PARTE: Uso avanzado de los índices de citas</a:t>
            </a:r>
          </a:p>
          <a:p>
            <a:r>
              <a:rPr lang="es-ES" sz="2800" dirty="0" smtClean="0">
                <a:solidFill>
                  <a:schemeClr val="bg1"/>
                </a:solidFill>
              </a:rPr>
              <a:t>Introducción </a:t>
            </a:r>
            <a:r>
              <a:rPr lang="es-ES" sz="2800" dirty="0" smtClean="0">
                <a:solidFill>
                  <a:schemeClr val="bg1"/>
                </a:solidFill>
              </a:rPr>
              <a:t>a los índices de citas</a:t>
            </a:r>
            <a:endParaRPr lang="es-ES" sz="2800" dirty="0" smtClean="0">
              <a:solidFill>
                <a:schemeClr val="bg1"/>
              </a:solidFill>
            </a:endParaRPr>
          </a:p>
          <a:p>
            <a:r>
              <a:rPr lang="es-ES" sz="2800" dirty="0" smtClean="0">
                <a:solidFill>
                  <a:schemeClr val="bg1"/>
                </a:solidFill>
              </a:rPr>
              <a:t>Cómo hacer búsquedas bibliográficas</a:t>
            </a:r>
          </a:p>
          <a:p>
            <a:r>
              <a:rPr lang="es-ES" sz="2800" dirty="0" smtClean="0">
                <a:solidFill>
                  <a:schemeClr val="bg1"/>
                </a:solidFill>
              </a:rPr>
              <a:t>Cómo filtrar información</a:t>
            </a:r>
          </a:p>
          <a:p>
            <a:r>
              <a:rPr lang="es-ES" sz="2800" dirty="0" smtClean="0">
                <a:solidFill>
                  <a:schemeClr val="bg1"/>
                </a:solidFill>
              </a:rPr>
              <a:t>Cómo realizar informes bibliométricos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0" y="4005064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rgbClr val="FFFF00"/>
                </a:solidFill>
              </a:rPr>
              <a:t>SEGUNDA PARTE: Creación de perfiles científicos on-line</a:t>
            </a:r>
          </a:p>
          <a:p>
            <a:r>
              <a:rPr lang="es-ES" sz="2800" dirty="0">
                <a:solidFill>
                  <a:schemeClr val="bg1"/>
                </a:solidFill>
              </a:rPr>
              <a:t>Qué es y para qué es útil Researcher ID</a:t>
            </a:r>
          </a:p>
          <a:p>
            <a:r>
              <a:rPr lang="es-ES" sz="2800" dirty="0">
                <a:solidFill>
                  <a:schemeClr val="bg1"/>
                </a:solidFill>
              </a:rPr>
              <a:t>Cómo crear una cuenta de Researcher ID</a:t>
            </a:r>
          </a:p>
          <a:p>
            <a:r>
              <a:rPr lang="es-ES" sz="2800" dirty="0">
                <a:solidFill>
                  <a:schemeClr val="bg1"/>
                </a:solidFill>
              </a:rPr>
              <a:t>La gestión de currículum a través de Researcher ID</a:t>
            </a:r>
          </a:p>
          <a:p>
            <a:r>
              <a:rPr lang="es-ES" sz="2800" dirty="0">
                <a:solidFill>
                  <a:schemeClr val="bg1"/>
                </a:solidFill>
              </a:rPr>
              <a:t>Breve introducción a Google Scholar Citations</a:t>
            </a:r>
          </a:p>
          <a:p>
            <a:r>
              <a:rPr lang="es-ES" sz="2800" dirty="0">
                <a:solidFill>
                  <a:schemeClr val="bg1"/>
                </a:solidFill>
              </a:rPr>
              <a:t>Otras herramientas: MS </a:t>
            </a:r>
            <a:r>
              <a:rPr lang="es-ES" sz="2800" dirty="0" err="1" smtClean="0">
                <a:solidFill>
                  <a:schemeClr val="bg1"/>
                </a:solidFill>
              </a:rPr>
              <a:t>Academic</a:t>
            </a:r>
            <a:r>
              <a:rPr lang="es-ES" sz="2800" dirty="0" smtClean="0">
                <a:solidFill>
                  <a:schemeClr val="bg1"/>
                </a:solidFill>
              </a:rPr>
              <a:t>, </a:t>
            </a:r>
            <a:r>
              <a:rPr lang="es-ES" sz="2800" dirty="0" err="1">
                <a:solidFill>
                  <a:schemeClr val="bg1"/>
                </a:solidFill>
              </a:rPr>
              <a:t>Mendeley</a:t>
            </a:r>
            <a:r>
              <a:rPr lang="es-ES" sz="2800" dirty="0">
                <a:solidFill>
                  <a:schemeClr val="bg1"/>
                </a:solidFill>
              </a:rPr>
              <a:t>, </a:t>
            </a:r>
            <a:r>
              <a:rPr lang="es-ES" sz="2800" dirty="0" err="1">
                <a:solidFill>
                  <a:schemeClr val="bg1"/>
                </a:solidFill>
              </a:rPr>
              <a:t>ResearchGate</a:t>
            </a:r>
            <a:endParaRPr lang="es-E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34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FFFF00"/>
                </a:solidFill>
              </a:rPr>
              <a:t>Las búsquedas: </a:t>
            </a:r>
            <a:r>
              <a:rPr lang="es-ES" sz="3200" b="1" dirty="0" smtClean="0">
                <a:solidFill>
                  <a:srgbClr val="FFFF00"/>
                </a:solidFill>
              </a:rPr>
              <a:t>buscando </a:t>
            </a:r>
            <a:r>
              <a:rPr lang="es-ES" sz="3200" b="1" dirty="0" smtClean="0">
                <a:solidFill>
                  <a:srgbClr val="FFFF00"/>
                </a:solidFill>
              </a:rPr>
              <a:t>en campos múltiples</a:t>
            </a:r>
            <a:endParaRPr lang="es-ES" sz="3200" b="1" dirty="0">
              <a:solidFill>
                <a:srgbClr val="FFFF00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539552" y="764704"/>
            <a:ext cx="77768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>
                <a:solidFill>
                  <a:srgbClr val="FF0000"/>
                </a:solidFill>
                <a:latin typeface="Agency FB" pitchFamily="34" charset="0"/>
              </a:rPr>
              <a:t>TODOS LOS PAPERS PUBLICADOS ENTRE 2002-2010 POR FRANCISCO HERRERA DE LA UNIVERSIDAD DE GRANADA EN EL TEMA DE ‘EVOLUTIONARY ALGORIHMS’</a:t>
            </a:r>
            <a:endParaRPr lang="es-ES" sz="3600" dirty="0">
              <a:solidFill>
                <a:srgbClr val="FF0000"/>
              </a:solidFill>
              <a:latin typeface="Agency FB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852936"/>
            <a:ext cx="9000278" cy="3501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078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FFFF00"/>
                </a:solidFill>
              </a:rPr>
              <a:t>Las búsquedas: </a:t>
            </a:r>
            <a:r>
              <a:rPr lang="es-ES" sz="3200" b="1" dirty="0" smtClean="0">
                <a:solidFill>
                  <a:srgbClr val="FFFF00"/>
                </a:solidFill>
              </a:rPr>
              <a:t>la </a:t>
            </a:r>
            <a:r>
              <a:rPr lang="es-ES" sz="3200" b="1" dirty="0" smtClean="0">
                <a:solidFill>
                  <a:srgbClr val="FFFF00"/>
                </a:solidFill>
              </a:rPr>
              <a:t>opción de </a:t>
            </a:r>
            <a:r>
              <a:rPr lang="es-ES" sz="3200" b="1" dirty="0" err="1" smtClean="0">
                <a:solidFill>
                  <a:srgbClr val="FFFF00"/>
                </a:solidFill>
              </a:rPr>
              <a:t>lematización</a:t>
            </a:r>
            <a:endParaRPr lang="es-ES" sz="3200" b="1" dirty="0">
              <a:solidFill>
                <a:srgbClr val="FFFF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381" y="709951"/>
            <a:ext cx="165735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2" y="719361"/>
            <a:ext cx="32670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46" y="1634108"/>
            <a:ext cx="8782050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2104697"/>
              </p:ext>
            </p:extLst>
          </p:nvPr>
        </p:nvGraphicFramePr>
        <p:xfrm>
          <a:off x="1524000" y="3933056"/>
          <a:ext cx="6096000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r>
                        <a:rPr lang="es-ES" sz="4000" dirty="0" smtClean="0"/>
                        <a:t>EJEMPLOS</a:t>
                      </a:r>
                      <a:endParaRPr lang="es-ES" sz="4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4000" dirty="0" smtClean="0"/>
                        <a:t>FROG</a:t>
                      </a:r>
                      <a:r>
                        <a:rPr lang="es-ES" sz="4000" baseline="0" dirty="0" smtClean="0"/>
                        <a:t> | FROGS |</a:t>
                      </a:r>
                      <a:endParaRPr lang="es-ES" sz="4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4000" dirty="0" smtClean="0"/>
                        <a:t>MOUSE</a:t>
                      </a:r>
                      <a:r>
                        <a:rPr lang="es-ES" sz="4000" baseline="0" dirty="0" smtClean="0"/>
                        <a:t> | MICE</a:t>
                      </a:r>
                      <a:endParaRPr lang="es-ES" sz="4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4000" dirty="0" smtClean="0"/>
                        <a:t>COLOR | COLOUR</a:t>
                      </a:r>
                      <a:endParaRPr lang="es-ES" sz="4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490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FF00"/>
                </a:solidFill>
              </a:rPr>
              <a:t>¿Qué son los filtros y para qué los usamos?</a:t>
            </a:r>
            <a:endParaRPr lang="es-ES" sz="3200" b="1" dirty="0">
              <a:solidFill>
                <a:srgbClr val="FFFF0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7521"/>
            <a:ext cx="9168259" cy="3991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5 Conector recto"/>
          <p:cNvCxnSpPr/>
          <p:nvPr/>
        </p:nvCxnSpPr>
        <p:spPr>
          <a:xfrm flipH="1" flipV="1">
            <a:off x="2135857" y="3814635"/>
            <a:ext cx="2448272" cy="1760902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Elipse"/>
          <p:cNvSpPr/>
          <p:nvPr/>
        </p:nvSpPr>
        <p:spPr>
          <a:xfrm>
            <a:off x="4391980" y="5229200"/>
            <a:ext cx="360040" cy="3600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9" name="8 Conector recto"/>
          <p:cNvCxnSpPr/>
          <p:nvPr/>
        </p:nvCxnSpPr>
        <p:spPr>
          <a:xfrm flipV="1">
            <a:off x="4752020" y="3068960"/>
            <a:ext cx="3852428" cy="234026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Rectángulo"/>
          <p:cNvSpPr/>
          <p:nvPr/>
        </p:nvSpPr>
        <p:spPr>
          <a:xfrm>
            <a:off x="0" y="2780928"/>
            <a:ext cx="2135857" cy="2808312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"/>
          <p:cNvSpPr/>
          <p:nvPr/>
        </p:nvSpPr>
        <p:spPr>
          <a:xfrm>
            <a:off x="7740352" y="2787802"/>
            <a:ext cx="1427907" cy="281158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CuadroTexto"/>
          <p:cNvSpPr txBox="1"/>
          <p:nvPr/>
        </p:nvSpPr>
        <p:spPr>
          <a:xfrm>
            <a:off x="539552" y="764704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>
                <a:solidFill>
                  <a:srgbClr val="FF0000"/>
                </a:solidFill>
                <a:latin typeface="Agency FB" pitchFamily="34" charset="0"/>
              </a:rPr>
              <a:t>Title: (“Information Systems”) = 12771 registros</a:t>
            </a:r>
            <a:endParaRPr lang="es-ES" sz="3600" dirty="0">
              <a:solidFill>
                <a:srgbClr val="FF0000"/>
              </a:solidFill>
              <a:latin typeface="Agency FB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0" y="5805264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rgbClr val="FF0000"/>
                </a:solidFill>
              </a:rPr>
              <a:t>TENEMOS 2 OPCIONES </a:t>
            </a:r>
            <a:r>
              <a:rPr lang="es-ES" sz="2800" u="sng" dirty="0" smtClean="0">
                <a:solidFill>
                  <a:srgbClr val="FF0000"/>
                </a:solidFill>
              </a:rPr>
              <a:t>REFINE RESULTS </a:t>
            </a:r>
            <a:r>
              <a:rPr lang="es-ES" sz="2800" dirty="0" smtClean="0">
                <a:solidFill>
                  <a:srgbClr val="FF0000"/>
                </a:solidFill>
              </a:rPr>
              <a:t>Y </a:t>
            </a:r>
            <a:r>
              <a:rPr lang="es-ES" sz="2800" u="sng" dirty="0" smtClean="0">
                <a:solidFill>
                  <a:srgbClr val="FF0000"/>
                </a:solidFill>
              </a:rPr>
              <a:t>ANALYZE RESULTS</a:t>
            </a:r>
            <a:endParaRPr lang="es-ES" sz="28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87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936104" y="1556792"/>
            <a:ext cx="4572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/>
              <a:t>Web of Science Categories</a:t>
            </a:r>
          </a:p>
          <a:p>
            <a:r>
              <a:rPr lang="en-US" sz="3200" b="1" dirty="0"/>
              <a:t>Document Types</a:t>
            </a:r>
          </a:p>
          <a:p>
            <a:r>
              <a:rPr lang="en-US" sz="3200" b="1" dirty="0"/>
              <a:t>Subject Areas</a:t>
            </a:r>
          </a:p>
          <a:p>
            <a:r>
              <a:rPr lang="en-US" sz="3200" b="1" dirty="0"/>
              <a:t>Authors</a:t>
            </a:r>
          </a:p>
          <a:p>
            <a:r>
              <a:rPr lang="en-US" sz="3200" b="1" dirty="0"/>
              <a:t>Group Authors	 </a:t>
            </a:r>
          </a:p>
          <a:p>
            <a:r>
              <a:rPr lang="en-US" sz="3200" b="1" dirty="0"/>
              <a:t>Editors	 </a:t>
            </a:r>
          </a:p>
          <a:p>
            <a:r>
              <a:rPr lang="en-US" sz="3200" b="1" dirty="0"/>
              <a:t>Source Titles	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FF00"/>
                </a:solidFill>
              </a:rPr>
              <a:t>Campos sobre los que podemos hacer los filtros</a:t>
            </a:r>
            <a:endParaRPr lang="es-ES" sz="3200" b="1" dirty="0">
              <a:solidFill>
                <a:srgbClr val="FFFF00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176464" y="1556792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/>
              <a:t>Book Series Titles	 </a:t>
            </a:r>
          </a:p>
          <a:p>
            <a:r>
              <a:rPr lang="en-US" sz="3200" b="1" dirty="0"/>
              <a:t>Conference Titles	 </a:t>
            </a:r>
          </a:p>
          <a:p>
            <a:r>
              <a:rPr lang="en-US" sz="3200" b="1" dirty="0"/>
              <a:t>Publication Years	 </a:t>
            </a:r>
          </a:p>
          <a:p>
            <a:r>
              <a:rPr lang="en-US" sz="3200" b="1" dirty="0"/>
              <a:t>Institutions	 </a:t>
            </a:r>
          </a:p>
          <a:p>
            <a:r>
              <a:rPr lang="en-US" sz="3200" b="1" dirty="0"/>
              <a:t>Funding Agencies	 </a:t>
            </a:r>
          </a:p>
          <a:p>
            <a:r>
              <a:rPr lang="en-US" sz="3200" b="1" dirty="0"/>
              <a:t>Languages	 </a:t>
            </a:r>
          </a:p>
          <a:p>
            <a:r>
              <a:rPr lang="en-US" sz="3200" b="1" dirty="0"/>
              <a:t>Countries/Territories</a:t>
            </a:r>
            <a:endParaRPr lang="es-ES" sz="3200" b="1" dirty="0"/>
          </a:p>
        </p:txBody>
      </p:sp>
    </p:spTree>
    <p:extLst>
      <p:ext uri="{BB962C8B-B14F-4D97-AF65-F5344CB8AC3E}">
        <p14:creationId xmlns:p14="http://schemas.microsoft.com/office/powerpoint/2010/main" val="393725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FF00"/>
                </a:solidFill>
              </a:rPr>
              <a:t>Ejemplo de los diferentes filtros que podemos hacer</a:t>
            </a:r>
            <a:endParaRPr lang="es-ES" sz="3200" b="1" dirty="0">
              <a:solidFill>
                <a:srgbClr val="FFFF0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75" y="4493840"/>
            <a:ext cx="4032447" cy="2247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490" y="2792633"/>
            <a:ext cx="4025973" cy="1644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491" y="768140"/>
            <a:ext cx="4025973" cy="1981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76" y="764704"/>
            <a:ext cx="4032447" cy="1988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76" y="2792633"/>
            <a:ext cx="4032447" cy="1644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490" y="4482033"/>
            <a:ext cx="4025974" cy="2259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075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FF00"/>
                </a:solidFill>
              </a:rPr>
              <a:t>Ejemplo filtro </a:t>
            </a:r>
            <a:r>
              <a:rPr lang="es-ES" sz="3200" b="1" dirty="0" smtClean="0">
                <a:solidFill>
                  <a:srgbClr val="FFFF00"/>
                </a:solidFill>
              </a:rPr>
              <a:t>de un tema por institución</a:t>
            </a:r>
            <a:endParaRPr lang="es-ES" sz="3200" b="1" dirty="0">
              <a:solidFill>
                <a:srgbClr val="FFFF00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80" y="2348880"/>
            <a:ext cx="8532440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84984"/>
            <a:ext cx="7740352" cy="2861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539552" y="764704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>
                <a:solidFill>
                  <a:srgbClr val="FF0000"/>
                </a:solidFill>
                <a:latin typeface="Agency FB" pitchFamily="34" charset="0"/>
              </a:rPr>
              <a:t>Title: (“Information Systems”) y hemos ‘refinado’ por ‘UNIV N CAROLINA” = 72 Registros</a:t>
            </a:r>
            <a:endParaRPr lang="es-ES" sz="3600" dirty="0">
              <a:solidFill>
                <a:srgbClr val="FF0000"/>
              </a:solidFill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79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FF00"/>
                </a:solidFill>
              </a:rPr>
              <a:t>Opciones de consulta con la opción de análisis</a:t>
            </a:r>
            <a:endParaRPr lang="es-ES" sz="3200" b="1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503425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2609695" y="5661248"/>
            <a:ext cx="3981259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2060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002060"/>
                </a:solidFill>
                <a:latin typeface="Agency FB" pitchFamily="34" charset="0"/>
              </a:rPr>
              <a:t>PODEMOS AJUSTAR LOS RESULTADOS DEL ANÁLISIS</a:t>
            </a:r>
            <a:endParaRPr lang="es-ES" sz="2400" b="1" dirty="0">
              <a:solidFill>
                <a:srgbClr val="002060"/>
              </a:solidFill>
              <a:latin typeface="Agency FB" pitchFamily="34" charset="0"/>
            </a:endParaRPr>
          </a:p>
        </p:txBody>
      </p:sp>
      <p:cxnSp>
        <p:nvCxnSpPr>
          <p:cNvPr id="6" name="5 Conector recto"/>
          <p:cNvCxnSpPr>
            <a:stCxn id="9" idx="0"/>
          </p:cNvCxnSpPr>
          <p:nvPr/>
        </p:nvCxnSpPr>
        <p:spPr>
          <a:xfrm flipH="1" flipV="1">
            <a:off x="4584129" y="3708105"/>
            <a:ext cx="220601" cy="1400862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Elipse"/>
          <p:cNvSpPr/>
          <p:nvPr/>
        </p:nvSpPr>
        <p:spPr>
          <a:xfrm>
            <a:off x="4624710" y="5108967"/>
            <a:ext cx="360040" cy="3600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0" name="9 Conector recto"/>
          <p:cNvCxnSpPr/>
          <p:nvPr/>
        </p:nvCxnSpPr>
        <p:spPr>
          <a:xfrm flipV="1">
            <a:off x="4839123" y="4118857"/>
            <a:ext cx="1245045" cy="117013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>
            <a:stCxn id="9" idx="6"/>
          </p:cNvCxnSpPr>
          <p:nvPr/>
        </p:nvCxnSpPr>
        <p:spPr>
          <a:xfrm flipV="1">
            <a:off x="4984750" y="3933057"/>
            <a:ext cx="2827610" cy="135593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085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97" y="1196752"/>
            <a:ext cx="8534606" cy="5180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FF00"/>
                </a:solidFill>
              </a:rPr>
              <a:t>Presentación de resultados con la opción de análisis</a:t>
            </a:r>
            <a:endParaRPr lang="es-ES" sz="3200" b="1" dirty="0">
              <a:solidFill>
                <a:srgbClr val="FFFF00"/>
              </a:solidFill>
            </a:endParaRPr>
          </a:p>
        </p:txBody>
      </p:sp>
      <p:sp>
        <p:nvSpPr>
          <p:cNvPr id="7" name="6 Elipse"/>
          <p:cNvSpPr/>
          <p:nvPr/>
        </p:nvSpPr>
        <p:spPr>
          <a:xfrm>
            <a:off x="1475656" y="6377558"/>
            <a:ext cx="360040" cy="3600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8" name="7 Conector recto"/>
          <p:cNvCxnSpPr>
            <a:stCxn id="7" idx="0"/>
          </p:cNvCxnSpPr>
          <p:nvPr/>
        </p:nvCxnSpPr>
        <p:spPr>
          <a:xfrm flipH="1" flipV="1">
            <a:off x="1259633" y="4149081"/>
            <a:ext cx="396043" cy="2228477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1979712" y="5962059"/>
            <a:ext cx="3330457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2060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002060"/>
                </a:solidFill>
                <a:latin typeface="Agency FB" pitchFamily="34" charset="0"/>
              </a:rPr>
              <a:t>SE PUEDE SEGUIR FITRANDO TRAS EL PRIMER ANÁLISIS</a:t>
            </a:r>
            <a:endParaRPr lang="es-ES" sz="2400" b="1" dirty="0">
              <a:solidFill>
                <a:srgbClr val="002060"/>
              </a:solidFill>
              <a:latin typeface="Agency FB" pitchFamily="34" charset="0"/>
            </a:endParaRPr>
          </a:p>
        </p:txBody>
      </p:sp>
      <p:cxnSp>
        <p:nvCxnSpPr>
          <p:cNvPr id="10" name="9 Conector recto"/>
          <p:cNvCxnSpPr/>
          <p:nvPr/>
        </p:nvCxnSpPr>
        <p:spPr>
          <a:xfrm>
            <a:off x="7884369" y="2420888"/>
            <a:ext cx="0" cy="1024663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6841498" y="1036224"/>
            <a:ext cx="2070826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2060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002060"/>
                </a:solidFill>
                <a:latin typeface="Agency FB" pitchFamily="34" charset="0"/>
              </a:rPr>
              <a:t>PODEMOS EXPORTAR</a:t>
            </a:r>
            <a:endParaRPr lang="es-ES" sz="2400" b="1" dirty="0">
              <a:solidFill>
                <a:srgbClr val="002060"/>
              </a:solidFill>
              <a:latin typeface="Agency FB" pitchFamily="34" charset="0"/>
            </a:endParaRPr>
          </a:p>
        </p:txBody>
      </p:sp>
      <p:sp>
        <p:nvSpPr>
          <p:cNvPr id="14" name="13 Elipse"/>
          <p:cNvSpPr/>
          <p:nvPr/>
        </p:nvSpPr>
        <p:spPr>
          <a:xfrm>
            <a:off x="7696891" y="2060848"/>
            <a:ext cx="360040" cy="3600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351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15244"/>
            <a:ext cx="8934450" cy="14097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1" y="3588485"/>
            <a:ext cx="7683772" cy="3269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0" y="0"/>
            <a:ext cx="914400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100" b="1" dirty="0" smtClean="0">
                <a:solidFill>
                  <a:srgbClr val="FFFF00"/>
                </a:solidFill>
              </a:rPr>
              <a:t>La búsqueda por ‘Cited Reference </a:t>
            </a:r>
            <a:r>
              <a:rPr lang="es-ES" sz="3100" b="1" dirty="0" err="1" smtClean="0">
                <a:solidFill>
                  <a:srgbClr val="FFFF00"/>
                </a:solidFill>
              </a:rPr>
              <a:t>Serch</a:t>
            </a:r>
            <a:r>
              <a:rPr lang="es-ES" sz="3100" b="1" dirty="0" smtClean="0">
                <a:solidFill>
                  <a:srgbClr val="FFFF00"/>
                </a:solidFill>
              </a:rPr>
              <a:t>’</a:t>
            </a:r>
            <a:endParaRPr lang="es-ES" sz="3100" b="1" dirty="0">
              <a:solidFill>
                <a:srgbClr val="FFFF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95536" y="805390"/>
            <a:ext cx="8012732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2060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002060"/>
                </a:solidFill>
                <a:latin typeface="Agency FB" pitchFamily="34" charset="0"/>
              </a:rPr>
              <a:t>ESPECIALMENTE ÚTIL PARA ARTÍCULOS NO INDEXADOS EN WOS</a:t>
            </a:r>
            <a:endParaRPr lang="es-ES" sz="2400" b="1" dirty="0">
              <a:solidFill>
                <a:srgbClr val="002060"/>
              </a:solidFill>
              <a:latin typeface="Agency FB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47936" y="3039343"/>
            <a:ext cx="8012732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2060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002060"/>
                </a:solidFill>
                <a:latin typeface="Agency FB" pitchFamily="34" charset="0"/>
              </a:rPr>
              <a:t>EJEMPLO DE COMO DEBEMOS BUSCAR (TRUNCAR, TRUNCAR Y TRUNCAR)</a:t>
            </a:r>
            <a:endParaRPr lang="es-ES" sz="2400" b="1" dirty="0">
              <a:solidFill>
                <a:srgbClr val="002060"/>
              </a:solidFill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84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17" y="862119"/>
            <a:ext cx="8467725" cy="353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581128"/>
            <a:ext cx="4259681" cy="2074367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4" name="3 Rectángulo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0" y="0"/>
            <a:ext cx="914400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100" b="1" dirty="0" smtClean="0">
                <a:solidFill>
                  <a:srgbClr val="FFFF00"/>
                </a:solidFill>
              </a:rPr>
              <a:t>La búsqueda por ‘Cited Reference </a:t>
            </a:r>
            <a:r>
              <a:rPr lang="es-ES" sz="3100" b="1" dirty="0" err="1" smtClean="0">
                <a:solidFill>
                  <a:srgbClr val="FFFF00"/>
                </a:solidFill>
              </a:rPr>
              <a:t>Serch</a:t>
            </a:r>
            <a:r>
              <a:rPr lang="es-ES" sz="3100" b="1" dirty="0" smtClean="0">
                <a:solidFill>
                  <a:srgbClr val="FFFF00"/>
                </a:solidFill>
              </a:rPr>
              <a:t>’</a:t>
            </a:r>
            <a:endParaRPr lang="es-ES" sz="3100" b="1" dirty="0">
              <a:solidFill>
                <a:srgbClr val="FFFF00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15601" y="2759504"/>
            <a:ext cx="1152128" cy="12455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Flecha abajo"/>
          <p:cNvSpPr/>
          <p:nvPr/>
        </p:nvSpPr>
        <p:spPr>
          <a:xfrm rot="19397690">
            <a:off x="1478023" y="3905959"/>
            <a:ext cx="432048" cy="76292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565323" y="4945195"/>
            <a:ext cx="3059832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2060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002060"/>
                </a:solidFill>
                <a:latin typeface="Agency FB" pitchFamily="34" charset="0"/>
              </a:rPr>
              <a:t>NOS PERMITE VER EL ARTÍCULO QUE HA REALIZADO LA CITA</a:t>
            </a:r>
            <a:endParaRPr lang="es-ES" sz="2400" b="1" dirty="0">
              <a:solidFill>
                <a:srgbClr val="002060"/>
              </a:solidFill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39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1124744"/>
            <a:ext cx="9144000" cy="280831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0" y="1124744"/>
            <a:ext cx="91440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solidFill>
                  <a:srgbClr val="FFFF00"/>
                </a:solidFill>
              </a:rPr>
              <a:t>PRIMERA PARTE</a:t>
            </a:r>
          </a:p>
          <a:p>
            <a:r>
              <a:rPr lang="es-ES" sz="3600" i="1" dirty="0" smtClean="0">
                <a:solidFill>
                  <a:srgbClr val="FFFF00"/>
                </a:solidFill>
              </a:rPr>
              <a:t>USO AVANZADO DE LOS ÍNDICES DE CITAS</a:t>
            </a:r>
          </a:p>
          <a:p>
            <a:endParaRPr lang="es-ES" sz="3600" i="1" dirty="0">
              <a:solidFill>
                <a:srgbClr val="FFFF00"/>
              </a:solidFill>
            </a:endParaRPr>
          </a:p>
          <a:p>
            <a:pPr algn="ctr"/>
            <a:r>
              <a:rPr lang="es-ES" sz="3600" dirty="0" smtClean="0">
                <a:solidFill>
                  <a:srgbClr val="00B050"/>
                </a:solidFill>
              </a:rPr>
              <a:t>Breve introducción a los índices de citas y especialmente a la Web of Science</a:t>
            </a:r>
            <a:endParaRPr lang="es-ES" sz="36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72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787" y="972692"/>
            <a:ext cx="7985702" cy="4112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936057"/>
            <a:ext cx="3114675" cy="177165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dashDot"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29000"/>
            <a:ext cx="4968552" cy="3168352"/>
          </a:xfrm>
          <a:prstGeom prst="rect">
            <a:avLst/>
          </a:prstGeom>
          <a:solidFill>
            <a:srgbClr val="FF0000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5" name="4 Rectángulo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0" y="0"/>
            <a:ext cx="914400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100" b="1" dirty="0" smtClean="0">
                <a:solidFill>
                  <a:srgbClr val="FFFF00"/>
                </a:solidFill>
              </a:rPr>
              <a:t>Como corregir errores en registros </a:t>
            </a:r>
            <a:endParaRPr lang="es-ES" sz="3100" b="1" dirty="0">
              <a:solidFill>
                <a:srgbClr val="FFFF00"/>
              </a:solidFill>
            </a:endParaRPr>
          </a:p>
        </p:txBody>
      </p:sp>
      <p:sp>
        <p:nvSpPr>
          <p:cNvPr id="7" name="6 Flecha abajo"/>
          <p:cNvSpPr/>
          <p:nvPr/>
        </p:nvSpPr>
        <p:spPr>
          <a:xfrm rot="10800000">
            <a:off x="8118723" y="4703720"/>
            <a:ext cx="432048" cy="76292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775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FF00"/>
                </a:solidFill>
              </a:rPr>
              <a:t>La creación de “listas de marcados”</a:t>
            </a:r>
            <a:endParaRPr lang="es-ES" sz="3200" b="1" dirty="0">
              <a:solidFill>
                <a:srgbClr val="FFFF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7848600" cy="466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052736"/>
            <a:ext cx="3305532" cy="1905372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89040"/>
            <a:ext cx="3096344" cy="2952328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Estrella de 10 puntas"/>
          <p:cNvSpPr/>
          <p:nvPr/>
        </p:nvSpPr>
        <p:spPr>
          <a:xfrm>
            <a:off x="2915816" y="2306241"/>
            <a:ext cx="864096" cy="864096"/>
          </a:xfrm>
          <a:prstGeom prst="star10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s-E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1 Estrella de 10 puntas"/>
          <p:cNvSpPr/>
          <p:nvPr/>
        </p:nvSpPr>
        <p:spPr>
          <a:xfrm>
            <a:off x="4932040" y="646331"/>
            <a:ext cx="864096" cy="864096"/>
          </a:xfrm>
          <a:prstGeom prst="star10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s-E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12 Estrella de 10 puntas"/>
          <p:cNvSpPr/>
          <p:nvPr/>
        </p:nvSpPr>
        <p:spPr>
          <a:xfrm>
            <a:off x="179512" y="2852936"/>
            <a:ext cx="864096" cy="864096"/>
          </a:xfrm>
          <a:prstGeom prst="star10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s-E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719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FF00"/>
                </a:solidFill>
              </a:rPr>
              <a:t>¿Qué podemos hacer con los registros marcados?</a:t>
            </a:r>
            <a:endParaRPr lang="es-ES" sz="3200" b="1" dirty="0">
              <a:solidFill>
                <a:srgbClr val="FFFF00"/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98015"/>
            <a:ext cx="6162675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99" y="3212976"/>
            <a:ext cx="8951305" cy="3562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6639413" y="1196752"/>
            <a:ext cx="2325075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2060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002060"/>
                </a:solidFill>
                <a:latin typeface="Agency FB" pitchFamily="34" charset="0"/>
              </a:rPr>
              <a:t>ACCESO AL LISTADO </a:t>
            </a:r>
          </a:p>
          <a:p>
            <a:pPr algn="ctr"/>
            <a:r>
              <a:rPr lang="es-ES" sz="2400" b="1" dirty="0" smtClean="0">
                <a:solidFill>
                  <a:srgbClr val="002060"/>
                </a:solidFill>
                <a:latin typeface="Agency FB" pitchFamily="34" charset="0"/>
              </a:rPr>
              <a:t>DE MARCADOS</a:t>
            </a:r>
            <a:endParaRPr lang="es-ES" sz="2400" b="1" dirty="0">
              <a:solidFill>
                <a:srgbClr val="002060"/>
              </a:solidFill>
              <a:latin typeface="Agency FB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6639413" y="2708920"/>
            <a:ext cx="2325075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2060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002060"/>
                </a:solidFill>
                <a:latin typeface="Agency FB" pitchFamily="34" charset="0"/>
              </a:rPr>
              <a:t>OPCIONES DE EXPORTACIÓN</a:t>
            </a:r>
            <a:endParaRPr lang="es-ES" sz="2400" b="1" dirty="0">
              <a:solidFill>
                <a:srgbClr val="002060"/>
              </a:solidFill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17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FF00"/>
                </a:solidFill>
              </a:rPr>
              <a:t>¿Cómo crear alertas cuándo me citen?</a:t>
            </a:r>
            <a:endParaRPr lang="es-ES" sz="3200" b="1" dirty="0">
              <a:solidFill>
                <a:srgbClr val="FFFF0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8520947" cy="3600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119" y="5512271"/>
            <a:ext cx="5614727" cy="1157089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dashDot"/>
            <a:miter lim="800000"/>
            <a:headEnd/>
            <a:tailEnd/>
          </a:ln>
          <a:effectLst/>
        </p:spPr>
      </p:pic>
      <p:sp>
        <p:nvSpPr>
          <p:cNvPr id="2" name="1 Flecha abajo"/>
          <p:cNvSpPr/>
          <p:nvPr/>
        </p:nvSpPr>
        <p:spPr>
          <a:xfrm rot="10800000">
            <a:off x="6732240" y="4221087"/>
            <a:ext cx="432048" cy="129118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108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FFFF00"/>
                </a:solidFill>
              </a:rPr>
              <a:t>¿Cómo crear alertas cuándo me citen?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51" y="2564903"/>
            <a:ext cx="8935445" cy="3270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5" y="740614"/>
            <a:ext cx="9147717" cy="1536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7884368" y="1196752"/>
            <a:ext cx="1152128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Flecha abajo"/>
          <p:cNvSpPr/>
          <p:nvPr/>
        </p:nvSpPr>
        <p:spPr>
          <a:xfrm rot="2838450">
            <a:off x="6719470" y="1442863"/>
            <a:ext cx="432048" cy="228519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>
            <a:off x="3406235" y="2276872"/>
            <a:ext cx="2325075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2060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002060"/>
                </a:solidFill>
                <a:latin typeface="Agency FB" pitchFamily="34" charset="0"/>
              </a:rPr>
              <a:t>ACCESO </a:t>
            </a:r>
            <a:r>
              <a:rPr lang="es-ES" sz="2400" b="1" dirty="0" smtClean="0">
                <a:solidFill>
                  <a:srgbClr val="002060"/>
                </a:solidFill>
                <a:latin typeface="Agency FB" pitchFamily="34" charset="0"/>
              </a:rPr>
              <a:t>A TODAS NUESTAS ALERTAS</a:t>
            </a:r>
            <a:endParaRPr lang="es-ES" sz="2400" b="1" dirty="0">
              <a:solidFill>
                <a:srgbClr val="002060"/>
              </a:solidFill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32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1078632"/>
            <a:ext cx="782955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2462210"/>
            <a:ext cx="8964488" cy="3919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FF00"/>
                </a:solidFill>
              </a:rPr>
              <a:t>¿Cómo crear alertas con las búsquedas?</a:t>
            </a:r>
            <a:endParaRPr lang="es-ES" sz="3200" b="1" dirty="0">
              <a:solidFill>
                <a:srgbClr val="FFFF00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5580112" y="1484784"/>
            <a:ext cx="1152128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Flecha abajo"/>
          <p:cNvSpPr/>
          <p:nvPr/>
        </p:nvSpPr>
        <p:spPr>
          <a:xfrm>
            <a:off x="5940152" y="2060849"/>
            <a:ext cx="432048" cy="114259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>
            <a:off x="657225" y="2000545"/>
            <a:ext cx="4824536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2060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002060"/>
                </a:solidFill>
                <a:latin typeface="Agency FB" pitchFamily="34" charset="0"/>
              </a:rPr>
              <a:t>TENEMOS QUE ACUDIR A SEARCH HISTORY</a:t>
            </a:r>
            <a:endParaRPr lang="es-ES" sz="2400" b="1" dirty="0">
              <a:solidFill>
                <a:srgbClr val="002060"/>
              </a:solidFill>
              <a:latin typeface="Agency FB" pitchFamily="34" charset="0"/>
            </a:endParaRPr>
          </a:p>
        </p:txBody>
      </p:sp>
      <p:sp>
        <p:nvSpPr>
          <p:cNvPr id="11" name="10 Flecha abajo"/>
          <p:cNvSpPr/>
          <p:nvPr/>
        </p:nvSpPr>
        <p:spPr>
          <a:xfrm rot="5400000">
            <a:off x="4797554" y="2848172"/>
            <a:ext cx="432048" cy="114259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601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1026368"/>
            <a:ext cx="833437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FF00"/>
                </a:solidFill>
              </a:rPr>
              <a:t>¿Cómo crear alertas con las búsquedas?</a:t>
            </a:r>
            <a:endParaRPr lang="es-E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50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02" y="3501008"/>
            <a:ext cx="8666878" cy="30394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0728"/>
            <a:ext cx="7623597" cy="168534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</p:pic>
      <p:sp>
        <p:nvSpPr>
          <p:cNvPr id="7" name="6 Rectángulo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FF00"/>
                </a:solidFill>
              </a:rPr>
              <a:t>El ‘Citation Report’ de Web of Science</a:t>
            </a:r>
            <a:endParaRPr lang="es-ES" sz="3200" b="1" dirty="0">
              <a:solidFill>
                <a:srgbClr val="FFFF00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7083029" y="2378040"/>
            <a:ext cx="1152128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Flecha abajo"/>
          <p:cNvSpPr/>
          <p:nvPr/>
        </p:nvSpPr>
        <p:spPr>
          <a:xfrm>
            <a:off x="7443069" y="2954104"/>
            <a:ext cx="432048" cy="76292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794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4123"/>
            <a:ext cx="9050542" cy="350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FF00"/>
                </a:solidFill>
              </a:rPr>
              <a:t>Los Essential Science Indicators</a:t>
            </a:r>
            <a:endParaRPr lang="es-E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92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92" y="1560959"/>
            <a:ext cx="7391400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4" y="4277649"/>
            <a:ext cx="8676456" cy="2175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0" y="0"/>
            <a:ext cx="914400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100" b="1" dirty="0" smtClean="0">
                <a:solidFill>
                  <a:srgbClr val="FFFF00"/>
                </a:solidFill>
              </a:rPr>
              <a:t>Un par de opciones de los Essential Science Indicators</a:t>
            </a:r>
            <a:endParaRPr lang="es-ES" sz="3100" b="1" dirty="0">
              <a:solidFill>
                <a:srgbClr val="FFFF00"/>
              </a:solidFill>
            </a:endParaRPr>
          </a:p>
        </p:txBody>
      </p:sp>
      <p:sp>
        <p:nvSpPr>
          <p:cNvPr id="5" name="4 Estrella de 32 puntas"/>
          <p:cNvSpPr/>
          <p:nvPr/>
        </p:nvSpPr>
        <p:spPr>
          <a:xfrm>
            <a:off x="216024" y="764703"/>
            <a:ext cx="2160240" cy="1584177"/>
          </a:xfrm>
          <a:prstGeom prst="star3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tx1"/>
                </a:solidFill>
              </a:rPr>
              <a:t>HOT PAPERS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9" name="8 Estrella de 32 puntas"/>
          <p:cNvSpPr/>
          <p:nvPr/>
        </p:nvSpPr>
        <p:spPr>
          <a:xfrm>
            <a:off x="6724058" y="3284984"/>
            <a:ext cx="2160240" cy="1584177"/>
          </a:xfrm>
          <a:prstGeom prst="star3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900" b="1" dirty="0" smtClean="0">
                <a:solidFill>
                  <a:schemeClr val="tx1"/>
                </a:solidFill>
              </a:rPr>
              <a:t>Baselines</a:t>
            </a:r>
            <a:endParaRPr lang="es-ES" sz="19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19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FFFF00"/>
                </a:solidFill>
              </a:rPr>
              <a:t>Un poco de historia sobre los índices de citas</a:t>
            </a:r>
            <a:endParaRPr lang="es-ES" sz="3200" b="1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44" y="1394073"/>
            <a:ext cx="3076575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365892"/>
            <a:ext cx="5353050" cy="2495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437112"/>
            <a:ext cx="2410554" cy="1368152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828" y="4437112"/>
            <a:ext cx="2001466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933" y="4437112"/>
            <a:ext cx="2329466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836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1124744"/>
            <a:ext cx="9144000" cy="280831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0" y="2134597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>
                <a:solidFill>
                  <a:srgbClr val="00B050"/>
                </a:solidFill>
              </a:rPr>
              <a:t>[COMO CALCULAR EL CROWN INDICATOR]</a:t>
            </a:r>
            <a:endParaRPr lang="es-ES" sz="3600" dirty="0">
              <a:solidFill>
                <a:srgbClr val="00B050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07504" y="1100351"/>
            <a:ext cx="187220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0" dirty="0" smtClean="0">
                <a:solidFill>
                  <a:srgbClr val="FFFF00"/>
                </a:solidFill>
              </a:rPr>
              <a:t>[</a:t>
            </a:r>
            <a:endParaRPr lang="es-ES" sz="15000" dirty="0">
              <a:solidFill>
                <a:srgbClr val="FFFF0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8244408" y="1100351"/>
            <a:ext cx="187220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0" dirty="0">
                <a:solidFill>
                  <a:srgbClr val="FFFF00"/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23627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79512" y="692696"/>
            <a:ext cx="8784976" cy="61206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10942"/>
            <a:ext cx="8136904" cy="2298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92162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s-ES_tradnl" sz="3200" b="1" dirty="0" smtClean="0">
                <a:solidFill>
                  <a:schemeClr val="bg1"/>
                </a:solidFill>
                <a:latin typeface="Arial Black" pitchFamily="34" charset="0"/>
              </a:rPr>
              <a:t>el indicador CROWN </a:t>
            </a:r>
            <a:endParaRPr lang="es-ES_tradnl" sz="32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23528" y="1013827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0070C0"/>
                </a:solidFill>
              </a:rPr>
              <a:t> </a:t>
            </a:r>
            <a:r>
              <a:rPr lang="es-ES" sz="2400" b="1" dirty="0" smtClean="0">
                <a:solidFill>
                  <a:srgbClr val="0070C0"/>
                </a:solidFill>
              </a:rPr>
              <a:t>CROWN INDICATOR del CITIC-UGR de la Universidad de Granada para el período 2001-2010</a:t>
            </a:r>
            <a:endParaRPr lang="es-ES" sz="2400" b="1" dirty="0">
              <a:solidFill>
                <a:srgbClr val="0070C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23528" y="5118283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0070C0"/>
                </a:solidFill>
              </a:rPr>
              <a:t> </a:t>
            </a:r>
            <a:r>
              <a:rPr lang="es-ES" sz="2400" b="1" dirty="0" smtClean="0">
                <a:solidFill>
                  <a:srgbClr val="0070C0"/>
                </a:solidFill>
              </a:rPr>
              <a:t>Tomamos como referencia los promedios de citas del área de Ingeniería disponible en los ESI</a:t>
            </a:r>
            <a:endParaRPr lang="es-E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48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79512" y="692696"/>
            <a:ext cx="8784976" cy="61206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92162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es-ES_tradnl" sz="2700" b="1" dirty="0" smtClean="0">
                <a:solidFill>
                  <a:schemeClr val="bg1"/>
                </a:solidFill>
                <a:latin typeface="Arial Black" pitchFamily="34" charset="0"/>
              </a:rPr>
              <a:t>Introducción al cálculo del CROWN</a:t>
            </a:r>
            <a:endParaRPr lang="es-ES_tradnl" sz="27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2256" y="1412776"/>
            <a:ext cx="644408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CuadroTexto"/>
          <p:cNvSpPr txBox="1"/>
          <p:nvPr/>
        </p:nvSpPr>
        <p:spPr>
          <a:xfrm>
            <a:off x="611560" y="980728"/>
            <a:ext cx="7776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FF0000"/>
                </a:solidFill>
              </a:rPr>
              <a:t>PASO 1. </a:t>
            </a:r>
            <a:r>
              <a:rPr lang="es-ES" sz="2000" b="1" dirty="0" smtClean="0">
                <a:solidFill>
                  <a:srgbClr val="0070C0"/>
                </a:solidFill>
              </a:rPr>
              <a:t>Obtener unos valores de referencia (mundiales, país, región, …)  </a:t>
            </a:r>
            <a:endParaRPr lang="es-ES" sz="2000" b="1" dirty="0">
              <a:solidFill>
                <a:srgbClr val="0070C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4744805"/>
            <a:ext cx="4896544" cy="142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15 CuadroTexto"/>
          <p:cNvSpPr txBox="1"/>
          <p:nvPr/>
        </p:nvSpPr>
        <p:spPr>
          <a:xfrm>
            <a:off x="683568" y="3717032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FF0000"/>
                </a:solidFill>
              </a:rPr>
              <a:t>PASO 2. </a:t>
            </a:r>
            <a:r>
              <a:rPr lang="es-ES" sz="2000" b="1" dirty="0" smtClean="0">
                <a:solidFill>
                  <a:srgbClr val="0070C0"/>
                </a:solidFill>
              </a:rPr>
              <a:t>Obtenemos el número de citas de la unidad (persona, centro, etc..) que estamos evaluando.</a:t>
            </a:r>
            <a:endParaRPr lang="es-E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19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79512" y="692696"/>
            <a:ext cx="8784976" cy="61206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92162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es-ES_tradnl" sz="2700" b="1" dirty="0" smtClean="0">
                <a:solidFill>
                  <a:schemeClr val="bg1"/>
                </a:solidFill>
                <a:latin typeface="Arial Black" pitchFamily="34" charset="0"/>
              </a:rPr>
              <a:t>Introducción al cálculo del CROWN</a:t>
            </a:r>
            <a:endParaRPr lang="es-ES_tradnl" sz="27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268760"/>
            <a:ext cx="6264696" cy="199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4731" y="4103288"/>
            <a:ext cx="6771645" cy="2278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CuadroTexto"/>
          <p:cNvSpPr txBox="1"/>
          <p:nvPr/>
        </p:nvSpPr>
        <p:spPr>
          <a:xfrm>
            <a:off x="755576" y="3501008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rgbClr val="FF0000"/>
                </a:solidFill>
              </a:rPr>
              <a:t>PASO 4. </a:t>
            </a:r>
            <a:r>
              <a:rPr lang="es-ES" sz="2000" b="1" dirty="0" smtClean="0">
                <a:solidFill>
                  <a:srgbClr val="0070C0"/>
                </a:solidFill>
              </a:rPr>
              <a:t>Vemos que valor debería haber alcanzado según la tabla de referencia del Paso 1 (respetar área y año de publicación)</a:t>
            </a:r>
            <a:endParaRPr lang="es-ES" sz="2000" b="1" dirty="0">
              <a:solidFill>
                <a:srgbClr val="0070C0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611560" y="940658"/>
            <a:ext cx="7560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rgbClr val="FF0000"/>
                </a:solidFill>
              </a:rPr>
              <a:t>PASO 3. </a:t>
            </a:r>
            <a:r>
              <a:rPr lang="es-ES" sz="2000" b="1" dirty="0" smtClean="0">
                <a:solidFill>
                  <a:srgbClr val="0070C0"/>
                </a:solidFill>
              </a:rPr>
              <a:t>Clasificamos esos trabajos según el área de publicación</a:t>
            </a:r>
            <a:endParaRPr lang="es-E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6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79512" y="692696"/>
            <a:ext cx="8784976" cy="61206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92162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es-ES_tradnl" sz="2700" b="1" dirty="0" smtClean="0">
                <a:solidFill>
                  <a:schemeClr val="bg1"/>
                </a:solidFill>
                <a:latin typeface="Arial Black" pitchFamily="34" charset="0"/>
              </a:rPr>
              <a:t>Introducción al cálculo del CROWN</a:t>
            </a:r>
            <a:endParaRPr lang="es-ES_tradnl" sz="27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32048" y="1264369"/>
            <a:ext cx="824440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Finalmente dividimos las </a:t>
            </a:r>
          </a:p>
          <a:p>
            <a:pPr algn="ctr"/>
            <a:r>
              <a:rPr lang="es-ES" sz="2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citas alcanzadas entre las citas teóricas</a:t>
            </a:r>
            <a:endParaRPr lang="es-ES" sz="2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704529"/>
            <a:ext cx="8316416" cy="1084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CuadroTexto"/>
          <p:cNvSpPr txBox="1"/>
          <p:nvPr/>
        </p:nvSpPr>
        <p:spPr>
          <a:xfrm>
            <a:off x="2627784" y="4509120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CROWN</a:t>
            </a:r>
            <a:r>
              <a:rPr lang="es-ES" sz="5400" dirty="0" smtClean="0"/>
              <a:t> = 1,7 </a:t>
            </a:r>
            <a:endParaRPr lang="es-ES" sz="5400" dirty="0"/>
          </a:p>
        </p:txBody>
      </p:sp>
    </p:spTree>
    <p:extLst>
      <p:ext uri="{BB962C8B-B14F-4D97-AF65-F5344CB8AC3E}">
        <p14:creationId xmlns:p14="http://schemas.microsoft.com/office/powerpoint/2010/main" val="330888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1124744"/>
            <a:ext cx="9144000" cy="280831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0" y="2134597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>
                <a:solidFill>
                  <a:srgbClr val="00B050"/>
                </a:solidFill>
              </a:rPr>
              <a:t>[FIN DEL PARÉNTESIS]</a:t>
            </a:r>
            <a:endParaRPr lang="es-ES" sz="3600" dirty="0">
              <a:solidFill>
                <a:srgbClr val="00B050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-108520" y="1100351"/>
            <a:ext cx="187220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0" dirty="0" smtClean="0">
                <a:solidFill>
                  <a:srgbClr val="FFFF00"/>
                </a:solidFill>
              </a:rPr>
              <a:t>[</a:t>
            </a:r>
            <a:endParaRPr lang="es-ES" sz="15000" dirty="0">
              <a:solidFill>
                <a:srgbClr val="FFFF0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8532440" y="1100351"/>
            <a:ext cx="187220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0" dirty="0">
                <a:solidFill>
                  <a:srgbClr val="FFFF00"/>
                </a:solidFill>
              </a:rPr>
              <a:t>]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0570" y="436510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>
                <a:solidFill>
                  <a:srgbClr val="00B050"/>
                </a:solidFill>
              </a:rPr>
              <a:t>Y AHORA UN POCO DE SCOPUS</a:t>
            </a:r>
            <a:endParaRPr lang="es-ES" sz="3600" dirty="0">
              <a:solidFill>
                <a:srgbClr val="00B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399" y="5011435"/>
            <a:ext cx="3496342" cy="753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114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893094"/>
            <a:ext cx="9121978" cy="3776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27162"/>
            <a:ext cx="7848600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FF00"/>
                </a:solidFill>
              </a:rPr>
              <a:t>SCOPUS: </a:t>
            </a:r>
            <a:r>
              <a:rPr lang="es-ES" sz="3200" b="1" dirty="0" smtClean="0">
                <a:solidFill>
                  <a:srgbClr val="FFFF00"/>
                </a:solidFill>
              </a:rPr>
              <a:t>La </a:t>
            </a:r>
            <a:r>
              <a:rPr lang="es-ES" sz="3200" b="1" dirty="0" smtClean="0">
                <a:solidFill>
                  <a:srgbClr val="FFFF00"/>
                </a:solidFill>
              </a:rPr>
              <a:t>opción ‘</a:t>
            </a:r>
            <a:r>
              <a:rPr lang="es-ES" sz="3200" b="1" dirty="0" err="1" smtClean="0">
                <a:solidFill>
                  <a:srgbClr val="FFFF00"/>
                </a:solidFill>
              </a:rPr>
              <a:t>Analyze</a:t>
            </a:r>
            <a:r>
              <a:rPr lang="es-ES" sz="3200" b="1" dirty="0" smtClean="0">
                <a:solidFill>
                  <a:srgbClr val="FFFF00"/>
                </a:solidFill>
              </a:rPr>
              <a:t> </a:t>
            </a:r>
            <a:r>
              <a:rPr lang="es-ES" sz="3200" b="1" dirty="0" err="1">
                <a:solidFill>
                  <a:srgbClr val="FFFF00"/>
                </a:solidFill>
              </a:rPr>
              <a:t>R</a:t>
            </a:r>
            <a:r>
              <a:rPr lang="es-ES" sz="3200" b="1" dirty="0" err="1" smtClean="0">
                <a:solidFill>
                  <a:srgbClr val="FFFF00"/>
                </a:solidFill>
              </a:rPr>
              <a:t>esuts</a:t>
            </a:r>
            <a:r>
              <a:rPr lang="es-ES" sz="3200" b="1" dirty="0" smtClean="0">
                <a:solidFill>
                  <a:srgbClr val="FFFF00"/>
                </a:solidFill>
              </a:rPr>
              <a:t>’ de Scopus</a:t>
            </a:r>
            <a:endParaRPr lang="es-ES" sz="3200" b="1" dirty="0">
              <a:solidFill>
                <a:srgbClr val="FFFF00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539552" y="1916832"/>
            <a:ext cx="1368152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Flecha abajo"/>
          <p:cNvSpPr/>
          <p:nvPr/>
        </p:nvSpPr>
        <p:spPr>
          <a:xfrm>
            <a:off x="1007604" y="2348880"/>
            <a:ext cx="432048" cy="57129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567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268760"/>
            <a:ext cx="8941515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4984"/>
            <a:ext cx="8977011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FF00"/>
                </a:solidFill>
              </a:rPr>
              <a:t>La opción ‘View Citation </a:t>
            </a:r>
            <a:r>
              <a:rPr lang="es-ES" sz="3200" b="1" dirty="0" err="1" smtClean="0">
                <a:solidFill>
                  <a:srgbClr val="FFFF00"/>
                </a:solidFill>
              </a:rPr>
              <a:t>Overview</a:t>
            </a:r>
            <a:r>
              <a:rPr lang="es-ES" sz="3200" b="1" dirty="0" smtClean="0">
                <a:solidFill>
                  <a:srgbClr val="FFFF00"/>
                </a:solidFill>
              </a:rPr>
              <a:t>’</a:t>
            </a:r>
            <a:endParaRPr lang="es-ES" sz="3200" b="1" dirty="0">
              <a:solidFill>
                <a:srgbClr val="FFFF00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6084168" y="1671035"/>
            <a:ext cx="1728192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Flecha abajo"/>
          <p:cNvSpPr/>
          <p:nvPr/>
        </p:nvSpPr>
        <p:spPr>
          <a:xfrm>
            <a:off x="6732240" y="2139555"/>
            <a:ext cx="432048" cy="100141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684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8" y="764704"/>
            <a:ext cx="7172325" cy="324802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43375"/>
            <a:ext cx="10534650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FF00"/>
                </a:solidFill>
              </a:rPr>
              <a:t>La ficha de investigador</a:t>
            </a:r>
            <a:endParaRPr lang="es-ES" sz="3200" b="1" dirty="0">
              <a:solidFill>
                <a:srgbClr val="FFFF00"/>
              </a:solidFill>
            </a:endParaRPr>
          </a:p>
        </p:txBody>
      </p:sp>
      <p:sp>
        <p:nvSpPr>
          <p:cNvPr id="8" name="7 Flecha abajo"/>
          <p:cNvSpPr/>
          <p:nvPr/>
        </p:nvSpPr>
        <p:spPr>
          <a:xfrm>
            <a:off x="4139952" y="3642668"/>
            <a:ext cx="432048" cy="100141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886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836712"/>
            <a:ext cx="8362950" cy="552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FF00"/>
                </a:solidFill>
              </a:rPr>
              <a:t>La ficha </a:t>
            </a:r>
            <a:r>
              <a:rPr lang="es-ES" sz="3200" b="1" dirty="0" smtClean="0">
                <a:solidFill>
                  <a:srgbClr val="FFFF00"/>
                </a:solidFill>
              </a:rPr>
              <a:t>de un investigador en Scopus</a:t>
            </a:r>
            <a:endParaRPr lang="es-E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66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FF00"/>
                </a:solidFill>
              </a:rPr>
              <a:t>El mercado de los índices de citas en la actualidad</a:t>
            </a:r>
            <a:endParaRPr lang="es-ES" sz="3200" b="1" dirty="0">
              <a:solidFill>
                <a:srgbClr val="FFFF00"/>
              </a:solidFill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170911506"/>
              </p:ext>
            </p:extLst>
          </p:nvPr>
        </p:nvGraphicFramePr>
        <p:xfrm>
          <a:off x="179512" y="980728"/>
          <a:ext cx="8784976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35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966788"/>
            <a:ext cx="8858250" cy="492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FF00"/>
                </a:solidFill>
              </a:rPr>
              <a:t>El </a:t>
            </a:r>
            <a:r>
              <a:rPr lang="es-ES" sz="3200" b="1" dirty="0" err="1" smtClean="0">
                <a:solidFill>
                  <a:srgbClr val="FFFF00"/>
                </a:solidFill>
              </a:rPr>
              <a:t>Author</a:t>
            </a:r>
            <a:r>
              <a:rPr lang="es-ES" sz="3200" b="1" dirty="0" smtClean="0">
                <a:solidFill>
                  <a:srgbClr val="FFFF00"/>
                </a:solidFill>
              </a:rPr>
              <a:t> </a:t>
            </a:r>
            <a:r>
              <a:rPr lang="es-ES" sz="3200" b="1" dirty="0" err="1" smtClean="0">
                <a:solidFill>
                  <a:srgbClr val="FFFF00"/>
                </a:solidFill>
              </a:rPr>
              <a:t>Evaluator</a:t>
            </a:r>
            <a:r>
              <a:rPr lang="es-ES" sz="3200" b="1" dirty="0" smtClean="0">
                <a:solidFill>
                  <a:srgbClr val="FFFF00"/>
                </a:solidFill>
              </a:rPr>
              <a:t> en Scopus</a:t>
            </a:r>
            <a:endParaRPr lang="es-E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8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1124744"/>
            <a:ext cx="9144000" cy="280831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0" y="1124744"/>
            <a:ext cx="9144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solidFill>
                  <a:srgbClr val="FFFF00"/>
                </a:solidFill>
              </a:rPr>
              <a:t>SEGUNDA PARTE</a:t>
            </a:r>
          </a:p>
          <a:p>
            <a:r>
              <a:rPr lang="es-ES" sz="3600" i="1" dirty="0" smtClean="0">
                <a:solidFill>
                  <a:srgbClr val="FFFF00"/>
                </a:solidFill>
              </a:rPr>
              <a:t>CREACIÓN DE PERFILES CIENTÍFICOS ON-LINE</a:t>
            </a:r>
            <a:endParaRPr lang="es-ES" sz="3600" i="1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149080"/>
            <a:ext cx="4464496" cy="71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 descr="google-citations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3408" y="4032574"/>
            <a:ext cx="4420592" cy="2825426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941168"/>
            <a:ext cx="3600400" cy="73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5589240"/>
            <a:ext cx="2304256" cy="1048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1930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 smtClean="0">
                <a:solidFill>
                  <a:srgbClr val="FFFF00"/>
                </a:solidFill>
              </a:rPr>
              <a:t>1. Qué es y para qué es útil </a:t>
            </a:r>
            <a:r>
              <a:rPr lang="es-ES_tradnl" sz="3200" b="1" dirty="0" err="1" smtClean="0">
                <a:solidFill>
                  <a:srgbClr val="FFFF00"/>
                </a:solidFill>
              </a:rPr>
              <a:t>Researcher</a:t>
            </a:r>
            <a:r>
              <a:rPr lang="es-ES_tradnl" sz="3200" b="1" dirty="0" smtClean="0">
                <a:solidFill>
                  <a:srgbClr val="FFFF00"/>
                </a:solidFill>
              </a:rPr>
              <a:t> ID</a:t>
            </a:r>
          </a:p>
          <a:p>
            <a:endParaRPr lang="es-ES" sz="3200" b="1" dirty="0">
              <a:solidFill>
                <a:srgbClr val="FFFF0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0" y="1052736"/>
            <a:ext cx="9144000" cy="600164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es-ES" sz="3200" b="1" dirty="0" smtClean="0">
                <a:solidFill>
                  <a:srgbClr val="FFFF00"/>
                </a:solidFill>
              </a:rPr>
              <a:t>Es un identificador unívoco de las publicaciones científicas de un autor.</a:t>
            </a:r>
          </a:p>
          <a:p>
            <a:pPr algn="just">
              <a:buFontTx/>
              <a:buChar char="-"/>
            </a:pPr>
            <a:r>
              <a:rPr lang="es-ES" sz="3200" b="1" dirty="0" smtClean="0">
                <a:solidFill>
                  <a:srgbClr val="FFFF00"/>
                </a:solidFill>
              </a:rPr>
              <a:t>Permite unificar todas nuestras publicaciones aún cuando usemos varias firmas (por </a:t>
            </a:r>
            <a:r>
              <a:rPr lang="es-ES" sz="3200" b="1" dirty="0" err="1" smtClean="0">
                <a:solidFill>
                  <a:srgbClr val="FFFF00"/>
                </a:solidFill>
              </a:rPr>
              <a:t>ej</a:t>
            </a:r>
            <a:r>
              <a:rPr lang="es-ES" sz="3200" b="1" dirty="0" smtClean="0">
                <a:solidFill>
                  <a:srgbClr val="FFFF00"/>
                </a:solidFill>
              </a:rPr>
              <a:t>; Jiménez-Contreras E // Jiménez E // Contreras EJ )</a:t>
            </a:r>
          </a:p>
          <a:p>
            <a:pPr algn="just">
              <a:buFontTx/>
              <a:buChar char="-"/>
            </a:pPr>
            <a:r>
              <a:rPr lang="es-ES" sz="3200" b="1" dirty="0" smtClean="0">
                <a:solidFill>
                  <a:srgbClr val="FFFF00"/>
                </a:solidFill>
              </a:rPr>
              <a:t>Evita confusiones con otros autores con nuestro mismo nombre científico.</a:t>
            </a:r>
          </a:p>
          <a:p>
            <a:pPr algn="just">
              <a:buFontTx/>
              <a:buChar char="-"/>
            </a:pPr>
            <a:r>
              <a:rPr lang="es-ES" sz="3200" b="1" dirty="0" smtClean="0">
                <a:solidFill>
                  <a:srgbClr val="FFFF00"/>
                </a:solidFill>
              </a:rPr>
              <a:t>Permite generar un listado de publicaciones e indicadores de impacto asociados.</a:t>
            </a:r>
          </a:p>
          <a:p>
            <a:pPr algn="just">
              <a:buFontTx/>
              <a:buChar char="-"/>
            </a:pPr>
            <a:r>
              <a:rPr lang="es-ES" sz="3200" b="1" dirty="0" smtClean="0">
                <a:solidFill>
                  <a:srgbClr val="FFFF00"/>
                </a:solidFill>
              </a:rPr>
              <a:t>Aumenta la visibilidad personal en la web</a:t>
            </a:r>
          </a:p>
          <a:p>
            <a:pPr algn="just">
              <a:buFontTx/>
              <a:buChar char="-"/>
            </a:pPr>
            <a:r>
              <a:rPr lang="es-ES" sz="3200" b="1" dirty="0" smtClean="0">
                <a:solidFill>
                  <a:srgbClr val="FFFF00"/>
                </a:solidFill>
              </a:rPr>
              <a:t>Es también un directorio de expertos por materias y palabras clave.</a:t>
            </a:r>
          </a:p>
        </p:txBody>
      </p:sp>
    </p:spTree>
    <p:extLst>
      <p:ext uri="{BB962C8B-B14F-4D97-AF65-F5344CB8AC3E}">
        <p14:creationId xmlns:p14="http://schemas.microsoft.com/office/powerpoint/2010/main" val="253088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 smtClean="0">
                <a:solidFill>
                  <a:srgbClr val="FFFF00"/>
                </a:solidFill>
              </a:rPr>
              <a:t>1. Qué es y para qué es útil </a:t>
            </a:r>
            <a:r>
              <a:rPr lang="es-ES_tradnl" sz="3200" b="1" dirty="0" err="1" smtClean="0">
                <a:solidFill>
                  <a:srgbClr val="FFFF00"/>
                </a:solidFill>
              </a:rPr>
              <a:t>Researcher</a:t>
            </a:r>
            <a:r>
              <a:rPr lang="es-ES_tradnl" sz="3200" b="1" dirty="0" smtClean="0">
                <a:solidFill>
                  <a:srgbClr val="FFFF00"/>
                </a:solidFill>
              </a:rPr>
              <a:t> ID</a:t>
            </a:r>
          </a:p>
          <a:p>
            <a:endParaRPr lang="es-ES" sz="3200" b="1" dirty="0">
              <a:solidFill>
                <a:srgbClr val="FFFF0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0" y="1052736"/>
            <a:ext cx="9144000" cy="526297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es-ES" sz="3200" b="1" dirty="0" smtClean="0">
                <a:solidFill>
                  <a:srgbClr val="FFFF00"/>
                </a:solidFill>
              </a:rPr>
              <a:t>También permite añadir publicaciones no recogidas en ISI, pero sin información de citas.</a:t>
            </a:r>
          </a:p>
          <a:p>
            <a:pPr algn="just">
              <a:buFontTx/>
              <a:buChar char="-"/>
            </a:pPr>
            <a:r>
              <a:rPr lang="es-ES" sz="3200" b="1" dirty="0" smtClean="0">
                <a:solidFill>
                  <a:srgbClr val="FFFF00"/>
                </a:solidFill>
              </a:rPr>
              <a:t>Genera un identificador único, </a:t>
            </a:r>
            <a:r>
              <a:rPr lang="es-ES" sz="3200" b="1" dirty="0" err="1" smtClean="0">
                <a:solidFill>
                  <a:srgbClr val="FFFF00"/>
                </a:solidFill>
              </a:rPr>
              <a:t>buscable</a:t>
            </a:r>
            <a:r>
              <a:rPr lang="es-ES" sz="3200" b="1" dirty="0" smtClean="0">
                <a:solidFill>
                  <a:srgbClr val="FFFF00"/>
                </a:solidFill>
              </a:rPr>
              <a:t> desde ISI Web of </a:t>
            </a:r>
            <a:r>
              <a:rPr lang="es-ES" sz="3200" b="1" dirty="0" err="1" smtClean="0">
                <a:solidFill>
                  <a:srgbClr val="FFFF00"/>
                </a:solidFill>
              </a:rPr>
              <a:t>Science</a:t>
            </a:r>
            <a:r>
              <a:rPr lang="es-ES" sz="3200" b="1" dirty="0" smtClean="0">
                <a:solidFill>
                  <a:srgbClr val="FFFF00"/>
                </a:solidFill>
              </a:rPr>
              <a:t> y desde Researcherid.com</a:t>
            </a:r>
          </a:p>
          <a:p>
            <a:pPr algn="ctr">
              <a:buFontTx/>
              <a:buChar char="-"/>
            </a:pPr>
            <a:endParaRPr lang="es-ES" sz="3200" b="1" dirty="0" smtClean="0">
              <a:solidFill>
                <a:srgbClr val="FFFF00"/>
              </a:solidFill>
            </a:endParaRPr>
          </a:p>
          <a:p>
            <a:pPr algn="ctr">
              <a:buFontTx/>
              <a:buChar char="-"/>
            </a:pPr>
            <a:endParaRPr lang="es-ES" sz="3200" b="1" dirty="0" smtClean="0">
              <a:solidFill>
                <a:srgbClr val="FFFF00"/>
              </a:solidFill>
            </a:endParaRPr>
          </a:p>
          <a:p>
            <a:pPr algn="ctr">
              <a:buFontTx/>
              <a:buChar char="-"/>
            </a:pPr>
            <a:r>
              <a:rPr lang="es-ES" sz="3200" b="1" dirty="0" smtClean="0">
                <a:solidFill>
                  <a:srgbClr val="FFFF00"/>
                </a:solidFill>
              </a:rPr>
              <a:t>Actualización de datos MANUAL, hay que seleccionar los nuevos artículos ya que ISI NO lo asigna automáticamente a nuestro perfil.</a:t>
            </a:r>
          </a:p>
          <a:p>
            <a:pPr algn="ctr"/>
            <a:r>
              <a:rPr lang="es-ES" sz="2400" b="1" i="1" dirty="0" smtClean="0">
                <a:solidFill>
                  <a:schemeClr val="bg1"/>
                </a:solidFill>
              </a:rPr>
              <a:t>              Crea una alerta de tus publicaciones en ISI y asígnalas a tu </a:t>
            </a:r>
            <a:r>
              <a:rPr lang="es-ES" sz="2400" b="1" i="1" dirty="0" err="1" smtClean="0">
                <a:solidFill>
                  <a:schemeClr val="bg1"/>
                </a:solidFill>
              </a:rPr>
              <a:t>ResearcherID</a:t>
            </a:r>
            <a:r>
              <a:rPr lang="es-ES" sz="2400" b="1" i="1" dirty="0" smtClean="0">
                <a:solidFill>
                  <a:schemeClr val="bg1"/>
                </a:solidFill>
              </a:rPr>
              <a:t> a medida que van apareciendo.</a:t>
            </a:r>
            <a:endParaRPr lang="es-ES" sz="3200" b="1" dirty="0" smtClean="0">
              <a:solidFill>
                <a:srgbClr val="FFFF00"/>
              </a:solidFill>
            </a:endParaRPr>
          </a:p>
        </p:txBody>
      </p:sp>
      <p:pic>
        <p:nvPicPr>
          <p:cNvPr id="8" name="7 Imagen" descr="AlertaRoj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005064"/>
            <a:ext cx="576064" cy="48159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8 Imagen" descr="tip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5373216"/>
            <a:ext cx="1152128" cy="122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76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 smtClean="0">
                <a:solidFill>
                  <a:srgbClr val="FFFF00"/>
                </a:solidFill>
              </a:rPr>
              <a:t>1. Qué es y para qué es útil </a:t>
            </a:r>
            <a:r>
              <a:rPr lang="es-ES_tradnl" sz="3200" b="1" dirty="0" err="1" smtClean="0">
                <a:solidFill>
                  <a:srgbClr val="FFFF00"/>
                </a:solidFill>
              </a:rPr>
              <a:t>Researcher</a:t>
            </a:r>
            <a:r>
              <a:rPr lang="es-ES_tradnl" sz="3200" b="1" dirty="0" smtClean="0">
                <a:solidFill>
                  <a:srgbClr val="FFFF00"/>
                </a:solidFill>
              </a:rPr>
              <a:t> ID</a:t>
            </a:r>
          </a:p>
          <a:p>
            <a:endParaRPr lang="es-ES" sz="3200" b="1" dirty="0">
              <a:solidFill>
                <a:srgbClr val="FFFF0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0" y="1124744"/>
            <a:ext cx="9144000" cy="255454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es-ES" sz="3200" b="1" dirty="0" smtClean="0">
                <a:solidFill>
                  <a:srgbClr val="FFFF00"/>
                </a:solidFill>
              </a:rPr>
              <a:t>Los </a:t>
            </a:r>
            <a:r>
              <a:rPr lang="es-ES" sz="3200" b="1" u="sng" dirty="0" smtClean="0">
                <a:solidFill>
                  <a:srgbClr val="FFFF00"/>
                </a:solidFill>
              </a:rPr>
              <a:t>indicadores</a:t>
            </a:r>
            <a:r>
              <a:rPr lang="es-ES" sz="3200" b="1" dirty="0" smtClean="0">
                <a:solidFill>
                  <a:srgbClr val="FFFF00"/>
                </a:solidFill>
              </a:rPr>
              <a:t> que proporciona son: citas totales, promedio de citas por trabajo e índice h.</a:t>
            </a:r>
          </a:p>
          <a:p>
            <a:pPr algn="just">
              <a:buFontTx/>
              <a:buChar char="-"/>
            </a:pPr>
            <a:r>
              <a:rPr lang="es-ES" sz="3200" b="1" dirty="0" smtClean="0">
                <a:solidFill>
                  <a:srgbClr val="FFFF00"/>
                </a:solidFill>
              </a:rPr>
              <a:t>Los datos de citas se basan </a:t>
            </a:r>
            <a:r>
              <a:rPr lang="es-ES" sz="3200" b="1" u="sng" dirty="0" smtClean="0">
                <a:solidFill>
                  <a:srgbClr val="FFFF00"/>
                </a:solidFill>
              </a:rPr>
              <a:t>exclusivamente</a:t>
            </a:r>
            <a:r>
              <a:rPr lang="es-ES" sz="3200" b="1" dirty="0" smtClean="0">
                <a:solidFill>
                  <a:srgbClr val="FFFF00"/>
                </a:solidFill>
              </a:rPr>
              <a:t> en las publicaciones recogidas en ISI Web of </a:t>
            </a:r>
            <a:r>
              <a:rPr lang="es-ES" sz="3200" b="1" dirty="0" err="1" smtClean="0">
                <a:solidFill>
                  <a:srgbClr val="FFFF00"/>
                </a:solidFill>
              </a:rPr>
              <a:t>Science</a:t>
            </a:r>
            <a:endParaRPr lang="es-ES" sz="3200" b="1" dirty="0" smtClean="0">
              <a:solidFill>
                <a:srgbClr val="FFFF00"/>
              </a:solidFill>
            </a:endParaRPr>
          </a:p>
          <a:p>
            <a:pPr algn="ctr">
              <a:buFontTx/>
              <a:buChar char="-"/>
            </a:pPr>
            <a:endParaRPr lang="es-ES" sz="3200" b="1" dirty="0">
              <a:solidFill>
                <a:srgbClr val="00B0F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0" y="3429000"/>
            <a:ext cx="9144000" cy="255454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es-ES" sz="3200" b="1" dirty="0" smtClean="0">
                <a:solidFill>
                  <a:srgbClr val="FFFF00"/>
                </a:solidFill>
              </a:rPr>
              <a:t>También proporciona información adicional sobre: Coautoría </a:t>
            </a:r>
            <a:r>
              <a:rPr lang="es-ES" sz="3200" b="1" dirty="0" smtClean="0">
                <a:solidFill>
                  <a:srgbClr val="FFFF00"/>
                </a:solidFill>
                <a:sym typeface="Wingdings" pitchFamily="2" charset="2"/>
              </a:rPr>
              <a:t> Principales autores, países e instituciones colaboradoras, y categorías ISI.</a:t>
            </a:r>
            <a:endParaRPr lang="es-ES" sz="3200" b="1" dirty="0" smtClean="0">
              <a:solidFill>
                <a:srgbClr val="FFFF00"/>
              </a:solidFill>
            </a:endParaRPr>
          </a:p>
          <a:p>
            <a:pPr algn="just">
              <a:buFontTx/>
              <a:buChar char="-"/>
            </a:pPr>
            <a:r>
              <a:rPr lang="es-ES" sz="3200" b="1" dirty="0" smtClean="0">
                <a:solidFill>
                  <a:srgbClr val="FFFF00"/>
                </a:solidFill>
              </a:rPr>
              <a:t>Citación </a:t>
            </a:r>
            <a:r>
              <a:rPr lang="es-ES" sz="3200" b="1" dirty="0" smtClean="0">
                <a:solidFill>
                  <a:srgbClr val="FFFF00"/>
                </a:solidFill>
                <a:sym typeface="Wingdings" pitchFamily="2" charset="2"/>
              </a:rPr>
              <a:t> Principales autores, categorías, países e instituciones citantes.</a:t>
            </a:r>
            <a:endParaRPr lang="es-ES" sz="32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29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 smtClean="0">
                <a:solidFill>
                  <a:srgbClr val="FFFF00"/>
                </a:solidFill>
              </a:rPr>
              <a:t>1. Qué es y para qué es útil </a:t>
            </a:r>
            <a:r>
              <a:rPr lang="es-ES_tradnl" sz="3200" b="1" dirty="0" err="1" smtClean="0">
                <a:solidFill>
                  <a:srgbClr val="FFFF00"/>
                </a:solidFill>
              </a:rPr>
              <a:t>Researcher</a:t>
            </a:r>
            <a:r>
              <a:rPr lang="es-ES_tradnl" sz="3200" b="1" dirty="0" smtClean="0">
                <a:solidFill>
                  <a:srgbClr val="FFFF00"/>
                </a:solidFill>
              </a:rPr>
              <a:t> ID</a:t>
            </a:r>
          </a:p>
          <a:p>
            <a:endParaRPr lang="es-ES" sz="3200" b="1" dirty="0">
              <a:solidFill>
                <a:srgbClr val="FFFF0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0" y="620688"/>
            <a:ext cx="9144000" cy="600164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>
              <a:buFontTx/>
              <a:buChar char="-"/>
            </a:pPr>
            <a:r>
              <a:rPr lang="es-ES" sz="32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Te interesa especialmente si:</a:t>
            </a:r>
          </a:p>
          <a:p>
            <a:pPr algn="just">
              <a:buFontTx/>
              <a:buChar char="-"/>
            </a:pPr>
            <a:r>
              <a:rPr lang="es-ES" sz="3200" b="1" dirty="0" smtClean="0">
                <a:solidFill>
                  <a:srgbClr val="FFFF00"/>
                </a:solidFill>
              </a:rPr>
              <a:t>Tienes un nombre común y es fácil confundir tus publicaciones con las de otro autor.</a:t>
            </a:r>
          </a:p>
          <a:p>
            <a:pPr algn="just">
              <a:buFontTx/>
              <a:buChar char="-"/>
            </a:pPr>
            <a:r>
              <a:rPr lang="es-ES" sz="3200" b="1" dirty="0" smtClean="0">
                <a:solidFill>
                  <a:srgbClr val="FFFF00"/>
                </a:solidFill>
              </a:rPr>
              <a:t>Si has usado varios nombres en tu carrera científica.</a:t>
            </a:r>
          </a:p>
          <a:p>
            <a:pPr algn="just">
              <a:buFontTx/>
              <a:buChar char="-"/>
            </a:pPr>
            <a:r>
              <a:rPr lang="es-ES" sz="3200" b="1" dirty="0" smtClean="0">
                <a:solidFill>
                  <a:srgbClr val="FFFF00"/>
                </a:solidFill>
              </a:rPr>
              <a:t>Si has estado/ estás afiliado a varias instituciones.</a:t>
            </a:r>
          </a:p>
          <a:p>
            <a:pPr algn="just">
              <a:buFontTx/>
              <a:buChar char="-"/>
            </a:pPr>
            <a:r>
              <a:rPr lang="es-ES" sz="3200" b="1" dirty="0" smtClean="0">
                <a:solidFill>
                  <a:srgbClr val="FFFF00"/>
                </a:solidFill>
              </a:rPr>
              <a:t>Si realizas investigación multidisciplinar, esto es, susceptible de ser publicada en revistas de diversos ámbitos.</a:t>
            </a:r>
          </a:p>
          <a:p>
            <a:pPr algn="just">
              <a:buFontTx/>
              <a:buChar char="-"/>
            </a:pPr>
            <a:r>
              <a:rPr lang="es-ES" sz="3200" b="1" dirty="0" smtClean="0">
                <a:solidFill>
                  <a:srgbClr val="FFFF00"/>
                </a:solidFill>
              </a:rPr>
              <a:t>Si quieres llevar un control preciso de tus indicadores de impacto.</a:t>
            </a:r>
          </a:p>
          <a:p>
            <a:pPr algn="just">
              <a:buFontTx/>
              <a:buChar char="-"/>
            </a:pPr>
            <a:r>
              <a:rPr lang="es-ES" sz="3200" b="1" dirty="0" smtClean="0">
                <a:solidFill>
                  <a:srgbClr val="FFFF00"/>
                </a:solidFill>
              </a:rPr>
              <a:t>Si quieres que cualquier usuario pueda acceder fácilmente a tu listado de publicaciones.</a:t>
            </a:r>
            <a:endParaRPr lang="es-ES" sz="32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81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 smtClean="0">
                <a:solidFill>
                  <a:srgbClr val="FFFF00"/>
                </a:solidFill>
              </a:rPr>
              <a:t>2. Cómo crear una cuenta de </a:t>
            </a:r>
            <a:r>
              <a:rPr lang="es-ES_tradnl" sz="3200" b="1" dirty="0" err="1" smtClean="0">
                <a:solidFill>
                  <a:srgbClr val="FFFF00"/>
                </a:solidFill>
              </a:rPr>
              <a:t>Researcher</a:t>
            </a:r>
            <a:r>
              <a:rPr lang="es-ES_tradnl" sz="3200" b="1" dirty="0" smtClean="0">
                <a:solidFill>
                  <a:srgbClr val="FFFF00"/>
                </a:solidFill>
              </a:rPr>
              <a:t> ID</a:t>
            </a:r>
            <a:endParaRPr lang="es-ES" sz="3200" b="1" dirty="0">
              <a:solidFill>
                <a:srgbClr val="FFFF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02970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9 Rectángulo"/>
          <p:cNvSpPr/>
          <p:nvPr/>
        </p:nvSpPr>
        <p:spPr>
          <a:xfrm>
            <a:off x="7740352" y="1196752"/>
            <a:ext cx="1224136" cy="360040"/>
          </a:xfrm>
          <a:prstGeom prst="rect">
            <a:avLst/>
          </a:prstGeom>
          <a:solidFill>
            <a:srgbClr val="FF0000">
              <a:alpha val="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cxnSp>
        <p:nvCxnSpPr>
          <p:cNvPr id="12" name="11 Conector recto de flecha"/>
          <p:cNvCxnSpPr/>
          <p:nvPr/>
        </p:nvCxnSpPr>
        <p:spPr>
          <a:xfrm flipV="1">
            <a:off x="7884368" y="1700808"/>
            <a:ext cx="432048" cy="151216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 flipH="1">
            <a:off x="4427984" y="4293096"/>
            <a:ext cx="1656184" cy="28803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62464"/>
            <a:ext cx="6914356" cy="4095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19 CuadroTexto"/>
          <p:cNvSpPr txBox="1"/>
          <p:nvPr/>
        </p:nvSpPr>
        <p:spPr>
          <a:xfrm>
            <a:off x="6228184" y="3284984"/>
            <a:ext cx="2915816" cy="304698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>
              <a:buFontTx/>
              <a:buChar char="-"/>
            </a:pPr>
            <a:r>
              <a:rPr lang="es-ES" sz="3200" b="1" dirty="0" smtClean="0">
                <a:solidFill>
                  <a:srgbClr val="FFFF00"/>
                </a:solidFill>
              </a:rPr>
              <a:t>Registro en </a:t>
            </a:r>
            <a:r>
              <a:rPr lang="es-ES" sz="3200" b="1" dirty="0" smtClean="0">
                <a:solidFill>
                  <a:srgbClr val="FFFF00"/>
                </a:solidFill>
                <a:hlinkClick r:id="rId4"/>
              </a:rPr>
              <a:t>http://www.researcherid.com/</a:t>
            </a:r>
            <a:r>
              <a:rPr lang="es-ES" sz="3200" b="1" dirty="0" smtClean="0">
                <a:solidFill>
                  <a:srgbClr val="FFFF00"/>
                </a:solidFill>
              </a:rPr>
              <a:t> o en Web of </a:t>
            </a:r>
            <a:r>
              <a:rPr lang="es-ES" sz="3200" b="1" dirty="0" err="1" smtClean="0">
                <a:solidFill>
                  <a:srgbClr val="FFFF00"/>
                </a:solidFill>
              </a:rPr>
              <a:t>Science</a:t>
            </a:r>
            <a:r>
              <a:rPr lang="es-ES" sz="3200" b="1" dirty="0" smtClean="0">
                <a:solidFill>
                  <a:srgbClr val="FFFF00"/>
                </a:solidFill>
              </a:rPr>
              <a:t> </a:t>
            </a:r>
            <a:endParaRPr lang="es-ES" sz="2400" b="1" i="1" dirty="0" smtClean="0">
              <a:solidFill>
                <a:schemeClr val="bg1"/>
              </a:solidFill>
            </a:endParaRPr>
          </a:p>
          <a:p>
            <a:pPr algn="ctr">
              <a:buFontTx/>
              <a:buChar char="-"/>
            </a:pPr>
            <a:endParaRPr lang="es-ES" sz="3200" b="1" i="1" dirty="0" smtClean="0">
              <a:solidFill>
                <a:schemeClr val="accent1"/>
              </a:solidFill>
            </a:endParaRPr>
          </a:p>
        </p:txBody>
      </p:sp>
      <p:cxnSp>
        <p:nvCxnSpPr>
          <p:cNvPr id="21" name="20 Conector recto de flecha"/>
          <p:cNvCxnSpPr/>
          <p:nvPr/>
        </p:nvCxnSpPr>
        <p:spPr>
          <a:xfrm flipH="1">
            <a:off x="1547664" y="4221088"/>
            <a:ext cx="4392488" cy="100811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110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 smtClean="0">
                <a:solidFill>
                  <a:srgbClr val="FFFF00"/>
                </a:solidFill>
              </a:rPr>
              <a:t>2. Cómo crear una cuenta de </a:t>
            </a:r>
            <a:r>
              <a:rPr lang="es-ES_tradnl" sz="3200" b="1" dirty="0" err="1" smtClean="0">
                <a:solidFill>
                  <a:srgbClr val="FFFF00"/>
                </a:solidFill>
              </a:rPr>
              <a:t>Researcher</a:t>
            </a:r>
            <a:r>
              <a:rPr lang="es-ES_tradnl" sz="3200" b="1" dirty="0" smtClean="0">
                <a:solidFill>
                  <a:srgbClr val="FFFF00"/>
                </a:solidFill>
              </a:rPr>
              <a:t> ID</a:t>
            </a:r>
            <a:endParaRPr lang="es-ES" sz="3200" b="1" dirty="0">
              <a:solidFill>
                <a:srgbClr val="FFFF00"/>
              </a:solidFill>
            </a:endParaRPr>
          </a:p>
        </p:txBody>
      </p:sp>
      <p:cxnSp>
        <p:nvCxnSpPr>
          <p:cNvPr id="17" name="16 Conector recto de flecha"/>
          <p:cNvCxnSpPr/>
          <p:nvPr/>
        </p:nvCxnSpPr>
        <p:spPr>
          <a:xfrm flipH="1">
            <a:off x="4427984" y="4293096"/>
            <a:ext cx="1656184" cy="28803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7837547" cy="566124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3" name="12 CuadroTexto"/>
          <p:cNvSpPr txBox="1"/>
          <p:nvPr/>
        </p:nvSpPr>
        <p:spPr>
          <a:xfrm>
            <a:off x="5831632" y="620688"/>
            <a:ext cx="3312368" cy="584775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FontTx/>
              <a:buChar char="-"/>
            </a:pPr>
            <a:r>
              <a:rPr lang="es-ES" sz="3200" b="1" dirty="0" smtClean="0">
                <a:solidFill>
                  <a:srgbClr val="FFFF00"/>
                </a:solidFill>
              </a:rPr>
              <a:t>Rellena tu perfil</a:t>
            </a:r>
            <a:endParaRPr lang="es-ES" sz="2400" b="1" i="1" dirty="0" smtClean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340768"/>
            <a:ext cx="8757032" cy="432048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84784"/>
            <a:ext cx="9168551" cy="468052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458945"/>
            <a:ext cx="7740352" cy="539905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692696"/>
            <a:ext cx="1512168" cy="4485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cxnSp>
        <p:nvCxnSpPr>
          <p:cNvPr id="18" name="17 Conector recto de flecha"/>
          <p:cNvCxnSpPr/>
          <p:nvPr/>
        </p:nvCxnSpPr>
        <p:spPr>
          <a:xfrm flipH="1">
            <a:off x="5004048" y="908720"/>
            <a:ext cx="648072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445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 smtClean="0">
                <a:solidFill>
                  <a:srgbClr val="FFFF00"/>
                </a:solidFill>
              </a:rPr>
              <a:t>3. La gestión de currículum a través de </a:t>
            </a:r>
            <a:r>
              <a:rPr lang="es-ES_tradnl" sz="3200" b="1" dirty="0" err="1" smtClean="0">
                <a:solidFill>
                  <a:srgbClr val="FFFF00"/>
                </a:solidFill>
              </a:rPr>
              <a:t>Researcher</a:t>
            </a:r>
            <a:r>
              <a:rPr lang="es-ES_tradnl" sz="3200" b="1" dirty="0" smtClean="0">
                <a:solidFill>
                  <a:srgbClr val="FFFF00"/>
                </a:solidFill>
              </a:rPr>
              <a:t> ID</a:t>
            </a:r>
            <a:endParaRPr lang="es-ES" sz="3200" b="1" dirty="0">
              <a:solidFill>
                <a:srgbClr val="FFFF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6325" y="2200275"/>
            <a:ext cx="8067675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692696"/>
            <a:ext cx="207804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7 Rectángulo"/>
          <p:cNvSpPr/>
          <p:nvPr/>
        </p:nvSpPr>
        <p:spPr>
          <a:xfrm>
            <a:off x="5076056" y="1700808"/>
            <a:ext cx="504056" cy="288032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cxnSp>
        <p:nvCxnSpPr>
          <p:cNvPr id="9" name="8 Conector recto de flecha"/>
          <p:cNvCxnSpPr/>
          <p:nvPr/>
        </p:nvCxnSpPr>
        <p:spPr>
          <a:xfrm flipH="1">
            <a:off x="3491880" y="2132856"/>
            <a:ext cx="1584176" cy="136815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Rectángulo"/>
          <p:cNvSpPr/>
          <p:nvPr/>
        </p:nvSpPr>
        <p:spPr>
          <a:xfrm>
            <a:off x="1115616" y="3789040"/>
            <a:ext cx="2592288" cy="1800200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6" name="15 CuadroTexto"/>
          <p:cNvSpPr txBox="1"/>
          <p:nvPr/>
        </p:nvSpPr>
        <p:spPr>
          <a:xfrm>
            <a:off x="179512" y="692696"/>
            <a:ext cx="3923928" cy="1569660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FontTx/>
              <a:buChar char="-"/>
            </a:pPr>
            <a:r>
              <a:rPr lang="es-ES" sz="3200" b="1" dirty="0" smtClean="0">
                <a:solidFill>
                  <a:srgbClr val="FFFF00"/>
                </a:solidFill>
              </a:rPr>
              <a:t>Añadir publicaciones a través de </a:t>
            </a:r>
            <a:r>
              <a:rPr lang="es-ES" sz="3200" b="1" dirty="0" err="1" smtClean="0">
                <a:solidFill>
                  <a:srgbClr val="FFFF00"/>
                </a:solidFill>
              </a:rPr>
              <a:t>ResearcherID</a:t>
            </a:r>
            <a:endParaRPr lang="es-ES" sz="32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2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 smtClean="0">
                <a:solidFill>
                  <a:srgbClr val="FFFF00"/>
                </a:solidFill>
              </a:rPr>
              <a:t>3. La gestión de currículum a través de </a:t>
            </a:r>
            <a:r>
              <a:rPr lang="es-ES_tradnl" sz="3200" b="1" dirty="0" err="1" smtClean="0">
                <a:solidFill>
                  <a:srgbClr val="FFFF00"/>
                </a:solidFill>
              </a:rPr>
              <a:t>Researcher</a:t>
            </a:r>
            <a:r>
              <a:rPr lang="es-ES_tradnl" sz="3200" b="1" dirty="0" smtClean="0">
                <a:solidFill>
                  <a:srgbClr val="FFFF00"/>
                </a:solidFill>
              </a:rPr>
              <a:t> ID</a:t>
            </a:r>
            <a:endParaRPr lang="es-ES" sz="3200" b="1" dirty="0">
              <a:solidFill>
                <a:srgbClr val="FFFF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65958" y="692696"/>
            <a:ext cx="207804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7 Rectángulo"/>
          <p:cNvSpPr/>
          <p:nvPr/>
        </p:nvSpPr>
        <p:spPr>
          <a:xfrm>
            <a:off x="7884368" y="1700808"/>
            <a:ext cx="504056" cy="288032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60848"/>
            <a:ext cx="9144000" cy="35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9 Conector recto de flecha"/>
          <p:cNvCxnSpPr/>
          <p:nvPr/>
        </p:nvCxnSpPr>
        <p:spPr>
          <a:xfrm flipH="1">
            <a:off x="5004048" y="2132856"/>
            <a:ext cx="2808312" cy="136815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CuadroTexto"/>
          <p:cNvSpPr txBox="1"/>
          <p:nvPr/>
        </p:nvSpPr>
        <p:spPr>
          <a:xfrm>
            <a:off x="2051720" y="764704"/>
            <a:ext cx="4320480" cy="1080120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FontTx/>
              <a:buChar char="-"/>
            </a:pPr>
            <a:r>
              <a:rPr lang="es-ES" sz="3200" b="1" dirty="0" smtClean="0">
                <a:solidFill>
                  <a:srgbClr val="FFFF00"/>
                </a:solidFill>
              </a:rPr>
              <a:t>Añadir publicaciones a través de </a:t>
            </a:r>
            <a:r>
              <a:rPr lang="es-ES" sz="3200" b="1" dirty="0" err="1" smtClean="0">
                <a:solidFill>
                  <a:srgbClr val="FFFF00"/>
                </a:solidFill>
              </a:rPr>
              <a:t>ResearcherID</a:t>
            </a:r>
            <a:endParaRPr lang="es-ES" sz="32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93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2771800" y="220486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DIAN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79512" y="692696"/>
            <a:ext cx="8784976" cy="61206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s</a:t>
            </a:r>
            <a:endParaRPr lang="es-ES" dirty="0"/>
          </a:p>
        </p:txBody>
      </p:sp>
      <p:graphicFrame>
        <p:nvGraphicFramePr>
          <p:cNvPr id="7" name="6 Diagrama"/>
          <p:cNvGraphicFramePr/>
          <p:nvPr/>
        </p:nvGraphicFramePr>
        <p:xfrm>
          <a:off x="395536" y="908720"/>
          <a:ext cx="8352928" cy="5560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8 Rectángulo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FF00"/>
                </a:solidFill>
              </a:rPr>
              <a:t>Web of Science una selección de las mejores revistas</a:t>
            </a:r>
            <a:endParaRPr lang="es-E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11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 smtClean="0">
                <a:solidFill>
                  <a:srgbClr val="FFFF00"/>
                </a:solidFill>
              </a:rPr>
              <a:t>3. La gestión de currículum a través de </a:t>
            </a:r>
            <a:r>
              <a:rPr lang="es-ES_tradnl" sz="3200" b="1" dirty="0" err="1" smtClean="0">
                <a:solidFill>
                  <a:srgbClr val="FFFF00"/>
                </a:solidFill>
              </a:rPr>
              <a:t>Researcher</a:t>
            </a:r>
            <a:r>
              <a:rPr lang="es-ES_tradnl" sz="3200" b="1" dirty="0" smtClean="0">
                <a:solidFill>
                  <a:srgbClr val="FFFF00"/>
                </a:solidFill>
              </a:rPr>
              <a:t> ID</a:t>
            </a:r>
            <a:endParaRPr lang="es-ES" sz="3200" b="1" dirty="0">
              <a:solidFill>
                <a:srgbClr val="FFFF00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51520" y="836712"/>
            <a:ext cx="8496944" cy="584775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FontTx/>
              <a:buChar char="-"/>
            </a:pPr>
            <a:r>
              <a:rPr lang="es-ES" sz="3200" b="1" dirty="0" smtClean="0">
                <a:solidFill>
                  <a:srgbClr val="FFFF00"/>
                </a:solidFill>
              </a:rPr>
              <a:t>Añadir publicaciones a través de Web of </a:t>
            </a:r>
            <a:r>
              <a:rPr lang="es-ES" sz="3200" b="1" dirty="0" err="1" smtClean="0">
                <a:solidFill>
                  <a:srgbClr val="FFFF00"/>
                </a:solidFill>
              </a:rPr>
              <a:t>Science</a:t>
            </a:r>
            <a:endParaRPr lang="es-ES" sz="3200" b="1" dirty="0" smtClean="0">
              <a:solidFill>
                <a:srgbClr val="FFFF00"/>
              </a:solidFill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628800"/>
            <a:ext cx="9037525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Rectángulo"/>
          <p:cNvSpPr/>
          <p:nvPr/>
        </p:nvSpPr>
        <p:spPr>
          <a:xfrm>
            <a:off x="4716016" y="1628800"/>
            <a:ext cx="1008112" cy="288032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4" name="13 Rectángulo"/>
          <p:cNvSpPr/>
          <p:nvPr/>
        </p:nvSpPr>
        <p:spPr>
          <a:xfrm>
            <a:off x="0" y="2060848"/>
            <a:ext cx="395536" cy="288032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708920"/>
            <a:ext cx="7724775" cy="13239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cxnSp>
        <p:nvCxnSpPr>
          <p:cNvPr id="16" name="15 Conector recto de flecha"/>
          <p:cNvCxnSpPr/>
          <p:nvPr/>
        </p:nvCxnSpPr>
        <p:spPr>
          <a:xfrm>
            <a:off x="5292080" y="1988840"/>
            <a:ext cx="0" cy="7920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 flipH="1">
            <a:off x="539552" y="1988840"/>
            <a:ext cx="4176464" cy="36004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770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 smtClean="0">
                <a:solidFill>
                  <a:srgbClr val="FFFF00"/>
                </a:solidFill>
              </a:rPr>
              <a:t>3. La gestión de currículum a través de </a:t>
            </a:r>
            <a:r>
              <a:rPr lang="es-ES_tradnl" sz="3200" b="1" dirty="0" err="1" smtClean="0">
                <a:solidFill>
                  <a:srgbClr val="FFFF00"/>
                </a:solidFill>
              </a:rPr>
              <a:t>Researcher</a:t>
            </a:r>
            <a:r>
              <a:rPr lang="es-ES_tradnl" sz="3200" b="1" dirty="0" smtClean="0">
                <a:solidFill>
                  <a:srgbClr val="FFFF00"/>
                </a:solidFill>
              </a:rPr>
              <a:t> ID</a:t>
            </a:r>
            <a:endParaRPr lang="es-ES" sz="3200" b="1" dirty="0">
              <a:solidFill>
                <a:srgbClr val="FFFF00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51520" y="836712"/>
            <a:ext cx="8496944" cy="584775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FontTx/>
              <a:buChar char="-"/>
            </a:pPr>
            <a:r>
              <a:rPr lang="es-ES" sz="3200" b="1" dirty="0" smtClean="0">
                <a:solidFill>
                  <a:srgbClr val="FFFF00"/>
                </a:solidFill>
              </a:rPr>
              <a:t>Listado de publicaciones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9144000" cy="420900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323528" y="5780782"/>
            <a:ext cx="8496944" cy="1077218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FontTx/>
              <a:buChar char="-"/>
            </a:pPr>
            <a:r>
              <a:rPr lang="es-ES" sz="3200" b="1" dirty="0" smtClean="0">
                <a:solidFill>
                  <a:srgbClr val="FFFF00"/>
                </a:solidFill>
              </a:rPr>
              <a:t>Pinchando en el icono, acceso a la versión DOI, no a repositorios, web personal, </a:t>
            </a:r>
            <a:r>
              <a:rPr lang="es-ES" sz="3200" b="1" dirty="0" err="1" smtClean="0">
                <a:solidFill>
                  <a:srgbClr val="FFFF00"/>
                </a:solidFill>
              </a:rPr>
              <a:t>etc</a:t>
            </a:r>
            <a:endParaRPr lang="es-ES" sz="32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09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 smtClean="0">
                <a:solidFill>
                  <a:srgbClr val="FFFF00"/>
                </a:solidFill>
              </a:rPr>
              <a:t>3. La gestión de currículum a través de </a:t>
            </a:r>
            <a:r>
              <a:rPr lang="es-ES_tradnl" sz="3200" b="1" dirty="0" err="1" smtClean="0">
                <a:solidFill>
                  <a:srgbClr val="FFFF00"/>
                </a:solidFill>
              </a:rPr>
              <a:t>Researcher</a:t>
            </a:r>
            <a:r>
              <a:rPr lang="es-ES_tradnl" sz="3200" b="1" dirty="0" smtClean="0">
                <a:solidFill>
                  <a:srgbClr val="FFFF00"/>
                </a:solidFill>
              </a:rPr>
              <a:t> ID</a:t>
            </a:r>
            <a:endParaRPr lang="es-ES" sz="3200" b="1" dirty="0">
              <a:solidFill>
                <a:srgbClr val="FFFF00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51520" y="836712"/>
            <a:ext cx="8496944" cy="584775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FontTx/>
              <a:buChar char="-"/>
            </a:pPr>
            <a:r>
              <a:rPr lang="es-ES" sz="3200" b="1" dirty="0" smtClean="0">
                <a:solidFill>
                  <a:srgbClr val="FFFF00"/>
                </a:solidFill>
              </a:rPr>
              <a:t>Indicadores de impacto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113" y="1519238"/>
            <a:ext cx="8105775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6740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 smtClean="0">
                <a:solidFill>
                  <a:srgbClr val="FFFF00"/>
                </a:solidFill>
              </a:rPr>
              <a:t>3. La gestión de currículum a través de </a:t>
            </a:r>
            <a:r>
              <a:rPr lang="es-ES_tradnl" sz="3200" b="1" dirty="0" err="1" smtClean="0">
                <a:solidFill>
                  <a:srgbClr val="FFFF00"/>
                </a:solidFill>
              </a:rPr>
              <a:t>Researcher</a:t>
            </a:r>
            <a:r>
              <a:rPr lang="es-ES_tradnl" sz="3200" b="1" dirty="0" smtClean="0">
                <a:solidFill>
                  <a:srgbClr val="FFFF00"/>
                </a:solidFill>
              </a:rPr>
              <a:t> ID</a:t>
            </a:r>
            <a:endParaRPr lang="es-ES" sz="3200" b="1" dirty="0">
              <a:solidFill>
                <a:srgbClr val="FFFF00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23528" y="692696"/>
            <a:ext cx="8496944" cy="584775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FontTx/>
              <a:buChar char="-"/>
            </a:pPr>
            <a:r>
              <a:rPr lang="es-ES" sz="3200" b="1" dirty="0" smtClean="0">
                <a:solidFill>
                  <a:srgbClr val="FFFF00"/>
                </a:solidFill>
              </a:rPr>
              <a:t>Indicadores de coautoría y citantes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5915025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564904"/>
            <a:ext cx="5112568" cy="412303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4013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 smtClean="0">
                <a:solidFill>
                  <a:srgbClr val="FFFF00"/>
                </a:solidFill>
              </a:rPr>
              <a:t>3. La gestión de currículum a través de </a:t>
            </a:r>
            <a:r>
              <a:rPr lang="es-ES_tradnl" sz="3200" b="1" dirty="0" err="1" smtClean="0">
                <a:solidFill>
                  <a:srgbClr val="FFFF00"/>
                </a:solidFill>
              </a:rPr>
              <a:t>Researcher</a:t>
            </a:r>
            <a:r>
              <a:rPr lang="es-ES_tradnl" sz="3200" b="1" dirty="0" smtClean="0">
                <a:solidFill>
                  <a:srgbClr val="FFFF00"/>
                </a:solidFill>
              </a:rPr>
              <a:t> ID</a:t>
            </a:r>
            <a:endParaRPr lang="es-ES" sz="3200" b="1" dirty="0">
              <a:solidFill>
                <a:srgbClr val="FFFF00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67544" y="836712"/>
            <a:ext cx="8496944" cy="1569660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FontTx/>
              <a:buChar char="-"/>
            </a:pPr>
            <a:r>
              <a:rPr lang="es-ES" sz="3200" b="1" dirty="0" smtClean="0">
                <a:solidFill>
                  <a:srgbClr val="FFFF00"/>
                </a:solidFill>
              </a:rPr>
              <a:t>Búsqueda en ISI mediante Researcher ID: Usar con precaución; sólo si se tiene la certeza de que el autor tiene actualizadas sus publicaciones</a:t>
            </a:r>
          </a:p>
        </p:txBody>
      </p:sp>
      <p:pic>
        <p:nvPicPr>
          <p:cNvPr id="8" name="7 Imagen" descr="AlertaRoj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908720"/>
            <a:ext cx="576064" cy="48159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5049541"/>
            <a:ext cx="7056784" cy="1808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068960"/>
            <a:ext cx="6912768" cy="201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492896"/>
            <a:ext cx="9143999" cy="669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Rectángulo"/>
          <p:cNvSpPr/>
          <p:nvPr/>
        </p:nvSpPr>
        <p:spPr>
          <a:xfrm>
            <a:off x="1619672" y="4725144"/>
            <a:ext cx="504056" cy="288032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12 Rectángulo"/>
          <p:cNvSpPr/>
          <p:nvPr/>
        </p:nvSpPr>
        <p:spPr>
          <a:xfrm>
            <a:off x="1475656" y="6525344"/>
            <a:ext cx="504056" cy="288032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3717032"/>
            <a:ext cx="2571768" cy="28956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16" name="15 Conector recto de flecha"/>
          <p:cNvCxnSpPr/>
          <p:nvPr/>
        </p:nvCxnSpPr>
        <p:spPr>
          <a:xfrm flipH="1">
            <a:off x="2339752" y="4653136"/>
            <a:ext cx="3816424" cy="21602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 flipH="1">
            <a:off x="2483768" y="4797152"/>
            <a:ext cx="3672408" cy="18002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757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 smtClean="0">
                <a:solidFill>
                  <a:srgbClr val="FFFF00"/>
                </a:solidFill>
              </a:rPr>
              <a:t>4. Breve introducción a Google </a:t>
            </a:r>
            <a:r>
              <a:rPr lang="es-ES_tradnl" sz="3200" b="1" dirty="0" err="1" smtClean="0">
                <a:solidFill>
                  <a:srgbClr val="FFFF00"/>
                </a:solidFill>
              </a:rPr>
              <a:t>Scholar</a:t>
            </a:r>
            <a:r>
              <a:rPr lang="es-ES_tradnl" sz="3200" b="1" dirty="0" smtClean="0">
                <a:solidFill>
                  <a:srgbClr val="FFFF00"/>
                </a:solidFill>
              </a:rPr>
              <a:t> </a:t>
            </a:r>
            <a:r>
              <a:rPr lang="es-ES_tradnl" sz="3200" b="1" dirty="0" err="1" smtClean="0">
                <a:solidFill>
                  <a:srgbClr val="FFFF00"/>
                </a:solidFill>
              </a:rPr>
              <a:t>Citations</a:t>
            </a:r>
            <a:endParaRPr lang="es-ES" sz="3200" b="1" dirty="0">
              <a:solidFill>
                <a:srgbClr val="FFFF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95536" y="836712"/>
            <a:ext cx="8496944" cy="5016758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es-ES_tradnl" sz="3200" b="1" dirty="0" smtClean="0">
                <a:solidFill>
                  <a:srgbClr val="FFFF00"/>
                </a:solidFill>
              </a:rPr>
              <a:t>Nueva herramienta de GS lanzada en julio 2011</a:t>
            </a:r>
          </a:p>
          <a:p>
            <a:pPr algn="just">
              <a:buFontTx/>
              <a:buChar char="-"/>
            </a:pPr>
            <a:r>
              <a:rPr lang="es-ES_tradnl" sz="3200" b="1" dirty="0" smtClean="0">
                <a:solidFill>
                  <a:srgbClr val="FFFF00"/>
                </a:solidFill>
              </a:rPr>
              <a:t>CV-perfil investigador sobre los datos de GS</a:t>
            </a:r>
          </a:p>
          <a:p>
            <a:pPr algn="just">
              <a:buFontTx/>
              <a:buChar char="-"/>
            </a:pPr>
            <a:r>
              <a:rPr lang="es-ES_tradnl" sz="3200" b="1" dirty="0" smtClean="0">
                <a:solidFill>
                  <a:srgbClr val="FFFF00"/>
                </a:solidFill>
              </a:rPr>
              <a:t>Listado de publicaciones y sus citas</a:t>
            </a:r>
          </a:p>
          <a:p>
            <a:pPr algn="just">
              <a:buFontTx/>
              <a:buChar char="-"/>
            </a:pPr>
            <a:r>
              <a:rPr lang="es-ES_tradnl" sz="3200" b="1" dirty="0" smtClean="0">
                <a:solidFill>
                  <a:srgbClr val="FFFF00"/>
                </a:solidFill>
              </a:rPr>
              <a:t>Directorio de expertos por materias</a:t>
            </a:r>
          </a:p>
          <a:p>
            <a:pPr algn="just">
              <a:buFontTx/>
              <a:buChar char="-"/>
            </a:pPr>
            <a:r>
              <a:rPr lang="es-ES_tradnl" sz="3200" b="1" dirty="0" smtClean="0">
                <a:solidFill>
                  <a:srgbClr val="FFFF00"/>
                </a:solidFill>
              </a:rPr>
              <a:t>Posibilidad de añadir, editar y normalizar registros en GS (incluso registros no indizados por Google </a:t>
            </a:r>
            <a:r>
              <a:rPr lang="es-ES_tradnl" sz="3200" b="1" dirty="0" err="1" smtClean="0">
                <a:solidFill>
                  <a:srgbClr val="FFFF00"/>
                </a:solidFill>
              </a:rPr>
              <a:t>Scholar</a:t>
            </a:r>
            <a:r>
              <a:rPr lang="es-ES_tradnl" sz="3200" b="1" dirty="0" smtClean="0">
                <a:solidFill>
                  <a:srgbClr val="FFFF00"/>
                </a:solidFill>
              </a:rPr>
              <a:t>)</a:t>
            </a:r>
          </a:p>
          <a:p>
            <a:pPr algn="just">
              <a:buFontTx/>
              <a:buChar char="-"/>
            </a:pPr>
            <a:r>
              <a:rPr lang="es-ES" sz="3200" b="1" dirty="0" smtClean="0">
                <a:solidFill>
                  <a:srgbClr val="FFFF00"/>
                </a:solidFill>
              </a:rPr>
              <a:t>Los datos de citas se basan </a:t>
            </a:r>
            <a:r>
              <a:rPr lang="es-ES" sz="3200" b="1" u="sng" dirty="0" smtClean="0">
                <a:solidFill>
                  <a:srgbClr val="FFFF00"/>
                </a:solidFill>
              </a:rPr>
              <a:t>exclusivamente</a:t>
            </a:r>
            <a:r>
              <a:rPr lang="es-ES" sz="3200" b="1" dirty="0" smtClean="0">
                <a:solidFill>
                  <a:srgbClr val="FFFF00"/>
                </a:solidFill>
              </a:rPr>
              <a:t> en las publicaciones indexadas en Google Scholar.</a:t>
            </a:r>
            <a:endParaRPr lang="es-ES_tradnl" sz="3200" b="1" dirty="0" smtClean="0">
              <a:solidFill>
                <a:srgbClr val="FFFF00"/>
              </a:solidFill>
            </a:endParaRPr>
          </a:p>
          <a:p>
            <a:pPr algn="ctr">
              <a:buFontTx/>
              <a:buChar char="-"/>
            </a:pPr>
            <a:endParaRPr lang="es-ES" sz="32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43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 smtClean="0">
                <a:solidFill>
                  <a:srgbClr val="FFFF00"/>
                </a:solidFill>
              </a:rPr>
              <a:t>4. Breve introducción a Google </a:t>
            </a:r>
            <a:r>
              <a:rPr lang="es-ES_tradnl" sz="3200" b="1" dirty="0" err="1" smtClean="0">
                <a:solidFill>
                  <a:srgbClr val="FFFF00"/>
                </a:solidFill>
              </a:rPr>
              <a:t>Scholar</a:t>
            </a:r>
            <a:r>
              <a:rPr lang="es-ES_tradnl" sz="3200" b="1" dirty="0" smtClean="0">
                <a:solidFill>
                  <a:srgbClr val="FFFF00"/>
                </a:solidFill>
              </a:rPr>
              <a:t> </a:t>
            </a:r>
            <a:r>
              <a:rPr lang="es-ES_tradnl" sz="3200" b="1" dirty="0" err="1" smtClean="0">
                <a:solidFill>
                  <a:srgbClr val="FFFF00"/>
                </a:solidFill>
              </a:rPr>
              <a:t>Citations</a:t>
            </a:r>
            <a:endParaRPr lang="es-ES" sz="3200" b="1" dirty="0">
              <a:solidFill>
                <a:srgbClr val="FFFF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95536" y="1348800"/>
            <a:ext cx="8496944" cy="5509200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es-ES_tradnl" sz="3200" b="1" dirty="0" smtClean="0">
                <a:solidFill>
                  <a:srgbClr val="FFFF00"/>
                </a:solidFill>
              </a:rPr>
              <a:t>Una vez configurado, </a:t>
            </a:r>
            <a:r>
              <a:rPr lang="es-ES_tradnl" sz="3200" b="1" dirty="0" err="1" smtClean="0">
                <a:solidFill>
                  <a:srgbClr val="FFFF00"/>
                </a:solidFill>
              </a:rPr>
              <a:t>ScholarCitations</a:t>
            </a:r>
            <a:r>
              <a:rPr lang="es-ES_tradnl" sz="3200" b="1" dirty="0" smtClean="0">
                <a:solidFill>
                  <a:srgbClr val="FFFF00"/>
                </a:solidFill>
              </a:rPr>
              <a:t> actualiza automáticamente el listado de publicaciones y de citas.</a:t>
            </a:r>
          </a:p>
          <a:p>
            <a:pPr algn="just">
              <a:buFontTx/>
              <a:buChar char="-"/>
            </a:pPr>
            <a:r>
              <a:rPr lang="es-ES_tradnl" sz="3200" b="1" dirty="0" smtClean="0">
                <a:solidFill>
                  <a:srgbClr val="FFFF00"/>
                </a:solidFill>
              </a:rPr>
              <a:t>Mayor visibilidad para los investigadores que editen su perfil.</a:t>
            </a:r>
          </a:p>
          <a:p>
            <a:pPr algn="just">
              <a:buFontTx/>
              <a:buChar char="-"/>
            </a:pPr>
            <a:r>
              <a:rPr lang="es-ES_tradnl" sz="3200" b="1" dirty="0" smtClean="0">
                <a:solidFill>
                  <a:srgbClr val="FFFF00"/>
                </a:solidFill>
              </a:rPr>
              <a:t>Mejor control de la información y posibilidad de recuperar más fácilmente las citas a un trabajo.</a:t>
            </a:r>
          </a:p>
          <a:p>
            <a:pPr algn="just">
              <a:buFontTx/>
              <a:buChar char="-"/>
            </a:pPr>
            <a:r>
              <a:rPr lang="es-ES_tradnl" sz="3200" b="1" dirty="0" smtClean="0">
                <a:solidFill>
                  <a:srgbClr val="FFFF00"/>
                </a:solidFill>
              </a:rPr>
              <a:t>Posibilidad de editar y exportar registros.</a:t>
            </a:r>
          </a:p>
          <a:p>
            <a:pPr algn="just">
              <a:buFontTx/>
              <a:buChar char="-"/>
            </a:pPr>
            <a:r>
              <a:rPr lang="es-ES_tradnl" sz="3200" b="1" dirty="0" smtClean="0">
                <a:solidFill>
                  <a:srgbClr val="FFFF00"/>
                </a:solidFill>
              </a:rPr>
              <a:t>Indicadores bibliométricos básicos.</a:t>
            </a:r>
          </a:p>
          <a:p>
            <a:pPr algn="just">
              <a:buFontTx/>
              <a:buChar char="-"/>
            </a:pPr>
            <a:r>
              <a:rPr lang="es-ES_tradnl" sz="3200" b="1" dirty="0" smtClean="0">
                <a:solidFill>
                  <a:srgbClr val="FFFF00"/>
                </a:solidFill>
              </a:rPr>
              <a:t>Enlace a cualquier versión de los artículos a texto completo (DOI, repositorio, web personal).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3491880" y="692696"/>
            <a:ext cx="1728192" cy="584775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s-ES_tradnl" sz="3200" b="1" dirty="0" smtClean="0">
                <a:solidFill>
                  <a:srgbClr val="FFFF00"/>
                </a:solidFill>
              </a:rPr>
              <a:t>Ventajas</a:t>
            </a:r>
            <a:endParaRPr lang="es-ES" sz="32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90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 smtClean="0">
                <a:solidFill>
                  <a:srgbClr val="FFFF00"/>
                </a:solidFill>
              </a:rPr>
              <a:t>4. Breve introducción a Google </a:t>
            </a:r>
            <a:r>
              <a:rPr lang="es-ES_tradnl" sz="3200" b="1" dirty="0" err="1" smtClean="0">
                <a:solidFill>
                  <a:srgbClr val="FFFF00"/>
                </a:solidFill>
              </a:rPr>
              <a:t>Scholar</a:t>
            </a:r>
            <a:r>
              <a:rPr lang="es-ES_tradnl" sz="3200" b="1" dirty="0" smtClean="0">
                <a:solidFill>
                  <a:srgbClr val="FFFF00"/>
                </a:solidFill>
              </a:rPr>
              <a:t> </a:t>
            </a:r>
            <a:r>
              <a:rPr lang="es-ES_tradnl" sz="3200" b="1" dirty="0" err="1" smtClean="0">
                <a:solidFill>
                  <a:srgbClr val="FFFF00"/>
                </a:solidFill>
              </a:rPr>
              <a:t>Citations</a:t>
            </a:r>
            <a:endParaRPr lang="es-ES" sz="3200" b="1" dirty="0">
              <a:solidFill>
                <a:srgbClr val="FFFF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95536" y="1484784"/>
            <a:ext cx="8496944" cy="4031873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es-ES_tradnl" sz="3200" b="1" dirty="0" smtClean="0">
                <a:solidFill>
                  <a:srgbClr val="FFFF00"/>
                </a:solidFill>
              </a:rPr>
              <a:t>Si quieres un </a:t>
            </a:r>
            <a:r>
              <a:rPr lang="es-ES_tradnl" sz="3200" b="1" dirty="0" err="1" smtClean="0">
                <a:solidFill>
                  <a:srgbClr val="FFFF00"/>
                </a:solidFill>
              </a:rPr>
              <a:t>cv</a:t>
            </a:r>
            <a:r>
              <a:rPr lang="es-ES_tradnl" sz="3200" b="1" dirty="0" smtClean="0">
                <a:solidFill>
                  <a:srgbClr val="FFFF00"/>
                </a:solidFill>
              </a:rPr>
              <a:t> “limpio” debes invertir tiempo en normalizar y fusionar tus publicaciones, especialmente si están en repositorios, webs personales, </a:t>
            </a:r>
            <a:r>
              <a:rPr lang="es-ES_tradnl" sz="3200" b="1" dirty="0" err="1" smtClean="0">
                <a:solidFill>
                  <a:srgbClr val="FFFF00"/>
                </a:solidFill>
              </a:rPr>
              <a:t>etc</a:t>
            </a:r>
            <a:endParaRPr lang="es-ES_tradnl" sz="3200" b="1" dirty="0" smtClean="0">
              <a:solidFill>
                <a:srgbClr val="FFFF00"/>
              </a:solidFill>
            </a:endParaRPr>
          </a:p>
          <a:p>
            <a:pPr algn="just">
              <a:buFontTx/>
              <a:buChar char="-"/>
            </a:pPr>
            <a:r>
              <a:rPr lang="es-ES_tradnl" sz="3200" b="1" dirty="0" smtClean="0">
                <a:solidFill>
                  <a:srgbClr val="FFFF00"/>
                </a:solidFill>
              </a:rPr>
              <a:t>Pocas posibilidades de análisis</a:t>
            </a:r>
          </a:p>
          <a:p>
            <a:pPr algn="just">
              <a:buFontTx/>
              <a:buChar char="-"/>
            </a:pPr>
            <a:r>
              <a:rPr lang="es-ES_tradnl" sz="3200" b="1" dirty="0" smtClean="0">
                <a:solidFill>
                  <a:srgbClr val="FFFF00"/>
                </a:solidFill>
              </a:rPr>
              <a:t>Pocos indicadores bibliométricos</a:t>
            </a:r>
          </a:p>
          <a:p>
            <a:pPr algn="just">
              <a:buFontTx/>
              <a:buChar char="-"/>
            </a:pPr>
            <a:r>
              <a:rPr lang="es-ES_tradnl" sz="3200" b="1" dirty="0" smtClean="0">
                <a:solidFill>
                  <a:srgbClr val="FFFF00"/>
                </a:solidFill>
              </a:rPr>
              <a:t>¿Sustitutivo de web personal?</a:t>
            </a:r>
          </a:p>
          <a:p>
            <a:pPr algn="just">
              <a:buFontTx/>
              <a:buChar char="-"/>
            </a:pPr>
            <a:r>
              <a:rPr lang="es-ES_tradnl" sz="3200" b="1" dirty="0" smtClean="0">
                <a:solidFill>
                  <a:srgbClr val="FFFF00"/>
                </a:solidFill>
              </a:rPr>
              <a:t>¿Sustitutivo de </a:t>
            </a:r>
            <a:r>
              <a:rPr lang="es-ES_tradnl" sz="3200" b="1" dirty="0" err="1" smtClean="0">
                <a:solidFill>
                  <a:srgbClr val="FFFF00"/>
                </a:solidFill>
              </a:rPr>
              <a:t>WoS</a:t>
            </a:r>
            <a:r>
              <a:rPr lang="es-ES_tradnl" sz="3200" b="1" dirty="0" smtClean="0">
                <a:solidFill>
                  <a:srgbClr val="FFFF00"/>
                </a:solidFill>
              </a:rPr>
              <a:t>/</a:t>
            </a:r>
            <a:r>
              <a:rPr lang="es-ES_tradnl" sz="3200" b="1" dirty="0" err="1" smtClean="0">
                <a:solidFill>
                  <a:srgbClr val="FFFF00"/>
                </a:solidFill>
              </a:rPr>
              <a:t>Scopus</a:t>
            </a:r>
            <a:r>
              <a:rPr lang="es-ES_tradnl" sz="3200" b="1" dirty="0" smtClean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2627784" y="764704"/>
            <a:ext cx="3600400" cy="584775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s-ES_tradnl" sz="3200" b="1" dirty="0" smtClean="0">
                <a:solidFill>
                  <a:srgbClr val="FFFF00"/>
                </a:solidFill>
              </a:rPr>
              <a:t>Aspectos a mejorar</a:t>
            </a:r>
            <a:endParaRPr lang="es-ES" sz="32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01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 smtClean="0">
                <a:solidFill>
                  <a:srgbClr val="FFFF00"/>
                </a:solidFill>
              </a:rPr>
              <a:t>4. Breve introducción a Google </a:t>
            </a:r>
            <a:r>
              <a:rPr lang="es-ES_tradnl" sz="3200" b="1" dirty="0" err="1" smtClean="0">
                <a:solidFill>
                  <a:srgbClr val="FFFF00"/>
                </a:solidFill>
              </a:rPr>
              <a:t>Scholar</a:t>
            </a:r>
            <a:r>
              <a:rPr lang="es-ES_tradnl" sz="3200" b="1" dirty="0" smtClean="0">
                <a:solidFill>
                  <a:srgbClr val="FFFF00"/>
                </a:solidFill>
              </a:rPr>
              <a:t> </a:t>
            </a:r>
            <a:r>
              <a:rPr lang="es-ES_tradnl" sz="3200" b="1" dirty="0" err="1" smtClean="0">
                <a:solidFill>
                  <a:srgbClr val="FFFF00"/>
                </a:solidFill>
              </a:rPr>
              <a:t>Citations</a:t>
            </a:r>
            <a:endParaRPr lang="es-ES" sz="3200" b="1" dirty="0">
              <a:solidFill>
                <a:srgbClr val="FFFF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66387"/>
            <a:ext cx="6552728" cy="539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5724128" y="4797152"/>
            <a:ext cx="3240360" cy="1569660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s-ES_tradnl" sz="3200" b="1" dirty="0" smtClean="0">
                <a:solidFill>
                  <a:srgbClr val="FFFF00"/>
                </a:solidFill>
              </a:rPr>
              <a:t>Autores con perfil en GSC aparecen subrayados </a:t>
            </a:r>
            <a:endParaRPr lang="es-ES" sz="3200" b="1" dirty="0" smtClean="0">
              <a:solidFill>
                <a:srgbClr val="FFFF00"/>
              </a:solidFill>
            </a:endParaRPr>
          </a:p>
        </p:txBody>
      </p:sp>
      <p:cxnSp>
        <p:nvCxnSpPr>
          <p:cNvPr id="9" name="8 Conector recto de flecha"/>
          <p:cNvCxnSpPr/>
          <p:nvPr/>
        </p:nvCxnSpPr>
        <p:spPr>
          <a:xfrm flipH="1">
            <a:off x="2843808" y="2996952"/>
            <a:ext cx="2448272" cy="7200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5652120" y="2420888"/>
            <a:ext cx="3312368" cy="1584176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s-ES_tradnl" sz="3200" b="1" dirty="0" smtClean="0">
                <a:solidFill>
                  <a:srgbClr val="FFFF00"/>
                </a:solidFill>
              </a:rPr>
              <a:t>Integración de resultados en Google </a:t>
            </a:r>
            <a:r>
              <a:rPr lang="es-ES_tradnl" sz="3200" b="1" dirty="0" err="1" smtClean="0">
                <a:solidFill>
                  <a:srgbClr val="FFFF00"/>
                </a:solidFill>
              </a:rPr>
              <a:t>Scholar</a:t>
            </a:r>
            <a:endParaRPr lang="es-ES" sz="3200" b="1" dirty="0" smtClean="0">
              <a:solidFill>
                <a:srgbClr val="FFFF00"/>
              </a:solidFill>
            </a:endParaRPr>
          </a:p>
        </p:txBody>
      </p:sp>
      <p:cxnSp>
        <p:nvCxnSpPr>
          <p:cNvPr id="12" name="11 Conector recto de flecha"/>
          <p:cNvCxnSpPr/>
          <p:nvPr/>
        </p:nvCxnSpPr>
        <p:spPr>
          <a:xfrm flipH="1" flipV="1">
            <a:off x="899592" y="4941168"/>
            <a:ext cx="4608512" cy="50405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922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 smtClean="0">
                <a:solidFill>
                  <a:srgbClr val="FFFF00"/>
                </a:solidFill>
              </a:rPr>
              <a:t>4. Breve introducción a Google </a:t>
            </a:r>
            <a:r>
              <a:rPr lang="es-ES_tradnl" sz="3200" b="1" dirty="0" err="1" smtClean="0">
                <a:solidFill>
                  <a:srgbClr val="FFFF00"/>
                </a:solidFill>
              </a:rPr>
              <a:t>Scholar</a:t>
            </a:r>
            <a:r>
              <a:rPr lang="es-ES_tradnl" sz="3200" b="1" dirty="0" smtClean="0">
                <a:solidFill>
                  <a:srgbClr val="FFFF00"/>
                </a:solidFill>
              </a:rPr>
              <a:t> </a:t>
            </a:r>
            <a:r>
              <a:rPr lang="es-ES_tradnl" sz="3200" b="1" dirty="0" err="1" smtClean="0">
                <a:solidFill>
                  <a:srgbClr val="FFFF00"/>
                </a:solidFill>
              </a:rPr>
              <a:t>Citations</a:t>
            </a:r>
            <a:endParaRPr lang="es-ES" sz="3200" b="1" dirty="0">
              <a:solidFill>
                <a:srgbClr val="FFFF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6680185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CuadroTexto"/>
          <p:cNvSpPr txBox="1"/>
          <p:nvPr/>
        </p:nvSpPr>
        <p:spPr>
          <a:xfrm>
            <a:off x="6588224" y="3861048"/>
            <a:ext cx="2555776" cy="2554545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s-ES_tradnl" sz="3200" b="1" dirty="0" smtClean="0">
                <a:solidFill>
                  <a:srgbClr val="FFFF00"/>
                </a:solidFill>
              </a:rPr>
              <a:t>Listado de publicaciones ordenadas por nº citas o por año</a:t>
            </a:r>
            <a:endParaRPr lang="es-ES" sz="3200" b="1" dirty="0" smtClean="0">
              <a:solidFill>
                <a:srgbClr val="FFFF00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6804248" y="2276872"/>
            <a:ext cx="2160240" cy="1080120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s-ES_tradnl" sz="3200" b="1" dirty="0" smtClean="0">
                <a:solidFill>
                  <a:srgbClr val="FFFF00"/>
                </a:solidFill>
              </a:rPr>
              <a:t>Indicadores de citas</a:t>
            </a:r>
            <a:endParaRPr lang="es-ES" sz="32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80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295400"/>
            <a:ext cx="870585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FF00"/>
                </a:solidFill>
              </a:rPr>
              <a:t>Web of Science cobertura del área de informática</a:t>
            </a:r>
            <a:endParaRPr lang="es-E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40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 smtClean="0">
                <a:solidFill>
                  <a:srgbClr val="FFFF00"/>
                </a:solidFill>
              </a:rPr>
              <a:t>4. Breve introducción a Google </a:t>
            </a:r>
            <a:r>
              <a:rPr lang="es-ES_tradnl" sz="3200" b="1" dirty="0" err="1" smtClean="0">
                <a:solidFill>
                  <a:srgbClr val="FFFF00"/>
                </a:solidFill>
              </a:rPr>
              <a:t>Scholar</a:t>
            </a:r>
            <a:r>
              <a:rPr lang="es-ES_tradnl" sz="3200" b="1" dirty="0" smtClean="0">
                <a:solidFill>
                  <a:srgbClr val="FFFF00"/>
                </a:solidFill>
              </a:rPr>
              <a:t> </a:t>
            </a:r>
            <a:r>
              <a:rPr lang="es-ES_tradnl" sz="3200" b="1" dirty="0" err="1" smtClean="0">
                <a:solidFill>
                  <a:srgbClr val="FFFF00"/>
                </a:solidFill>
              </a:rPr>
              <a:t>Citations</a:t>
            </a:r>
            <a:endParaRPr lang="es-ES" sz="3200" b="1" dirty="0">
              <a:solidFill>
                <a:srgbClr val="FFFF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64704"/>
            <a:ext cx="8526594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437112"/>
            <a:ext cx="8604448" cy="2260591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10" name="9 CuadroTexto"/>
          <p:cNvSpPr txBox="1"/>
          <p:nvPr/>
        </p:nvSpPr>
        <p:spPr>
          <a:xfrm>
            <a:off x="5652120" y="2924944"/>
            <a:ext cx="3312368" cy="1077218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s-ES_tradnl" sz="3200" b="1" dirty="0" smtClean="0">
                <a:solidFill>
                  <a:srgbClr val="FFFF00"/>
                </a:solidFill>
              </a:rPr>
              <a:t>Menú de edición y normalización</a:t>
            </a:r>
            <a:endParaRPr lang="es-ES" sz="32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8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 smtClean="0">
                <a:solidFill>
                  <a:srgbClr val="FFFF00"/>
                </a:solidFill>
              </a:rPr>
              <a:t>4. Breve introducción a Google </a:t>
            </a:r>
            <a:r>
              <a:rPr lang="es-ES_tradnl" sz="3200" b="1" dirty="0" err="1" smtClean="0">
                <a:solidFill>
                  <a:srgbClr val="FFFF00"/>
                </a:solidFill>
              </a:rPr>
              <a:t>Scholar</a:t>
            </a:r>
            <a:r>
              <a:rPr lang="es-ES_tradnl" sz="3200" b="1" dirty="0" smtClean="0">
                <a:solidFill>
                  <a:srgbClr val="FFFF00"/>
                </a:solidFill>
              </a:rPr>
              <a:t> </a:t>
            </a:r>
            <a:r>
              <a:rPr lang="es-ES_tradnl" sz="3200" b="1" dirty="0" err="1" smtClean="0">
                <a:solidFill>
                  <a:srgbClr val="FFFF00"/>
                </a:solidFill>
              </a:rPr>
              <a:t>Citations</a:t>
            </a:r>
            <a:endParaRPr lang="es-ES" sz="3200" b="1" dirty="0">
              <a:solidFill>
                <a:srgbClr val="FFFF0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611560" y="908720"/>
            <a:ext cx="3312368" cy="584775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s-ES_tradnl" sz="3200" b="1" dirty="0" smtClean="0">
                <a:solidFill>
                  <a:srgbClr val="FFFF00"/>
                </a:solidFill>
              </a:rPr>
              <a:t>Busca autores</a:t>
            </a:r>
            <a:endParaRPr lang="es-ES" sz="3200" b="1" dirty="0" smtClean="0">
              <a:solidFill>
                <a:srgbClr val="FFFF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908720"/>
            <a:ext cx="3703606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10 CuadroTexto"/>
          <p:cNvSpPr txBox="1"/>
          <p:nvPr/>
        </p:nvSpPr>
        <p:spPr>
          <a:xfrm>
            <a:off x="611560" y="1628800"/>
            <a:ext cx="3312368" cy="584775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s-ES_tradnl" sz="3200" b="1" dirty="0" smtClean="0">
                <a:solidFill>
                  <a:srgbClr val="FFFF00"/>
                </a:solidFill>
              </a:rPr>
              <a:t>Accede a tu perfil</a:t>
            </a:r>
            <a:endParaRPr lang="es-ES" sz="3200" b="1" dirty="0" smtClean="0">
              <a:solidFill>
                <a:srgbClr val="FFFF00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323528" y="2492896"/>
            <a:ext cx="4067944" cy="2062103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s-ES_tradnl" sz="3200" b="1" dirty="0" smtClean="0">
                <a:solidFill>
                  <a:srgbClr val="FFFF00"/>
                </a:solidFill>
              </a:rPr>
              <a:t>Recibe alertas de nuevas publicaciones o citas, tuyas o de otros autores registrados</a:t>
            </a:r>
            <a:endParaRPr lang="es-ES" sz="3200" b="1" dirty="0" smtClean="0">
              <a:solidFill>
                <a:srgbClr val="FFFF00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251520" y="4869160"/>
            <a:ext cx="4104456" cy="1077218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s-ES_tradnl" sz="3200" b="1" dirty="0" smtClean="0">
                <a:solidFill>
                  <a:srgbClr val="FFFF00"/>
                </a:solidFill>
              </a:rPr>
              <a:t>Accede al perfil de tus coautores registrados</a:t>
            </a:r>
            <a:endParaRPr lang="es-ES" sz="3200" b="1" dirty="0" smtClean="0">
              <a:solidFill>
                <a:srgbClr val="FFFF00"/>
              </a:solidFill>
            </a:endParaRPr>
          </a:p>
        </p:txBody>
      </p:sp>
      <p:cxnSp>
        <p:nvCxnSpPr>
          <p:cNvPr id="14" name="13 Conector recto de flecha"/>
          <p:cNvCxnSpPr/>
          <p:nvPr/>
        </p:nvCxnSpPr>
        <p:spPr>
          <a:xfrm>
            <a:off x="4211960" y="1196752"/>
            <a:ext cx="1368152" cy="43204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>
            <a:off x="4067944" y="1916832"/>
            <a:ext cx="1368152" cy="43204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>
            <a:off x="4572000" y="3356992"/>
            <a:ext cx="720080" cy="54006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/>
          <p:nvPr/>
        </p:nvCxnSpPr>
        <p:spPr>
          <a:xfrm>
            <a:off x="4572000" y="5229200"/>
            <a:ext cx="792088" cy="14401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856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 smtClean="0">
                <a:solidFill>
                  <a:srgbClr val="FFFF00"/>
                </a:solidFill>
              </a:rPr>
              <a:t>4. Breve introducción a Google </a:t>
            </a:r>
            <a:r>
              <a:rPr lang="es-ES_tradnl" sz="3200" b="1" dirty="0" err="1" smtClean="0">
                <a:solidFill>
                  <a:srgbClr val="FFFF00"/>
                </a:solidFill>
              </a:rPr>
              <a:t>Scholar</a:t>
            </a:r>
            <a:r>
              <a:rPr lang="es-ES_tradnl" sz="3200" b="1" dirty="0" smtClean="0">
                <a:solidFill>
                  <a:srgbClr val="FFFF00"/>
                </a:solidFill>
              </a:rPr>
              <a:t> </a:t>
            </a:r>
            <a:r>
              <a:rPr lang="es-ES_tradnl" sz="3200" b="1" dirty="0" err="1" smtClean="0">
                <a:solidFill>
                  <a:srgbClr val="FFFF00"/>
                </a:solidFill>
              </a:rPr>
              <a:t>Citations</a:t>
            </a:r>
            <a:endParaRPr lang="es-ES" sz="3200" b="1" dirty="0">
              <a:solidFill>
                <a:srgbClr val="FFFF0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51520" y="980728"/>
            <a:ext cx="2555776" cy="1077218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s-ES_tradnl" sz="3200" b="1" dirty="0" smtClean="0">
                <a:solidFill>
                  <a:srgbClr val="FFFF00"/>
                </a:solidFill>
              </a:rPr>
              <a:t>Directorio por materias</a:t>
            </a:r>
            <a:endParaRPr lang="es-ES" sz="3200" b="1" dirty="0" smtClean="0">
              <a:solidFill>
                <a:srgbClr val="FFFF00"/>
              </a:solidFill>
            </a:endParaRPr>
          </a:p>
        </p:txBody>
      </p:sp>
      <p:cxnSp>
        <p:nvCxnSpPr>
          <p:cNvPr id="19" name="18 Conector recto de flecha"/>
          <p:cNvCxnSpPr/>
          <p:nvPr/>
        </p:nvCxnSpPr>
        <p:spPr>
          <a:xfrm flipH="1">
            <a:off x="3419872" y="1700808"/>
            <a:ext cx="216024" cy="72008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836712"/>
            <a:ext cx="501967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16 Rectángulo"/>
          <p:cNvSpPr/>
          <p:nvPr/>
        </p:nvSpPr>
        <p:spPr>
          <a:xfrm>
            <a:off x="3707904" y="1412776"/>
            <a:ext cx="1440160" cy="216024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2492896"/>
            <a:ext cx="9196198" cy="436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1638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FFFF00"/>
                </a:solidFill>
              </a:rPr>
              <a:t>5. Otras herramientas: </a:t>
            </a:r>
            <a:r>
              <a:rPr lang="es-ES" sz="3200" b="1" dirty="0" err="1" smtClean="0">
                <a:solidFill>
                  <a:srgbClr val="FFFF00"/>
                </a:solidFill>
              </a:rPr>
              <a:t>Mendeley</a:t>
            </a:r>
            <a:endParaRPr lang="es-ES" sz="3200" b="1" dirty="0">
              <a:solidFill>
                <a:srgbClr val="FFFF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81100"/>
            <a:ext cx="6038850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4644008" y="1196752"/>
            <a:ext cx="4283968" cy="1569660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s-ES" sz="3200" b="1" dirty="0" smtClean="0">
                <a:solidFill>
                  <a:srgbClr val="FFFF00"/>
                </a:solidFill>
              </a:rPr>
              <a:t>Magnífico gestor de referencias desktop y online + perfil personal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284984"/>
            <a:ext cx="5074146" cy="3386591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57900" y="332656"/>
            <a:ext cx="30861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1966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FFFF00"/>
                </a:solidFill>
              </a:rPr>
              <a:t>5. Otras herramientas: </a:t>
            </a:r>
            <a:r>
              <a:rPr lang="es-ES" sz="3200" b="1" dirty="0" err="1" smtClean="0">
                <a:solidFill>
                  <a:srgbClr val="FFFF00"/>
                </a:solidFill>
              </a:rPr>
              <a:t>ResearchGate</a:t>
            </a:r>
            <a:endParaRPr lang="es-ES" sz="3200" b="1" dirty="0">
              <a:solidFill>
                <a:srgbClr val="FFFF0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79512" y="1196752"/>
            <a:ext cx="4067944" cy="1077218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s-ES" sz="3200" b="1" dirty="0" smtClean="0">
                <a:solidFill>
                  <a:srgbClr val="FFFF00"/>
                </a:solidFill>
              </a:rPr>
              <a:t>Red social científica + perfil personal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332656"/>
            <a:ext cx="17430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20888"/>
            <a:ext cx="8316416" cy="391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0595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FFFF00"/>
                </a:solidFill>
              </a:rPr>
              <a:t>5. Otras herramientas: MS </a:t>
            </a:r>
            <a:r>
              <a:rPr lang="es-ES" sz="3200" b="1" dirty="0" err="1" smtClean="0">
                <a:solidFill>
                  <a:srgbClr val="FFFF00"/>
                </a:solidFill>
              </a:rPr>
              <a:t>Academic</a:t>
            </a:r>
            <a:r>
              <a:rPr lang="es-ES" sz="3200" b="1" dirty="0" smtClean="0">
                <a:solidFill>
                  <a:srgbClr val="FFFF00"/>
                </a:solidFill>
              </a:rPr>
              <a:t> </a:t>
            </a:r>
            <a:r>
              <a:rPr lang="es-ES" sz="3200" b="1" dirty="0" err="1" smtClean="0">
                <a:solidFill>
                  <a:srgbClr val="FFFF00"/>
                </a:solidFill>
              </a:rPr>
              <a:t>Search</a:t>
            </a:r>
            <a:endParaRPr lang="es-ES" sz="3200" b="1" dirty="0">
              <a:solidFill>
                <a:srgbClr val="FFFF0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0" y="980728"/>
            <a:ext cx="6696744" cy="584775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s-ES" sz="3200" b="1" dirty="0" smtClean="0">
                <a:solidFill>
                  <a:srgbClr val="FFFF00"/>
                </a:solidFill>
              </a:rPr>
              <a:t>Buscador científico + perfil personal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1900" y="0"/>
            <a:ext cx="15621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350" y="1556792"/>
            <a:ext cx="901065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3269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FFFF00"/>
                </a:solidFill>
              </a:rPr>
              <a:t>Recapitulando</a:t>
            </a:r>
            <a:endParaRPr lang="es-ES" sz="3200" b="1" dirty="0">
              <a:solidFill>
                <a:srgbClr val="FFFF0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79512" y="764704"/>
            <a:ext cx="8712968" cy="5509200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s-ES" sz="3200" b="1" dirty="0" smtClean="0">
                <a:solidFill>
                  <a:srgbClr val="FFFF00"/>
                </a:solidFill>
              </a:rPr>
              <a:t>-Researcher ID y Google Scholar Citations permiten recoger tus publicaciones científicas en dos fuentes diferentes, que cubren universos distintos</a:t>
            </a:r>
          </a:p>
          <a:p>
            <a:pPr algn="just"/>
            <a:r>
              <a:rPr lang="es-ES" sz="3200" b="1" dirty="0" smtClean="0">
                <a:solidFill>
                  <a:srgbClr val="FFFF00"/>
                </a:solidFill>
                <a:sym typeface="Wingdings" pitchFamily="2" charset="2"/>
              </a:rPr>
              <a:t>- También ofrecen indicadores distintos</a:t>
            </a:r>
            <a:endParaRPr lang="es-ES" sz="3200" b="1" dirty="0" smtClean="0">
              <a:solidFill>
                <a:srgbClr val="FFFF00"/>
              </a:solidFill>
            </a:endParaRPr>
          </a:p>
          <a:p>
            <a:pPr algn="just"/>
            <a:r>
              <a:rPr lang="es-ES" sz="3200" b="1" dirty="0" smtClean="0">
                <a:solidFill>
                  <a:srgbClr val="FFFF00"/>
                </a:solidFill>
              </a:rPr>
              <a:t>-No te vuelvas loco intentando actualizar todas estas herramientas; usa sólo las que consideres más útiles</a:t>
            </a:r>
          </a:p>
          <a:p>
            <a:pPr algn="just"/>
            <a:r>
              <a:rPr lang="es-ES" sz="3200" b="1" dirty="0" smtClean="0">
                <a:solidFill>
                  <a:srgbClr val="FFFF00"/>
                </a:solidFill>
              </a:rPr>
              <a:t>-Además de mantener tu perfil actualizado, es esencial ofrecer los textos completos de tus trabajos para aumentar tu visibilidad</a:t>
            </a:r>
          </a:p>
        </p:txBody>
      </p:sp>
    </p:spTree>
    <p:extLst>
      <p:ext uri="{BB962C8B-B14F-4D97-AF65-F5344CB8AC3E}">
        <p14:creationId xmlns:p14="http://schemas.microsoft.com/office/powerpoint/2010/main" val="316128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FFFF00"/>
                </a:solidFill>
              </a:rPr>
              <a:t>Recursos</a:t>
            </a:r>
            <a:endParaRPr lang="es-ES" sz="3200" b="1" dirty="0">
              <a:solidFill>
                <a:srgbClr val="FFFF0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79512" y="764704"/>
            <a:ext cx="8712968" cy="4031873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FFFF00"/>
                </a:solidFill>
              </a:rPr>
              <a:t>-Researcher ID </a:t>
            </a:r>
            <a:r>
              <a:rPr lang="es-ES" sz="3200" b="1" dirty="0" smtClean="0">
                <a:solidFill>
                  <a:srgbClr val="FFFF00"/>
                </a:solidFill>
                <a:hlinkClick r:id="rId2"/>
              </a:rPr>
              <a:t>http://www.researcherid.com/</a:t>
            </a:r>
            <a:r>
              <a:rPr lang="es-ES" sz="3200" b="1" dirty="0" smtClean="0">
                <a:solidFill>
                  <a:srgbClr val="FFFF00"/>
                </a:solidFill>
              </a:rPr>
              <a:t> </a:t>
            </a:r>
          </a:p>
          <a:p>
            <a:pPr>
              <a:buFontTx/>
              <a:buChar char="-"/>
            </a:pPr>
            <a:r>
              <a:rPr lang="es-ES" sz="3200" b="1" dirty="0" smtClean="0">
                <a:solidFill>
                  <a:srgbClr val="FFFF00"/>
                </a:solidFill>
              </a:rPr>
              <a:t>Google Scholar Citations </a:t>
            </a:r>
            <a:r>
              <a:rPr lang="es-ES" sz="3200" b="1" dirty="0" smtClean="0">
                <a:solidFill>
                  <a:srgbClr val="FFFF00"/>
                </a:solidFill>
                <a:hlinkClick r:id="rId3"/>
              </a:rPr>
              <a:t>http://scholar.google.com/citations</a:t>
            </a:r>
            <a:r>
              <a:rPr lang="es-ES" sz="3200" b="1" dirty="0" smtClean="0">
                <a:solidFill>
                  <a:srgbClr val="FFFF00"/>
                </a:solidFill>
              </a:rPr>
              <a:t> </a:t>
            </a:r>
          </a:p>
          <a:p>
            <a:r>
              <a:rPr lang="es-ES" sz="3200" b="1" dirty="0" smtClean="0">
                <a:solidFill>
                  <a:srgbClr val="FFFF00"/>
                </a:solidFill>
              </a:rPr>
              <a:t>-</a:t>
            </a:r>
            <a:r>
              <a:rPr lang="es-ES" sz="3200" b="1" dirty="0" err="1" smtClean="0">
                <a:solidFill>
                  <a:srgbClr val="FFFF00"/>
                </a:solidFill>
              </a:rPr>
              <a:t>Mendeley</a:t>
            </a:r>
            <a:r>
              <a:rPr lang="es-ES" sz="3200" b="1" dirty="0" smtClean="0">
                <a:solidFill>
                  <a:srgbClr val="FFFF00"/>
                </a:solidFill>
              </a:rPr>
              <a:t> </a:t>
            </a:r>
            <a:r>
              <a:rPr lang="es-ES" sz="3200" b="1" dirty="0" smtClean="0">
                <a:solidFill>
                  <a:srgbClr val="FFFF00"/>
                </a:solidFill>
                <a:hlinkClick r:id="rId4"/>
              </a:rPr>
              <a:t>http://www.mendeley.com/</a:t>
            </a:r>
            <a:r>
              <a:rPr lang="es-ES" sz="3200" b="1" dirty="0" smtClean="0">
                <a:solidFill>
                  <a:srgbClr val="FFFF00"/>
                </a:solidFill>
              </a:rPr>
              <a:t> </a:t>
            </a:r>
          </a:p>
          <a:p>
            <a:r>
              <a:rPr lang="es-ES" sz="3200" b="1" dirty="0" smtClean="0">
                <a:solidFill>
                  <a:srgbClr val="FFFF00"/>
                </a:solidFill>
              </a:rPr>
              <a:t>-</a:t>
            </a:r>
            <a:r>
              <a:rPr lang="es-ES" sz="3200" b="1" dirty="0" err="1" smtClean="0">
                <a:solidFill>
                  <a:srgbClr val="FFFF00"/>
                </a:solidFill>
              </a:rPr>
              <a:t>Research</a:t>
            </a:r>
            <a:r>
              <a:rPr lang="es-ES" sz="3200" b="1" dirty="0" smtClean="0">
                <a:solidFill>
                  <a:srgbClr val="FFFF00"/>
                </a:solidFill>
              </a:rPr>
              <a:t> </a:t>
            </a:r>
            <a:r>
              <a:rPr lang="es-ES" sz="3200" b="1" dirty="0" err="1" smtClean="0">
                <a:solidFill>
                  <a:srgbClr val="FFFF00"/>
                </a:solidFill>
              </a:rPr>
              <a:t>Gate</a:t>
            </a:r>
            <a:r>
              <a:rPr lang="es-ES" sz="3200" b="1" dirty="0" smtClean="0">
                <a:solidFill>
                  <a:srgbClr val="FFFF00"/>
                </a:solidFill>
              </a:rPr>
              <a:t> </a:t>
            </a:r>
            <a:r>
              <a:rPr lang="es-ES" sz="3200" b="1" dirty="0" smtClean="0">
                <a:solidFill>
                  <a:srgbClr val="FFFF00"/>
                </a:solidFill>
                <a:hlinkClick r:id="rId5"/>
              </a:rPr>
              <a:t>http://www.researchgate.net/</a:t>
            </a:r>
            <a:r>
              <a:rPr lang="es-ES" sz="3200" b="1" dirty="0" smtClean="0">
                <a:solidFill>
                  <a:srgbClr val="FFFF00"/>
                </a:solidFill>
              </a:rPr>
              <a:t> </a:t>
            </a:r>
          </a:p>
          <a:p>
            <a:r>
              <a:rPr lang="es-ES" sz="3200" b="1" dirty="0" smtClean="0">
                <a:solidFill>
                  <a:srgbClr val="FFFF00"/>
                </a:solidFill>
              </a:rPr>
              <a:t>-MS </a:t>
            </a:r>
            <a:r>
              <a:rPr lang="es-ES" sz="3200" b="1" dirty="0" err="1" smtClean="0">
                <a:solidFill>
                  <a:srgbClr val="FFFF00"/>
                </a:solidFill>
              </a:rPr>
              <a:t>Academic</a:t>
            </a:r>
            <a:r>
              <a:rPr lang="es-ES" sz="3200" b="1" dirty="0" smtClean="0">
                <a:solidFill>
                  <a:srgbClr val="FFFF00"/>
                </a:solidFill>
              </a:rPr>
              <a:t> </a:t>
            </a:r>
            <a:r>
              <a:rPr lang="es-ES" sz="3200" b="1" dirty="0" err="1" smtClean="0">
                <a:solidFill>
                  <a:srgbClr val="FFFF00"/>
                </a:solidFill>
              </a:rPr>
              <a:t>Search</a:t>
            </a:r>
            <a:r>
              <a:rPr lang="es-ES" sz="3200" b="1" dirty="0" smtClean="0">
                <a:solidFill>
                  <a:srgbClr val="FFFF00"/>
                </a:solidFill>
              </a:rPr>
              <a:t> </a:t>
            </a:r>
            <a:r>
              <a:rPr lang="es-ES" sz="3200" b="1" dirty="0" smtClean="0">
                <a:solidFill>
                  <a:srgbClr val="FFFF00"/>
                </a:solidFill>
                <a:hlinkClick r:id="rId6"/>
              </a:rPr>
              <a:t>http://academic.research.microsoft.com/</a:t>
            </a:r>
            <a:r>
              <a:rPr lang="es-ES" sz="3200" b="1" dirty="0" smtClean="0">
                <a:solidFill>
                  <a:srgbClr val="FFFF00"/>
                </a:solidFill>
              </a:rPr>
              <a:t> </a:t>
            </a:r>
          </a:p>
          <a:p>
            <a:pPr algn="just"/>
            <a:endParaRPr lang="es-ES" sz="32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62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72008" y="116632"/>
            <a:ext cx="896448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/>
              <a:t>Búsquedas en </a:t>
            </a:r>
            <a:r>
              <a:rPr lang="es-ES" sz="5400" b="1" dirty="0"/>
              <a:t>bases de datos de información </a:t>
            </a:r>
            <a:r>
              <a:rPr lang="es-ES" sz="5400" b="1" dirty="0" smtClean="0"/>
              <a:t>científica:</a:t>
            </a:r>
          </a:p>
          <a:p>
            <a:pPr algn="ctr"/>
            <a:r>
              <a:rPr lang="es-ES" sz="5400" b="1" dirty="0">
                <a:solidFill>
                  <a:srgbClr val="0070C0"/>
                </a:solidFill>
              </a:rPr>
              <a:t>Del rescate de citas a la creación de perfiles</a:t>
            </a:r>
          </a:p>
          <a:p>
            <a:endParaRPr lang="es-ES" sz="60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0" y="4223990"/>
            <a:ext cx="9144000" cy="10772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FFFF00"/>
                </a:solidFill>
              </a:rPr>
              <a:t>Daniel Torres-Salinas </a:t>
            </a:r>
            <a:r>
              <a:rPr lang="es-ES" sz="3200" b="1" dirty="0" smtClean="0">
                <a:solidFill>
                  <a:srgbClr val="FFFF00"/>
                </a:solidFill>
              </a:rPr>
              <a:t>          </a:t>
            </a:r>
            <a:r>
              <a:rPr lang="es-ES" sz="3200" b="1" dirty="0" smtClean="0">
                <a:solidFill>
                  <a:srgbClr val="00B0F0"/>
                </a:solidFill>
              </a:rPr>
              <a:t>@torressalinas</a:t>
            </a:r>
            <a:endParaRPr lang="es-ES" sz="3200" b="1" dirty="0">
              <a:solidFill>
                <a:srgbClr val="00B0F0"/>
              </a:solidFill>
            </a:endParaRPr>
          </a:p>
          <a:p>
            <a:pPr algn="ctr"/>
            <a:r>
              <a:rPr lang="es-ES" sz="3200" b="1" dirty="0" smtClean="0">
                <a:solidFill>
                  <a:srgbClr val="FFFF00"/>
                </a:solidFill>
              </a:rPr>
              <a:t>Álvaro Cabezas-Clavijo                </a:t>
            </a:r>
            <a:r>
              <a:rPr lang="es-ES" sz="3200" b="1" dirty="0" smtClean="0">
                <a:solidFill>
                  <a:srgbClr val="00B0F0"/>
                </a:solidFill>
              </a:rPr>
              <a:t>@</a:t>
            </a:r>
            <a:r>
              <a:rPr lang="es-ES" sz="3200" b="1" dirty="0">
                <a:solidFill>
                  <a:srgbClr val="00B0F0"/>
                </a:solidFill>
              </a:rPr>
              <a:t>acabezas </a:t>
            </a:r>
            <a:endParaRPr lang="es-ES" sz="3200" b="1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07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ctángulo"/>
          <p:cNvSpPr/>
          <p:nvPr/>
        </p:nvSpPr>
        <p:spPr>
          <a:xfrm>
            <a:off x="179512" y="692696"/>
            <a:ext cx="8784976" cy="61206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5" name="14 CuadroTexto"/>
          <p:cNvSpPr txBox="1"/>
          <p:nvPr/>
        </p:nvSpPr>
        <p:spPr>
          <a:xfrm>
            <a:off x="467544" y="2132856"/>
            <a:ext cx="4608512" cy="830997"/>
          </a:xfrm>
          <a:prstGeom prst="rect">
            <a:avLst/>
          </a:prstGeom>
          <a:solidFill>
            <a:srgbClr val="E8F7B3"/>
          </a:solidFill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 smtClean="0">
                <a:solidFill>
                  <a:srgbClr val="00B050"/>
                </a:solidFill>
                <a:latin typeface="Arial Black" pitchFamily="34" charset="0"/>
              </a:rPr>
              <a:t>WEB </a:t>
            </a:r>
            <a:r>
              <a:rPr lang="es-ES" sz="2400" b="1" dirty="0">
                <a:solidFill>
                  <a:srgbClr val="00B050"/>
                </a:solidFill>
                <a:latin typeface="Arial Black" pitchFamily="34" charset="0"/>
              </a:rPr>
              <a:t>OF </a:t>
            </a:r>
            <a:r>
              <a:rPr lang="es-ES" sz="2400" b="1" dirty="0" smtClean="0">
                <a:solidFill>
                  <a:srgbClr val="00B050"/>
                </a:solidFill>
                <a:latin typeface="Arial Black" pitchFamily="34" charset="0"/>
              </a:rPr>
              <a:t>SCIENCE (WOS):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 smtClean="0">
                <a:solidFill>
                  <a:srgbClr val="00B050"/>
                </a:solidFill>
                <a:latin typeface="+mn-lt"/>
                <a:cs typeface="+mn-cs"/>
              </a:rPr>
              <a:t>aglutina 3 índices de citas</a:t>
            </a:r>
            <a:endParaRPr lang="es-ES" sz="2400" b="1" dirty="0">
              <a:solidFill>
                <a:srgbClr val="00B050"/>
              </a:solidFill>
              <a:latin typeface="+mn-lt"/>
              <a:cs typeface="+mn-cs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467544" y="2996952"/>
            <a:ext cx="1357312" cy="216024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SCI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Science Citation Index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(7858 revistas)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1919685" y="2996952"/>
            <a:ext cx="1500187" cy="215443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SSCI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Social Science Citation Index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(2553 revistas)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3505002" y="2996952"/>
            <a:ext cx="1571054" cy="215443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A&amp;HCI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i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Art &amp; </a:t>
            </a:r>
            <a:r>
              <a:rPr lang="es-ES" sz="2000" b="1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Humanida. </a:t>
            </a:r>
            <a:r>
              <a:rPr lang="es-ES" sz="2000" b="1" i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Citation Index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(1462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revistas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)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2" name="21 CuadroTexto"/>
          <p:cNvSpPr txBox="1">
            <a:spLocks noChangeArrowheads="1"/>
          </p:cNvSpPr>
          <p:nvPr/>
        </p:nvSpPr>
        <p:spPr bwMode="auto">
          <a:xfrm>
            <a:off x="539552" y="836712"/>
            <a:ext cx="83529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5400000" algn="t" rotWithShape="0">
              <a:srgbClr val="000000">
                <a:alpha val="39999"/>
              </a:srgb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PLATAFORMA: </a:t>
            </a:r>
            <a:r>
              <a:rPr lang="es-ES" sz="2800" b="1" i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WEB </a:t>
            </a:r>
            <a:r>
              <a:rPr lang="es-ES" sz="2800" b="1" i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OF KNOWLEDGE </a:t>
            </a:r>
            <a:r>
              <a:rPr lang="es-E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(WOK</a:t>
            </a:r>
            <a:r>
              <a:rPr lang="es-E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). INTEGRA:</a:t>
            </a:r>
            <a:endParaRPr lang="es-ES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6" name="35 Elipse"/>
          <p:cNvSpPr/>
          <p:nvPr/>
        </p:nvSpPr>
        <p:spPr>
          <a:xfrm rot="1119977">
            <a:off x="6258419" y="3531152"/>
            <a:ext cx="2254028" cy="1617144"/>
          </a:xfrm>
          <a:prstGeom prst="ellipse">
            <a:avLst/>
          </a:prstGeom>
          <a:solidFill>
            <a:schemeClr val="accent5">
              <a:lumMod val="75000"/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7" name="36 CuadroTexto"/>
          <p:cNvSpPr txBox="1"/>
          <p:nvPr/>
        </p:nvSpPr>
        <p:spPr>
          <a:xfrm>
            <a:off x="6660232" y="3717032"/>
            <a:ext cx="1357312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JCR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Journal Citation  Reports</a:t>
            </a:r>
          </a:p>
        </p:txBody>
      </p:sp>
      <p:sp>
        <p:nvSpPr>
          <p:cNvPr id="38" name="37 Elipse"/>
          <p:cNvSpPr/>
          <p:nvPr/>
        </p:nvSpPr>
        <p:spPr>
          <a:xfrm rot="1977352">
            <a:off x="5325834" y="2065476"/>
            <a:ext cx="1562628" cy="1645268"/>
          </a:xfrm>
          <a:prstGeom prst="ellipse">
            <a:avLst/>
          </a:prstGeom>
          <a:solidFill>
            <a:srgbClr val="FF0000">
              <a:alpha val="11000"/>
            </a:srgbClr>
          </a:solidFill>
          <a:ln>
            <a:solidFill>
              <a:srgbClr val="FF0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9" name="38 CuadroTexto"/>
          <p:cNvSpPr txBox="1"/>
          <p:nvPr/>
        </p:nvSpPr>
        <p:spPr>
          <a:xfrm>
            <a:off x="5399778" y="2230586"/>
            <a:ext cx="1357313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ESI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Essential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Science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Indicators</a:t>
            </a:r>
          </a:p>
        </p:txBody>
      </p:sp>
      <p:sp>
        <p:nvSpPr>
          <p:cNvPr id="27" name="26 Elipse"/>
          <p:cNvSpPr/>
          <p:nvPr/>
        </p:nvSpPr>
        <p:spPr>
          <a:xfrm>
            <a:off x="7020273" y="2420889"/>
            <a:ext cx="1152128" cy="1008112"/>
          </a:xfrm>
          <a:prstGeom prst="ellipse">
            <a:avLst/>
          </a:prstGeom>
          <a:solidFill>
            <a:srgbClr val="FCFEB8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25 CuadroTexto"/>
          <p:cNvSpPr txBox="1"/>
          <p:nvPr/>
        </p:nvSpPr>
        <p:spPr>
          <a:xfrm>
            <a:off x="6948265" y="2564905"/>
            <a:ext cx="1357313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Science Watch</a:t>
            </a:r>
            <a:endParaRPr lang="es-ES" sz="20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0" name="29 Forma libre"/>
          <p:cNvSpPr/>
          <p:nvPr/>
        </p:nvSpPr>
        <p:spPr>
          <a:xfrm>
            <a:off x="5147480" y="1726442"/>
            <a:ext cx="3552968" cy="3646227"/>
          </a:xfrm>
          <a:custGeom>
            <a:avLst/>
            <a:gdLst>
              <a:gd name="connsiteX0" fmla="*/ 1089547 w 3552968"/>
              <a:gd name="connsiteY0" fmla="*/ 6824 h 3646227"/>
              <a:gd name="connsiteX1" fmla="*/ 202442 w 3552968"/>
              <a:gd name="connsiteY1" fmla="*/ 539086 h 3646227"/>
              <a:gd name="connsiteX2" fmla="*/ 93260 w 3552968"/>
              <a:gd name="connsiteY2" fmla="*/ 1781033 h 3646227"/>
              <a:gd name="connsiteX3" fmla="*/ 762001 w 3552968"/>
              <a:gd name="connsiteY3" fmla="*/ 2313295 h 3646227"/>
              <a:gd name="connsiteX4" fmla="*/ 1307911 w 3552968"/>
              <a:gd name="connsiteY4" fmla="*/ 3186752 h 3646227"/>
              <a:gd name="connsiteX5" fmla="*/ 2222311 w 3552968"/>
              <a:gd name="connsiteY5" fmla="*/ 3596185 h 3646227"/>
              <a:gd name="connsiteX6" fmla="*/ 3273189 w 3552968"/>
              <a:gd name="connsiteY6" fmla="*/ 3432412 h 3646227"/>
              <a:gd name="connsiteX7" fmla="*/ 3505201 w 3552968"/>
              <a:gd name="connsiteY7" fmla="*/ 2313295 h 3646227"/>
              <a:gd name="connsiteX8" fmla="*/ 2986586 w 3552968"/>
              <a:gd name="connsiteY8" fmla="*/ 1767385 h 3646227"/>
              <a:gd name="connsiteX9" fmla="*/ 3259541 w 3552968"/>
              <a:gd name="connsiteY9" fmla="*/ 1180531 h 3646227"/>
              <a:gd name="connsiteX10" fmla="*/ 3000233 w 3552968"/>
              <a:gd name="connsiteY10" fmla="*/ 634621 h 3646227"/>
              <a:gd name="connsiteX11" fmla="*/ 2304198 w 3552968"/>
              <a:gd name="connsiteY11" fmla="*/ 457200 h 3646227"/>
              <a:gd name="connsiteX12" fmla="*/ 2031242 w 3552968"/>
              <a:gd name="connsiteY12" fmla="*/ 580030 h 3646227"/>
              <a:gd name="connsiteX13" fmla="*/ 1089547 w 3552968"/>
              <a:gd name="connsiteY13" fmla="*/ 6824 h 3646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52968" h="3646227">
                <a:moveTo>
                  <a:pt x="1089547" y="6824"/>
                </a:moveTo>
                <a:cubicBezTo>
                  <a:pt x="784747" y="0"/>
                  <a:pt x="368490" y="243385"/>
                  <a:pt x="202442" y="539086"/>
                </a:cubicBezTo>
                <a:cubicBezTo>
                  <a:pt x="36394" y="834788"/>
                  <a:pt x="0" y="1485331"/>
                  <a:pt x="93260" y="1781033"/>
                </a:cubicBezTo>
                <a:cubicBezTo>
                  <a:pt x="186520" y="2076735"/>
                  <a:pt x="559559" y="2079009"/>
                  <a:pt x="762001" y="2313295"/>
                </a:cubicBezTo>
                <a:cubicBezTo>
                  <a:pt x="964443" y="2547582"/>
                  <a:pt x="1064526" y="2972937"/>
                  <a:pt x="1307911" y="3186752"/>
                </a:cubicBezTo>
                <a:cubicBezTo>
                  <a:pt x="1551296" y="3400567"/>
                  <a:pt x="1894765" y="3555242"/>
                  <a:pt x="2222311" y="3596185"/>
                </a:cubicBezTo>
                <a:cubicBezTo>
                  <a:pt x="2549857" y="3637128"/>
                  <a:pt x="3059374" y="3646227"/>
                  <a:pt x="3273189" y="3432412"/>
                </a:cubicBezTo>
                <a:cubicBezTo>
                  <a:pt x="3487004" y="3218597"/>
                  <a:pt x="3552968" y="2590800"/>
                  <a:pt x="3505201" y="2313295"/>
                </a:cubicBezTo>
                <a:cubicBezTo>
                  <a:pt x="3457434" y="2035791"/>
                  <a:pt x="3027529" y="1956179"/>
                  <a:pt x="2986586" y="1767385"/>
                </a:cubicBezTo>
                <a:cubicBezTo>
                  <a:pt x="2945643" y="1578591"/>
                  <a:pt x="3257267" y="1369325"/>
                  <a:pt x="3259541" y="1180531"/>
                </a:cubicBezTo>
                <a:cubicBezTo>
                  <a:pt x="3261816" y="991737"/>
                  <a:pt x="3159457" y="755176"/>
                  <a:pt x="3000233" y="634621"/>
                </a:cubicBezTo>
                <a:cubicBezTo>
                  <a:pt x="2841009" y="514066"/>
                  <a:pt x="2465697" y="466299"/>
                  <a:pt x="2304198" y="457200"/>
                </a:cubicBezTo>
                <a:cubicBezTo>
                  <a:pt x="2142700" y="448102"/>
                  <a:pt x="2229135" y="652818"/>
                  <a:pt x="2031242" y="580030"/>
                </a:cubicBezTo>
                <a:cubicBezTo>
                  <a:pt x="1833349" y="507242"/>
                  <a:pt x="1394347" y="13648"/>
                  <a:pt x="1089547" y="6824"/>
                </a:cubicBezTo>
                <a:close/>
              </a:path>
            </a:pathLst>
          </a:custGeom>
          <a:noFill/>
          <a:ln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0 CuadroTexto"/>
          <p:cNvSpPr txBox="1"/>
          <p:nvPr/>
        </p:nvSpPr>
        <p:spPr>
          <a:xfrm>
            <a:off x="467544" y="5229200"/>
            <a:ext cx="4608512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ES" b="1" dirty="0" smtClean="0"/>
              <a:t>A PARTIR DE ESTAS BASES DE DATOS THOMSON ELABORA OTROS PRODUCTOS BIBLIOMÉTRICOS:</a:t>
            </a:r>
            <a:endParaRPr lang="es-ES" b="1" dirty="0"/>
          </a:p>
        </p:txBody>
      </p:sp>
      <p:sp>
        <p:nvSpPr>
          <p:cNvPr id="32" name="31 Flecha a la derecha con bandas"/>
          <p:cNvSpPr/>
          <p:nvPr/>
        </p:nvSpPr>
        <p:spPr>
          <a:xfrm rot="19716624">
            <a:off x="5092883" y="4951677"/>
            <a:ext cx="1348689" cy="720080"/>
          </a:xfrm>
          <a:prstGeom prst="striped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Rectángulo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CuadroTexto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FF00"/>
                </a:solidFill>
              </a:rPr>
              <a:t>EL universo de la Web of Knowledge</a:t>
            </a:r>
            <a:endParaRPr lang="es-E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15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144016" y="620688"/>
            <a:ext cx="8964488" cy="61206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16832"/>
            <a:ext cx="8495481" cy="1624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107504" y="749022"/>
            <a:ext cx="91450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FF0000"/>
                </a:solidFill>
              </a:rPr>
              <a:t>En torno a ella se articulan la mayor parte de las políticas científicas y la evaluación del rendimiento científico</a:t>
            </a:r>
            <a:endParaRPr lang="es-ES" sz="2800" b="1" dirty="0">
              <a:solidFill>
                <a:srgbClr val="FF0000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CuadroTexto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FF00"/>
                </a:solidFill>
              </a:rPr>
              <a:t>La Importancia de las bases de datos de </a:t>
            </a:r>
            <a:r>
              <a:rPr lang="es-ES" sz="3200" b="1" dirty="0" err="1" smtClean="0">
                <a:solidFill>
                  <a:srgbClr val="FFFF00"/>
                </a:solidFill>
              </a:rPr>
              <a:t>WoK</a:t>
            </a:r>
            <a:endParaRPr lang="es-ES" sz="3200" b="1" dirty="0">
              <a:solidFill>
                <a:srgbClr val="FFFF00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758158"/>
            <a:ext cx="465772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758158"/>
            <a:ext cx="4464496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0040" y="5498554"/>
            <a:ext cx="8244408" cy="1170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0346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</TotalTime>
  <Words>2144</Words>
  <Application>Microsoft Office PowerPoint</Application>
  <PresentationFormat>Presentación en pantalla (4:3)</PresentationFormat>
  <Paragraphs>289</Paragraphs>
  <Slides>78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78</vt:i4>
      </vt:variant>
    </vt:vector>
  </HeadingPairs>
  <TitlesOfParts>
    <vt:vector size="79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 indicador CROWN </vt:lpstr>
      <vt:lpstr>Introducción al cálculo del CROWN</vt:lpstr>
      <vt:lpstr>Introducción al cálculo del CROWN</vt:lpstr>
      <vt:lpstr>Introducción al cálculo del CROWN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Torres-Salinas</dc:creator>
  <cp:lastModifiedBy>Torres-Salinas</cp:lastModifiedBy>
  <cp:revision>55</cp:revision>
  <dcterms:created xsi:type="dcterms:W3CDTF">2012-03-24T08:54:35Z</dcterms:created>
  <dcterms:modified xsi:type="dcterms:W3CDTF">2012-03-27T18:20:42Z</dcterms:modified>
</cp:coreProperties>
</file>