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6"/>
  </p:handoutMasterIdLst>
  <p:sldIdLst>
    <p:sldId id="256" r:id="rId2"/>
    <p:sldId id="257" r:id="rId3"/>
    <p:sldId id="258" r:id="rId4"/>
    <p:sldId id="294" r:id="rId5"/>
    <p:sldId id="259" r:id="rId6"/>
    <p:sldId id="260" r:id="rId7"/>
    <p:sldId id="288" r:id="rId8"/>
    <p:sldId id="289" r:id="rId9"/>
    <p:sldId id="293" r:id="rId10"/>
    <p:sldId id="290" r:id="rId11"/>
    <p:sldId id="287" r:id="rId12"/>
    <p:sldId id="286" r:id="rId13"/>
    <p:sldId id="261" r:id="rId14"/>
    <p:sldId id="262" r:id="rId15"/>
    <p:sldId id="296" r:id="rId16"/>
    <p:sldId id="297" r:id="rId17"/>
    <p:sldId id="298" r:id="rId18"/>
    <p:sldId id="265" r:id="rId19"/>
    <p:sldId id="266" r:id="rId20"/>
    <p:sldId id="267" r:id="rId21"/>
    <p:sldId id="268" r:id="rId22"/>
    <p:sldId id="270" r:id="rId23"/>
    <p:sldId id="271" r:id="rId24"/>
    <p:sldId id="273" r:id="rId25"/>
    <p:sldId id="274" r:id="rId26"/>
    <p:sldId id="278" r:id="rId27"/>
    <p:sldId id="279" r:id="rId28"/>
    <p:sldId id="292" r:id="rId29"/>
    <p:sldId id="281" r:id="rId30"/>
    <p:sldId id="291" r:id="rId31"/>
    <p:sldId id="282" r:id="rId32"/>
    <p:sldId id="283" r:id="rId33"/>
    <p:sldId id="284" r:id="rId34"/>
    <p:sldId id="285" r:id="rId35"/>
  </p:sldIdLst>
  <p:sldSz cx="9144000" cy="6858000" type="screen4x3"/>
  <p:notesSz cx="6858000" cy="97377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CC99"/>
    <a:srgbClr val="000000"/>
    <a:srgbClr val="9900CC"/>
    <a:srgbClr val="9900FF"/>
    <a:srgbClr val="FFFF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761" autoAdjust="0"/>
  </p:normalViewPr>
  <p:slideViewPr>
    <p:cSldViewPr>
      <p:cViewPr varScale="1">
        <p:scale>
          <a:sx n="66" d="100"/>
          <a:sy n="66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3005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9413"/>
            <a:ext cx="30051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269413"/>
            <a:ext cx="30051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80A82F-5CD9-436E-A319-51485BE7D0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272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42844" y="1142984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09FB1-6D6E-4133-A4AD-7C289FFBAC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82E6-979C-44A9-BE04-1AA71A4C69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1F17E-A194-4D50-BF47-07D60EE46E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80279-EF8A-410C-9ED4-4A949731D7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C753-4A06-4D60-89CA-6B8358E4DB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7F1EC-D246-476D-841F-7E7B063F84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F9618-70B6-4EFE-AC28-561891EFA6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4A47C-BF88-43DF-A2D5-8D9ACB12DB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72BE-8272-4806-A647-2D0D7D0FFC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A8042-221A-49BB-871D-CA905FA099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02C95-A272-414B-8461-B4206ECA8C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FB5F61-667E-4C6F-AD79-4B5394E128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4303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3200" dirty="0" smtClean="0"/>
              <a:t>PLAN PROPIO DE INV</a:t>
            </a:r>
            <a:br>
              <a:rPr lang="es-ES" sz="3200" dirty="0" smtClean="0"/>
            </a:br>
            <a:r>
              <a:rPr lang="es-ES" sz="3200" dirty="0" smtClean="0"/>
              <a:t>ESTIGACIÓN DE LA UGR</a:t>
            </a:r>
            <a:br>
              <a:rPr lang="es-ES" sz="3200" dirty="0" smtClean="0"/>
            </a:br>
            <a:r>
              <a:rPr lang="es-ES" sz="3200" dirty="0" smtClean="0"/>
              <a:t> 2011/12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191000"/>
            <a:ext cx="5791200" cy="1447800"/>
          </a:xfrm>
        </p:spPr>
        <p:txBody>
          <a:bodyPr/>
          <a:lstStyle/>
          <a:p>
            <a:pPr eaLnBrk="1" hangingPunct="1"/>
            <a:r>
              <a:rPr lang="es-ES" dirty="0" smtClean="0"/>
              <a:t>	 2011/12 </a:t>
            </a:r>
          </a:p>
          <a:p>
            <a:pPr eaLnBrk="1" hangingPunct="1"/>
            <a:r>
              <a:rPr lang="es-ES" b="0" i="1" dirty="0" smtClean="0"/>
              <a:t>Evaristo Jiménez Contreras</a:t>
            </a:r>
          </a:p>
          <a:p>
            <a:pPr eaLnBrk="1" hangingPunct="1"/>
            <a:r>
              <a:rPr lang="es-ES" b="0" i="1" dirty="0" smtClean="0"/>
              <a:t>Secretariado de promoción de la investigación</a:t>
            </a:r>
          </a:p>
          <a:p>
            <a:pPr eaLnBrk="1" hangingPunct="1"/>
            <a:r>
              <a:rPr lang="es-ES" dirty="0" smtClean="0"/>
              <a:t>	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571736" y="214290"/>
            <a:ext cx="6143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/>
              <a:t>Jornadas de acogida para </a:t>
            </a:r>
            <a:r>
              <a:rPr lang="es-ES_tradnl" b="1" dirty="0" smtClean="0"/>
              <a:t>el Profesorado Universitario</a:t>
            </a:r>
          </a:p>
          <a:p>
            <a:pPr algn="ctr"/>
            <a:r>
              <a:rPr lang="es-ES_tradnl" b="1" dirty="0" smtClean="0"/>
              <a:t>Diciembre 14-15</a:t>
            </a:r>
          </a:p>
          <a:p>
            <a:pPr algn="ctr"/>
            <a:r>
              <a:rPr lang="es-ES_tradnl" b="1" dirty="0" smtClean="0"/>
              <a:t>Vicerrectorado para la garantía de la calidad</a:t>
            </a:r>
            <a:endParaRPr lang="es-ES_tradnl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929066"/>
            <a:ext cx="18764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00200" y="762000"/>
            <a:ext cx="7010400" cy="1295400"/>
          </a:xfrm>
        </p:spPr>
        <p:txBody>
          <a:bodyPr/>
          <a:lstStyle/>
          <a:p>
            <a:pPr eaLnBrk="1" hangingPunct="1"/>
            <a:r>
              <a:rPr lang="es-ES" sz="3600" smtClean="0">
                <a:solidFill>
                  <a:srgbClr val="FFFF00"/>
                </a:solidFill>
              </a:rPr>
              <a:t>P3. AYUDAS A LA INTERNACIONALIZACIÓN</a:t>
            </a:r>
            <a:br>
              <a:rPr lang="es-ES" sz="3600" smtClean="0">
                <a:solidFill>
                  <a:srgbClr val="FFFF00"/>
                </a:solidFill>
              </a:rPr>
            </a:br>
            <a:r>
              <a:rPr lang="es-ES" sz="2800" smtClean="0">
                <a:solidFill>
                  <a:srgbClr val="FFFF00"/>
                </a:solidFill>
              </a:rPr>
              <a:t>A. PREPARACIÓN DE PROYECTOS DE INVESTIGACIÓN INTERNACIONALES</a:t>
            </a:r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447800" y="2438400"/>
            <a:ext cx="7010400" cy="4114800"/>
          </a:xfrm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Incentivar la concurrencia a convocatorias internacionales de proyectos y subvencionar la asistencia del profesorado a reuniones preparatorias</a:t>
            </a:r>
          </a:p>
          <a:p>
            <a:pPr eaLnBrk="1" hangingPunct="1"/>
            <a:r>
              <a:rPr lang="es-ES" smtClean="0"/>
              <a:t>Programa gestionado desde la OFPI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010400" cy="1295400"/>
          </a:xfrm>
        </p:spPr>
        <p:txBody>
          <a:bodyPr/>
          <a:lstStyle/>
          <a:p>
            <a:pPr eaLnBrk="1" hangingPunct="1"/>
            <a:r>
              <a:rPr lang="es-ES" sz="3200" smtClean="0">
                <a:solidFill>
                  <a:srgbClr val="FFFF00"/>
                </a:solidFill>
              </a:rPr>
              <a:t>P. 3: AYUDAS A LA INTERNACIONALIZACIÓN </a:t>
            </a:r>
            <a:br>
              <a:rPr lang="es-ES" sz="3200" smtClean="0">
                <a:solidFill>
                  <a:srgbClr val="FFFF00"/>
                </a:solidFill>
              </a:rPr>
            </a:br>
            <a:r>
              <a:rPr lang="es-ES" sz="3200" smtClean="0">
                <a:solidFill>
                  <a:srgbClr val="FFFF00"/>
                </a:solidFill>
              </a:rPr>
              <a:t>B. ACCIONES INTEGRADAS</a:t>
            </a:r>
          </a:p>
        </p:txBody>
      </p:sp>
      <p:sp>
        <p:nvSpPr>
          <p:cNvPr id="983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01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chemeClr val="tx1"/>
                </a:solidFill>
              </a:rPr>
              <a:t>Fomento del conocimiento mutuo y colaboración entre los equipos de investigación de la UGR e investigadores de otros países. Apoyo a actividades de intercambio que sienten las bases para la realización de proyectos conjuntos de mayor envergadura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chemeClr val="tx1"/>
                </a:solidFill>
              </a:rPr>
              <a:t>Ayuda para gastos de desplazamiento, alojamiento y manutención (2000 euros)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smtClean="0">
                <a:solidFill>
                  <a:schemeClr val="tx1"/>
                </a:solidFill>
              </a:rPr>
              <a:t>Programa cofinanciado al 50%. Financiación por el equipo copartícipe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smtClean="0">
                <a:solidFill>
                  <a:schemeClr val="tx1"/>
                </a:solidFill>
              </a:rPr>
              <a:t>Beneficiarios: equipos de investigación de la UGR</a:t>
            </a:r>
          </a:p>
          <a:p>
            <a:pPr eaLnBrk="1" hangingPunct="1">
              <a:lnSpc>
                <a:spcPct val="90000"/>
              </a:lnSpc>
            </a:pPr>
            <a:endParaRPr lang="es-E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000" b="1" smtClean="0">
                <a:solidFill>
                  <a:srgbClr val="FFFF00"/>
                </a:solidFill>
              </a:rPr>
              <a:t>P.4: AYUDA A LAS REVISTAS DE LA UGR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76400" y="1643063"/>
            <a:ext cx="7010400" cy="4929187"/>
          </a:xfrm>
          <a:ln>
            <a:solidFill>
              <a:srgbClr val="800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smtClean="0"/>
              <a:t>OBJETIVOS: Mejora de las revistas científicas de la UGR a fin de garantizar la publicación de artículos de calidad científica, y la difusión y  transferencia de resultados de investigación y de conocimientos tanto a la comunidad científica como a la sociedad.  Este programa se ofrece en colaboración con el Vicerrectorado de Extensión Universitaria y en coordinación con la Editorial de la UGR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smtClean="0"/>
              <a:t>ALGUNAS CONDICIONES</a:t>
            </a:r>
          </a:p>
          <a:p>
            <a:r>
              <a:rPr lang="es-ES" sz="1600" smtClean="0"/>
              <a:t>Adaptación al formato electrónico en su edición, en el plazo de un año a partir de la publicación de la presente convocatoria.</a:t>
            </a:r>
          </a:p>
          <a:p>
            <a:r>
              <a:rPr lang="es-ES" sz="1600" smtClean="0"/>
              <a:t>Cumplimiento de los criterios DICE en su totalidad, y LATINDEX en su totalidad, o al menos en un 80%, en el plazo de un año a partir de la publicación de la presente convocatoria.</a:t>
            </a:r>
          </a:p>
          <a:p>
            <a:r>
              <a:rPr lang="es-ES" sz="1600" smtClean="0"/>
              <a:t> Haber solicitado los incentivos para actividades de carácter científico técnico de la Consejería de Innovación, Ciencia y Empresa de la Junta de Andalucía, convocatoria 2011</a:t>
            </a:r>
            <a:r>
              <a:rPr lang="es-ES" sz="1800" smtClean="0"/>
              <a:t>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b="1" smtClean="0">
                <a:solidFill>
                  <a:srgbClr val="0033CC"/>
                </a:solidFill>
              </a:rPr>
              <a:t>POTENCIACIÓN DE LOS RECURSOS HUMANOS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80808"/>
                </a:solidFill>
              </a:rPr>
              <a:t>Programas 5, 6, 7, 8, 9</a:t>
            </a:r>
          </a:p>
          <a:p>
            <a:pPr eaLnBrk="1" hangingPunct="1"/>
            <a:endParaRPr lang="es-ES" smtClean="0">
              <a:solidFill>
                <a:srgbClr val="08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3000" b="1" smtClean="0">
                <a:solidFill>
                  <a:srgbClr val="0033CC"/>
                </a:solidFill>
              </a:rPr>
              <a:t>PROGRAMA 5:  BECAS DE INICIACIÓN A LA INVESTIGACIÓN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Destinadas a alumnado con alto nivel de rendimiento académico de penúltimo curso Licenciatura, Ingeniería Superior o Arquitectura; último curso de Diplomatura, Ingeniería Técnica o Arquitectura Técnica</a:t>
            </a:r>
          </a:p>
          <a:p>
            <a:pPr lvl="1" eaLnBrk="1" hangingPunct="1"/>
            <a:r>
              <a:rPr lang="es-ES" sz="2100" smtClean="0">
                <a:solidFill>
                  <a:srgbClr val="080808"/>
                </a:solidFill>
              </a:rPr>
              <a:t>Criterios generales para la selección:</a:t>
            </a:r>
          </a:p>
          <a:p>
            <a:pPr lvl="2" eaLnBrk="1" hangingPunct="1"/>
            <a:r>
              <a:rPr lang="es-ES" sz="3100" smtClean="0">
                <a:solidFill>
                  <a:srgbClr val="080808"/>
                </a:solidFill>
              </a:rPr>
              <a:t>Expediente académico </a:t>
            </a:r>
          </a:p>
          <a:p>
            <a:pPr lvl="2" eaLnBrk="1" hangingPunct="1"/>
            <a:r>
              <a:rPr lang="es-ES" sz="3100" smtClean="0">
                <a:solidFill>
                  <a:srgbClr val="080808"/>
                </a:solidFill>
              </a:rPr>
              <a:t>Adecuada distribución de becas por titulaciones y por número de estudiantes matriculados en cada titulación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3200" b="1" smtClean="0">
                <a:solidFill>
                  <a:srgbClr val="0033CC"/>
                </a:solidFill>
              </a:rPr>
              <a:t>PROGRAMA 6: FORMACIÓN DE INVESTIGADORES</a:t>
            </a:r>
            <a:br>
              <a:rPr lang="es-ES" sz="3200" b="1" smtClean="0">
                <a:solidFill>
                  <a:srgbClr val="0033CC"/>
                </a:solidFill>
              </a:rPr>
            </a:br>
            <a:r>
              <a:rPr lang="es-ES" sz="3200" b="1" smtClean="0">
                <a:solidFill>
                  <a:srgbClr val="0033CC"/>
                </a:solidFill>
              </a:rPr>
              <a:t>A. BECAS-CONTRATOS FPU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Incrementar el número de investigadores de la UGR y promover la formación de doctores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Carácter complementario de los programas de formación de personal docente e investigador de los Planes Nacional y Andaluz (Requisito: haber solicitado la beca de FPU del MEC)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Criterios de selección adoptados por la Comisión de Investigación. Convocatoria 2010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Beca en los dos primeros años. Contrato en prácticas durante el tercer y cuarto años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smtClean="0">
                <a:solidFill>
                  <a:srgbClr val="080808"/>
                </a:solidFill>
              </a:rPr>
              <a:t>Real Decreto 63/2006 Estatuto de Personal Investigador en Formación</a:t>
            </a:r>
          </a:p>
          <a:p>
            <a:pPr eaLnBrk="1" hangingPunct="1">
              <a:lnSpc>
                <a:spcPct val="90000"/>
              </a:lnSpc>
            </a:pPr>
            <a:endParaRPr lang="es-ES" sz="2400" smtClean="0">
              <a:solidFill>
                <a:srgbClr val="08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2400" b="1" smtClean="0">
                <a:solidFill>
                  <a:srgbClr val="0033CC"/>
                </a:solidFill>
              </a:rPr>
              <a:t>PROGRAMA 6: FORMACIÓN DE INVESTIGADORES</a:t>
            </a:r>
            <a:br>
              <a:rPr lang="es-ES" sz="2400" b="1" smtClean="0">
                <a:solidFill>
                  <a:srgbClr val="0033CC"/>
                </a:solidFill>
              </a:rPr>
            </a:br>
            <a:r>
              <a:rPr lang="es-ES" sz="2400" b="1" smtClean="0">
                <a:solidFill>
                  <a:srgbClr val="0033CC"/>
                </a:solidFill>
              </a:rPr>
              <a:t>B. CONTRATOS HOMOLOGADOS EN COFINANCIACIÓN CON PROYECTOS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Promover la incorporación de estudiantes de doctorado o de másteres oficiales de la UGR como personal investigador en formación vinculado a proyectos I+D+I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Beneficiarios adscritos a proyectos nacionales I+D+I de la convocatoria 2010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Proceso de selección. Convocatoria del contrato en BOJA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Cuatro años de contratos. Tres primeros años financiados por el proyecto, cuarto año financiado por el Plan Propio, más gastos de matrícula y estancias breves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2400" b="1" smtClean="0">
                <a:solidFill>
                  <a:srgbClr val="0033CC"/>
                </a:solidFill>
              </a:rPr>
              <a:t>P. 6: FORMACIÓN DE INVESTIGADORES</a:t>
            </a:r>
            <a:br>
              <a:rPr lang="es-ES" sz="2400" b="1" smtClean="0">
                <a:solidFill>
                  <a:srgbClr val="0033CC"/>
                </a:solidFill>
              </a:rPr>
            </a:br>
            <a:r>
              <a:rPr lang="es-ES" sz="2400" b="1" smtClean="0">
                <a:solidFill>
                  <a:srgbClr val="0033CC"/>
                </a:solidFill>
              </a:rPr>
              <a:t>C. BECAS-CONTRATOS EN COLABORACIÓN CON INSTITUCIONES, EMPRESAS O ENTIDADES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Dinamizar y estrechar las relaciones entre el sector productivo y el mundo universitario, mediante la contratación de personal investigador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Financiación del 25% del Plan Propio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Proceso de selección. Convocatoria de la beca-contrato en BOJA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Período de disfrute de la ayuda de un año prorrogable hasta cuatro.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smtClean="0">
                <a:solidFill>
                  <a:srgbClr val="080808"/>
                </a:solidFill>
              </a:rPr>
              <a:t>Dos primeros años de beca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smtClean="0">
                <a:solidFill>
                  <a:srgbClr val="080808"/>
                </a:solidFill>
              </a:rPr>
              <a:t>Tercer y cuarto año de contrato en prácticas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33CC"/>
                </a:solidFill>
              </a:rPr>
              <a:t>PROGRAMA 7: CONTRATOS 				PUENTE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80808"/>
                </a:solidFill>
              </a:rPr>
              <a:t>Procurar la continuidad del personal investigador en formación entre su etapa predoctoral desarrollada en la UGR y su incorporación a los programas de perfeccionamiento posdoctoral</a:t>
            </a:r>
          </a:p>
          <a:p>
            <a:pPr eaLnBrk="1" hangingPunct="1"/>
            <a:r>
              <a:rPr lang="es-ES" smtClean="0">
                <a:solidFill>
                  <a:srgbClr val="080808"/>
                </a:solidFill>
              </a:rPr>
              <a:t>Contratos cofinanciados con los departamentos, proyectos o grupos. Máximo un año (50%- 6 meses, 75%- 6 meses)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33CC"/>
                </a:solidFill>
              </a:rPr>
              <a:t>P. 8:PERFECCIONAMIENTO 	 DE DOCTORES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Perfeccionamiento posdoctoral mediante estancias en otras universidades o centros de investigación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Contrato por obra y servicio determinado. Duración un año, renovable un año máximo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Algunos criterios de valoración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Requisitos: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800" smtClean="0">
                <a:solidFill>
                  <a:srgbClr val="080808"/>
                </a:solidFill>
              </a:rPr>
              <a:t>Beneficiarios de los programas oficiales de FPI o FPU en un centro de la UGR, o becario homologado de la UGR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800" smtClean="0">
                <a:solidFill>
                  <a:srgbClr val="080808"/>
                </a:solidFill>
              </a:rPr>
              <a:t>Haber concurrido a la convocatoria de estancias de movilidad posdoctoral del MICINN del año 2011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800" smtClean="0">
                <a:solidFill>
                  <a:srgbClr val="080808"/>
                </a:solidFill>
              </a:rPr>
              <a:t>Admisión en el centro de destino extranjero</a:t>
            </a:r>
          </a:p>
          <a:p>
            <a:pPr eaLnBrk="1" hangingPunct="1">
              <a:lnSpc>
                <a:spcPct val="90000"/>
              </a:lnSpc>
            </a:pPr>
            <a:endParaRPr lang="es-ES" sz="1800" smtClean="0">
              <a:solidFill>
                <a:srgbClr val="08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PLAN PROPIO DE INVESTIGACIÓN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ES" sz="3200" smtClean="0">
              <a:solidFill>
                <a:schemeClr val="bg2"/>
              </a:solidFill>
            </a:endParaRPr>
          </a:p>
          <a:p>
            <a:pPr eaLnBrk="1" hangingPunct="1"/>
            <a:r>
              <a:rPr lang="es-ES" sz="3200" smtClean="0">
                <a:solidFill>
                  <a:schemeClr val="bg2"/>
                </a:solidFill>
              </a:rPr>
              <a:t>OBJETIVOS PRINCIPALES</a:t>
            </a:r>
          </a:p>
          <a:p>
            <a:pPr eaLnBrk="1" hangingPunct="1"/>
            <a:r>
              <a:rPr lang="es-ES" sz="3200" smtClean="0">
                <a:solidFill>
                  <a:schemeClr val="bg2"/>
                </a:solidFill>
              </a:rPr>
              <a:t>LÍNEAS DE ACTUACIÓN</a:t>
            </a:r>
          </a:p>
          <a:p>
            <a:pPr eaLnBrk="1" hangingPunct="1"/>
            <a:r>
              <a:rPr lang="es-ES" sz="3200" smtClean="0">
                <a:solidFill>
                  <a:schemeClr val="bg2"/>
                </a:solidFill>
              </a:rPr>
              <a:t>NORMAS GENERALES DE LAS CONVOCATORIAS</a:t>
            </a:r>
          </a:p>
          <a:p>
            <a:pPr eaLnBrk="1" hangingPunct="1"/>
            <a:r>
              <a:rPr lang="es-ES" sz="3200" smtClean="0">
                <a:solidFill>
                  <a:schemeClr val="bg2"/>
                </a:solidFill>
              </a:rPr>
              <a:t>20 PROGRAMAS ESPECÍFICOS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765E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76765E"/>
              </a:gs>
              <a:gs pos="100000">
                <a:srgbClr val="FF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33CC"/>
                </a:solidFill>
              </a:rPr>
              <a:t>P. 9: INCORPORACIÓN </a:t>
            </a:r>
            <a:br>
              <a:rPr lang="es-ES" b="1" smtClean="0">
                <a:solidFill>
                  <a:srgbClr val="0033CC"/>
                </a:solidFill>
              </a:rPr>
            </a:br>
            <a:r>
              <a:rPr lang="es-ES" b="1" smtClean="0">
                <a:solidFill>
                  <a:srgbClr val="0033CC"/>
                </a:solidFill>
              </a:rPr>
              <a:t>	  DE DOCTORES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Facilitar la reincorporación de doctoras y doctores que hayan concluido su etapa de perfeccionamiento en otro centro o universidad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Contratos por obra y servicio determinado. Período máximo 60 meses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Incorporación a equipos de investigación de la UGR con proyectos de investigación en curso del programa marco de la Unión Europea, del plan nacional o del plan andaluz.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Requisitos de los solicitantes (programas Ramón y Cajal o Juan de la Cierva)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80808"/>
                </a:solidFill>
              </a:rPr>
              <a:t>Aspectos en el baremo de selección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400" smtClean="0">
              <a:solidFill>
                <a:srgbClr val="08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765E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3600" b="1" smtClean="0">
                <a:solidFill>
                  <a:srgbClr val="336600"/>
                </a:solidFill>
              </a:rPr>
              <a:t>MOVILIDAD Y PERFECCIONAMIENTO DE PERSONAL INVESTIGADOR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80808"/>
                </a:solidFill>
              </a:rPr>
              <a:t>Programas 7,8,9,10,11,12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765E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765E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3000" b="1" smtClean="0">
                <a:solidFill>
                  <a:srgbClr val="336600"/>
                </a:solidFill>
              </a:rPr>
              <a:t>P.10: ESTANCIAS BREVES EN OTROS CENTROS DE INVESTIGACIÓN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Actualización del conocimiento, adquisición de nuevas técnicas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Duración mínima y máxima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Programa cofinanciado al 50%. Autorización de desplazamiento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Beneficiarios. Distribución adecuada de las ayudas por grupos de investigación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Valoración positiva: convenio de colaboración UGR y organismo del centro de destino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765E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765E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6600"/>
                </a:solidFill>
              </a:rPr>
              <a:t>P.11: PROFESORES Y CIENTÍFICOS VISITANTES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Intercambio y actualización de conocimientos e información científica mediante la permanencia en la UGR de profesores e investigadores de otras universidades o centros de investigación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Duración mínima y máxima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Programa cofinanciado al 50%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Ayudas destinadas a gastos de alojamiento y manutención del investigador en residencias universitarias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Criterios de selección con carácter general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765E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765E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3500" b="1" smtClean="0">
                <a:solidFill>
                  <a:srgbClr val="006600"/>
                </a:solidFill>
              </a:rPr>
              <a:t>P. 12: ORGANIZACIÓN DE REUNIONES CIENTÍFICAS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Intercambio y difusión de conocimientos entre profesorado y personal investigador de la UGR y de otros centros 	</a:t>
            </a:r>
          </a:p>
          <a:p>
            <a:pPr lvl="2" eaLnBrk="1" hangingPunct="1"/>
            <a:r>
              <a:rPr lang="es-ES" sz="3100" smtClean="0">
                <a:solidFill>
                  <a:srgbClr val="080808"/>
                </a:solidFill>
              </a:rPr>
              <a:t>Organización de congresos, seminarios, otras reuniones científicas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La UGR debe ser siempre titular o partícipe en la organización</a:t>
            </a:r>
          </a:p>
          <a:p>
            <a:pPr eaLnBrk="1" hangingPunct="1"/>
            <a:r>
              <a:rPr lang="es-ES" sz="2400" smtClean="0">
                <a:solidFill>
                  <a:srgbClr val="080808"/>
                </a:solidFill>
              </a:rPr>
              <a:t>Criterios de selección: interés científico de la propuesta y beneficios que reporta a la investigación de la UGR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765E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765E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rgbClr val="006600"/>
                </a:solidFill>
              </a:rPr>
              <a:t>P.13: PARTICIPACIÓN EN CONGRESOS Y REUNIONES CIENTÍFICO-TÉCNICAS DE CARÁCTER INTERNACIONAL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80808"/>
                </a:solidFill>
              </a:rPr>
              <a:t>Sufragar a </a:t>
            </a:r>
            <a:r>
              <a:rPr lang="es-ES" b="1" smtClean="0">
                <a:solidFill>
                  <a:srgbClr val="080808"/>
                </a:solidFill>
              </a:rPr>
              <a:t>jóvenes investigadores</a:t>
            </a:r>
            <a:r>
              <a:rPr lang="es-ES" smtClean="0">
                <a:solidFill>
                  <a:srgbClr val="080808"/>
                </a:solidFill>
              </a:rPr>
              <a:t> parte de los gastos ocasionados en conceptos de desplazamiento y estancia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80808"/>
                </a:solidFill>
              </a:rPr>
              <a:t>Carácter internacional y celebración en el extranjero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80808"/>
                </a:solidFill>
              </a:rPr>
              <a:t>Presentación y aceptación de la ponencia, comunicación o póster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>
                <a:solidFill>
                  <a:srgbClr val="080808"/>
                </a:solidFill>
              </a:rPr>
              <a:t>Cofinanciación al 50%. Autorización de desplazamiento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3200" b="1" smtClean="0">
                <a:solidFill>
                  <a:srgbClr val="0000FF"/>
                </a:solidFill>
              </a:rPr>
              <a:t>ACCIONES COMPLEMENTARIAS</a:t>
            </a:r>
            <a:r>
              <a:rPr lang="es-ES" sz="2800" b="1" smtClean="0">
                <a:solidFill>
                  <a:srgbClr val="0000FF"/>
                </a:solidFill>
              </a:rPr>
              <a:t/>
            </a:r>
            <a:br>
              <a:rPr lang="es-ES" sz="2800" b="1" smtClean="0">
                <a:solidFill>
                  <a:srgbClr val="0000FF"/>
                </a:solidFill>
              </a:rPr>
            </a:br>
            <a:r>
              <a:rPr lang="es-ES" sz="2000" b="1" smtClean="0">
                <a:solidFill>
                  <a:srgbClr val="0000FF"/>
                </a:solidFill>
              </a:rPr>
              <a:t>APOYO A LAS TAREAS Y ACTIVIDADES DE INVESTIGACIÓN DE CALIDAD Y EL DESARROLLO DE CONVENIOS DE COLABORACIÓN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PROGRAMAS, 16, 17, 18, 19, 20</a:t>
            </a:r>
          </a:p>
          <a:p>
            <a:pPr eaLnBrk="1" hangingPunct="1"/>
            <a:endParaRPr 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65E47"/>
          </a:solidFill>
        </p:spPr>
        <p:txBody>
          <a:bodyPr/>
          <a:lstStyle/>
          <a:p>
            <a:pPr eaLnBrk="1" hangingPunct="1"/>
            <a:r>
              <a:rPr lang="es-ES" sz="3000" b="1" dirty="0" smtClean="0">
                <a:solidFill>
                  <a:schemeClr val="bg2"/>
                </a:solidFill>
              </a:rPr>
              <a:t>P. 16: REPARACIÓN DE </a:t>
            </a:r>
            <a:br>
              <a:rPr lang="es-ES" sz="3000" b="1" dirty="0" smtClean="0">
                <a:solidFill>
                  <a:schemeClr val="bg2"/>
                </a:solidFill>
              </a:rPr>
            </a:br>
            <a:r>
              <a:rPr lang="es-ES" sz="3000" b="1" dirty="0" smtClean="0">
                <a:solidFill>
                  <a:schemeClr val="bg2"/>
                </a:solidFill>
              </a:rPr>
              <a:t>	MATERIAL CIENTÍFICO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3200" smtClean="0">
                <a:solidFill>
                  <a:srgbClr val="000000"/>
                </a:solidFill>
              </a:rPr>
              <a:t>Apoyo económico a reparación de equipos científicos de Departamentos, Institutos o Centros de Investigación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32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3200" smtClean="0">
                <a:solidFill>
                  <a:srgbClr val="000000"/>
                </a:solidFill>
              </a:rPr>
              <a:t>Ayuda del 50% como máximo del coste total</a:t>
            </a:r>
          </a:p>
          <a:p>
            <a:pPr eaLnBrk="1" hangingPunct="1">
              <a:lnSpc>
                <a:spcPct val="90000"/>
              </a:lnSpc>
            </a:pPr>
            <a:endParaRPr lang="es-E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7010400" cy="1295400"/>
          </a:xfrm>
          <a:solidFill>
            <a:srgbClr val="765E47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es-ES" sz="2800" b="1" dirty="0" smtClean="0">
                <a:solidFill>
                  <a:schemeClr val="bg2"/>
                </a:solidFill>
              </a:rPr>
              <a:t>P. 17: AYUDAS PARA LA UTILIZACIÓN DEL CIC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r>
              <a:rPr lang="es-ES" sz="3200" smtClean="0">
                <a:solidFill>
                  <a:srgbClr val="000000"/>
                </a:solidFill>
              </a:rPr>
              <a:t>Ayudar a los profesores e investigadores de la UGR en los gastos derivados del uso de grandes equipos y técnicas del CIC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32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ES" sz="3200" smtClean="0">
                <a:solidFill>
                  <a:srgbClr val="000000"/>
                </a:solidFill>
              </a:rPr>
              <a:t>Ayudas cofinanciadas al 50% por Dpto, Instituto, Grupo o Proyecto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65E47"/>
          </a:solidFill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chemeClr val="bg2"/>
                </a:solidFill>
              </a:rPr>
              <a:t>P. 18: ACCIONES ESPECIALES Y 	APOYO A CONVENIOS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000000"/>
                </a:solidFill>
              </a:rPr>
              <a:t>Apoyar actuaciones científicas con carácter especial y/o que surjan de forma imprevista</a:t>
            </a:r>
          </a:p>
          <a:p>
            <a:pPr eaLnBrk="1" hangingPunct="1"/>
            <a:r>
              <a:rPr lang="es-ES" sz="2400" smtClean="0">
                <a:solidFill>
                  <a:srgbClr val="000000"/>
                </a:solidFill>
              </a:rPr>
              <a:t>Apoyo preferente a convenios bilaterales de colaboración de carácter nacional entre la UGR y otras instituciones a través de la cofinanciación</a:t>
            </a:r>
          </a:p>
          <a:p>
            <a:pPr eaLnBrk="1" hangingPunct="1"/>
            <a:r>
              <a:rPr lang="es-ES" sz="2400" smtClean="0">
                <a:solidFill>
                  <a:srgbClr val="000000"/>
                </a:solidFill>
              </a:rPr>
              <a:t>Subvencionar actividades complementarias a los proyectos de investigación, prioritariamente los financiados por el Programa Marco de la Unión Europea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OBJETIVOS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/>
              <a:t>Incrementar y potenciar los recursos humanos dedicados a la investigación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Fomentar e incentivar la movilidad de investigadores y el intercambio científico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Reconocer y recompensar la actividad investigadora de excelencia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Apoyar las tareas de investigación en el marco de los convenios de colaboración  entre la UGR y otras instituciones</a:t>
            </a:r>
          </a:p>
          <a:p>
            <a:pPr eaLnBrk="1" hangingPunct="1">
              <a:lnSpc>
                <a:spcPct val="90000"/>
              </a:lnSpc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65E47"/>
          </a:solidFill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chemeClr val="bg2"/>
                </a:solidFill>
              </a:rPr>
              <a:t>Programa 19: ANTICIPOS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Apoyo al desarrollo de proyectos de investigación de la UGR</a:t>
            </a:r>
          </a:p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Solicitudes a cargo de los investigadores principales de proyectos, contratos o convenios</a:t>
            </a:r>
          </a:p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Preferencia de anticipos destinados a contratación y gastos de personal</a:t>
            </a:r>
          </a:p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Garantía de devolución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765E47"/>
            </a:gs>
            <a:gs pos="100000">
              <a:srgbClr val="FF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65E47"/>
          </a:solidFill>
        </p:spPr>
        <p:txBody>
          <a:bodyPr/>
          <a:lstStyle/>
          <a:p>
            <a:pPr eaLnBrk="1" hangingPunct="1"/>
            <a:r>
              <a:rPr lang="es-ES" sz="2800" b="1" smtClean="0">
                <a:solidFill>
                  <a:schemeClr val="bg2"/>
                </a:solidFill>
              </a:rPr>
              <a:t>P. 2O: CONTRATOS-PROGRAMA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00000"/>
                </a:solidFill>
              </a:rPr>
              <a:t>Apoyo a acciones encaminadas a la mejora de la actividad investigadora a través de contratos-programa con Centros, Departamentos, o Institutos Universitarios. Potenciar el desarrollo de líneas prioritarias de investigación de la UGR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00000"/>
                </a:solidFill>
              </a:rPr>
              <a:t>Financiación por objetivos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smtClean="0">
                <a:solidFill>
                  <a:srgbClr val="000000"/>
                </a:solidFill>
              </a:rPr>
              <a:t>Otros beneficiarios: colectivos amplios de investigadores de la UGR que desarrollen líneas de investigación interdisciplinares de interés estratégico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3200" b="1" smtClean="0"/>
              <a:t>RECONOCER Y RECOMPENSAR LA ACTIVIDAD INVESTIGADORA DE EXCELENCIA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PROGRAMAS 14 Y 15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/>
              <a:t>P. 14: PREMIOS DE 	INVESTIGACIÓN</a:t>
            </a:r>
          </a:p>
        </p:txBody>
      </p:sp>
      <p:sp>
        <p:nvSpPr>
          <p:cNvPr id="95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000" smtClean="0"/>
              <a:t>PREMIO “UNIVERSIDAD DE GRANADA” A LA DIVULGACIÓN CIENTÍFICA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800" smtClean="0"/>
              <a:t>Obras inéditas o publicadas en editoriales de reconocido prestigio en los dos últimos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800" smtClean="0"/>
              <a:t>Actividades de Divulgación de la Ciencia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800" smtClean="0"/>
              <a:t>Candidaturas 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/>
              <a:t>PREMIO “UNIVERSIDAD DE GRANADA” A TRABAJOS DE INVESTIGACIÓN DE EXCELENCIA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800" smtClean="0"/>
              <a:t>Trabajos de investigación  publicados (2008, 2009) con alto grado de reconocimiento por la comunidad científica inernacional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1800" smtClean="0"/>
              <a:t>En colaboración con la Biblioteca se seleccionarán los trabajos en cada una de las ramas del conocimiento, según índices de impacto y parámetros bibliométricos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smtClean="0"/>
          </a:p>
          <a:p>
            <a:pPr lvl="2"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/>
              <a:t>PROGRAMA 15: SABÁTICOS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Incentivar y apoyar la realización de actividades de formación, especialización y perfeccionamiento docente e investigador del profesorado de la UGR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Condiciones del programa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Requisitos de los solicitantes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Criterios de selección y obligaciones de los beneficiarios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PRINCIPALES LÍNEAS DE ACTUACIÓN</a:t>
            </a:r>
          </a:p>
        </p:txBody>
      </p:sp>
      <p:sp>
        <p:nvSpPr>
          <p:cNvPr id="1075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>
                <a:solidFill>
                  <a:schemeClr val="bg2"/>
                </a:solidFill>
              </a:rPr>
              <a:t>INCENTIVACIÓN DE LA ACTIVIDAD INVESTIGADORA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>
                <a:solidFill>
                  <a:schemeClr val="bg2"/>
                </a:solidFill>
              </a:rPr>
              <a:t>POTENCIACIÓN DE LOS RECURSOS HUMANOS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>
                <a:solidFill>
                  <a:schemeClr val="bg2">
                    <a:lumMod val="90000"/>
                  </a:schemeClr>
                </a:solidFill>
              </a:rPr>
              <a:t>MOVILIDAD Y PERFECCIONAMIENTO DE PERSONAL INVESTIGADOR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>
                <a:solidFill>
                  <a:schemeClr val="bg2">
                    <a:lumMod val="75000"/>
                  </a:schemeClr>
                </a:solidFill>
              </a:rPr>
              <a:t>RECONOCIMIENTO DE LA ACTIVIDAD INVESTIGADORA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>
                <a:solidFill>
                  <a:srgbClr val="FFC000"/>
                </a:solidFill>
              </a:rPr>
              <a:t>ACCIONES COMPLEMENTARIAS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s-ES" sz="2400" dirty="0" smtClean="0"/>
              <a:t>AYUDAS A LA TRANSFERENCIA DE RESULTADOS DE INVESTIGACIÓN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NORMAS GENERALES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La Filosofía: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000" dirty="0" smtClean="0"/>
              <a:t>Carácter subsidiario y complementario </a:t>
            </a:r>
            <a:r>
              <a:rPr lang="es-ES" sz="2100" dirty="0" smtClean="0"/>
              <a:t>(Planes Europeo, Nacional y Andaluz de Investigación)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Los Requisitos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dirty="0" smtClean="0"/>
              <a:t>Nacionalidad, Unión Europea, Residencia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dirty="0" smtClean="0"/>
              <a:t>Vinculación a la UGR: PDI, Alumnado, Personal Investigador en Formación 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La vía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dirty="0" smtClean="0"/>
              <a:t>Solicitudes (http:// invest.ugr.es)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dirty="0" smtClean="0"/>
              <a:t>Vía telemática y de forma impresa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100" dirty="0" smtClean="0"/>
              <a:t>Estado de tramitación de solicitudes y subsanación de defectos o aporte de documentación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NORMAS GENERALES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Evaluaciones y Resoluciones</a:t>
            </a:r>
          </a:p>
          <a:p>
            <a:pPr lvl="1" eaLnBrk="1" hangingPunct="1"/>
            <a:r>
              <a:rPr lang="es-ES" smtClean="0"/>
              <a:t>La Comisión de Investigación. Composición y funciones</a:t>
            </a:r>
          </a:p>
          <a:p>
            <a:pPr lvl="1" eaLnBrk="1" hangingPunct="1"/>
            <a:r>
              <a:rPr lang="es-ES" smtClean="0"/>
              <a:t>Comunicación de las resoluciones y recursos o alegaciones</a:t>
            </a:r>
          </a:p>
          <a:p>
            <a:pPr eaLnBrk="1" hangingPunct="1"/>
            <a:r>
              <a:rPr lang="es-ES" smtClean="0"/>
              <a:t>Justificación de las Ayudas</a:t>
            </a:r>
          </a:p>
          <a:p>
            <a:pPr lvl="1" eaLnBrk="1" hangingPunct="1"/>
            <a:r>
              <a:rPr lang="es-ES" smtClean="0"/>
              <a:t>Plazos, justificantes de gastos y memorias</a:t>
            </a:r>
          </a:p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sz="3600" b="1" smtClean="0"/>
              <a:t>INCENTIVACIÓN A LA ACTIVIDAD INVESTIGADORA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Programas 1, 2 , 3,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010400" cy="1295400"/>
          </a:xfrm>
          <a:solidFill>
            <a:srgbClr val="800080"/>
          </a:solidFill>
          <a:ln>
            <a:solidFill>
              <a:srgbClr val="800080"/>
            </a:solidFill>
          </a:ln>
        </p:spPr>
        <p:txBody>
          <a:bodyPr/>
          <a:lstStyle/>
          <a:p>
            <a:pPr eaLnBrk="1" hangingPunct="1"/>
            <a:r>
              <a:rPr lang="es-ES" smtClean="0">
                <a:solidFill>
                  <a:srgbClr val="FFFF00"/>
                </a:solidFill>
              </a:rPr>
              <a:t>PROYECTOS DE INVESTIGACIÓN PRECOMPETITIVOS</a:t>
            </a:r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2057400"/>
            <a:ext cx="701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Apoyo a grupos de investigación no consolidados  o equipos emergentes a través de la financiación de proyectos 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Organización y preparación de proyectos para las convocatorias de investigación internacionales, nacionales y autonómicas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Importe máximo 3000 euros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Requisitos y criterios de valoración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400" smtClean="0"/>
          </a:p>
          <a:p>
            <a:pPr eaLnBrk="1" hangingPunct="1">
              <a:lnSpc>
                <a:spcPct val="90000"/>
              </a:lnSpc>
            </a:pPr>
            <a:endParaRPr lang="es-ES" smtClean="0"/>
          </a:p>
          <a:p>
            <a:pPr eaLnBrk="1" hangingPunct="1">
              <a:lnSpc>
                <a:spcPct val="90000"/>
              </a:lnSpc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rgbClr val="FFFF00"/>
                </a:solidFill>
              </a:rPr>
              <a:t>P. 2: COFINANCIACIÓN DE CONTRATOS OBTENIDOS EN EL PROGRAMA DE PERSONAL TÉCNICO DEL MICINN</a:t>
            </a:r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400" smtClean="0">
                <a:solidFill>
                  <a:schemeClr val="tx1"/>
                </a:solidFill>
              </a:rPr>
              <a:t>OBJETIVO: CONTRATACIÓN DE TÉCNICOS DE APOYO ADSCRITOS A PROYECTOS Y CENTROS DE INVESTIGACIÓN DE LA UGR</a:t>
            </a:r>
          </a:p>
          <a:p>
            <a:pPr eaLnBrk="1" hangingPunct="1"/>
            <a:r>
              <a:rPr lang="es-ES" sz="2400" smtClean="0">
                <a:solidFill>
                  <a:schemeClr val="tx1"/>
                </a:solidFill>
              </a:rPr>
              <a:t>DOS MODALIDADES EN EL SUBPROGRAMA PERSONAL TÉCNICO DE APOYO</a:t>
            </a:r>
          </a:p>
          <a:p>
            <a:pPr lvl="1" eaLnBrk="1" hangingPunct="1"/>
            <a:r>
              <a:rPr lang="es-ES" sz="2100" smtClean="0">
                <a:solidFill>
                  <a:schemeClr val="tx1"/>
                </a:solidFill>
              </a:rPr>
              <a:t>TÉCNICOS DE INFRAESTRUCTURAS CIENTÍFICO-TECNOLÓGICAS</a:t>
            </a:r>
          </a:p>
          <a:p>
            <a:pPr lvl="1" eaLnBrk="1" hangingPunct="1"/>
            <a:r>
              <a:rPr lang="es-ES" sz="2100" smtClean="0">
                <a:solidFill>
                  <a:schemeClr val="tx1"/>
                </a:solidFill>
              </a:rPr>
              <a:t>TÉCNICOS DE PROYECTOS I+D</a:t>
            </a:r>
          </a:p>
          <a:p>
            <a:pPr eaLnBrk="1" hangingPunct="1"/>
            <a:r>
              <a:rPr lang="es-ES" sz="2400" smtClean="0">
                <a:solidFill>
                  <a:schemeClr val="tx1"/>
                </a:solidFill>
              </a:rPr>
              <a:t>PERÍODO: TRES AÑOS EN CONFINANCIACIÓN CON EL PLAN PROPIO</a:t>
            </a:r>
          </a:p>
          <a:p>
            <a:pPr lvl="1" eaLnBrk="1" hangingPunct="1"/>
            <a:endParaRPr lang="es-ES" sz="2100" smtClean="0">
              <a:solidFill>
                <a:schemeClr val="tx1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s-ES" sz="21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theme/theme1.xml><?xml version="1.0" encoding="utf-8"?>
<a:theme xmlns:a="http://schemas.openxmlformats.org/drawingml/2006/main" name="1_Cascada">
  <a:themeElements>
    <a:clrScheme name="1_Cascada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1_Casca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ascada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scada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scada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presentaciones\Alta tensión.pot</Template>
  <TotalTime>895</TotalTime>
  <Words>1727</Words>
  <Application>Microsoft Office PowerPoint</Application>
  <PresentationFormat>Presentación en pantalla (4:3)</PresentationFormat>
  <Paragraphs>178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1_Cascada</vt:lpstr>
      <vt:lpstr>PLAN PROPIO DE INV ESTIGACIÓN DE LA UGR  2011/12 </vt:lpstr>
      <vt:lpstr>PLAN PROPIO DE INVESTIGACIÓN</vt:lpstr>
      <vt:lpstr>OBJETIVOS </vt:lpstr>
      <vt:lpstr>PRINCIPALES LÍNEAS DE ACTUACIÓN</vt:lpstr>
      <vt:lpstr>NORMAS GENERALES</vt:lpstr>
      <vt:lpstr>NORMAS GENERALES 2</vt:lpstr>
      <vt:lpstr>INCENTIVACIÓN A LA ACTIVIDAD INVESTIGADORA</vt:lpstr>
      <vt:lpstr>PROYECTOS DE INVESTIGACIÓN PRECOMPETITIVOS</vt:lpstr>
      <vt:lpstr>P. 2: COFINANCIACIÓN DE CONTRATOS OBTENIDOS EN EL PROGRAMA DE PERSONAL TÉCNICO DEL MICINN</vt:lpstr>
      <vt:lpstr>P3. AYUDAS A LA INTERNACIONALIZACIÓN A. PREPARACIÓN DE PROYECTOS DE INVESTIGACIÓN INTERNACIONALES</vt:lpstr>
      <vt:lpstr>P. 3: AYUDAS A LA INTERNACIONALIZACIÓN  B. ACCIONES INTEGRADAS</vt:lpstr>
      <vt:lpstr>P.4: AYUDA A LAS REVISTAS DE LA UGR</vt:lpstr>
      <vt:lpstr>POTENCIACIÓN DE LOS RECURSOS HUMANOS</vt:lpstr>
      <vt:lpstr>PROGRAMA 5:  BECAS DE INICIACIÓN A LA INVESTIGACIÓN</vt:lpstr>
      <vt:lpstr>PROGRAMA 6: FORMACIÓN DE INVESTIGADORES A. BECAS-CONTRATOS FPU</vt:lpstr>
      <vt:lpstr>PROGRAMA 6: FORMACIÓN DE INVESTIGADORES B. CONTRATOS HOMOLOGADOS EN COFINANCIACIÓN CON PROYECTOS</vt:lpstr>
      <vt:lpstr>P. 6: FORMACIÓN DE INVESTIGADORES C. BECAS-CONTRATOS EN COLABORACIÓN CON INSTITUCIONES, EMPRESAS O ENTIDADES</vt:lpstr>
      <vt:lpstr>PROGRAMA 7: CONTRATOS     PUENTE</vt:lpstr>
      <vt:lpstr>P. 8:PERFECCIONAMIENTO   DE DOCTORES</vt:lpstr>
      <vt:lpstr>P. 9: INCORPORACIÓN     DE DOCTORES</vt:lpstr>
      <vt:lpstr>MOVILIDAD Y PERFECCIONAMIENTO DE PERSONAL INVESTIGADOR</vt:lpstr>
      <vt:lpstr>P.10: ESTANCIAS BREVES EN OTROS CENTROS DE INVESTIGACIÓN</vt:lpstr>
      <vt:lpstr>P.11: PROFESORES Y CIENTÍFICOS VISITANTES</vt:lpstr>
      <vt:lpstr>P. 12: ORGANIZACIÓN DE REUNIONES CIENTÍFICAS</vt:lpstr>
      <vt:lpstr>P.13: PARTICIPACIÓN EN CONGRESOS Y REUNIONES CIENTÍFICO-TÉCNICAS DE CARÁCTER INTERNACIONAL</vt:lpstr>
      <vt:lpstr>ACCIONES COMPLEMENTARIAS APOYO A LAS TAREAS Y ACTIVIDADES DE INVESTIGACIÓN DE CALIDAD Y EL DESARROLLO DE CONVENIOS DE COLABORACIÓN</vt:lpstr>
      <vt:lpstr>P. 16: REPARACIÓN DE   MATERIAL CIENTÍFICO</vt:lpstr>
      <vt:lpstr>P. 17: AYUDAS PARA LA UTILIZACIÓN DEL CIC</vt:lpstr>
      <vt:lpstr>P. 18: ACCIONES ESPECIALES Y  APOYO A CONVENIOS</vt:lpstr>
      <vt:lpstr>Programa 19: ANTICIPOS</vt:lpstr>
      <vt:lpstr>P. 2O: CONTRATOS-PROGRAMA</vt:lpstr>
      <vt:lpstr>RECONOCER Y RECOMPENSAR LA ACTIVIDAD INVESTIGADORA DE EXCELENCIA</vt:lpstr>
      <vt:lpstr>P. 14: PREMIOS DE  INVESTIGACIÓN</vt:lpstr>
      <vt:lpstr>PROGRAMA 15: SABÁTICOS</vt:lpstr>
    </vt:vector>
  </TitlesOfParts>
  <Company>Dark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HISTORIA DE LAS MUJERES Y DE LA FAMILIA EN EL MÉXICO COLONIAL</dc:title>
  <dc:creator>@</dc:creator>
  <cp:lastModifiedBy>Torres-Salinas</cp:lastModifiedBy>
  <cp:revision>180</cp:revision>
  <dcterms:created xsi:type="dcterms:W3CDTF">2006-09-11T15:41:07Z</dcterms:created>
  <dcterms:modified xsi:type="dcterms:W3CDTF">2011-12-16T10:06:54Z</dcterms:modified>
</cp:coreProperties>
</file>