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07" r:id="rId3"/>
    <p:sldId id="312" r:id="rId4"/>
    <p:sldId id="304" r:id="rId5"/>
    <p:sldId id="306" r:id="rId6"/>
    <p:sldId id="293" r:id="rId7"/>
    <p:sldId id="257" r:id="rId8"/>
    <p:sldId id="322" r:id="rId9"/>
    <p:sldId id="347" r:id="rId10"/>
    <p:sldId id="258" r:id="rId11"/>
    <p:sldId id="305" r:id="rId12"/>
    <p:sldId id="309" r:id="rId13"/>
    <p:sldId id="296" r:id="rId14"/>
    <p:sldId id="358" r:id="rId15"/>
    <p:sldId id="294" r:id="rId16"/>
    <p:sldId id="348" r:id="rId17"/>
    <p:sldId id="325" r:id="rId18"/>
    <p:sldId id="359" r:id="rId19"/>
    <p:sldId id="340" r:id="rId20"/>
    <p:sldId id="310" r:id="rId21"/>
    <p:sldId id="333" r:id="rId22"/>
    <p:sldId id="299" r:id="rId23"/>
    <p:sldId id="295" r:id="rId24"/>
    <p:sldId id="311" r:id="rId25"/>
    <p:sldId id="336" r:id="rId26"/>
    <p:sldId id="337" r:id="rId27"/>
    <p:sldId id="349" r:id="rId28"/>
    <p:sldId id="341" r:id="rId29"/>
    <p:sldId id="300" r:id="rId30"/>
    <p:sldId id="314" r:id="rId31"/>
    <p:sldId id="357" r:id="rId32"/>
    <p:sldId id="342" r:id="rId33"/>
    <p:sldId id="334" r:id="rId34"/>
    <p:sldId id="344" r:id="rId35"/>
    <p:sldId id="343" r:id="rId36"/>
    <p:sldId id="345" r:id="rId37"/>
    <p:sldId id="339" r:id="rId38"/>
    <p:sldId id="350" r:id="rId39"/>
    <p:sldId id="330" r:id="rId40"/>
    <p:sldId id="318" r:id="rId41"/>
    <p:sldId id="360" r:id="rId42"/>
    <p:sldId id="332" r:id="rId43"/>
    <p:sldId id="319" r:id="rId44"/>
    <p:sldId id="335" r:id="rId45"/>
    <p:sldId id="346" r:id="rId46"/>
    <p:sldId id="356" r:id="rId47"/>
    <p:sldId id="351" r:id="rId48"/>
    <p:sldId id="352" r:id="rId49"/>
    <p:sldId id="353" r:id="rId50"/>
    <p:sldId id="354" r:id="rId51"/>
    <p:sldId id="355" r:id="rId52"/>
    <p:sldId id="323" r:id="rId53"/>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62" autoAdjust="0"/>
    <p:restoredTop sz="94660" autoAdjust="0"/>
  </p:normalViewPr>
  <p:slideViewPr>
    <p:cSldViewPr>
      <p:cViewPr>
        <p:scale>
          <a:sx n="90" d="100"/>
          <a:sy n="90" d="100"/>
        </p:scale>
        <p:origin x="-9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ES"/>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CF3F318-5372-4346-88F4-5190201C041F}" type="datetimeFigureOut">
              <a:rPr lang="es-ES" smtClean="0"/>
              <a:pPr/>
              <a:t>04/11/2011</a:t>
            </a:fld>
            <a:endParaRPr lang="es-ES"/>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s-ES"/>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F2EFFC3-D7F9-453E-B7E1-D7C1620789B4}" type="slidenum">
              <a:rPr lang="es-ES" smtClean="0"/>
              <a:pPr/>
              <a:t>‹Nº›</a:t>
            </a:fld>
            <a:endParaRPr lang="es-ES"/>
          </a:p>
        </p:txBody>
      </p:sp>
    </p:spTree>
    <p:extLst>
      <p:ext uri="{BB962C8B-B14F-4D97-AF65-F5344CB8AC3E}">
        <p14:creationId xmlns:p14="http://schemas.microsoft.com/office/powerpoint/2010/main" val="297114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AU" smtClean="0"/>
          </a:p>
        </p:txBody>
      </p:sp>
      <p:sp>
        <p:nvSpPr>
          <p:cNvPr id="68612" name="Slide Number Placeholder 3"/>
          <p:cNvSpPr>
            <a:spLocks noGrp="1"/>
          </p:cNvSpPr>
          <p:nvPr>
            <p:ph type="sldNum" sz="quarter" idx="5"/>
          </p:nvPr>
        </p:nvSpPr>
        <p:spPr>
          <a:noFill/>
        </p:spPr>
        <p:txBody>
          <a:bodyPr/>
          <a:lstStyle/>
          <a:p>
            <a:fld id="{63876DF9-D187-4D4D-A2F0-D11ACB008C56}" type="slidenum">
              <a:rPr lang="zh-TW" altLang="en-US" smtClean="0"/>
              <a:pPr/>
              <a:t>19</a:t>
            </a:fld>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FADBD9C-8F69-4E5E-B65F-771FA7E4E23D}" type="datetimeFigureOut">
              <a:rPr lang="es-ES" smtClean="0"/>
              <a:pPr/>
              <a:t>04/11/2011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F8609E-BECE-40CD-B9A4-30ECF314EA7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FADBD9C-8F69-4E5E-B65F-771FA7E4E23D}" type="datetimeFigureOut">
              <a:rPr lang="es-ES" smtClean="0"/>
              <a:pPr/>
              <a:t>04/11/2011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F8609E-BECE-40CD-B9A4-30ECF314EA7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FADBD9C-8F69-4E5E-B65F-771FA7E4E23D}" type="datetimeFigureOut">
              <a:rPr lang="es-ES" smtClean="0"/>
              <a:pPr/>
              <a:t>04/11/2011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F8609E-BECE-40CD-B9A4-30ECF314EA7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FADBD9C-8F69-4E5E-B65F-771FA7E4E23D}" type="datetimeFigureOut">
              <a:rPr lang="es-ES" smtClean="0"/>
              <a:pPr/>
              <a:t>04/11/2011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F8609E-BECE-40CD-B9A4-30ECF314EA7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FADBD9C-8F69-4E5E-B65F-771FA7E4E23D}" type="datetimeFigureOut">
              <a:rPr lang="es-ES" smtClean="0"/>
              <a:pPr/>
              <a:t>04/11/2011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F8609E-BECE-40CD-B9A4-30ECF314EA7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FADBD9C-8F69-4E5E-B65F-771FA7E4E23D}" type="datetimeFigureOut">
              <a:rPr lang="es-ES" smtClean="0"/>
              <a:pPr/>
              <a:t>04/11/2011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7F8609E-BECE-40CD-B9A4-30ECF314EA7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FADBD9C-8F69-4E5E-B65F-771FA7E4E23D}" type="datetimeFigureOut">
              <a:rPr lang="es-ES" smtClean="0"/>
              <a:pPr/>
              <a:t>04/11/2011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7F8609E-BECE-40CD-B9A4-30ECF314EA7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FADBD9C-8F69-4E5E-B65F-771FA7E4E23D}" type="datetimeFigureOut">
              <a:rPr lang="es-ES" smtClean="0"/>
              <a:pPr/>
              <a:t>04/11/2011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7F8609E-BECE-40CD-B9A4-30ECF314EA7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FADBD9C-8F69-4E5E-B65F-771FA7E4E23D}" type="datetimeFigureOut">
              <a:rPr lang="es-ES" smtClean="0"/>
              <a:pPr/>
              <a:t>04/11/2011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7F8609E-BECE-40CD-B9A4-30ECF314EA7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FADBD9C-8F69-4E5E-B65F-771FA7E4E23D}" type="datetimeFigureOut">
              <a:rPr lang="es-ES" smtClean="0"/>
              <a:pPr/>
              <a:t>04/11/2011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7F8609E-BECE-40CD-B9A4-30ECF314EA7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FADBD9C-8F69-4E5E-B65F-771FA7E4E23D}" type="datetimeFigureOut">
              <a:rPr lang="es-ES" smtClean="0"/>
              <a:pPr/>
              <a:t>04/11/2011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7F8609E-BECE-40CD-B9A4-30ECF314EA7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DBD9C-8F69-4E5E-B65F-771FA7E4E23D}" type="datetimeFigureOut">
              <a:rPr lang="es-ES" smtClean="0"/>
              <a:pPr/>
              <a:t>04/11/2011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8609E-BECE-40CD-B9A4-30ECF314EA7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283968" y="2744882"/>
            <a:ext cx="4608512" cy="830997"/>
          </a:xfrm>
          <a:prstGeom prst="rect">
            <a:avLst/>
          </a:prstGeom>
          <a:noFill/>
          <a:ln>
            <a:solidFill>
              <a:schemeClr val="tx1">
                <a:lumMod val="95000"/>
                <a:lumOff val="5000"/>
              </a:schemeClr>
            </a:solidFill>
          </a:ln>
        </p:spPr>
        <p:txBody>
          <a:bodyPr wrap="square" rtlCol="0">
            <a:spAutoFit/>
          </a:bodyPr>
          <a:lstStyle/>
          <a:p>
            <a:pPr algn="ctr"/>
            <a:r>
              <a:rPr lang="es-ES" sz="3400" dirty="0" smtClean="0"/>
              <a:t>AULA DE FORMACIÓN</a:t>
            </a:r>
          </a:p>
          <a:p>
            <a:pPr algn="ctr"/>
            <a:r>
              <a:rPr lang="es-ES" sz="1400" dirty="0" smtClean="0"/>
              <a:t>Vicerrectorado de Política Científica e Investigación - UGR</a:t>
            </a:r>
            <a:endParaRPr lang="es-ES" sz="1400" dirty="0"/>
          </a:p>
        </p:txBody>
      </p:sp>
      <p:pic>
        <p:nvPicPr>
          <p:cNvPr id="12" name="11 Imagen" descr="publishing080922_560.jpg"/>
          <p:cNvPicPr>
            <a:picLocks noChangeAspect="1"/>
          </p:cNvPicPr>
          <p:nvPr/>
        </p:nvPicPr>
        <p:blipFill>
          <a:blip r:embed="rId2" cstate="print"/>
          <a:stretch>
            <a:fillRect/>
          </a:stretch>
        </p:blipFill>
        <p:spPr>
          <a:xfrm>
            <a:off x="611560" y="2444695"/>
            <a:ext cx="3747120" cy="2509232"/>
          </a:xfrm>
          <a:prstGeom prst="rect">
            <a:avLst/>
          </a:prstGeom>
        </p:spPr>
      </p:pic>
      <p:sp>
        <p:nvSpPr>
          <p:cNvPr id="14" name="13 CuadroTexto"/>
          <p:cNvSpPr txBox="1"/>
          <p:nvPr/>
        </p:nvSpPr>
        <p:spPr>
          <a:xfrm>
            <a:off x="395536" y="5036983"/>
            <a:ext cx="8280920" cy="1200329"/>
          </a:xfrm>
          <a:prstGeom prst="rect">
            <a:avLst/>
          </a:prstGeom>
          <a:noFill/>
        </p:spPr>
        <p:txBody>
          <a:bodyPr wrap="square" rtlCol="0">
            <a:spAutoFit/>
          </a:bodyPr>
          <a:lstStyle/>
          <a:p>
            <a:pPr algn="ctr"/>
            <a:r>
              <a:rPr lang="es-ES" sz="4400" b="1" dirty="0" smtClean="0">
                <a:solidFill>
                  <a:srgbClr val="FF0000"/>
                </a:solidFill>
              </a:rPr>
              <a:t>Daniel</a:t>
            </a:r>
            <a:r>
              <a:rPr lang="es-ES" sz="4400" dirty="0" smtClean="0">
                <a:solidFill>
                  <a:srgbClr val="FF0000"/>
                </a:solidFill>
              </a:rPr>
              <a:t> </a:t>
            </a:r>
            <a:r>
              <a:rPr lang="es-ES" sz="4400" b="1" dirty="0" smtClean="0">
                <a:solidFill>
                  <a:srgbClr val="FF0000"/>
                </a:solidFill>
              </a:rPr>
              <a:t>Torres-Salinas</a:t>
            </a:r>
          </a:p>
          <a:p>
            <a:pPr algn="ctr"/>
            <a:r>
              <a:rPr lang="es-ES" sz="2800" dirty="0" smtClean="0">
                <a:solidFill>
                  <a:schemeClr val="tx1">
                    <a:lumMod val="95000"/>
                    <a:lumOff val="5000"/>
                  </a:schemeClr>
                </a:solidFill>
              </a:rPr>
              <a:t>torressalinas@gmail.com  </a:t>
            </a:r>
            <a:endParaRPr lang="es-ES" sz="2800" dirty="0">
              <a:solidFill>
                <a:schemeClr val="tx1">
                  <a:lumMod val="95000"/>
                  <a:lumOff val="5000"/>
                </a:schemeClr>
              </a:solidFill>
            </a:endParaRPr>
          </a:p>
        </p:txBody>
      </p:sp>
      <p:sp>
        <p:nvSpPr>
          <p:cNvPr id="13" name="12 CuadroTexto"/>
          <p:cNvSpPr txBox="1"/>
          <p:nvPr/>
        </p:nvSpPr>
        <p:spPr>
          <a:xfrm>
            <a:off x="539552" y="836712"/>
            <a:ext cx="8352928" cy="1323439"/>
          </a:xfrm>
          <a:prstGeom prst="rect">
            <a:avLst/>
          </a:prstGeom>
          <a:noFill/>
          <a:ln>
            <a:noFill/>
          </a:ln>
        </p:spPr>
        <p:txBody>
          <a:bodyPr wrap="square" rtlCol="0">
            <a:spAutoFit/>
          </a:bodyPr>
          <a:lstStyle/>
          <a:p>
            <a:pPr algn="ctr"/>
            <a:r>
              <a:rPr lang="es-ES" sz="4000" b="1" dirty="0" smtClean="0">
                <a:solidFill>
                  <a:schemeClr val="tx1">
                    <a:lumMod val="95000"/>
                    <a:lumOff val="5000"/>
                  </a:schemeClr>
                </a:solidFill>
              </a:rPr>
              <a:t>CÓMO </a:t>
            </a:r>
            <a:r>
              <a:rPr lang="es-ES" sz="4000" b="1" dirty="0" smtClean="0">
                <a:solidFill>
                  <a:schemeClr val="tx1">
                    <a:lumMod val="95000"/>
                    <a:lumOff val="5000"/>
                  </a:schemeClr>
                </a:solidFill>
              </a:rPr>
              <a:t>PUBLICAR EN REVISTAS CIENTÍFICAS  DE IMPACTO</a:t>
            </a:r>
            <a:endParaRPr lang="es-ES" sz="4000" dirty="0">
              <a:solidFill>
                <a:schemeClr val="tx1">
                  <a:lumMod val="95000"/>
                  <a:lumOff val="5000"/>
                </a:schemeClr>
              </a:solidFill>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974" y="3688829"/>
            <a:ext cx="2476500" cy="6762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r"/>
            <a:r>
              <a:rPr lang="es-ES" sz="3600" b="1" dirty="0" smtClean="0">
                <a:solidFill>
                  <a:schemeClr val="tx1">
                    <a:lumMod val="95000"/>
                    <a:lumOff val="5000"/>
                  </a:schemeClr>
                </a:solidFill>
              </a:rPr>
              <a:t>¿Por qué publicar en revistas de impacto?</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395536" y="3316585"/>
            <a:ext cx="8351465" cy="1408559"/>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899592" y="2204864"/>
            <a:ext cx="7677150" cy="885825"/>
          </a:xfrm>
          <a:prstGeom prst="rect">
            <a:avLst/>
          </a:prstGeom>
          <a:noFill/>
          <a:ln w="9525">
            <a:noFill/>
            <a:miter lim="800000"/>
            <a:headEnd/>
            <a:tailEnd/>
          </a:ln>
        </p:spPr>
      </p:pic>
      <p:sp>
        <p:nvSpPr>
          <p:cNvPr id="8" name="7 CuadroTexto"/>
          <p:cNvSpPr txBox="1"/>
          <p:nvPr/>
        </p:nvSpPr>
        <p:spPr>
          <a:xfrm>
            <a:off x="1043608" y="5085184"/>
            <a:ext cx="7056784" cy="1384995"/>
          </a:xfrm>
          <a:prstGeom prst="rect">
            <a:avLst/>
          </a:prstGeom>
          <a:noFill/>
        </p:spPr>
        <p:txBody>
          <a:bodyPr wrap="square" rtlCol="0">
            <a:spAutoFit/>
          </a:bodyPr>
          <a:lstStyle/>
          <a:p>
            <a:pPr algn="ctr"/>
            <a:r>
              <a:rPr lang="es-ES" sz="2800" b="1" dirty="0" smtClean="0">
                <a:solidFill>
                  <a:srgbClr val="0070C0"/>
                </a:solidFill>
              </a:rPr>
              <a:t>La mayor parte de las políticas científicas y la evaluación del rendimiento científico se articulan en torno a las revistas JCR-ISI</a:t>
            </a:r>
            <a:endParaRPr lang="es-ES" sz="2800" b="1" dirty="0">
              <a:solidFill>
                <a:srgbClr val="0070C0"/>
              </a:solidFill>
            </a:endParaRPr>
          </a:p>
        </p:txBody>
      </p:sp>
      <p:sp>
        <p:nvSpPr>
          <p:cNvPr id="10" name="9 CuadroTexto"/>
          <p:cNvSpPr txBox="1"/>
          <p:nvPr/>
        </p:nvSpPr>
        <p:spPr>
          <a:xfrm>
            <a:off x="1043608" y="980728"/>
            <a:ext cx="7056784" cy="954107"/>
          </a:xfrm>
          <a:prstGeom prst="rect">
            <a:avLst/>
          </a:prstGeom>
          <a:noFill/>
        </p:spPr>
        <p:txBody>
          <a:bodyPr wrap="square" rtlCol="0">
            <a:spAutoFit/>
          </a:bodyPr>
          <a:lstStyle/>
          <a:p>
            <a:pPr algn="ctr"/>
            <a:r>
              <a:rPr lang="es-ES" sz="2800" b="1" dirty="0" smtClean="0">
                <a:solidFill>
                  <a:srgbClr val="0070C0"/>
                </a:solidFill>
              </a:rPr>
              <a:t>Conseguirás avanzar sin problemas </a:t>
            </a:r>
          </a:p>
          <a:p>
            <a:pPr algn="ctr"/>
            <a:r>
              <a:rPr lang="es-ES" sz="2800" b="1" dirty="0" smtClean="0">
                <a:solidFill>
                  <a:srgbClr val="0070C0"/>
                </a:solidFill>
              </a:rPr>
              <a:t>en tu carrera científica</a:t>
            </a:r>
            <a:endParaRPr lang="es-ES" sz="2800" b="1"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r"/>
            <a:r>
              <a:rPr lang="es-ES" sz="3600" b="1" dirty="0" smtClean="0">
                <a:solidFill>
                  <a:schemeClr val="tx1">
                    <a:lumMod val="95000"/>
                    <a:lumOff val="5000"/>
                  </a:schemeClr>
                </a:solidFill>
              </a:rPr>
              <a:t>¿Por qué publicar en revistas de impacto?</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323528" y="1813942"/>
            <a:ext cx="4657725" cy="154305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4283968" y="1813942"/>
            <a:ext cx="4464496" cy="1500188"/>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a:stretch>
            <a:fillRect/>
          </a:stretch>
        </p:blipFill>
        <p:spPr bwMode="auto">
          <a:xfrm>
            <a:off x="539552" y="3573016"/>
            <a:ext cx="2952328" cy="1386945"/>
          </a:xfrm>
          <a:prstGeom prst="rect">
            <a:avLst/>
          </a:prstGeom>
          <a:noFill/>
          <a:ln w="9525">
            <a:noFill/>
            <a:miter lim="800000"/>
            <a:headEnd/>
            <a:tailEnd/>
          </a:ln>
        </p:spPr>
      </p:pic>
      <p:pic>
        <p:nvPicPr>
          <p:cNvPr id="8197" name="Picture 5"/>
          <p:cNvPicPr>
            <a:picLocks noChangeAspect="1" noChangeArrowheads="1"/>
          </p:cNvPicPr>
          <p:nvPr/>
        </p:nvPicPr>
        <p:blipFill>
          <a:blip r:embed="rId6" cstate="print"/>
          <a:srcRect/>
          <a:stretch>
            <a:fillRect/>
          </a:stretch>
        </p:blipFill>
        <p:spPr bwMode="auto">
          <a:xfrm>
            <a:off x="3635896" y="3573016"/>
            <a:ext cx="5040560" cy="1368152"/>
          </a:xfrm>
          <a:prstGeom prst="rect">
            <a:avLst/>
          </a:prstGeom>
          <a:noFill/>
          <a:ln w="9525">
            <a:noFill/>
            <a:miter lim="800000"/>
            <a:headEnd/>
            <a:tailEnd/>
          </a:ln>
        </p:spPr>
      </p:pic>
      <p:sp>
        <p:nvSpPr>
          <p:cNvPr id="13" name="12 CuadroTexto"/>
          <p:cNvSpPr txBox="1"/>
          <p:nvPr/>
        </p:nvSpPr>
        <p:spPr>
          <a:xfrm>
            <a:off x="179512" y="908720"/>
            <a:ext cx="8712968" cy="523220"/>
          </a:xfrm>
          <a:prstGeom prst="rect">
            <a:avLst/>
          </a:prstGeom>
          <a:noFill/>
        </p:spPr>
        <p:txBody>
          <a:bodyPr wrap="square" rtlCol="0">
            <a:spAutoFit/>
          </a:bodyPr>
          <a:lstStyle/>
          <a:p>
            <a:pPr algn="ctr"/>
            <a:r>
              <a:rPr lang="es-ES" sz="2800" b="1" dirty="0" smtClean="0"/>
              <a:t>Conseguirás que tu centro tenga una mayor visibilidad</a:t>
            </a:r>
            <a:endParaRPr lang="es-ES" sz="2800" b="1" dirty="0"/>
          </a:p>
        </p:txBody>
      </p:sp>
      <p:pic>
        <p:nvPicPr>
          <p:cNvPr id="8200" name="Picture 8"/>
          <p:cNvPicPr>
            <a:picLocks noChangeAspect="1" noChangeArrowheads="1"/>
          </p:cNvPicPr>
          <p:nvPr/>
        </p:nvPicPr>
        <p:blipFill>
          <a:blip r:embed="rId7" cstate="print"/>
          <a:srcRect/>
          <a:stretch>
            <a:fillRect/>
          </a:stretch>
        </p:blipFill>
        <p:spPr bwMode="auto">
          <a:xfrm>
            <a:off x="323528" y="5445224"/>
            <a:ext cx="3571875" cy="791716"/>
          </a:xfrm>
          <a:prstGeom prst="rect">
            <a:avLst/>
          </a:prstGeom>
          <a:noFill/>
          <a:ln w="9525">
            <a:noFill/>
            <a:miter lim="800000"/>
            <a:headEnd/>
            <a:tailEnd/>
          </a:ln>
        </p:spPr>
      </p:pic>
      <p:pic>
        <p:nvPicPr>
          <p:cNvPr id="8199" name="Picture 7"/>
          <p:cNvPicPr>
            <a:picLocks noChangeAspect="1" noChangeArrowheads="1"/>
          </p:cNvPicPr>
          <p:nvPr/>
        </p:nvPicPr>
        <p:blipFill>
          <a:blip r:embed="rId8" cstate="print"/>
          <a:srcRect/>
          <a:stretch>
            <a:fillRect/>
          </a:stretch>
        </p:blipFill>
        <p:spPr bwMode="auto">
          <a:xfrm>
            <a:off x="1259632" y="6093296"/>
            <a:ext cx="1171575" cy="448444"/>
          </a:xfrm>
          <a:prstGeom prst="rect">
            <a:avLst/>
          </a:prstGeom>
          <a:noFill/>
          <a:ln w="9525">
            <a:noFill/>
            <a:miter lim="800000"/>
            <a:headEnd/>
            <a:tailEnd/>
          </a:ln>
        </p:spPr>
      </p:pic>
      <p:pic>
        <p:nvPicPr>
          <p:cNvPr id="8201" name="Picture 9"/>
          <p:cNvPicPr>
            <a:picLocks noChangeAspect="1" noChangeArrowheads="1"/>
          </p:cNvPicPr>
          <p:nvPr/>
        </p:nvPicPr>
        <p:blipFill>
          <a:blip r:embed="rId9" cstate="print"/>
          <a:srcRect/>
          <a:stretch>
            <a:fillRect/>
          </a:stretch>
        </p:blipFill>
        <p:spPr bwMode="auto">
          <a:xfrm>
            <a:off x="4067944" y="5373216"/>
            <a:ext cx="4896544" cy="1236340"/>
          </a:xfrm>
          <a:prstGeom prst="rect">
            <a:avLst/>
          </a:prstGeom>
          <a:noFill/>
          <a:ln w="9525">
            <a:noFill/>
            <a:miter lim="800000"/>
            <a:headEnd/>
            <a:tailEnd/>
          </a:ln>
        </p:spPr>
      </p:pic>
      <p:cxnSp>
        <p:nvCxnSpPr>
          <p:cNvPr id="19" name="18 Conector recto"/>
          <p:cNvCxnSpPr/>
          <p:nvPr/>
        </p:nvCxnSpPr>
        <p:spPr>
          <a:xfrm>
            <a:off x="107504" y="5157192"/>
            <a:ext cx="88569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107504" y="3429000"/>
            <a:ext cx="88569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107504" y="1700808"/>
            <a:ext cx="88569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r"/>
            <a:r>
              <a:rPr lang="es-ES" sz="3600" b="1" dirty="0" smtClean="0">
                <a:solidFill>
                  <a:schemeClr val="tx1">
                    <a:lumMod val="95000"/>
                    <a:lumOff val="5000"/>
                  </a:schemeClr>
                </a:solidFill>
              </a:rPr>
              <a:t>¿Por qué publicar en revistas de impacto?</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79512" y="1866131"/>
            <a:ext cx="8620447" cy="14001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51520" y="3547839"/>
            <a:ext cx="8419281" cy="159067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251520" y="5426546"/>
            <a:ext cx="8244408" cy="1170806"/>
          </a:xfrm>
          <a:prstGeom prst="rect">
            <a:avLst/>
          </a:prstGeom>
          <a:noFill/>
          <a:ln w="9525">
            <a:noFill/>
            <a:miter lim="800000"/>
            <a:headEnd/>
            <a:tailEnd/>
          </a:ln>
        </p:spPr>
      </p:pic>
      <p:sp>
        <p:nvSpPr>
          <p:cNvPr id="20" name="19 CuadroTexto"/>
          <p:cNvSpPr txBox="1"/>
          <p:nvPr/>
        </p:nvSpPr>
        <p:spPr>
          <a:xfrm>
            <a:off x="251520" y="1466106"/>
            <a:ext cx="8352928" cy="461665"/>
          </a:xfrm>
          <a:prstGeom prst="rect">
            <a:avLst/>
          </a:prstGeom>
          <a:noFill/>
        </p:spPr>
        <p:txBody>
          <a:bodyPr wrap="square" rtlCol="0">
            <a:spAutoFit/>
          </a:bodyPr>
          <a:lstStyle/>
          <a:p>
            <a:pPr algn="ctr"/>
            <a:r>
              <a:rPr lang="es-ES" sz="2400" b="1" dirty="0" smtClean="0">
                <a:solidFill>
                  <a:srgbClr val="FF0000"/>
                </a:solidFill>
              </a:rPr>
              <a:t>Convocatoria Campus de Excelencia </a:t>
            </a:r>
            <a:endParaRPr lang="es-ES" sz="2400" b="1" dirty="0">
              <a:solidFill>
                <a:srgbClr val="FF0000"/>
              </a:solidFill>
            </a:endParaRPr>
          </a:p>
        </p:txBody>
      </p:sp>
      <p:sp>
        <p:nvSpPr>
          <p:cNvPr id="21" name="20 CuadroTexto"/>
          <p:cNvSpPr txBox="1"/>
          <p:nvPr/>
        </p:nvSpPr>
        <p:spPr>
          <a:xfrm>
            <a:off x="251520" y="3164681"/>
            <a:ext cx="8352928" cy="461665"/>
          </a:xfrm>
          <a:prstGeom prst="rect">
            <a:avLst/>
          </a:prstGeom>
          <a:noFill/>
        </p:spPr>
        <p:txBody>
          <a:bodyPr wrap="square" rtlCol="0">
            <a:spAutoFit/>
          </a:bodyPr>
          <a:lstStyle/>
          <a:p>
            <a:pPr algn="ctr"/>
            <a:r>
              <a:rPr lang="es-ES" sz="2400" b="1" dirty="0" smtClean="0">
                <a:solidFill>
                  <a:srgbClr val="FF0000"/>
                </a:solidFill>
              </a:rPr>
              <a:t>Convocatoria Centros de Excelencia Severo Ochoa</a:t>
            </a:r>
            <a:endParaRPr lang="es-ES" sz="2400" b="1" dirty="0">
              <a:solidFill>
                <a:srgbClr val="FF0000"/>
              </a:solidFill>
            </a:endParaRPr>
          </a:p>
        </p:txBody>
      </p:sp>
      <p:sp>
        <p:nvSpPr>
          <p:cNvPr id="22" name="21 CuadroTexto"/>
          <p:cNvSpPr txBox="1"/>
          <p:nvPr/>
        </p:nvSpPr>
        <p:spPr>
          <a:xfrm>
            <a:off x="395536" y="5066506"/>
            <a:ext cx="8352928" cy="461665"/>
          </a:xfrm>
          <a:prstGeom prst="rect">
            <a:avLst/>
          </a:prstGeom>
          <a:noFill/>
        </p:spPr>
        <p:txBody>
          <a:bodyPr wrap="square" rtlCol="0">
            <a:spAutoFit/>
          </a:bodyPr>
          <a:lstStyle/>
          <a:p>
            <a:pPr algn="ctr"/>
            <a:r>
              <a:rPr lang="es-ES" sz="2400" b="1" dirty="0" smtClean="0">
                <a:solidFill>
                  <a:srgbClr val="FF0000"/>
                </a:solidFill>
              </a:rPr>
              <a:t>Convocatoria Programa Nacional Contratación RRHH I+D</a:t>
            </a:r>
            <a:endParaRPr lang="es-ES" sz="2400" b="1" dirty="0">
              <a:solidFill>
                <a:srgbClr val="FF0000"/>
              </a:solidFill>
            </a:endParaRPr>
          </a:p>
        </p:txBody>
      </p:sp>
      <p:sp>
        <p:nvSpPr>
          <p:cNvPr id="23" name="22 CuadroTexto"/>
          <p:cNvSpPr txBox="1"/>
          <p:nvPr/>
        </p:nvSpPr>
        <p:spPr>
          <a:xfrm>
            <a:off x="179512" y="908720"/>
            <a:ext cx="8712968" cy="523220"/>
          </a:xfrm>
          <a:prstGeom prst="rect">
            <a:avLst/>
          </a:prstGeom>
          <a:noFill/>
        </p:spPr>
        <p:txBody>
          <a:bodyPr wrap="square" rtlCol="0">
            <a:spAutoFit/>
          </a:bodyPr>
          <a:lstStyle/>
          <a:p>
            <a:pPr algn="ctr"/>
            <a:r>
              <a:rPr lang="es-ES" sz="2800" b="1" dirty="0" smtClean="0"/>
              <a:t>Conseguirás atraer recursos económicos a la universidad</a:t>
            </a:r>
            <a:endParaRPr lang="es-ES"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r"/>
            <a:r>
              <a:rPr lang="es-ES" sz="3600" b="1" dirty="0" smtClean="0">
                <a:solidFill>
                  <a:schemeClr val="tx1">
                    <a:lumMod val="95000"/>
                    <a:lumOff val="5000"/>
                  </a:schemeClr>
                </a:solidFill>
              </a:rPr>
              <a:t>Excusas para no publicar en revistas ISI</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sp>
        <p:nvSpPr>
          <p:cNvPr id="6" name="5 CuadroTexto"/>
          <p:cNvSpPr txBox="1"/>
          <p:nvPr/>
        </p:nvSpPr>
        <p:spPr>
          <a:xfrm>
            <a:off x="216024" y="1550397"/>
            <a:ext cx="8676456" cy="5262979"/>
          </a:xfrm>
          <a:prstGeom prst="rect">
            <a:avLst/>
          </a:prstGeom>
          <a:noFill/>
        </p:spPr>
        <p:txBody>
          <a:bodyPr wrap="square" rtlCol="0">
            <a:spAutoFit/>
          </a:bodyPr>
          <a:lstStyle/>
          <a:p>
            <a:pPr algn="ctr"/>
            <a:r>
              <a:rPr lang="es-ES" sz="2400" b="1" dirty="0" smtClean="0">
                <a:solidFill>
                  <a:srgbClr val="002060"/>
                </a:solidFill>
              </a:rPr>
              <a:t>Mis temas de investigación y mis artículos son de ámbito local.</a:t>
            </a:r>
          </a:p>
          <a:p>
            <a:pPr algn="ctr"/>
            <a:endParaRPr lang="es-ES" sz="2400" b="1" dirty="0" smtClean="0"/>
          </a:p>
          <a:p>
            <a:pPr algn="ctr"/>
            <a:r>
              <a:rPr lang="es-ES" sz="2400" b="1" dirty="0" smtClean="0">
                <a:solidFill>
                  <a:srgbClr val="FF0000"/>
                </a:solidFill>
              </a:rPr>
              <a:t>Los revisores de las revistas internacionales no son capaces de comprender el alcance de mis trabajos.</a:t>
            </a:r>
          </a:p>
          <a:p>
            <a:pPr algn="ctr"/>
            <a:endParaRPr lang="es-ES" sz="2400" b="1" dirty="0" smtClean="0"/>
          </a:p>
          <a:p>
            <a:pPr algn="ctr"/>
            <a:r>
              <a:rPr lang="es-ES" sz="2400" b="1" dirty="0" smtClean="0">
                <a:solidFill>
                  <a:srgbClr val="002060"/>
                </a:solidFill>
              </a:rPr>
              <a:t>Yo no publicó en inglés, hay que defender el español!!</a:t>
            </a:r>
          </a:p>
          <a:p>
            <a:pPr algn="ctr"/>
            <a:endParaRPr lang="es-ES" sz="2400" b="1" dirty="0" smtClean="0"/>
          </a:p>
          <a:p>
            <a:pPr algn="ctr"/>
            <a:r>
              <a:rPr lang="es-ES" sz="2400" b="1" dirty="0" smtClean="0">
                <a:solidFill>
                  <a:srgbClr val="FF0000"/>
                </a:solidFill>
              </a:rPr>
              <a:t>Las revistas internacionales tardan demasiado tiempo en publicar los trabajos.</a:t>
            </a:r>
          </a:p>
          <a:p>
            <a:pPr algn="ctr"/>
            <a:endParaRPr lang="es-ES" sz="2400" b="1" dirty="0" smtClean="0"/>
          </a:p>
          <a:p>
            <a:pPr algn="ctr"/>
            <a:r>
              <a:rPr lang="es-ES" sz="2400" b="1" dirty="0" smtClean="0">
                <a:solidFill>
                  <a:srgbClr val="002060"/>
                </a:solidFill>
              </a:rPr>
              <a:t>En mi disciplina tiene más valor los capítulos y los libros.</a:t>
            </a:r>
          </a:p>
          <a:p>
            <a:pPr algn="ctr"/>
            <a:endParaRPr lang="es-ES" sz="2400" b="1" dirty="0" smtClean="0"/>
          </a:p>
          <a:p>
            <a:pPr algn="ctr"/>
            <a:r>
              <a:rPr lang="es-ES" sz="2400" b="1" dirty="0" smtClean="0">
                <a:solidFill>
                  <a:srgbClr val="FF0000"/>
                </a:solidFill>
              </a:rPr>
              <a:t>No existen revistas internacionales que publiquen sobre mis temas.</a:t>
            </a:r>
            <a:endParaRPr lang="es-ES" sz="2400" b="1" dirty="0">
              <a:solidFill>
                <a:srgbClr val="FF0000"/>
              </a:solidFill>
            </a:endParaRPr>
          </a:p>
        </p:txBody>
      </p:sp>
      <p:pic>
        <p:nvPicPr>
          <p:cNvPr id="9219" name="Picture 3"/>
          <p:cNvPicPr>
            <a:picLocks noChangeAspect="1" noChangeArrowheads="1"/>
          </p:cNvPicPr>
          <p:nvPr/>
        </p:nvPicPr>
        <p:blipFill>
          <a:blip r:embed="rId3" cstate="print"/>
          <a:srcRect/>
          <a:stretch>
            <a:fillRect/>
          </a:stretch>
        </p:blipFill>
        <p:spPr bwMode="auto">
          <a:xfrm>
            <a:off x="2195736" y="908720"/>
            <a:ext cx="4524375"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Y un poco de mitología</a:t>
            </a:r>
            <a:endParaRPr lang="es-ES" sz="3600" b="1" dirty="0">
              <a:solidFill>
                <a:schemeClr val="tx1">
                  <a:lumMod val="95000"/>
                  <a:lumOff val="5000"/>
                </a:schemeClr>
              </a:solidFill>
            </a:endParaRPr>
          </a:p>
        </p:txBody>
      </p:sp>
      <p:pic>
        <p:nvPicPr>
          <p:cNvPr id="9"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sp>
        <p:nvSpPr>
          <p:cNvPr id="11" name="10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539552" y="1693252"/>
            <a:ext cx="7920880" cy="4832092"/>
          </a:xfrm>
          <a:prstGeom prst="rect">
            <a:avLst/>
          </a:prstGeom>
          <a:noFill/>
        </p:spPr>
        <p:txBody>
          <a:bodyPr wrap="square" rtlCol="0">
            <a:spAutoFit/>
          </a:bodyPr>
          <a:lstStyle/>
          <a:p>
            <a:pPr algn="just"/>
            <a:r>
              <a:rPr lang="es-ES" sz="2800" b="1" dirty="0" smtClean="0">
                <a:solidFill>
                  <a:srgbClr val="FF0000"/>
                </a:solidFill>
              </a:rPr>
              <a:t>Mito 1º</a:t>
            </a:r>
            <a:r>
              <a:rPr lang="es-ES" sz="2800" dirty="0" smtClean="0"/>
              <a:t>. </a:t>
            </a:r>
            <a:r>
              <a:rPr lang="es-ES" sz="2800" b="1" dirty="0" smtClean="0">
                <a:solidFill>
                  <a:srgbClr val="FF0000"/>
                </a:solidFill>
              </a:rPr>
              <a:t>Para publicar en Nature hay que ser famoso</a:t>
            </a:r>
            <a:r>
              <a:rPr lang="es-ES" sz="2800" dirty="0" smtClean="0"/>
              <a:t>.  </a:t>
            </a:r>
          </a:p>
          <a:p>
            <a:pPr algn="just"/>
            <a:endParaRPr lang="es-ES" sz="2800" dirty="0" smtClean="0"/>
          </a:p>
          <a:p>
            <a:pPr algn="just"/>
            <a:r>
              <a:rPr lang="es-ES" sz="2800" b="1" dirty="0" smtClean="0">
                <a:solidFill>
                  <a:srgbClr val="002060"/>
                </a:solidFill>
              </a:rPr>
              <a:t>Mito 2º</a:t>
            </a:r>
            <a:r>
              <a:rPr lang="es-ES" sz="2800" dirty="0" smtClean="0"/>
              <a:t>. </a:t>
            </a:r>
            <a:r>
              <a:rPr lang="es-ES" sz="2800" b="1" dirty="0" smtClean="0">
                <a:solidFill>
                  <a:srgbClr val="002060"/>
                </a:solidFill>
              </a:rPr>
              <a:t>Para publicar en Nature hay que tener amigos</a:t>
            </a:r>
            <a:r>
              <a:rPr lang="es-ES" sz="2800" dirty="0" smtClean="0"/>
              <a:t>. </a:t>
            </a:r>
          </a:p>
          <a:p>
            <a:pPr algn="just"/>
            <a:endParaRPr lang="es-ES" sz="2800" dirty="0" smtClean="0"/>
          </a:p>
          <a:p>
            <a:pPr algn="just"/>
            <a:r>
              <a:rPr lang="es-ES" sz="2800" b="1" dirty="0" smtClean="0">
                <a:solidFill>
                  <a:srgbClr val="FF0000"/>
                </a:solidFill>
              </a:rPr>
              <a:t>Mito 3º</a:t>
            </a:r>
            <a:r>
              <a:rPr lang="es-ES" sz="2800" dirty="0" smtClean="0"/>
              <a:t>. </a:t>
            </a:r>
            <a:r>
              <a:rPr lang="es-ES" sz="2800" b="1" dirty="0" smtClean="0">
                <a:solidFill>
                  <a:srgbClr val="FF0000"/>
                </a:solidFill>
              </a:rPr>
              <a:t>Para publicar en Nature hay que hablar el inglés de la Reina</a:t>
            </a:r>
            <a:r>
              <a:rPr lang="es-ES" sz="2800" dirty="0" smtClean="0"/>
              <a:t>. </a:t>
            </a:r>
          </a:p>
          <a:p>
            <a:pPr algn="just"/>
            <a:endParaRPr lang="es-ES" sz="2800" dirty="0" smtClean="0"/>
          </a:p>
          <a:p>
            <a:pPr algn="just"/>
            <a:r>
              <a:rPr lang="es-ES" sz="2800" b="1" dirty="0" smtClean="0">
                <a:solidFill>
                  <a:srgbClr val="002060"/>
                </a:solidFill>
              </a:rPr>
              <a:t>Mito 4º. Para publicar en Nature hay que apellidarse White y no Blanco.</a:t>
            </a:r>
            <a:endParaRPr lang="es-ES" sz="2800" b="1" dirty="0">
              <a:solidFill>
                <a:srgbClr val="002060"/>
              </a:solidFill>
            </a:endParaRPr>
          </a:p>
        </p:txBody>
      </p:sp>
      <p:sp>
        <p:nvSpPr>
          <p:cNvPr id="13" name="12 CuadroTexto"/>
          <p:cNvSpPr txBox="1"/>
          <p:nvPr/>
        </p:nvSpPr>
        <p:spPr>
          <a:xfrm>
            <a:off x="323528" y="992922"/>
            <a:ext cx="8280920" cy="707886"/>
          </a:xfrm>
          <a:prstGeom prst="rect">
            <a:avLst/>
          </a:prstGeom>
          <a:solidFill>
            <a:schemeClr val="accent6">
              <a:lumMod val="40000"/>
              <a:lumOff val="60000"/>
            </a:schemeClr>
          </a:solidFill>
        </p:spPr>
        <p:txBody>
          <a:bodyPr wrap="square" rtlCol="0">
            <a:spAutoFit/>
          </a:bodyPr>
          <a:lstStyle/>
          <a:p>
            <a:pPr algn="ctr"/>
            <a:r>
              <a:rPr lang="es-ES" sz="2000" b="1" dirty="0" smtClean="0"/>
              <a:t>LOS CUATROS MITOS DE NATURE QUE PODEMOS EXTENDER A TODAS LAS REVISTAS  DE IMPACTO</a:t>
            </a:r>
            <a:endParaRPr lang="es-ES" sz="2000" b="1" dirty="0"/>
          </a:p>
        </p:txBody>
      </p:sp>
      <p:sp>
        <p:nvSpPr>
          <p:cNvPr id="14" name="13 CuadroTexto"/>
          <p:cNvSpPr txBox="1"/>
          <p:nvPr/>
        </p:nvSpPr>
        <p:spPr>
          <a:xfrm>
            <a:off x="5016998" y="6490211"/>
            <a:ext cx="4019498" cy="323165"/>
          </a:xfrm>
          <a:prstGeom prst="rect">
            <a:avLst/>
          </a:prstGeom>
          <a:noFill/>
        </p:spPr>
        <p:txBody>
          <a:bodyPr wrap="none" rtlCol="0">
            <a:spAutoFit/>
          </a:bodyPr>
          <a:lstStyle/>
          <a:p>
            <a:pPr algn="r"/>
            <a:r>
              <a:rPr lang="es-ES" sz="1500" b="1" dirty="0" smtClean="0"/>
              <a:t>JUAN CARLOS LÓPEZ, editor de Nature Medicine</a:t>
            </a:r>
            <a:endParaRPr lang="es-ES" sz="15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just"/>
            <a:r>
              <a:rPr lang="es-ES" sz="3600" b="1" dirty="0" smtClean="0">
                <a:solidFill>
                  <a:schemeClr val="tx1">
                    <a:lumMod val="95000"/>
                    <a:lumOff val="5000"/>
                  </a:schemeClr>
                </a:solidFill>
              </a:rPr>
              <a:t>                                   donde digo el ISI digo Cajal</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sp>
        <p:nvSpPr>
          <p:cNvPr id="5" name="4 CuadroTexto"/>
          <p:cNvSpPr txBox="1"/>
          <p:nvPr/>
        </p:nvSpPr>
        <p:spPr>
          <a:xfrm>
            <a:off x="2195736" y="980728"/>
            <a:ext cx="6408712" cy="5262979"/>
          </a:xfrm>
          <a:prstGeom prst="rect">
            <a:avLst/>
          </a:prstGeom>
          <a:noFill/>
        </p:spPr>
        <p:txBody>
          <a:bodyPr wrap="square" rtlCol="0">
            <a:spAutoFit/>
          </a:bodyPr>
          <a:lstStyle/>
          <a:p>
            <a:pPr algn="just"/>
            <a:r>
              <a:rPr lang="es-ES" sz="2400" b="1" dirty="0" smtClean="0"/>
              <a:t>“</a:t>
            </a:r>
            <a:r>
              <a:rPr lang="es-ES" sz="2400" b="1" i="1" dirty="0" smtClean="0"/>
              <a:t>El investigador obrará muy cuerdamente pidiendo hospitalidad en las grandes revistas extranjeras y redactando o haciendo traducciones de su trabajo en francés, inglés, alemán...</a:t>
            </a:r>
            <a:r>
              <a:rPr lang="es-ES" sz="2400" b="1" dirty="0" smtClean="0"/>
              <a:t>"</a:t>
            </a:r>
          </a:p>
          <a:p>
            <a:pPr algn="just"/>
            <a:endParaRPr lang="es-ES" sz="2400" b="1" dirty="0" smtClean="0"/>
          </a:p>
          <a:p>
            <a:pPr algn="just"/>
            <a:r>
              <a:rPr lang="es-ES" sz="2400" b="1" i="1" dirty="0" smtClean="0"/>
              <a:t>"... quienes se obstina en escribir exclusivamente en revistas españolas se condenan a ser ignorados hasta dentro de su propia nación, porque, como habrá de faltarles siempre el exequator de los grandes prestigios ningún compatriota osará tomarlos en serio</a:t>
            </a:r>
            <a:r>
              <a:rPr lang="es-ES" sz="2400" b="1" dirty="0" smtClean="0"/>
              <a:t>“ </a:t>
            </a:r>
          </a:p>
          <a:p>
            <a:pPr algn="just"/>
            <a:endParaRPr lang="es-ES" sz="2400" b="1" dirty="0" smtClean="0"/>
          </a:p>
          <a:p>
            <a:pPr algn="just"/>
            <a:r>
              <a:rPr lang="es-ES" sz="2400" b="1" dirty="0" smtClean="0"/>
              <a:t>Los tónicos de la voluntad, 1923</a:t>
            </a:r>
            <a:endParaRPr lang="es-ES" sz="2400" b="1" dirty="0"/>
          </a:p>
        </p:txBody>
      </p:sp>
      <p:pic>
        <p:nvPicPr>
          <p:cNvPr id="10243" name="Picture 3"/>
          <p:cNvPicPr>
            <a:picLocks noChangeAspect="1" noChangeArrowheads="1"/>
          </p:cNvPicPr>
          <p:nvPr/>
        </p:nvPicPr>
        <p:blipFill>
          <a:blip r:embed="rId3" cstate="print"/>
          <a:srcRect/>
          <a:stretch>
            <a:fillRect/>
          </a:stretch>
        </p:blipFill>
        <p:spPr bwMode="auto">
          <a:xfrm>
            <a:off x="395536" y="1052736"/>
            <a:ext cx="1714500" cy="5197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r"/>
            <a:r>
              <a:rPr lang="es-ES" sz="3600" b="1" dirty="0" smtClean="0">
                <a:solidFill>
                  <a:schemeClr val="tx1">
                    <a:lumMod val="95000"/>
                    <a:lumOff val="5000"/>
                  </a:schemeClr>
                </a:solidFill>
              </a:rPr>
              <a:t>A lo mejor hay que cambiar algo</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sp>
        <p:nvSpPr>
          <p:cNvPr id="6" name="5 CuadroTexto"/>
          <p:cNvSpPr txBox="1"/>
          <p:nvPr/>
        </p:nvSpPr>
        <p:spPr>
          <a:xfrm>
            <a:off x="2195736" y="1700808"/>
            <a:ext cx="6156176" cy="4524315"/>
          </a:xfrm>
          <a:prstGeom prst="rect">
            <a:avLst/>
          </a:prstGeom>
          <a:noFill/>
        </p:spPr>
        <p:txBody>
          <a:bodyPr wrap="square" rtlCol="0">
            <a:spAutoFit/>
          </a:bodyPr>
          <a:lstStyle/>
          <a:p>
            <a:pPr algn="ctr">
              <a:buFont typeface="Arial" charset="0"/>
              <a:buChar char="•"/>
            </a:pPr>
            <a:r>
              <a:rPr lang="es-ES" sz="3200" b="1" dirty="0" smtClean="0">
                <a:solidFill>
                  <a:srgbClr val="FF0000"/>
                </a:solidFill>
              </a:rPr>
              <a:t>CAMBIA EL ENFOQUE – </a:t>
            </a:r>
            <a:r>
              <a:rPr lang="es-ES" sz="3200" b="1" dirty="0" smtClean="0">
                <a:solidFill>
                  <a:schemeClr val="tx1">
                    <a:lumMod val="95000"/>
                    <a:lumOff val="5000"/>
                  </a:schemeClr>
                </a:solidFill>
              </a:rPr>
              <a:t>Adaptate al “estándar” internacional</a:t>
            </a:r>
          </a:p>
          <a:p>
            <a:pPr algn="ctr">
              <a:buFont typeface="Arial" charset="0"/>
              <a:buChar char="•"/>
            </a:pPr>
            <a:endParaRPr lang="es-ES" sz="3200" b="1" dirty="0" smtClean="0">
              <a:solidFill>
                <a:srgbClr val="FF0000"/>
              </a:solidFill>
            </a:endParaRPr>
          </a:p>
          <a:p>
            <a:pPr algn="ctr">
              <a:buFont typeface="Arial" charset="0"/>
              <a:buChar char="•"/>
            </a:pPr>
            <a:r>
              <a:rPr lang="es-ES" sz="3200" b="1" dirty="0" smtClean="0">
                <a:solidFill>
                  <a:srgbClr val="FF0000"/>
                </a:solidFill>
              </a:rPr>
              <a:t> CAMBIA LA ESTRATEGIA – </a:t>
            </a:r>
            <a:r>
              <a:rPr lang="es-ES" sz="3200" b="1" dirty="0" smtClean="0">
                <a:solidFill>
                  <a:schemeClr val="tx1">
                    <a:lumMod val="95000"/>
                    <a:lumOff val="5000"/>
                  </a:schemeClr>
                </a:solidFill>
              </a:rPr>
              <a:t>Menos publicaciones y mejores</a:t>
            </a:r>
          </a:p>
          <a:p>
            <a:pPr algn="ctr">
              <a:buFont typeface="Arial" charset="0"/>
              <a:buChar char="•"/>
            </a:pPr>
            <a:endParaRPr lang="es-ES" sz="3200" b="1" dirty="0" smtClean="0">
              <a:solidFill>
                <a:srgbClr val="FF0000"/>
              </a:solidFill>
            </a:endParaRPr>
          </a:p>
          <a:p>
            <a:pPr algn="ctr">
              <a:buFont typeface="Arial" charset="0"/>
              <a:buChar char="•"/>
            </a:pPr>
            <a:r>
              <a:rPr lang="es-ES" sz="3200" b="1" dirty="0" smtClean="0">
                <a:solidFill>
                  <a:srgbClr val="FF0000"/>
                </a:solidFill>
              </a:rPr>
              <a:t> CAMBIA LOS TEMAS – </a:t>
            </a:r>
            <a:r>
              <a:rPr lang="es-ES" sz="3200" b="1" dirty="0" smtClean="0">
                <a:solidFill>
                  <a:schemeClr val="tx1">
                    <a:lumMod val="95000"/>
                    <a:lumOff val="5000"/>
                  </a:schemeClr>
                </a:solidFill>
              </a:rPr>
              <a:t>Busca los problemas relevantes del área</a:t>
            </a:r>
          </a:p>
          <a:p>
            <a:pPr algn="ctr"/>
            <a:endParaRPr lang="es-ES" sz="3200" b="1" dirty="0">
              <a:solidFill>
                <a:srgbClr val="FF0000"/>
              </a:solidFill>
            </a:endParaRPr>
          </a:p>
        </p:txBody>
      </p:sp>
      <p:pic>
        <p:nvPicPr>
          <p:cNvPr id="22530" name="Picture 2"/>
          <p:cNvPicPr>
            <a:picLocks noChangeAspect="1" noChangeArrowheads="1"/>
          </p:cNvPicPr>
          <p:nvPr/>
        </p:nvPicPr>
        <p:blipFill>
          <a:blip r:embed="rId3" cstate="print"/>
          <a:srcRect/>
          <a:stretch>
            <a:fillRect/>
          </a:stretch>
        </p:blipFill>
        <p:spPr bwMode="auto">
          <a:xfrm>
            <a:off x="251520" y="1052736"/>
            <a:ext cx="1647825"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0" y="2564904"/>
            <a:ext cx="9144000" cy="2308324"/>
          </a:xfrm>
          <a:prstGeom prst="rect">
            <a:avLst/>
          </a:prstGeom>
          <a:noFill/>
          <a:ln>
            <a:solidFill>
              <a:schemeClr val="bg1"/>
            </a:solidFill>
          </a:ln>
        </p:spPr>
        <p:txBody>
          <a:bodyPr wrap="square" rtlCol="0">
            <a:spAutoFit/>
          </a:bodyPr>
          <a:lstStyle/>
          <a:p>
            <a:pPr algn="ctr"/>
            <a:r>
              <a:rPr lang="es-ES" sz="4800" b="1" dirty="0" smtClean="0">
                <a:solidFill>
                  <a:schemeClr val="tx1">
                    <a:lumMod val="95000"/>
                    <a:lumOff val="5000"/>
                  </a:schemeClr>
                </a:solidFill>
              </a:rPr>
              <a:t>2. Colección de consejos para publicar (no solo) en revistas de impacto</a:t>
            </a:r>
            <a:endParaRPr lang="es-ES" sz="48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847253"/>
            <a:ext cx="8496944" cy="4525963"/>
          </a:xfrm>
        </p:spPr>
        <p:txBody>
          <a:bodyPr>
            <a:noAutofit/>
          </a:bodyPr>
          <a:lstStyle/>
          <a:p>
            <a:pPr algn="just"/>
            <a:r>
              <a:rPr lang="es-ES" sz="2300" b="1" dirty="0" smtClean="0">
                <a:solidFill>
                  <a:srgbClr val="FF0000"/>
                </a:solidFill>
              </a:rPr>
              <a:t>Es mejor plantearse una pregunta científica interesante </a:t>
            </a:r>
            <a:r>
              <a:rPr lang="es-ES" sz="2300" i="1" dirty="0" smtClean="0"/>
              <a:t>y buscar las herramientas que Ud. necesita para responderla, y no plantearse una pregunta científica en función de las herramientas que Ud. tiene a mano</a:t>
            </a:r>
            <a:r>
              <a:rPr lang="es-ES" sz="2300" dirty="0" smtClean="0"/>
              <a:t>. </a:t>
            </a:r>
          </a:p>
          <a:p>
            <a:pPr algn="just"/>
            <a:r>
              <a:rPr lang="es-ES" sz="2300" b="1" dirty="0" smtClean="0">
                <a:solidFill>
                  <a:srgbClr val="0070C0"/>
                </a:solidFill>
              </a:rPr>
              <a:t>Hay que esforzarse por ser original.</a:t>
            </a:r>
            <a:r>
              <a:rPr lang="es-ES" sz="2300" dirty="0" smtClean="0"/>
              <a:t> </a:t>
            </a:r>
            <a:r>
              <a:rPr lang="es-ES" sz="2300" i="1" dirty="0" smtClean="0"/>
              <a:t>Una cosa que he observado en muchos artículos procedentes de países hispanohablantes es que, cuantas más evidencias existan en la literatura que apoyen los resultados del trabajo en cuestión, más seguros se sienten los investigadores de que lo que reportan constituye una contribución importante</a:t>
            </a:r>
            <a:r>
              <a:rPr lang="es-ES" sz="2300" dirty="0" smtClean="0"/>
              <a:t>.</a:t>
            </a:r>
          </a:p>
          <a:p>
            <a:pPr algn="just"/>
            <a:r>
              <a:rPr lang="es-ES" sz="2300" b="1" dirty="0" smtClean="0">
                <a:solidFill>
                  <a:srgbClr val="FF0000"/>
                </a:solidFill>
              </a:rPr>
              <a:t>Hay que hacer el experimento difícil</a:t>
            </a:r>
            <a:r>
              <a:rPr lang="es-ES" sz="2300" dirty="0" smtClean="0"/>
              <a:t>. </a:t>
            </a:r>
            <a:r>
              <a:rPr lang="es-ES" sz="2300" i="1" dirty="0" smtClean="0"/>
              <a:t>Desafortunadamente, ese es el experimento que nos interesa, y el que constituye la diferencia entre publicar o no en Nature o en cualquiera de nuestras revistas. Esa suele ser una diferencia fundamental entre lo que hacen los famosos y el resto de nosotros</a:t>
            </a:r>
            <a:r>
              <a:rPr lang="es-ES" sz="2300" dirty="0" smtClean="0"/>
              <a:t>.</a:t>
            </a:r>
            <a:endParaRPr lang="es-ES" sz="2300" dirty="0"/>
          </a:p>
        </p:txBody>
      </p:sp>
      <p:sp>
        <p:nvSpPr>
          <p:cNvPr id="4" name="3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Antes de empezar nada</a:t>
            </a:r>
            <a:endParaRPr lang="es-ES" sz="3600" b="1" dirty="0">
              <a:solidFill>
                <a:schemeClr val="tx1">
                  <a:lumMod val="95000"/>
                  <a:lumOff val="5000"/>
                </a:schemeClr>
              </a:solidFill>
            </a:endParaRPr>
          </a:p>
        </p:txBody>
      </p:sp>
      <p:pic>
        <p:nvPicPr>
          <p:cNvPr id="6"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020272" y="6093296"/>
            <a:ext cx="1872208" cy="566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1916832"/>
            <a:ext cx="8291264" cy="3883025"/>
          </a:xfrm>
        </p:spPr>
        <p:txBody>
          <a:bodyPr>
            <a:normAutofit/>
          </a:bodyPr>
          <a:lstStyle/>
          <a:p>
            <a:pPr eaLnBrk="1" hangingPunct="1"/>
            <a:r>
              <a:rPr lang="en-US" sz="2800" b="1" dirty="0" smtClean="0"/>
              <a:t>Focalizate en los aspectos innovadores</a:t>
            </a:r>
          </a:p>
          <a:p>
            <a:pPr eaLnBrk="1" hangingPunct="1"/>
            <a:r>
              <a:rPr lang="en-US" sz="2800" b="1" dirty="0" smtClean="0"/>
              <a:t>Ten clara la estructura del artículo</a:t>
            </a:r>
          </a:p>
          <a:p>
            <a:pPr eaLnBrk="1" hangingPunct="1"/>
            <a:r>
              <a:rPr lang="en-US" sz="2800" b="1" dirty="0" smtClean="0"/>
              <a:t>Hazlo legible e interesante</a:t>
            </a:r>
          </a:p>
          <a:p>
            <a:pPr eaLnBrk="1" hangingPunct="1"/>
            <a:r>
              <a:rPr lang="en-US" sz="2800" b="1" dirty="0" smtClean="0"/>
              <a:t>Ten claro el lugar adecuado donde publicarlo</a:t>
            </a:r>
          </a:p>
          <a:p>
            <a:pPr eaLnBrk="1" hangingPunct="1"/>
            <a:r>
              <a:rPr lang="en-US" sz="2800" b="1" dirty="0" smtClean="0"/>
              <a:t>Integridad y honestidad científica</a:t>
            </a:r>
          </a:p>
          <a:p>
            <a:pPr eaLnBrk="1" hangingPunct="1"/>
            <a:r>
              <a:rPr lang="en-US" sz="2800" b="1" dirty="0" smtClean="0"/>
              <a:t>Calidad de los resultados </a:t>
            </a:r>
            <a:r>
              <a:rPr lang="en-US" sz="2800" b="1" dirty="0" err="1" smtClean="0"/>
              <a:t>más</a:t>
            </a:r>
            <a:r>
              <a:rPr lang="en-US" sz="2800" b="1" dirty="0" smtClean="0"/>
              <a:t> </a:t>
            </a:r>
            <a:r>
              <a:rPr lang="en-US" sz="2800" b="1" dirty="0" err="1" smtClean="0"/>
              <a:t>que</a:t>
            </a:r>
            <a:r>
              <a:rPr lang="en-US" sz="2800" b="1" dirty="0" smtClean="0"/>
              <a:t> </a:t>
            </a:r>
            <a:r>
              <a:rPr lang="en-US" sz="2800" b="1" dirty="0" err="1" smtClean="0"/>
              <a:t>cantidad</a:t>
            </a:r>
            <a:endParaRPr lang="en-US" sz="2800" b="1" dirty="0" smtClean="0"/>
          </a:p>
          <a:p>
            <a:pPr eaLnBrk="1" hangingPunct="1"/>
            <a:r>
              <a:rPr lang="en-US" sz="2800" b="1" dirty="0" smtClean="0"/>
              <a:t>Ten </a:t>
            </a:r>
            <a:r>
              <a:rPr lang="en-US" sz="2800" b="1" dirty="0" err="1" smtClean="0"/>
              <a:t>paciencia</a:t>
            </a:r>
            <a:r>
              <a:rPr lang="en-US" sz="2800" b="1" dirty="0" smtClean="0"/>
              <a:t> </a:t>
            </a:r>
            <a:r>
              <a:rPr lang="en-US" sz="2800" b="1" dirty="0" err="1" smtClean="0"/>
              <a:t>escribiendo</a:t>
            </a:r>
            <a:r>
              <a:rPr lang="en-US" sz="2800" b="1" dirty="0" smtClean="0"/>
              <a:t> un artículo</a:t>
            </a:r>
          </a:p>
          <a:p>
            <a:pPr eaLnBrk="1" hangingPunct="1">
              <a:buFont typeface="Wingdings" pitchFamily="2" charset="2"/>
              <a:buNone/>
            </a:pPr>
            <a:endParaRPr lang="en-US" b="1" dirty="0" smtClean="0"/>
          </a:p>
        </p:txBody>
      </p:sp>
      <p:sp>
        <p:nvSpPr>
          <p:cNvPr id="5" name="4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Aspectos a tener siempre en cuenta</a:t>
            </a:r>
            <a:endParaRPr lang="es-ES" sz="3600" b="1" dirty="0">
              <a:solidFill>
                <a:schemeClr val="tx1">
                  <a:lumMod val="95000"/>
                  <a:lumOff val="5000"/>
                </a:schemeClr>
              </a:solidFill>
            </a:endParaRPr>
          </a:p>
        </p:txBody>
      </p:sp>
      <p:pic>
        <p:nvPicPr>
          <p:cNvPr id="6" name="Picture 2"/>
          <p:cNvPicPr>
            <a:picLocks noChangeAspect="1" noChangeArrowheads="1"/>
          </p:cNvPicPr>
          <p:nvPr/>
        </p:nvPicPr>
        <p:blipFill>
          <a:blip r:embed="rId3" cstate="print"/>
          <a:srcRect/>
          <a:stretch>
            <a:fillRect/>
          </a:stretch>
        </p:blipFill>
        <p:spPr bwMode="auto">
          <a:xfrm>
            <a:off x="0" y="0"/>
            <a:ext cx="936104" cy="692696"/>
          </a:xfrm>
          <a:prstGeom prst="rect">
            <a:avLst/>
          </a:prstGeom>
          <a:noFill/>
          <a:ln w="9525">
            <a:noFill/>
            <a:miter lim="800000"/>
            <a:headEnd/>
            <a:tailEnd/>
          </a:ln>
        </p:spPr>
      </p:pic>
      <p:sp>
        <p:nvSpPr>
          <p:cNvPr id="8" name="7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0" y="2564904"/>
            <a:ext cx="9144000" cy="1569660"/>
          </a:xfrm>
          <a:prstGeom prst="rect">
            <a:avLst/>
          </a:prstGeom>
          <a:noFill/>
          <a:ln>
            <a:solidFill>
              <a:schemeClr val="bg1"/>
            </a:solidFill>
          </a:ln>
        </p:spPr>
        <p:txBody>
          <a:bodyPr wrap="square" rtlCol="0">
            <a:spAutoFit/>
          </a:bodyPr>
          <a:lstStyle/>
          <a:p>
            <a:pPr marL="914400" indent="-914400" algn="ctr">
              <a:buAutoNum type="arabicPeriod"/>
            </a:pPr>
            <a:r>
              <a:rPr lang="es-ES" sz="4800" b="1" dirty="0" smtClean="0">
                <a:solidFill>
                  <a:schemeClr val="tx1">
                    <a:lumMod val="95000"/>
                    <a:lumOff val="5000"/>
                  </a:schemeClr>
                </a:solidFill>
              </a:rPr>
              <a:t>Introducción. </a:t>
            </a:r>
          </a:p>
          <a:p>
            <a:pPr marL="914400" indent="-914400" algn="ctr"/>
            <a:r>
              <a:rPr lang="es-ES" sz="4800" b="1" dirty="0" smtClean="0">
                <a:solidFill>
                  <a:schemeClr val="tx1">
                    <a:lumMod val="95000"/>
                    <a:lumOff val="5000"/>
                  </a:schemeClr>
                </a:solidFill>
              </a:rPr>
              <a:t>¿Qué es una revista de impacto?</a:t>
            </a:r>
            <a:endParaRPr lang="es-ES" sz="48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Selecciona la revista adecuada</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a:stretch>
            <a:fillRect/>
          </a:stretch>
        </p:blipFill>
        <p:spPr bwMode="auto">
          <a:xfrm>
            <a:off x="1547664" y="836712"/>
            <a:ext cx="5457825" cy="5841876"/>
          </a:xfrm>
          <a:prstGeom prst="rect">
            <a:avLst/>
          </a:prstGeom>
          <a:noFill/>
          <a:ln w="9525">
            <a:noFill/>
            <a:miter lim="800000"/>
            <a:headEnd/>
            <a:tailEnd/>
          </a:ln>
        </p:spPr>
      </p:pic>
      <p:sp>
        <p:nvSpPr>
          <p:cNvPr id="9" name="8 CuadroTexto"/>
          <p:cNvSpPr txBox="1"/>
          <p:nvPr/>
        </p:nvSpPr>
        <p:spPr>
          <a:xfrm rot="16200000">
            <a:off x="-1749896" y="3414192"/>
            <a:ext cx="6048673" cy="461665"/>
          </a:xfrm>
          <a:prstGeom prst="rect">
            <a:avLst/>
          </a:prstGeom>
          <a:noFill/>
        </p:spPr>
        <p:txBody>
          <a:bodyPr wrap="square" rtlCol="0">
            <a:spAutoFit/>
          </a:bodyPr>
          <a:lstStyle/>
          <a:p>
            <a:r>
              <a:rPr lang="es-ES" sz="2400" b="1" dirty="0" smtClean="0"/>
              <a:t>Phil. Science - en 2009. Ranking – 35 revistas </a:t>
            </a:r>
            <a:endParaRPr lang="es-ES" sz="2400" b="1" dirty="0"/>
          </a:p>
        </p:txBody>
      </p:sp>
      <p:sp>
        <p:nvSpPr>
          <p:cNvPr id="10" name="9 Rectángulo"/>
          <p:cNvSpPr/>
          <p:nvPr/>
        </p:nvSpPr>
        <p:spPr>
          <a:xfrm>
            <a:off x="6948264" y="1700808"/>
            <a:ext cx="504056" cy="19442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6948264" y="5517232"/>
            <a:ext cx="504056" cy="1080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12" name="11 Rectángulo"/>
          <p:cNvSpPr/>
          <p:nvPr/>
        </p:nvSpPr>
        <p:spPr>
          <a:xfrm>
            <a:off x="6948264" y="3645024"/>
            <a:ext cx="504056" cy="19442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13" name="12 CuadroTexto"/>
          <p:cNvSpPr txBox="1"/>
          <p:nvPr/>
        </p:nvSpPr>
        <p:spPr>
          <a:xfrm>
            <a:off x="7452320" y="1700808"/>
            <a:ext cx="720080" cy="369332"/>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1º Q</a:t>
            </a:r>
            <a:endParaRPr lang="es-ES" b="1" dirty="0">
              <a:effectLst>
                <a:outerShdw blurRad="38100" dist="38100" dir="2700000" algn="tl">
                  <a:srgbClr val="000000">
                    <a:alpha val="43137"/>
                  </a:srgbClr>
                </a:outerShdw>
              </a:effectLst>
            </a:endParaRPr>
          </a:p>
        </p:txBody>
      </p:sp>
      <p:sp>
        <p:nvSpPr>
          <p:cNvPr id="14" name="13 CuadroTexto"/>
          <p:cNvSpPr txBox="1"/>
          <p:nvPr/>
        </p:nvSpPr>
        <p:spPr>
          <a:xfrm>
            <a:off x="7452320" y="3645024"/>
            <a:ext cx="720080" cy="369332"/>
          </a:xfrm>
          <a:prstGeom prst="rect">
            <a:avLst/>
          </a:prstGeom>
          <a:noFill/>
        </p:spPr>
        <p:txBody>
          <a:bodyPr wrap="square" rtlCol="0">
            <a:spAutoFit/>
          </a:bodyPr>
          <a:lstStyle/>
          <a:p>
            <a:r>
              <a:rPr lang="es-ES" b="1" dirty="0">
                <a:effectLst>
                  <a:outerShdw blurRad="38100" dist="38100" dir="2700000" algn="tl">
                    <a:srgbClr val="000000">
                      <a:alpha val="43137"/>
                    </a:srgbClr>
                  </a:outerShdw>
                </a:effectLst>
              </a:rPr>
              <a:t>2</a:t>
            </a:r>
            <a:r>
              <a:rPr lang="es-ES" b="1" dirty="0" smtClean="0">
                <a:effectLst>
                  <a:outerShdw blurRad="38100" dist="38100" dir="2700000" algn="tl">
                    <a:srgbClr val="000000">
                      <a:alpha val="43137"/>
                    </a:srgbClr>
                  </a:outerShdw>
                </a:effectLst>
              </a:rPr>
              <a:t>º Q</a:t>
            </a:r>
            <a:endParaRPr lang="es-ES" b="1" dirty="0">
              <a:effectLst>
                <a:outerShdw blurRad="38100" dist="38100" dir="2700000" algn="tl">
                  <a:srgbClr val="000000">
                    <a:alpha val="43137"/>
                  </a:srgbClr>
                </a:outerShdw>
              </a:effectLst>
            </a:endParaRPr>
          </a:p>
        </p:txBody>
      </p:sp>
      <p:sp>
        <p:nvSpPr>
          <p:cNvPr id="15" name="14 CuadroTexto"/>
          <p:cNvSpPr txBox="1"/>
          <p:nvPr/>
        </p:nvSpPr>
        <p:spPr>
          <a:xfrm>
            <a:off x="7452320" y="5589240"/>
            <a:ext cx="720080" cy="369332"/>
          </a:xfrm>
          <a:prstGeom prst="rect">
            <a:avLst/>
          </a:prstGeom>
          <a:noFill/>
        </p:spPr>
        <p:txBody>
          <a:bodyPr wrap="square" rtlCol="0">
            <a:spAutoFit/>
          </a:bodyPr>
          <a:lstStyle/>
          <a:p>
            <a:r>
              <a:rPr lang="es-ES" b="1" dirty="0">
                <a:effectLst>
                  <a:outerShdw blurRad="38100" dist="38100" dir="2700000" algn="tl">
                    <a:srgbClr val="000000">
                      <a:alpha val="43137"/>
                    </a:srgbClr>
                  </a:outerShdw>
                </a:effectLst>
              </a:rPr>
              <a:t>3</a:t>
            </a:r>
            <a:r>
              <a:rPr lang="es-ES" b="1" dirty="0" smtClean="0">
                <a:effectLst>
                  <a:outerShdw blurRad="38100" dist="38100" dir="2700000" algn="tl">
                    <a:srgbClr val="000000">
                      <a:alpha val="43137"/>
                    </a:srgbClr>
                  </a:outerShdw>
                </a:effectLst>
              </a:rPr>
              <a:t>º Q</a:t>
            </a:r>
            <a:endParaRPr lang="es-ES" b="1" dirty="0">
              <a:effectLst>
                <a:outerShdw blurRad="38100" dist="38100" dir="2700000" algn="tl">
                  <a:srgbClr val="000000">
                    <a:alpha val="43137"/>
                  </a:srgbClr>
                </a:outerShdw>
              </a:effectLst>
            </a:endParaRPr>
          </a:p>
        </p:txBody>
      </p:sp>
      <p:cxnSp>
        <p:nvCxnSpPr>
          <p:cNvPr id="17" name="16 Conector recto de flecha"/>
          <p:cNvCxnSpPr/>
          <p:nvPr/>
        </p:nvCxnSpPr>
        <p:spPr>
          <a:xfrm rot="5400000">
            <a:off x="7451525" y="6380534"/>
            <a:ext cx="576858" cy="794"/>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4" cstate="print"/>
          <a:srcRect/>
          <a:stretch>
            <a:fillRect/>
          </a:stretch>
        </p:blipFill>
        <p:spPr bwMode="auto">
          <a:xfrm>
            <a:off x="2123728" y="1916832"/>
            <a:ext cx="288032" cy="277284"/>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srcRect/>
          <a:stretch>
            <a:fillRect/>
          </a:stretch>
        </p:blipFill>
        <p:spPr bwMode="auto">
          <a:xfrm>
            <a:off x="2123728" y="3645024"/>
            <a:ext cx="288032" cy="277284"/>
          </a:xfrm>
          <a:prstGeom prst="rect">
            <a:avLst/>
          </a:prstGeom>
          <a:noFill/>
          <a:ln w="9525">
            <a:noFill/>
            <a:miter lim="800000"/>
            <a:headEnd/>
            <a:tailEnd/>
          </a:ln>
        </p:spPr>
      </p:pic>
      <p:pic>
        <p:nvPicPr>
          <p:cNvPr id="22" name="Picture 4"/>
          <p:cNvPicPr>
            <a:picLocks noChangeAspect="1" noChangeArrowheads="1"/>
          </p:cNvPicPr>
          <p:nvPr/>
        </p:nvPicPr>
        <p:blipFill>
          <a:blip r:embed="rId4" cstate="print"/>
          <a:srcRect/>
          <a:stretch>
            <a:fillRect/>
          </a:stretch>
        </p:blipFill>
        <p:spPr bwMode="auto">
          <a:xfrm>
            <a:off x="2195736" y="5157192"/>
            <a:ext cx="288032" cy="277284"/>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7452320" y="4005064"/>
            <a:ext cx="1440160" cy="1533525"/>
          </a:xfrm>
          <a:prstGeom prst="rect">
            <a:avLst/>
          </a:prstGeom>
          <a:noFill/>
          <a:ln w="9525">
            <a:noFill/>
            <a:miter lim="800000"/>
            <a:headEnd/>
            <a:tailEnd/>
          </a:ln>
        </p:spPr>
      </p:pic>
      <p:sp>
        <p:nvSpPr>
          <p:cNvPr id="24" name="23 CuadroTexto"/>
          <p:cNvSpPr txBox="1"/>
          <p:nvPr/>
        </p:nvSpPr>
        <p:spPr>
          <a:xfrm rot="16200000">
            <a:off x="-2046640" y="3435097"/>
            <a:ext cx="5040560" cy="707886"/>
          </a:xfrm>
          <a:prstGeom prst="rect">
            <a:avLst/>
          </a:prstGeom>
          <a:noFill/>
        </p:spPr>
        <p:txBody>
          <a:bodyPr wrap="square" rtlCol="0">
            <a:spAutoFit/>
          </a:bodyPr>
          <a:lstStyle/>
          <a:p>
            <a:pPr algn="ctr"/>
            <a:r>
              <a:rPr lang="es-ES" sz="2000" dirty="0" smtClean="0"/>
              <a:t>Baraja siempre varias opciones cuando quieras publicar 1 trabajo</a:t>
            </a:r>
            <a:endParaRPr lang="es-E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Bottom)">
                                      <p:cBhvr>
                                        <p:cTn id="7" dur="500"/>
                                        <p:tgtEl>
                                          <p:spTgt spid="205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dissolve">
                                      <p:cBhvr>
                                        <p:cTn id="11" dur="500"/>
                                        <p:tgtEl>
                                          <p:spTgt spid="205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Selecciona la revista adecuada</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sp>
        <p:nvSpPr>
          <p:cNvPr id="5" name="4 CuadroTexto"/>
          <p:cNvSpPr txBox="1"/>
          <p:nvPr/>
        </p:nvSpPr>
        <p:spPr>
          <a:xfrm>
            <a:off x="1043608" y="836712"/>
            <a:ext cx="6624736" cy="954107"/>
          </a:xfrm>
          <a:prstGeom prst="rect">
            <a:avLst/>
          </a:prstGeom>
          <a:noFill/>
        </p:spPr>
        <p:txBody>
          <a:bodyPr wrap="square" rtlCol="0">
            <a:spAutoFit/>
          </a:bodyPr>
          <a:lstStyle/>
          <a:p>
            <a:pPr marL="342900" indent="-342900" algn="ctr"/>
            <a:r>
              <a:rPr lang="es-ES" sz="2800" b="1" dirty="0" smtClean="0">
                <a:solidFill>
                  <a:srgbClr val="0070C0"/>
                </a:solidFill>
              </a:rPr>
              <a:t>Ojo lee detenidamente la cobertura temática de las revistas </a:t>
            </a:r>
          </a:p>
        </p:txBody>
      </p:sp>
      <p:pic>
        <p:nvPicPr>
          <p:cNvPr id="4098" name="Picture 2"/>
          <p:cNvPicPr>
            <a:picLocks noChangeAspect="1" noChangeArrowheads="1"/>
          </p:cNvPicPr>
          <p:nvPr/>
        </p:nvPicPr>
        <p:blipFill>
          <a:blip r:embed="rId3" cstate="print"/>
          <a:srcRect/>
          <a:stretch>
            <a:fillRect/>
          </a:stretch>
        </p:blipFill>
        <p:spPr bwMode="auto">
          <a:xfrm>
            <a:off x="971600" y="3025701"/>
            <a:ext cx="7032111" cy="3355627"/>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835696" y="2017589"/>
            <a:ext cx="5324475"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Selecciona la revista adecuada</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sp>
        <p:nvSpPr>
          <p:cNvPr id="8" name="7 Rectángulo"/>
          <p:cNvSpPr/>
          <p:nvPr/>
        </p:nvSpPr>
        <p:spPr>
          <a:xfrm>
            <a:off x="323528" y="2091620"/>
            <a:ext cx="8064896" cy="3785652"/>
          </a:xfrm>
          <a:prstGeom prst="rect">
            <a:avLst/>
          </a:prstGeom>
        </p:spPr>
        <p:txBody>
          <a:bodyPr wrap="square">
            <a:spAutoFit/>
          </a:bodyPr>
          <a:lstStyle/>
          <a:p>
            <a:r>
              <a:rPr lang="en-US" sz="2400" b="1" i="1" dirty="0" smtClean="0"/>
              <a:t>“Dear Mr Daniel Torres-Salinas,</a:t>
            </a:r>
            <a:br>
              <a:rPr lang="en-US" sz="2400" b="1" i="1" dirty="0" smtClean="0"/>
            </a:br>
            <a:r>
              <a:rPr lang="en-US" sz="2400" b="1" i="1" dirty="0" smtClean="0"/>
              <a:t/>
            </a:r>
            <a:br>
              <a:rPr lang="en-US" sz="2400" b="1" i="1" dirty="0" smtClean="0"/>
            </a:br>
            <a:r>
              <a:rPr lang="en-US" sz="2400" b="1" i="1" dirty="0" smtClean="0"/>
              <a:t>Thank you for your submission for Journal of Informetrics entitled "State of the Library and Information Science blogosphere after social networks boom: a metric approach".</a:t>
            </a:r>
            <a:br>
              <a:rPr lang="en-US" sz="2400" b="1" i="1" dirty="0" smtClean="0"/>
            </a:br>
            <a:r>
              <a:rPr lang="en-US" sz="2400" b="1" i="1" dirty="0" smtClean="0"/>
              <a:t/>
            </a:r>
            <a:br>
              <a:rPr lang="en-US" sz="2400" b="1" i="1" dirty="0" smtClean="0"/>
            </a:br>
            <a:r>
              <a:rPr lang="en-US" sz="2400" b="1" i="1" dirty="0" smtClean="0"/>
              <a:t>The editorial office has, however, decided that this paper is outside the scope of this journal.</a:t>
            </a:r>
            <a:br>
              <a:rPr lang="en-US" sz="2400" b="1" i="1" dirty="0" smtClean="0"/>
            </a:br>
            <a:r>
              <a:rPr lang="en-US" sz="2400" b="1" i="1" dirty="0" smtClean="0"/>
              <a:t/>
            </a:r>
            <a:br>
              <a:rPr lang="en-US" sz="2400" b="1" i="1" dirty="0" smtClean="0"/>
            </a:br>
            <a:r>
              <a:rPr lang="en-US" sz="2400" b="1" i="1" dirty="0" smtClean="0"/>
              <a:t>Yours sincerely”</a:t>
            </a:r>
            <a:endParaRPr lang="es-ES" sz="2400" b="1" i="1" dirty="0"/>
          </a:p>
        </p:txBody>
      </p:sp>
      <p:sp>
        <p:nvSpPr>
          <p:cNvPr id="10" name="9 CuadroTexto"/>
          <p:cNvSpPr txBox="1"/>
          <p:nvPr/>
        </p:nvSpPr>
        <p:spPr>
          <a:xfrm>
            <a:off x="395536" y="836712"/>
            <a:ext cx="7776864" cy="954107"/>
          </a:xfrm>
          <a:prstGeom prst="rect">
            <a:avLst/>
          </a:prstGeom>
          <a:noFill/>
        </p:spPr>
        <p:txBody>
          <a:bodyPr wrap="square" rtlCol="0">
            <a:spAutoFit/>
          </a:bodyPr>
          <a:lstStyle/>
          <a:p>
            <a:pPr marL="342900" indent="-342900" algn="ctr"/>
            <a:r>
              <a:rPr lang="es-ES" sz="2800" b="1" dirty="0" smtClean="0">
                <a:solidFill>
                  <a:srgbClr val="0070C0"/>
                </a:solidFill>
              </a:rPr>
              <a:t>Típica carta de un editor cuando no has sabido escoger la revista adecuada para enviar el paper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Selecciona la revista adecuada</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sp>
        <p:nvSpPr>
          <p:cNvPr id="5" name="4 CuadroTexto"/>
          <p:cNvSpPr txBox="1"/>
          <p:nvPr/>
        </p:nvSpPr>
        <p:spPr>
          <a:xfrm>
            <a:off x="395536" y="1124744"/>
            <a:ext cx="7776864" cy="954107"/>
          </a:xfrm>
          <a:prstGeom prst="rect">
            <a:avLst/>
          </a:prstGeom>
          <a:noFill/>
        </p:spPr>
        <p:txBody>
          <a:bodyPr wrap="square" rtlCol="0">
            <a:spAutoFit/>
          </a:bodyPr>
          <a:lstStyle/>
          <a:p>
            <a:pPr marL="342900" indent="-342900" algn="ctr"/>
            <a:r>
              <a:rPr lang="es-ES" sz="2800" b="1" dirty="0" smtClean="0"/>
              <a:t>Y por supuesto comprueba que tipos de trabajos se publican</a:t>
            </a:r>
          </a:p>
        </p:txBody>
      </p:sp>
      <p:pic>
        <p:nvPicPr>
          <p:cNvPr id="3074" name="Picture 2"/>
          <p:cNvPicPr>
            <a:picLocks noChangeAspect="1" noChangeArrowheads="1"/>
          </p:cNvPicPr>
          <p:nvPr/>
        </p:nvPicPr>
        <p:blipFill>
          <a:blip r:embed="rId3" cstate="print"/>
          <a:srcRect/>
          <a:stretch>
            <a:fillRect/>
          </a:stretch>
        </p:blipFill>
        <p:spPr bwMode="auto">
          <a:xfrm>
            <a:off x="827584" y="2765276"/>
            <a:ext cx="7477125" cy="22479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11560" y="2261220"/>
            <a:ext cx="7923038" cy="3720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827584" y="764704"/>
            <a:ext cx="7632848" cy="5875273"/>
          </a:xfrm>
          <a:prstGeom prst="rect">
            <a:avLst/>
          </a:prstGeom>
          <a:noFill/>
          <a:ln w="9525">
            <a:noFill/>
            <a:miter lim="800000"/>
            <a:headEnd/>
            <a:tailEnd/>
          </a:ln>
        </p:spPr>
      </p:pic>
      <p:sp>
        <p:nvSpPr>
          <p:cNvPr id="5" name="4 CuadroTexto"/>
          <p:cNvSpPr txBox="1"/>
          <p:nvPr/>
        </p:nvSpPr>
        <p:spPr>
          <a:xfrm rot="21323283">
            <a:off x="1458367" y="1713537"/>
            <a:ext cx="7366088" cy="3970318"/>
          </a:xfrm>
          <a:prstGeom prst="rect">
            <a:avLst/>
          </a:prstGeom>
          <a:noFill/>
        </p:spPr>
        <p:txBody>
          <a:bodyPr wrap="square" rtlCol="0">
            <a:spAutoFit/>
          </a:bodyPr>
          <a:lstStyle/>
          <a:p>
            <a:r>
              <a:rPr lang="es-ES" sz="3600" b="1" dirty="0" smtClean="0">
                <a:latin typeface="Segoe Script" pitchFamily="34" charset="0"/>
              </a:rPr>
              <a:t>Enviaré mis trabajos a </a:t>
            </a:r>
          </a:p>
          <a:p>
            <a:endParaRPr lang="es-ES" sz="3600" b="1" dirty="0" smtClean="0">
              <a:latin typeface="Segoe Script" pitchFamily="34" charset="0"/>
            </a:endParaRPr>
          </a:p>
          <a:p>
            <a:r>
              <a:rPr lang="es-ES" sz="3600" b="1" dirty="0" smtClean="0">
                <a:latin typeface="Segoe Script" pitchFamily="34" charset="0"/>
              </a:rPr>
              <a:t>1º PUBLIC UNDERST SCI </a:t>
            </a:r>
          </a:p>
          <a:p>
            <a:endParaRPr lang="es-ES" sz="3600" b="1" dirty="0" smtClean="0">
              <a:latin typeface="Segoe Script" pitchFamily="34" charset="0"/>
            </a:endParaRPr>
          </a:p>
          <a:p>
            <a:r>
              <a:rPr lang="es-ES" sz="3600" b="1" dirty="0" smtClean="0">
                <a:latin typeface="Segoe Script" pitchFamily="34" charset="0"/>
              </a:rPr>
              <a:t>y si fallo a:</a:t>
            </a:r>
          </a:p>
          <a:p>
            <a:r>
              <a:rPr lang="es-ES" sz="3600" b="1" dirty="0" smtClean="0">
                <a:latin typeface="Segoe Script" pitchFamily="34" charset="0"/>
              </a:rPr>
              <a:t>2º ISIS</a:t>
            </a:r>
          </a:p>
          <a:p>
            <a:r>
              <a:rPr lang="es-ES" sz="3600" b="1" dirty="0" smtClean="0">
                <a:latin typeface="Segoe Script" pitchFamily="34" charset="0"/>
              </a:rPr>
              <a:t>3º MINERVA </a:t>
            </a:r>
            <a:endParaRPr lang="es-ES" sz="3600" b="1" dirty="0">
              <a:latin typeface="Segoe Script" pitchFamily="34" charset="0"/>
            </a:endParaRPr>
          </a:p>
        </p:txBody>
      </p:sp>
      <p:sp>
        <p:nvSpPr>
          <p:cNvPr id="7" name="6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Selecciona la revista adecuada</a:t>
            </a:r>
            <a:endParaRPr lang="es-ES" sz="3600" b="1" dirty="0">
              <a:solidFill>
                <a:schemeClr val="tx1">
                  <a:lumMod val="95000"/>
                  <a:lumOff val="5000"/>
                </a:schemeClr>
              </a:solidFill>
            </a:endParaRPr>
          </a:p>
        </p:txBody>
      </p:sp>
      <p:pic>
        <p:nvPicPr>
          <p:cNvPr id="8" name="Picture 2"/>
          <p:cNvPicPr>
            <a:picLocks noChangeAspect="1" noChangeArrowheads="1"/>
          </p:cNvPicPr>
          <p:nvPr/>
        </p:nvPicPr>
        <p:blipFill>
          <a:blip r:embed="rId3" cstate="print"/>
          <a:srcRect/>
          <a:stretch>
            <a:fillRect/>
          </a:stretch>
        </p:blipFill>
        <p:spPr bwMode="auto">
          <a:xfrm>
            <a:off x="0" y="0"/>
            <a:ext cx="936104" cy="692696"/>
          </a:xfrm>
          <a:prstGeom prst="rect">
            <a:avLst/>
          </a:prstGeom>
          <a:noFill/>
          <a:ln w="9525">
            <a:noFill/>
            <a:miter lim="800000"/>
            <a:headEnd/>
            <a:tailEnd/>
          </a:ln>
        </p:spPr>
      </p:pic>
      <p:sp>
        <p:nvSpPr>
          <p:cNvPr id="6" name="5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Antes de escribir busca socios</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323528" y="1412776"/>
            <a:ext cx="8532440" cy="4608512"/>
          </a:xfrm>
          <a:prstGeom prst="rect">
            <a:avLst/>
          </a:prstGeom>
          <a:noFill/>
          <a:ln w="9525">
            <a:noFill/>
            <a:miter lim="800000"/>
            <a:headEnd/>
            <a:tailEnd/>
          </a:ln>
        </p:spPr>
      </p:pic>
      <p:sp>
        <p:nvSpPr>
          <p:cNvPr id="8" name="7 CuadroTexto"/>
          <p:cNvSpPr txBox="1"/>
          <p:nvPr/>
        </p:nvSpPr>
        <p:spPr>
          <a:xfrm>
            <a:off x="1043608" y="908720"/>
            <a:ext cx="6840760" cy="1077218"/>
          </a:xfrm>
          <a:prstGeom prst="rect">
            <a:avLst/>
          </a:prstGeom>
          <a:solidFill>
            <a:schemeClr val="bg1"/>
          </a:solidFill>
        </p:spPr>
        <p:txBody>
          <a:bodyPr wrap="square" rtlCol="0">
            <a:spAutoFit/>
          </a:bodyPr>
          <a:lstStyle/>
          <a:p>
            <a:pPr algn="ctr"/>
            <a:r>
              <a:rPr lang="es-ES" sz="3200" b="1" dirty="0" smtClean="0">
                <a:solidFill>
                  <a:srgbClr val="0070C0"/>
                </a:solidFill>
              </a:rPr>
              <a:t>Efectos de la colaboración en la producción y el impacto</a:t>
            </a:r>
            <a:endParaRPr lang="es-ES" sz="3200" b="1" dirty="0">
              <a:solidFill>
                <a:srgbClr val="0070C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79512" y="2025377"/>
            <a:ext cx="8793246" cy="4643983"/>
          </a:xfrm>
          <a:prstGeom prst="rect">
            <a:avLst/>
          </a:prstGeom>
          <a:noFill/>
          <a:ln w="9525">
            <a:noFill/>
            <a:miter lim="800000"/>
            <a:headEnd/>
            <a:tailEnd/>
          </a:ln>
        </p:spPr>
      </p:pic>
      <p:sp>
        <p:nvSpPr>
          <p:cNvPr id="5" name="4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Antes de escribir busca socios</a:t>
            </a:r>
            <a:endParaRPr lang="es-ES" sz="3600" b="1" dirty="0">
              <a:solidFill>
                <a:schemeClr val="tx1">
                  <a:lumMod val="95000"/>
                  <a:lumOff val="5000"/>
                </a:schemeClr>
              </a:solidFill>
            </a:endParaRPr>
          </a:p>
        </p:txBody>
      </p:sp>
      <p:pic>
        <p:nvPicPr>
          <p:cNvPr id="7" name="Picture 2"/>
          <p:cNvPicPr>
            <a:picLocks noChangeAspect="1" noChangeArrowheads="1"/>
          </p:cNvPicPr>
          <p:nvPr/>
        </p:nvPicPr>
        <p:blipFill>
          <a:blip r:embed="rId3" cstate="print"/>
          <a:srcRect/>
          <a:stretch>
            <a:fillRect/>
          </a:stretch>
        </p:blipFill>
        <p:spPr bwMode="auto">
          <a:xfrm>
            <a:off x="0" y="0"/>
            <a:ext cx="936104" cy="692696"/>
          </a:xfrm>
          <a:prstGeom prst="rect">
            <a:avLst/>
          </a:prstGeom>
          <a:noFill/>
          <a:ln w="9525">
            <a:noFill/>
            <a:miter lim="800000"/>
            <a:headEnd/>
            <a:tailEnd/>
          </a:ln>
        </p:spPr>
      </p:pic>
      <p:sp>
        <p:nvSpPr>
          <p:cNvPr id="8" name="7 CuadroTexto"/>
          <p:cNvSpPr txBox="1"/>
          <p:nvPr/>
        </p:nvSpPr>
        <p:spPr>
          <a:xfrm>
            <a:off x="683568" y="836712"/>
            <a:ext cx="7848872" cy="1077218"/>
          </a:xfrm>
          <a:prstGeom prst="rect">
            <a:avLst/>
          </a:prstGeom>
          <a:solidFill>
            <a:schemeClr val="bg1"/>
          </a:solidFill>
        </p:spPr>
        <p:txBody>
          <a:bodyPr wrap="square" rtlCol="0">
            <a:spAutoFit/>
          </a:bodyPr>
          <a:lstStyle/>
          <a:p>
            <a:pPr algn="ctr"/>
            <a:r>
              <a:rPr lang="es-ES" sz="3200" b="1" dirty="0" smtClean="0">
                <a:solidFill>
                  <a:srgbClr val="0070C0"/>
                </a:solidFill>
              </a:rPr>
              <a:t>Efectos de la colaboración en el impacto: el caso de la Universidad de Navarra</a:t>
            </a:r>
            <a:endParaRPr lang="es-ES" sz="3200" b="1" dirty="0">
              <a:solidFill>
                <a:srgbClr val="0070C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72008"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Y que firme quien debe y donde debe</a:t>
            </a:r>
            <a:endParaRPr lang="es-ES" sz="3600" b="1" dirty="0">
              <a:solidFill>
                <a:schemeClr val="tx1">
                  <a:lumMod val="95000"/>
                  <a:lumOff val="5000"/>
                </a:schemeClr>
              </a:solidFill>
            </a:endParaRPr>
          </a:p>
        </p:txBody>
      </p:sp>
      <p:pic>
        <p:nvPicPr>
          <p:cNvPr id="7"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sp>
        <p:nvSpPr>
          <p:cNvPr id="8" name="7 CuadroTexto"/>
          <p:cNvSpPr txBox="1"/>
          <p:nvPr/>
        </p:nvSpPr>
        <p:spPr>
          <a:xfrm>
            <a:off x="323528" y="839614"/>
            <a:ext cx="8208912" cy="954107"/>
          </a:xfrm>
          <a:prstGeom prst="rect">
            <a:avLst/>
          </a:prstGeom>
          <a:solidFill>
            <a:schemeClr val="bg1"/>
          </a:solidFill>
          <a:ln>
            <a:noFill/>
          </a:ln>
        </p:spPr>
        <p:txBody>
          <a:bodyPr wrap="square" rtlCol="0">
            <a:spAutoFit/>
          </a:bodyPr>
          <a:lstStyle/>
          <a:p>
            <a:pPr algn="ctr"/>
            <a:r>
              <a:rPr lang="es-ES" sz="2800" b="1" dirty="0" smtClean="0">
                <a:solidFill>
                  <a:srgbClr val="0070C0"/>
                </a:solidFill>
              </a:rPr>
              <a:t>Pero ojo, que el trabajo de cada uno quede reflejado en la firma del trabajo y que firmen los que deben</a:t>
            </a:r>
            <a:endParaRPr lang="es-ES" sz="2800" b="1" dirty="0">
              <a:solidFill>
                <a:srgbClr val="0070C0"/>
              </a:solidFill>
            </a:endParaRPr>
          </a:p>
        </p:txBody>
      </p:sp>
      <p:sp>
        <p:nvSpPr>
          <p:cNvPr id="9" name="8 CuadroTexto"/>
          <p:cNvSpPr txBox="1"/>
          <p:nvPr/>
        </p:nvSpPr>
        <p:spPr>
          <a:xfrm>
            <a:off x="251520" y="5877272"/>
            <a:ext cx="8424936" cy="769441"/>
          </a:xfrm>
          <a:prstGeom prst="rect">
            <a:avLst/>
          </a:prstGeom>
          <a:noFill/>
        </p:spPr>
        <p:txBody>
          <a:bodyPr wrap="square" rtlCol="0">
            <a:spAutoFit/>
          </a:bodyPr>
          <a:lstStyle/>
          <a:p>
            <a:pPr algn="ctr"/>
            <a:r>
              <a:rPr lang="es-ES" sz="4400" b="1" dirty="0" smtClean="0">
                <a:solidFill>
                  <a:srgbClr val="FF0000"/>
                </a:solidFill>
              </a:rPr>
              <a:t>AUTOR  1</a:t>
            </a:r>
            <a:r>
              <a:rPr lang="es-ES" sz="4400" dirty="0" smtClean="0"/>
              <a:t>; </a:t>
            </a:r>
            <a:r>
              <a:rPr lang="es-ES" sz="4400" b="1" dirty="0" smtClean="0">
                <a:solidFill>
                  <a:srgbClr val="002060"/>
                </a:solidFill>
              </a:rPr>
              <a:t>AUTOR 2</a:t>
            </a:r>
            <a:r>
              <a:rPr lang="es-ES" sz="4400" dirty="0" smtClean="0"/>
              <a:t>; </a:t>
            </a:r>
            <a:r>
              <a:rPr lang="es-ES" sz="4400" b="1" dirty="0" smtClean="0">
                <a:solidFill>
                  <a:srgbClr val="00B050"/>
                </a:solidFill>
              </a:rPr>
              <a:t>AUTOR 3</a:t>
            </a:r>
            <a:endParaRPr lang="es-ES" sz="4400" b="1" dirty="0">
              <a:solidFill>
                <a:srgbClr val="00B050"/>
              </a:solidFill>
            </a:endParaRPr>
          </a:p>
        </p:txBody>
      </p:sp>
      <p:sp>
        <p:nvSpPr>
          <p:cNvPr id="10" name="9 CuadroTexto"/>
          <p:cNvSpPr txBox="1"/>
          <p:nvPr/>
        </p:nvSpPr>
        <p:spPr>
          <a:xfrm>
            <a:off x="323528" y="2348880"/>
            <a:ext cx="8280920" cy="3508653"/>
          </a:xfrm>
          <a:prstGeom prst="rect">
            <a:avLst/>
          </a:prstGeom>
          <a:noFill/>
          <a:ln>
            <a:solidFill>
              <a:schemeClr val="tx1">
                <a:lumMod val="95000"/>
                <a:lumOff val="5000"/>
              </a:schemeClr>
            </a:solidFill>
          </a:ln>
        </p:spPr>
        <p:txBody>
          <a:bodyPr wrap="square" rtlCol="0">
            <a:spAutoFit/>
          </a:bodyPr>
          <a:lstStyle/>
          <a:p>
            <a:pPr algn="ctr"/>
            <a:r>
              <a:rPr lang="en-US" sz="2800" b="1" dirty="0" smtClean="0"/>
              <a:t>Authorship: Criteria and Policy</a:t>
            </a:r>
          </a:p>
          <a:p>
            <a:pPr algn="ctr"/>
            <a:endParaRPr lang="en-US" sz="2800" b="1" dirty="0" smtClean="0"/>
          </a:p>
          <a:p>
            <a:pPr algn="just"/>
            <a:r>
              <a:rPr lang="en-US" sz="2000" dirty="0" smtClean="0"/>
              <a:t>Authorship implies accountability. </a:t>
            </a:r>
            <a:r>
              <a:rPr lang="en-US" sz="2000" b="1" dirty="0" smtClean="0"/>
              <a:t>Listed authors must have contributed directly to the intellectual content of the paper</a:t>
            </a:r>
            <a:r>
              <a:rPr lang="en-US" sz="2000" dirty="0" smtClean="0"/>
              <a:t>... Authors should meet all of the following criteria:</a:t>
            </a:r>
          </a:p>
          <a:p>
            <a:pPr algn="just"/>
            <a:endParaRPr lang="en-US" dirty="0" smtClean="0"/>
          </a:p>
          <a:p>
            <a:pPr algn="ctr"/>
            <a:r>
              <a:rPr lang="en-US" sz="2200" dirty="0" smtClean="0">
                <a:solidFill>
                  <a:srgbClr val="FF0000"/>
                </a:solidFill>
              </a:rPr>
              <a:t>• </a:t>
            </a:r>
            <a:r>
              <a:rPr lang="en-US" sz="2200" b="1" dirty="0" smtClean="0">
                <a:solidFill>
                  <a:srgbClr val="FF0000"/>
                </a:solidFill>
              </a:rPr>
              <a:t>Conceived and planned the work that led to the article </a:t>
            </a:r>
            <a:r>
              <a:rPr lang="en-US" sz="2200" b="1" dirty="0" smtClean="0">
                <a:solidFill>
                  <a:srgbClr val="002060"/>
                </a:solidFill>
              </a:rPr>
              <a:t>or played an important role in interpreting the results, or both</a:t>
            </a:r>
            <a:r>
              <a:rPr lang="en-US" sz="2200" b="1" dirty="0" smtClean="0"/>
              <a:t>.</a:t>
            </a:r>
          </a:p>
          <a:p>
            <a:pPr algn="ctr"/>
            <a:r>
              <a:rPr lang="en-US" sz="2200" b="1" dirty="0" smtClean="0">
                <a:solidFill>
                  <a:srgbClr val="002060"/>
                </a:solidFill>
              </a:rPr>
              <a:t>•  Wrote the paper and/or made substantive suggestions for revision.</a:t>
            </a:r>
          </a:p>
          <a:p>
            <a:pPr algn="ctr"/>
            <a:r>
              <a:rPr lang="en-US" sz="2200" b="1" dirty="0" smtClean="0">
                <a:solidFill>
                  <a:srgbClr val="00B050"/>
                </a:solidFill>
              </a:rPr>
              <a:t>•  Approved the final version</a:t>
            </a:r>
            <a:endParaRPr lang="es-ES" sz="2200" b="1" dirty="0">
              <a:solidFill>
                <a:srgbClr val="00B050"/>
              </a:solidFill>
            </a:endParaRPr>
          </a:p>
        </p:txBody>
      </p:sp>
      <p:pic>
        <p:nvPicPr>
          <p:cNvPr id="1026" name="Picture 2"/>
          <p:cNvPicPr>
            <a:picLocks noChangeAspect="1" noChangeArrowheads="1"/>
          </p:cNvPicPr>
          <p:nvPr/>
        </p:nvPicPr>
        <p:blipFill>
          <a:blip r:embed="rId3" cstate="print"/>
          <a:srcRect/>
          <a:stretch>
            <a:fillRect/>
          </a:stretch>
        </p:blipFill>
        <p:spPr bwMode="auto">
          <a:xfrm>
            <a:off x="2195736" y="1844824"/>
            <a:ext cx="4464496" cy="576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Haz una buena revisión bibliográfica</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sp>
        <p:nvSpPr>
          <p:cNvPr id="6" name="5 CuadroTexto"/>
          <p:cNvSpPr txBox="1"/>
          <p:nvPr/>
        </p:nvSpPr>
        <p:spPr>
          <a:xfrm>
            <a:off x="323528" y="2348880"/>
            <a:ext cx="8280920" cy="4401205"/>
          </a:xfrm>
          <a:prstGeom prst="rect">
            <a:avLst/>
          </a:prstGeom>
          <a:noFill/>
        </p:spPr>
        <p:txBody>
          <a:bodyPr wrap="square" rtlCol="0">
            <a:spAutoFit/>
          </a:bodyPr>
          <a:lstStyle/>
          <a:p>
            <a:pPr algn="ctr"/>
            <a:r>
              <a:rPr lang="es-ES" sz="2800" b="1" dirty="0" smtClean="0">
                <a:solidFill>
                  <a:srgbClr val="0070C0"/>
                </a:solidFill>
              </a:rPr>
              <a:t>Se honesto en la citación, no omitas citas de competidores</a:t>
            </a:r>
          </a:p>
          <a:p>
            <a:pPr algn="ctr"/>
            <a:endParaRPr lang="es-ES" sz="2800" b="1" dirty="0" smtClean="0"/>
          </a:p>
          <a:p>
            <a:pPr algn="ctr"/>
            <a:r>
              <a:rPr lang="es-ES" sz="2800" b="1" dirty="0" smtClean="0">
                <a:solidFill>
                  <a:srgbClr val="FF0000"/>
                </a:solidFill>
              </a:rPr>
              <a:t>Cita bibliografía los más reciente posible</a:t>
            </a:r>
          </a:p>
          <a:p>
            <a:pPr algn="ctr"/>
            <a:endParaRPr lang="es-ES" sz="2800" b="1" dirty="0" smtClean="0"/>
          </a:p>
          <a:p>
            <a:pPr algn="ctr"/>
            <a:r>
              <a:rPr lang="es-ES" sz="2800" b="1" dirty="0" smtClean="0">
                <a:solidFill>
                  <a:srgbClr val="0070C0"/>
                </a:solidFill>
              </a:rPr>
              <a:t>Bibliografía internacional, usa las bases de datos de tu especialidad</a:t>
            </a:r>
          </a:p>
          <a:p>
            <a:pPr algn="ctr"/>
            <a:endParaRPr lang="es-ES" sz="2800" b="1" dirty="0" smtClean="0"/>
          </a:p>
          <a:p>
            <a:pPr algn="ctr"/>
            <a:r>
              <a:rPr lang="es-ES" sz="2800" b="1" dirty="0" smtClean="0">
                <a:solidFill>
                  <a:srgbClr val="FF0000"/>
                </a:solidFill>
              </a:rPr>
              <a:t>Asegúrate que incluyes todos los papers sobre el tema que ha publicado la revista donde lo vas a enviar</a:t>
            </a:r>
            <a:endParaRPr lang="es-ES" sz="2800" b="1" dirty="0">
              <a:solidFill>
                <a:srgbClr val="FF0000"/>
              </a:solidFill>
            </a:endParaRPr>
          </a:p>
        </p:txBody>
      </p:sp>
      <p:pic>
        <p:nvPicPr>
          <p:cNvPr id="16386" name="Picture 2"/>
          <p:cNvPicPr>
            <a:picLocks noChangeAspect="1" noChangeArrowheads="1"/>
          </p:cNvPicPr>
          <p:nvPr/>
        </p:nvPicPr>
        <p:blipFill>
          <a:blip r:embed="rId3" cstate="print"/>
          <a:srcRect/>
          <a:stretch>
            <a:fillRect/>
          </a:stretch>
        </p:blipFill>
        <p:spPr bwMode="auto">
          <a:xfrm>
            <a:off x="2915816" y="908720"/>
            <a:ext cx="3168352"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Escribiendo el paper</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sp>
        <p:nvSpPr>
          <p:cNvPr id="5" name="Text Box 2"/>
          <p:cNvSpPr txBox="1">
            <a:spLocks noChangeArrowheads="1"/>
          </p:cNvSpPr>
          <p:nvPr/>
        </p:nvSpPr>
        <p:spPr bwMode="auto">
          <a:xfrm>
            <a:off x="237430" y="908720"/>
            <a:ext cx="8439026" cy="6112443"/>
          </a:xfrm>
          <a:prstGeom prst="rect">
            <a:avLst/>
          </a:prstGeom>
          <a:noFill/>
          <a:ln w="9525">
            <a:noFill/>
            <a:miter lim="800000"/>
            <a:headEnd/>
            <a:tailEnd/>
          </a:ln>
          <a:effectLst/>
        </p:spPr>
        <p:txBody>
          <a:bodyPr wrap="square">
            <a:spAutoFit/>
          </a:bodyPr>
          <a:lstStyle/>
          <a:p>
            <a:pPr marL="609600" indent="-609600" algn="just">
              <a:lnSpc>
                <a:spcPct val="90000"/>
              </a:lnSpc>
              <a:buFont typeface="Wingdings" pitchFamily="2" charset="2"/>
              <a:buAutoNum type="arabicPeriod"/>
              <a:defRPr/>
            </a:pPr>
            <a:r>
              <a:rPr lang="en-GB" sz="2400" b="1" dirty="0" smtClean="0">
                <a:solidFill>
                  <a:srgbClr val="002060"/>
                </a:solidFill>
              </a:rPr>
              <a:t>Muchos trabajos son rechazados o </a:t>
            </a:r>
            <a:r>
              <a:rPr lang="en-GB" sz="2400" b="1" dirty="0" err="1" smtClean="0">
                <a:solidFill>
                  <a:srgbClr val="002060"/>
                </a:solidFill>
              </a:rPr>
              <a:t>pierden</a:t>
            </a:r>
            <a:r>
              <a:rPr lang="en-GB" sz="2400" b="1" dirty="0" smtClean="0">
                <a:solidFill>
                  <a:srgbClr val="002060"/>
                </a:solidFill>
              </a:rPr>
              <a:t> </a:t>
            </a:r>
            <a:r>
              <a:rPr lang="en-GB" sz="2400" b="1" dirty="0" err="1" smtClean="0">
                <a:solidFill>
                  <a:srgbClr val="002060"/>
                </a:solidFill>
              </a:rPr>
              <a:t>gran</a:t>
            </a:r>
            <a:r>
              <a:rPr lang="en-GB" sz="2400" b="1" dirty="0" smtClean="0">
                <a:solidFill>
                  <a:srgbClr val="002060"/>
                </a:solidFill>
              </a:rPr>
              <a:t> parte de </a:t>
            </a:r>
            <a:r>
              <a:rPr lang="en-GB" sz="2400" b="1" dirty="0" err="1" smtClean="0">
                <a:solidFill>
                  <a:srgbClr val="002060"/>
                </a:solidFill>
              </a:rPr>
              <a:t>su</a:t>
            </a:r>
            <a:r>
              <a:rPr lang="en-GB" sz="2400" b="1" dirty="0" smtClean="0">
                <a:solidFill>
                  <a:srgbClr val="002060"/>
                </a:solidFill>
              </a:rPr>
              <a:t> valor porque no </a:t>
            </a:r>
            <a:r>
              <a:rPr lang="en-GB" sz="2400" b="1" dirty="0" err="1" smtClean="0">
                <a:solidFill>
                  <a:srgbClr val="002060"/>
                </a:solidFill>
              </a:rPr>
              <a:t>están</a:t>
            </a:r>
            <a:r>
              <a:rPr lang="en-GB" sz="2400" b="1" dirty="0" smtClean="0">
                <a:solidFill>
                  <a:srgbClr val="002060"/>
                </a:solidFill>
              </a:rPr>
              <a:t> </a:t>
            </a:r>
            <a:r>
              <a:rPr lang="en-GB" sz="2400" b="1" dirty="0" err="1" smtClean="0">
                <a:solidFill>
                  <a:srgbClr val="002060"/>
                </a:solidFill>
              </a:rPr>
              <a:t>bien</a:t>
            </a:r>
            <a:r>
              <a:rPr lang="en-GB" sz="2400" b="1" dirty="0" smtClean="0">
                <a:solidFill>
                  <a:srgbClr val="002060"/>
                </a:solidFill>
              </a:rPr>
              <a:t> </a:t>
            </a:r>
            <a:r>
              <a:rPr lang="en-GB" sz="2400" b="1" dirty="0" err="1" smtClean="0">
                <a:solidFill>
                  <a:srgbClr val="002060"/>
                </a:solidFill>
              </a:rPr>
              <a:t>redactados</a:t>
            </a:r>
            <a:r>
              <a:rPr lang="en-GB" sz="2400" b="1" dirty="0" smtClean="0">
                <a:solidFill>
                  <a:srgbClr val="002060"/>
                </a:solidFill>
              </a:rPr>
              <a:t>, </a:t>
            </a:r>
            <a:r>
              <a:rPr lang="en-GB" sz="2400" b="1" dirty="0" err="1" smtClean="0">
                <a:solidFill>
                  <a:srgbClr val="002060"/>
                </a:solidFill>
              </a:rPr>
              <a:t>presentados</a:t>
            </a:r>
            <a:r>
              <a:rPr lang="en-GB" sz="2400" b="1" dirty="0" smtClean="0">
                <a:solidFill>
                  <a:srgbClr val="002060"/>
                </a:solidFill>
              </a:rPr>
              <a:t> </a:t>
            </a:r>
            <a:r>
              <a:rPr lang="en-GB" sz="2400" b="1" dirty="0" err="1" smtClean="0">
                <a:solidFill>
                  <a:srgbClr val="002060"/>
                </a:solidFill>
              </a:rPr>
              <a:t>ni</a:t>
            </a:r>
            <a:r>
              <a:rPr lang="en-GB" sz="2400" b="1" dirty="0" smtClean="0">
                <a:solidFill>
                  <a:srgbClr val="002060"/>
                </a:solidFill>
              </a:rPr>
              <a:t> </a:t>
            </a:r>
            <a:r>
              <a:rPr lang="en-GB" sz="2400" b="1" dirty="0" err="1" smtClean="0">
                <a:solidFill>
                  <a:srgbClr val="002060"/>
                </a:solidFill>
              </a:rPr>
              <a:t>estructurados</a:t>
            </a:r>
            <a:r>
              <a:rPr lang="en-GB" sz="2400" b="1" dirty="0" smtClean="0">
                <a:solidFill>
                  <a:srgbClr val="002060"/>
                </a:solidFill>
              </a:rPr>
              <a:t>.</a:t>
            </a:r>
            <a:endParaRPr lang="en-GB" sz="2400" b="1" dirty="0">
              <a:solidFill>
                <a:srgbClr val="002060"/>
              </a:solidFill>
            </a:endParaRPr>
          </a:p>
          <a:p>
            <a:pPr marL="609600" indent="-609600" algn="just">
              <a:lnSpc>
                <a:spcPct val="90000"/>
              </a:lnSpc>
              <a:buFont typeface="Wingdings" pitchFamily="2" charset="2"/>
              <a:buAutoNum type="arabicPeriod"/>
              <a:defRPr/>
            </a:pPr>
            <a:endParaRPr lang="en-GB" sz="2400" b="1" dirty="0">
              <a:solidFill>
                <a:schemeClr val="tx1">
                  <a:lumMod val="95000"/>
                  <a:lumOff val="5000"/>
                </a:schemeClr>
              </a:solidFill>
            </a:endParaRPr>
          </a:p>
          <a:p>
            <a:pPr marL="609600" indent="-609600" algn="just">
              <a:lnSpc>
                <a:spcPct val="90000"/>
              </a:lnSpc>
              <a:buFont typeface="Wingdings" pitchFamily="2" charset="2"/>
              <a:buAutoNum type="arabicPeriod"/>
              <a:defRPr/>
            </a:pPr>
            <a:r>
              <a:rPr lang="en-GB" sz="2400" b="1" dirty="0" smtClean="0">
                <a:solidFill>
                  <a:srgbClr val="FF0000"/>
                </a:solidFill>
              </a:rPr>
              <a:t> Si no prestamos </a:t>
            </a:r>
            <a:r>
              <a:rPr lang="en-GB" sz="2400" b="1" dirty="0" err="1" smtClean="0">
                <a:solidFill>
                  <a:srgbClr val="FF0000"/>
                </a:solidFill>
              </a:rPr>
              <a:t>atención</a:t>
            </a:r>
            <a:r>
              <a:rPr lang="en-GB" sz="2400" b="1" dirty="0" smtClean="0">
                <a:solidFill>
                  <a:srgbClr val="FF0000"/>
                </a:solidFill>
              </a:rPr>
              <a:t> a </a:t>
            </a:r>
            <a:r>
              <a:rPr lang="en-GB" sz="2400" b="1" dirty="0" err="1" smtClean="0">
                <a:solidFill>
                  <a:srgbClr val="FF0000"/>
                </a:solidFill>
              </a:rPr>
              <a:t>estos</a:t>
            </a:r>
            <a:r>
              <a:rPr lang="en-GB" sz="2400" b="1" dirty="0" smtClean="0">
                <a:solidFill>
                  <a:srgbClr val="FF0000"/>
                </a:solidFill>
              </a:rPr>
              <a:t> </a:t>
            </a:r>
            <a:r>
              <a:rPr lang="en-GB" sz="2400" b="1" dirty="0" err="1" smtClean="0">
                <a:solidFill>
                  <a:srgbClr val="FF0000"/>
                </a:solidFill>
              </a:rPr>
              <a:t>detalles</a:t>
            </a:r>
            <a:r>
              <a:rPr lang="en-GB" sz="2400" b="1" dirty="0" smtClean="0">
                <a:solidFill>
                  <a:srgbClr val="FF0000"/>
                </a:solidFill>
              </a:rPr>
              <a:t> </a:t>
            </a:r>
            <a:r>
              <a:rPr lang="en-GB" sz="2400" b="1" dirty="0" err="1" smtClean="0">
                <a:solidFill>
                  <a:srgbClr val="FF0000"/>
                </a:solidFill>
              </a:rPr>
              <a:t>gran</a:t>
            </a:r>
            <a:r>
              <a:rPr lang="en-GB" sz="2400" b="1" dirty="0" smtClean="0">
                <a:solidFill>
                  <a:srgbClr val="FF0000"/>
                </a:solidFill>
              </a:rPr>
              <a:t> parte de </a:t>
            </a:r>
            <a:r>
              <a:rPr lang="en-GB" sz="2400" b="1" dirty="0" err="1" smtClean="0">
                <a:solidFill>
                  <a:srgbClr val="FF0000"/>
                </a:solidFill>
              </a:rPr>
              <a:t>nuestro</a:t>
            </a:r>
            <a:r>
              <a:rPr lang="en-GB" sz="2400" b="1" dirty="0" smtClean="0">
                <a:solidFill>
                  <a:srgbClr val="FF0000"/>
                </a:solidFill>
              </a:rPr>
              <a:t> </a:t>
            </a:r>
            <a:r>
              <a:rPr lang="en-GB" sz="2400" b="1" dirty="0" err="1" smtClean="0">
                <a:solidFill>
                  <a:srgbClr val="FF0000"/>
                </a:solidFill>
              </a:rPr>
              <a:t>mensaje</a:t>
            </a:r>
            <a:r>
              <a:rPr lang="en-GB" sz="2400" b="1" dirty="0" smtClean="0">
                <a:solidFill>
                  <a:srgbClr val="FF0000"/>
                </a:solidFill>
              </a:rPr>
              <a:t> y </a:t>
            </a:r>
            <a:r>
              <a:rPr lang="en-GB" sz="2400" b="1" dirty="0" err="1" smtClean="0">
                <a:solidFill>
                  <a:srgbClr val="FF0000"/>
                </a:solidFill>
              </a:rPr>
              <a:t>las</a:t>
            </a:r>
            <a:r>
              <a:rPr lang="en-GB" sz="2400" b="1" dirty="0" smtClean="0">
                <a:solidFill>
                  <a:srgbClr val="FF0000"/>
                </a:solidFill>
              </a:rPr>
              <a:t> </a:t>
            </a:r>
            <a:r>
              <a:rPr lang="en-GB" sz="2400" b="1" dirty="0" err="1" smtClean="0">
                <a:solidFill>
                  <a:srgbClr val="FF0000"/>
                </a:solidFill>
              </a:rPr>
              <a:t>buenas</a:t>
            </a:r>
            <a:r>
              <a:rPr lang="en-GB" sz="2400" b="1" dirty="0" smtClean="0">
                <a:solidFill>
                  <a:srgbClr val="FF0000"/>
                </a:solidFill>
              </a:rPr>
              <a:t> ideas del paper </a:t>
            </a:r>
            <a:r>
              <a:rPr lang="en-GB" sz="2400" b="1" dirty="0" err="1" smtClean="0">
                <a:solidFill>
                  <a:srgbClr val="FF0000"/>
                </a:solidFill>
              </a:rPr>
              <a:t>pueden</a:t>
            </a:r>
            <a:r>
              <a:rPr lang="en-GB" sz="2400" b="1" dirty="0" smtClean="0">
                <a:solidFill>
                  <a:srgbClr val="FF0000"/>
                </a:solidFill>
              </a:rPr>
              <a:t> </a:t>
            </a:r>
            <a:r>
              <a:rPr lang="en-GB" sz="2400" b="1" dirty="0" err="1" smtClean="0">
                <a:solidFill>
                  <a:srgbClr val="FF0000"/>
                </a:solidFill>
              </a:rPr>
              <a:t>pasar</a:t>
            </a:r>
            <a:r>
              <a:rPr lang="en-GB" sz="2400" b="1" dirty="0" smtClean="0">
                <a:solidFill>
                  <a:srgbClr val="FF0000"/>
                </a:solidFill>
              </a:rPr>
              <a:t> </a:t>
            </a:r>
            <a:r>
              <a:rPr lang="en-GB" sz="2400" b="1" dirty="0" err="1" smtClean="0">
                <a:solidFill>
                  <a:srgbClr val="FF0000"/>
                </a:solidFill>
              </a:rPr>
              <a:t>desapercibidas</a:t>
            </a:r>
            <a:r>
              <a:rPr lang="en-GB" sz="2400" b="1" dirty="0" smtClean="0">
                <a:solidFill>
                  <a:srgbClr val="FF0000"/>
                </a:solidFill>
              </a:rPr>
              <a:t>.</a:t>
            </a:r>
            <a:endParaRPr lang="en-GB" sz="2400" b="1" dirty="0">
              <a:solidFill>
                <a:srgbClr val="FF0000"/>
              </a:solidFill>
            </a:endParaRPr>
          </a:p>
          <a:p>
            <a:pPr marL="609600" indent="-609600" algn="just">
              <a:lnSpc>
                <a:spcPct val="90000"/>
              </a:lnSpc>
              <a:buFont typeface="Wingdings" pitchFamily="2" charset="2"/>
              <a:buAutoNum type="arabicPeriod"/>
              <a:defRPr/>
            </a:pPr>
            <a:endParaRPr lang="en-GB" sz="2400" b="1" dirty="0">
              <a:solidFill>
                <a:schemeClr val="tx1">
                  <a:lumMod val="95000"/>
                  <a:lumOff val="5000"/>
                </a:schemeClr>
              </a:solidFill>
            </a:endParaRPr>
          </a:p>
          <a:p>
            <a:pPr marL="609600" indent="-609600" algn="just">
              <a:lnSpc>
                <a:spcPct val="90000"/>
              </a:lnSpc>
              <a:buFont typeface="Wingdings" pitchFamily="2" charset="2"/>
              <a:buAutoNum type="arabicPeriod"/>
              <a:defRPr/>
            </a:pPr>
            <a:r>
              <a:rPr lang="en-GB" sz="2400" b="1" dirty="0" err="1" smtClean="0">
                <a:solidFill>
                  <a:srgbClr val="002060"/>
                </a:solidFill>
              </a:rPr>
              <a:t>Cuidando</a:t>
            </a:r>
            <a:r>
              <a:rPr lang="en-GB" sz="2400" b="1" dirty="0" smtClean="0">
                <a:solidFill>
                  <a:srgbClr val="002060"/>
                </a:solidFill>
              </a:rPr>
              <a:t> </a:t>
            </a:r>
            <a:r>
              <a:rPr lang="en-GB" sz="2400" b="1" dirty="0" err="1" smtClean="0">
                <a:solidFill>
                  <a:srgbClr val="002060"/>
                </a:solidFill>
              </a:rPr>
              <a:t>una</a:t>
            </a:r>
            <a:r>
              <a:rPr lang="en-GB" sz="2400" b="1" dirty="0" smtClean="0">
                <a:solidFill>
                  <a:srgbClr val="002060"/>
                </a:solidFill>
              </a:rPr>
              <a:t> </a:t>
            </a:r>
            <a:r>
              <a:rPr lang="en-GB" sz="2400" b="1" dirty="0" err="1" smtClean="0">
                <a:solidFill>
                  <a:srgbClr val="002060"/>
                </a:solidFill>
              </a:rPr>
              <a:t>serie</a:t>
            </a:r>
            <a:r>
              <a:rPr lang="en-GB" sz="2400" b="1" dirty="0" smtClean="0">
                <a:solidFill>
                  <a:srgbClr val="002060"/>
                </a:solidFill>
              </a:rPr>
              <a:t> de </a:t>
            </a:r>
            <a:r>
              <a:rPr lang="en-GB" sz="2400" b="1" dirty="0" err="1" smtClean="0">
                <a:solidFill>
                  <a:srgbClr val="002060"/>
                </a:solidFill>
              </a:rPr>
              <a:t>detalles</a:t>
            </a:r>
            <a:r>
              <a:rPr lang="en-GB" sz="2400" b="1" dirty="0" smtClean="0">
                <a:solidFill>
                  <a:srgbClr val="002060"/>
                </a:solidFill>
              </a:rPr>
              <a:t> </a:t>
            </a:r>
            <a:r>
              <a:rPr lang="en-GB" sz="2400" b="1" dirty="0" err="1" smtClean="0">
                <a:solidFill>
                  <a:srgbClr val="002060"/>
                </a:solidFill>
              </a:rPr>
              <a:t>básicos</a:t>
            </a:r>
            <a:r>
              <a:rPr lang="en-GB" sz="2400" b="1" dirty="0" smtClean="0">
                <a:solidFill>
                  <a:srgbClr val="002060"/>
                </a:solidFill>
              </a:rPr>
              <a:t> la </a:t>
            </a:r>
            <a:r>
              <a:rPr lang="en-GB" sz="2400" b="1" dirty="0" err="1" smtClean="0">
                <a:solidFill>
                  <a:srgbClr val="002060"/>
                </a:solidFill>
              </a:rPr>
              <a:t>calidad</a:t>
            </a:r>
            <a:r>
              <a:rPr lang="en-GB" sz="2400" b="1" dirty="0" smtClean="0">
                <a:solidFill>
                  <a:srgbClr val="002060"/>
                </a:solidFill>
              </a:rPr>
              <a:t> de </a:t>
            </a:r>
            <a:r>
              <a:rPr lang="en-GB" sz="2400" b="1" dirty="0" err="1" smtClean="0">
                <a:solidFill>
                  <a:srgbClr val="002060"/>
                </a:solidFill>
              </a:rPr>
              <a:t>nuestro</a:t>
            </a:r>
            <a:r>
              <a:rPr lang="en-GB" sz="2400" b="1" dirty="0" smtClean="0">
                <a:solidFill>
                  <a:srgbClr val="002060"/>
                </a:solidFill>
              </a:rPr>
              <a:t> </a:t>
            </a:r>
            <a:r>
              <a:rPr lang="en-GB" sz="2400" b="1" dirty="0" err="1" smtClean="0">
                <a:solidFill>
                  <a:srgbClr val="002060"/>
                </a:solidFill>
              </a:rPr>
              <a:t>puede</a:t>
            </a:r>
            <a:r>
              <a:rPr lang="en-GB" sz="2400" b="1" dirty="0" smtClean="0">
                <a:solidFill>
                  <a:srgbClr val="002060"/>
                </a:solidFill>
              </a:rPr>
              <a:t> </a:t>
            </a:r>
            <a:r>
              <a:rPr lang="en-GB" sz="2400" b="1" dirty="0" err="1" smtClean="0">
                <a:solidFill>
                  <a:srgbClr val="002060"/>
                </a:solidFill>
              </a:rPr>
              <a:t>mejorar</a:t>
            </a:r>
            <a:r>
              <a:rPr lang="en-GB" sz="2400" b="1" dirty="0" smtClean="0">
                <a:solidFill>
                  <a:srgbClr val="002060"/>
                </a:solidFill>
              </a:rPr>
              <a:t> </a:t>
            </a:r>
            <a:r>
              <a:rPr lang="en-GB" sz="2400" b="1" dirty="0" err="1" smtClean="0">
                <a:solidFill>
                  <a:srgbClr val="002060"/>
                </a:solidFill>
              </a:rPr>
              <a:t>enormemente</a:t>
            </a:r>
            <a:r>
              <a:rPr lang="en-GB" sz="2400" b="1" dirty="0" smtClean="0">
                <a:solidFill>
                  <a:srgbClr val="002060"/>
                </a:solidFill>
              </a:rPr>
              <a:t>.</a:t>
            </a:r>
          </a:p>
          <a:p>
            <a:pPr marL="609600" indent="-609600" algn="just">
              <a:lnSpc>
                <a:spcPct val="90000"/>
              </a:lnSpc>
              <a:buFont typeface="Wingdings" pitchFamily="2" charset="2"/>
              <a:buAutoNum type="arabicPeriod"/>
              <a:defRPr/>
            </a:pPr>
            <a:endParaRPr lang="en-GB" sz="2400" b="1" dirty="0" smtClean="0">
              <a:solidFill>
                <a:schemeClr val="tx1">
                  <a:lumMod val="95000"/>
                  <a:lumOff val="5000"/>
                </a:schemeClr>
              </a:solidFill>
            </a:endParaRPr>
          </a:p>
          <a:p>
            <a:pPr marL="609600" indent="-609600" algn="just">
              <a:lnSpc>
                <a:spcPct val="90000"/>
              </a:lnSpc>
              <a:buFont typeface="Wingdings" pitchFamily="2" charset="2"/>
              <a:buAutoNum type="arabicPeriod"/>
              <a:defRPr/>
            </a:pPr>
            <a:r>
              <a:rPr lang="en-GB" sz="2400" b="1" dirty="0" smtClean="0">
                <a:solidFill>
                  <a:srgbClr val="FF0000"/>
                </a:solidFill>
              </a:rPr>
              <a:t>Decide </a:t>
            </a:r>
            <a:r>
              <a:rPr lang="en-GB" sz="2400" b="1" dirty="0" err="1" smtClean="0">
                <a:solidFill>
                  <a:srgbClr val="FF0000"/>
                </a:solidFill>
              </a:rPr>
              <a:t>cuales</a:t>
            </a:r>
            <a:r>
              <a:rPr lang="en-GB" sz="2400" b="1" dirty="0" smtClean="0">
                <a:solidFill>
                  <a:srgbClr val="FF0000"/>
                </a:solidFill>
              </a:rPr>
              <a:t> son </a:t>
            </a:r>
            <a:r>
              <a:rPr lang="en-GB" sz="2400" b="1" dirty="0" err="1" smtClean="0">
                <a:solidFill>
                  <a:srgbClr val="FF0000"/>
                </a:solidFill>
              </a:rPr>
              <a:t>las</a:t>
            </a:r>
            <a:r>
              <a:rPr lang="en-GB" sz="2400" b="1" dirty="0" smtClean="0">
                <a:solidFill>
                  <a:srgbClr val="FF0000"/>
                </a:solidFill>
              </a:rPr>
              <a:t> </a:t>
            </a:r>
            <a:r>
              <a:rPr lang="en-GB" sz="2400" b="1" dirty="0" err="1" smtClean="0">
                <a:solidFill>
                  <a:srgbClr val="FF0000"/>
                </a:solidFill>
              </a:rPr>
              <a:t>principales</a:t>
            </a:r>
            <a:r>
              <a:rPr lang="en-GB" sz="2400" b="1" dirty="0" smtClean="0">
                <a:solidFill>
                  <a:srgbClr val="FF0000"/>
                </a:solidFill>
              </a:rPr>
              <a:t> </a:t>
            </a:r>
            <a:r>
              <a:rPr lang="en-GB" sz="2400" b="1" dirty="0" err="1" smtClean="0">
                <a:solidFill>
                  <a:srgbClr val="FF0000"/>
                </a:solidFill>
              </a:rPr>
              <a:t>conclusiones</a:t>
            </a:r>
            <a:r>
              <a:rPr lang="en-GB" sz="2400" b="1" dirty="0" smtClean="0">
                <a:solidFill>
                  <a:srgbClr val="FF0000"/>
                </a:solidFill>
              </a:rPr>
              <a:t> del </a:t>
            </a:r>
            <a:r>
              <a:rPr lang="en-GB" sz="2400" b="1" dirty="0" err="1" smtClean="0">
                <a:solidFill>
                  <a:srgbClr val="FF0000"/>
                </a:solidFill>
              </a:rPr>
              <a:t>trabajo</a:t>
            </a:r>
            <a:r>
              <a:rPr lang="en-GB" sz="2400" b="1" dirty="0" smtClean="0">
                <a:solidFill>
                  <a:srgbClr val="FF0000"/>
                </a:solidFill>
              </a:rPr>
              <a:t> y </a:t>
            </a:r>
            <a:r>
              <a:rPr lang="en-GB" sz="2400" b="1" dirty="0" err="1" smtClean="0">
                <a:solidFill>
                  <a:srgbClr val="FF0000"/>
                </a:solidFill>
              </a:rPr>
              <a:t>escribe</a:t>
            </a:r>
            <a:r>
              <a:rPr lang="en-GB" sz="2400" b="1" dirty="0" smtClean="0">
                <a:solidFill>
                  <a:srgbClr val="FF0000"/>
                </a:solidFill>
              </a:rPr>
              <a:t> y </a:t>
            </a:r>
            <a:r>
              <a:rPr lang="en-GB" sz="2400" b="1" dirty="0" err="1" smtClean="0">
                <a:solidFill>
                  <a:srgbClr val="FF0000"/>
                </a:solidFill>
              </a:rPr>
              <a:t>presenta</a:t>
            </a:r>
            <a:r>
              <a:rPr lang="en-GB" sz="2400" b="1" dirty="0" smtClean="0">
                <a:solidFill>
                  <a:srgbClr val="FF0000"/>
                </a:solidFill>
              </a:rPr>
              <a:t> el paper </a:t>
            </a:r>
            <a:r>
              <a:rPr lang="en-GB" sz="2400" b="1" dirty="0" err="1" smtClean="0">
                <a:solidFill>
                  <a:srgbClr val="FF0000"/>
                </a:solidFill>
              </a:rPr>
              <a:t>pensando</a:t>
            </a:r>
            <a:r>
              <a:rPr lang="en-GB" sz="2400" b="1" dirty="0" smtClean="0">
                <a:solidFill>
                  <a:srgbClr val="FF0000"/>
                </a:solidFill>
              </a:rPr>
              <a:t> en </a:t>
            </a:r>
            <a:r>
              <a:rPr lang="en-GB" sz="2400" b="1" dirty="0" err="1" smtClean="0">
                <a:solidFill>
                  <a:srgbClr val="FF0000"/>
                </a:solidFill>
              </a:rPr>
              <a:t>ellas</a:t>
            </a:r>
            <a:r>
              <a:rPr lang="en-GB" sz="2400" b="1" dirty="0" smtClean="0">
                <a:solidFill>
                  <a:srgbClr val="FF0000"/>
                </a:solidFill>
              </a:rPr>
              <a:t> y </a:t>
            </a:r>
            <a:r>
              <a:rPr lang="en-GB" sz="2400" b="1" dirty="0" err="1" smtClean="0">
                <a:solidFill>
                  <a:srgbClr val="FF0000"/>
                </a:solidFill>
              </a:rPr>
              <a:t>reforzándolas</a:t>
            </a:r>
            <a:r>
              <a:rPr lang="en-GB" sz="2400" b="1" dirty="0" smtClean="0">
                <a:solidFill>
                  <a:srgbClr val="FF0000"/>
                </a:solidFill>
              </a:rPr>
              <a:t> </a:t>
            </a:r>
          </a:p>
          <a:p>
            <a:pPr marL="609600" indent="-609600" algn="just">
              <a:lnSpc>
                <a:spcPct val="90000"/>
              </a:lnSpc>
              <a:buFont typeface="Wingdings" pitchFamily="2" charset="2"/>
              <a:buAutoNum type="arabicPeriod"/>
              <a:defRPr/>
            </a:pPr>
            <a:endParaRPr lang="en-GB" sz="2400" b="1" dirty="0" smtClean="0">
              <a:solidFill>
                <a:srgbClr val="002060"/>
              </a:solidFill>
            </a:endParaRPr>
          </a:p>
          <a:p>
            <a:pPr marL="609600" indent="-609600" algn="just">
              <a:lnSpc>
                <a:spcPct val="90000"/>
              </a:lnSpc>
              <a:buFont typeface="Wingdings" pitchFamily="2" charset="2"/>
              <a:buAutoNum type="arabicPeriod"/>
              <a:defRPr/>
            </a:pPr>
            <a:r>
              <a:rPr lang="en-GB" sz="2400" b="1" dirty="0" err="1" smtClean="0">
                <a:solidFill>
                  <a:srgbClr val="002060"/>
                </a:solidFill>
              </a:rPr>
              <a:t>Presta</a:t>
            </a:r>
            <a:r>
              <a:rPr lang="en-GB" sz="2400" b="1" dirty="0" smtClean="0">
                <a:solidFill>
                  <a:srgbClr val="002060"/>
                </a:solidFill>
              </a:rPr>
              <a:t> </a:t>
            </a:r>
            <a:r>
              <a:rPr lang="en-GB" sz="2400" b="1" dirty="0" err="1" smtClean="0">
                <a:solidFill>
                  <a:srgbClr val="002060"/>
                </a:solidFill>
              </a:rPr>
              <a:t>atención</a:t>
            </a:r>
            <a:r>
              <a:rPr lang="en-GB" sz="2400" b="1" dirty="0" smtClean="0">
                <a:solidFill>
                  <a:srgbClr val="002060"/>
                </a:solidFill>
              </a:rPr>
              <a:t> a la </a:t>
            </a:r>
            <a:r>
              <a:rPr lang="en-GB" sz="2400" b="1" dirty="0" err="1" smtClean="0">
                <a:solidFill>
                  <a:srgbClr val="002060"/>
                </a:solidFill>
              </a:rPr>
              <a:t>introducción</a:t>
            </a:r>
            <a:r>
              <a:rPr lang="en-GB" sz="2400" b="1" dirty="0" smtClean="0">
                <a:solidFill>
                  <a:srgbClr val="002060"/>
                </a:solidFill>
              </a:rPr>
              <a:t>, en </a:t>
            </a:r>
            <a:r>
              <a:rPr lang="en-GB" sz="2400" b="1" dirty="0" err="1" smtClean="0">
                <a:solidFill>
                  <a:srgbClr val="002060"/>
                </a:solidFill>
              </a:rPr>
              <a:t>ella</a:t>
            </a:r>
            <a:r>
              <a:rPr lang="en-GB" sz="2400" b="1" dirty="0" smtClean="0">
                <a:solidFill>
                  <a:srgbClr val="002060"/>
                </a:solidFill>
              </a:rPr>
              <a:t> </a:t>
            </a:r>
            <a:r>
              <a:rPr lang="en-GB" sz="2400" b="1" dirty="0" err="1" smtClean="0">
                <a:solidFill>
                  <a:srgbClr val="002060"/>
                </a:solidFill>
              </a:rPr>
              <a:t>debe</a:t>
            </a:r>
            <a:r>
              <a:rPr lang="en-GB" sz="2400" b="1" dirty="0" smtClean="0">
                <a:solidFill>
                  <a:srgbClr val="002060"/>
                </a:solidFill>
              </a:rPr>
              <a:t> </a:t>
            </a:r>
            <a:r>
              <a:rPr lang="en-GB" sz="2400" b="1" dirty="0" err="1" smtClean="0">
                <a:solidFill>
                  <a:srgbClr val="002060"/>
                </a:solidFill>
              </a:rPr>
              <a:t>quedar</a:t>
            </a:r>
            <a:r>
              <a:rPr lang="en-GB" sz="2400" b="1" dirty="0" smtClean="0">
                <a:solidFill>
                  <a:srgbClr val="002060"/>
                </a:solidFill>
              </a:rPr>
              <a:t> </a:t>
            </a:r>
            <a:r>
              <a:rPr lang="en-GB" sz="2400" b="1" dirty="0" err="1" smtClean="0">
                <a:solidFill>
                  <a:srgbClr val="002060"/>
                </a:solidFill>
              </a:rPr>
              <a:t>claro</a:t>
            </a:r>
            <a:r>
              <a:rPr lang="en-GB" sz="2400" b="1" dirty="0" smtClean="0">
                <a:solidFill>
                  <a:srgbClr val="002060"/>
                </a:solidFill>
              </a:rPr>
              <a:t> </a:t>
            </a:r>
            <a:r>
              <a:rPr lang="en-GB" sz="2400" b="1" dirty="0" err="1" smtClean="0">
                <a:solidFill>
                  <a:srgbClr val="002060"/>
                </a:solidFill>
              </a:rPr>
              <a:t>que</a:t>
            </a:r>
            <a:r>
              <a:rPr lang="en-GB" sz="2400" b="1" dirty="0" smtClean="0">
                <a:solidFill>
                  <a:srgbClr val="002060"/>
                </a:solidFill>
              </a:rPr>
              <a:t> se ha </a:t>
            </a:r>
            <a:r>
              <a:rPr lang="en-GB" sz="2400" b="1" dirty="0" err="1" smtClean="0">
                <a:solidFill>
                  <a:srgbClr val="002060"/>
                </a:solidFill>
              </a:rPr>
              <a:t>hecho</a:t>
            </a:r>
            <a:r>
              <a:rPr lang="en-GB" sz="2400" b="1" dirty="0" smtClean="0">
                <a:solidFill>
                  <a:srgbClr val="002060"/>
                </a:solidFill>
              </a:rPr>
              <a:t> y </a:t>
            </a:r>
            <a:r>
              <a:rPr lang="en-GB" sz="2400" b="1" dirty="0" err="1" smtClean="0">
                <a:solidFill>
                  <a:srgbClr val="002060"/>
                </a:solidFill>
              </a:rPr>
              <a:t>que</a:t>
            </a:r>
            <a:r>
              <a:rPr lang="en-GB" sz="2400" b="1" dirty="0" smtClean="0">
                <a:solidFill>
                  <a:srgbClr val="002060"/>
                </a:solidFill>
              </a:rPr>
              <a:t> </a:t>
            </a:r>
            <a:r>
              <a:rPr lang="en-GB" sz="2400" b="1" dirty="0" err="1" smtClean="0">
                <a:solidFill>
                  <a:srgbClr val="002060"/>
                </a:solidFill>
              </a:rPr>
              <a:t>aportaremos</a:t>
            </a:r>
            <a:endParaRPr lang="en-GB" sz="2400" b="1" dirty="0">
              <a:solidFill>
                <a:srgbClr val="002060"/>
              </a:solidFill>
            </a:endParaRPr>
          </a:p>
          <a:p>
            <a:pPr algn="just">
              <a:defRPr/>
            </a:pPr>
            <a:endParaRPr lang="en-US" sz="24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r"/>
            <a:r>
              <a:rPr lang="es-ES" sz="3600" b="1" dirty="0" smtClean="0">
                <a:solidFill>
                  <a:schemeClr val="tx1">
                    <a:lumMod val="95000"/>
                    <a:lumOff val="5000"/>
                  </a:schemeClr>
                </a:solidFill>
              </a:rPr>
              <a:t>¿Qué es una revista de impacto?</a:t>
            </a:r>
            <a:endParaRPr lang="es-ES" sz="3600" b="1" dirty="0">
              <a:solidFill>
                <a:schemeClr val="tx1">
                  <a:lumMod val="95000"/>
                  <a:lumOff val="5000"/>
                </a:schemeClr>
              </a:solidFill>
            </a:endParaRPr>
          </a:p>
        </p:txBody>
      </p:sp>
      <p:sp>
        <p:nvSpPr>
          <p:cNvPr id="5" name="4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6"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sp>
        <p:nvSpPr>
          <p:cNvPr id="10" name="9 CuadroTexto"/>
          <p:cNvSpPr txBox="1"/>
          <p:nvPr/>
        </p:nvSpPr>
        <p:spPr>
          <a:xfrm>
            <a:off x="827584" y="1052736"/>
            <a:ext cx="7344816" cy="1569660"/>
          </a:xfrm>
          <a:prstGeom prst="rect">
            <a:avLst/>
          </a:prstGeom>
          <a:noFill/>
        </p:spPr>
        <p:txBody>
          <a:bodyPr wrap="square" rtlCol="0">
            <a:spAutoFit/>
          </a:bodyPr>
          <a:lstStyle/>
          <a:p>
            <a:pPr algn="ctr"/>
            <a:r>
              <a:rPr lang="es-ES" sz="3200" b="1" i="1" dirty="0" smtClean="0"/>
              <a:t>Science Citation Index</a:t>
            </a:r>
          </a:p>
          <a:p>
            <a:pPr algn="ctr"/>
            <a:r>
              <a:rPr lang="es-ES" sz="3200" b="1" i="1" dirty="0" smtClean="0"/>
              <a:t>Social Science Citation Index</a:t>
            </a:r>
          </a:p>
          <a:p>
            <a:pPr algn="ctr"/>
            <a:r>
              <a:rPr lang="es-ES" sz="3200" b="1" i="1" dirty="0" smtClean="0"/>
              <a:t>Arts &amp; Humanities Citation Index</a:t>
            </a:r>
            <a:endParaRPr lang="es-ES" sz="3200" b="1" i="1" dirty="0"/>
          </a:p>
        </p:txBody>
      </p:sp>
      <p:pic>
        <p:nvPicPr>
          <p:cNvPr id="11" name="Picture 2"/>
          <p:cNvPicPr>
            <a:picLocks noChangeAspect="1" noChangeArrowheads="1"/>
          </p:cNvPicPr>
          <p:nvPr/>
        </p:nvPicPr>
        <p:blipFill>
          <a:blip r:embed="rId3" cstate="print"/>
          <a:srcRect/>
          <a:stretch>
            <a:fillRect/>
          </a:stretch>
        </p:blipFill>
        <p:spPr bwMode="auto">
          <a:xfrm>
            <a:off x="179512" y="3501008"/>
            <a:ext cx="8676456" cy="2971800"/>
          </a:xfrm>
          <a:prstGeom prst="rect">
            <a:avLst/>
          </a:prstGeom>
          <a:noFill/>
          <a:ln w="9525">
            <a:noFill/>
            <a:miter lim="800000"/>
            <a:headEnd/>
            <a:tailEnd/>
          </a:ln>
        </p:spPr>
      </p:pic>
      <p:sp>
        <p:nvSpPr>
          <p:cNvPr id="12" name="11 Rectángulo"/>
          <p:cNvSpPr/>
          <p:nvPr/>
        </p:nvSpPr>
        <p:spPr>
          <a:xfrm>
            <a:off x="395536" y="5373216"/>
            <a:ext cx="57606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170" name="Picture 2"/>
          <p:cNvPicPr>
            <a:picLocks noChangeAspect="1" noChangeArrowheads="1"/>
          </p:cNvPicPr>
          <p:nvPr/>
        </p:nvPicPr>
        <p:blipFill>
          <a:blip r:embed="rId4" cstate="print"/>
          <a:srcRect/>
          <a:stretch>
            <a:fillRect/>
          </a:stretch>
        </p:blipFill>
        <p:spPr bwMode="auto">
          <a:xfrm>
            <a:off x="251520" y="3645024"/>
            <a:ext cx="2376264"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Respeta las normas</a:t>
            </a:r>
            <a:endParaRPr lang="es-ES" sz="3600" b="1" dirty="0">
              <a:solidFill>
                <a:schemeClr val="tx1">
                  <a:lumMod val="95000"/>
                  <a:lumOff val="5000"/>
                </a:schemeClr>
              </a:solidFill>
            </a:endParaRPr>
          </a:p>
        </p:txBody>
      </p:sp>
      <p:pic>
        <p:nvPicPr>
          <p:cNvPr id="7" name="Picture 2"/>
          <p:cNvPicPr>
            <a:picLocks noChangeAspect="1" noChangeArrowheads="1"/>
          </p:cNvPicPr>
          <p:nvPr/>
        </p:nvPicPr>
        <p:blipFill>
          <a:blip r:embed="rId2" cstate="print"/>
          <a:srcRect/>
          <a:stretch>
            <a:fillRect/>
          </a:stretch>
        </p:blipFill>
        <p:spPr bwMode="auto">
          <a:xfrm>
            <a:off x="0" y="44624"/>
            <a:ext cx="936104" cy="692696"/>
          </a:xfrm>
          <a:prstGeom prst="rect">
            <a:avLst/>
          </a:prstGeom>
          <a:noFill/>
          <a:ln w="9525">
            <a:noFill/>
            <a:miter lim="800000"/>
            <a:headEnd/>
            <a:tailEnd/>
          </a:ln>
        </p:spPr>
      </p:pic>
      <p:sp>
        <p:nvSpPr>
          <p:cNvPr id="8" name="7 CuadroTexto"/>
          <p:cNvSpPr txBox="1"/>
          <p:nvPr/>
        </p:nvSpPr>
        <p:spPr>
          <a:xfrm>
            <a:off x="971600" y="804768"/>
            <a:ext cx="6984776" cy="3416320"/>
          </a:xfrm>
          <a:prstGeom prst="rect">
            <a:avLst/>
          </a:prstGeom>
          <a:noFill/>
        </p:spPr>
        <p:txBody>
          <a:bodyPr wrap="square" rtlCol="0">
            <a:spAutoFit/>
          </a:bodyPr>
          <a:lstStyle/>
          <a:p>
            <a:pPr algn="ctr"/>
            <a:r>
              <a:rPr lang="es-ES" sz="3600" b="1" dirty="0" smtClean="0">
                <a:solidFill>
                  <a:srgbClr val="0070C0"/>
                </a:solidFill>
              </a:rPr>
              <a:t>Respeta escrupulosamente las instrucciones a autores de la revista</a:t>
            </a:r>
          </a:p>
          <a:p>
            <a:pPr algn="ctr">
              <a:buFont typeface="Arial" charset="0"/>
              <a:buChar char="•"/>
            </a:pPr>
            <a:r>
              <a:rPr lang="es-ES" sz="3600" dirty="0" smtClean="0"/>
              <a:t> Abstract, palabras clave</a:t>
            </a:r>
          </a:p>
          <a:p>
            <a:pPr algn="ctr">
              <a:buFont typeface="Arial" charset="0"/>
              <a:buChar char="•"/>
            </a:pPr>
            <a:r>
              <a:rPr lang="es-ES" sz="3600" dirty="0" smtClean="0"/>
              <a:t> Numeración tablas y gráficos</a:t>
            </a:r>
          </a:p>
          <a:p>
            <a:pPr algn="ctr">
              <a:buFont typeface="Arial" charset="0"/>
              <a:buChar char="•"/>
            </a:pPr>
            <a:r>
              <a:rPr lang="es-ES" sz="3600" dirty="0" smtClean="0"/>
              <a:t> Longitud del paper</a:t>
            </a:r>
          </a:p>
          <a:p>
            <a:pPr algn="ctr">
              <a:buFont typeface="Arial" charset="0"/>
              <a:buChar char="•"/>
            </a:pPr>
            <a:r>
              <a:rPr lang="es-ES" sz="3600" dirty="0" smtClean="0"/>
              <a:t> Formato de las referencias</a:t>
            </a:r>
          </a:p>
        </p:txBody>
      </p:sp>
      <p:sp>
        <p:nvSpPr>
          <p:cNvPr id="9" name="8 CuadroTexto"/>
          <p:cNvSpPr txBox="1"/>
          <p:nvPr/>
        </p:nvSpPr>
        <p:spPr>
          <a:xfrm>
            <a:off x="467544" y="4437112"/>
            <a:ext cx="8064896" cy="1200329"/>
          </a:xfrm>
          <a:prstGeom prst="rect">
            <a:avLst/>
          </a:prstGeom>
          <a:noFill/>
        </p:spPr>
        <p:txBody>
          <a:bodyPr wrap="square" rtlCol="0">
            <a:spAutoFit/>
          </a:bodyPr>
          <a:lstStyle/>
          <a:p>
            <a:pPr algn="ctr"/>
            <a:r>
              <a:rPr lang="es-ES" sz="2400" b="1" dirty="0" smtClean="0">
                <a:solidFill>
                  <a:srgbClr val="FF0000"/>
                </a:solidFill>
              </a:rPr>
              <a:t>SIGUIENDO LAS NORMAS NOS EVITAREMOS QUE EL EDITOR Y EL REVISOR NOS PUEDAN HACER ALGÚN COMENTARIO.  ERRORES DE ESTE TIPO YA TE PONEN BAJO SOSPECHA</a:t>
            </a:r>
            <a:endParaRPr lang="es-ES" sz="2400" b="1" dirty="0">
              <a:solidFill>
                <a:srgbClr val="FF0000"/>
              </a:solidFill>
            </a:endParaRPr>
          </a:p>
        </p:txBody>
      </p:sp>
      <p:sp>
        <p:nvSpPr>
          <p:cNvPr id="10" name="9 CuadroTexto"/>
          <p:cNvSpPr txBox="1"/>
          <p:nvPr/>
        </p:nvSpPr>
        <p:spPr>
          <a:xfrm>
            <a:off x="1043608" y="5541039"/>
            <a:ext cx="6984776" cy="1200329"/>
          </a:xfrm>
          <a:prstGeom prst="rect">
            <a:avLst/>
          </a:prstGeom>
          <a:noFill/>
        </p:spPr>
        <p:txBody>
          <a:bodyPr wrap="square" rtlCol="0">
            <a:spAutoFit/>
          </a:bodyPr>
          <a:lstStyle/>
          <a:p>
            <a:pPr algn="ctr"/>
            <a:r>
              <a:rPr lang="es-ES" sz="3600" b="1" dirty="0" smtClean="0">
                <a:solidFill>
                  <a:srgbClr val="0070C0"/>
                </a:solidFill>
              </a:rPr>
              <a:t>Chequea algunos de los papers publicados por la revista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Cuida el inglés</a:t>
            </a:r>
            <a:endParaRPr lang="es-ES" sz="3600" b="1" dirty="0">
              <a:solidFill>
                <a:schemeClr val="tx1">
                  <a:lumMod val="95000"/>
                  <a:lumOff val="5000"/>
                </a:schemeClr>
              </a:solidFill>
            </a:endParaRPr>
          </a:p>
        </p:txBody>
      </p:sp>
      <p:sp>
        <p:nvSpPr>
          <p:cNvPr id="5" name="4 Rectángulo"/>
          <p:cNvSpPr/>
          <p:nvPr/>
        </p:nvSpPr>
        <p:spPr>
          <a:xfrm>
            <a:off x="107504" y="836712"/>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sp>
        <p:nvSpPr>
          <p:cNvPr id="7" name="6 CuadroTexto"/>
          <p:cNvSpPr txBox="1"/>
          <p:nvPr/>
        </p:nvSpPr>
        <p:spPr>
          <a:xfrm>
            <a:off x="539552" y="6341258"/>
            <a:ext cx="8172400" cy="400110"/>
          </a:xfrm>
          <a:prstGeom prst="rect">
            <a:avLst/>
          </a:prstGeom>
          <a:solidFill>
            <a:schemeClr val="accent6">
              <a:lumMod val="40000"/>
              <a:lumOff val="60000"/>
            </a:schemeClr>
          </a:solidFill>
        </p:spPr>
        <p:txBody>
          <a:bodyPr wrap="square" rtlCol="0">
            <a:spAutoFit/>
          </a:bodyPr>
          <a:lstStyle/>
          <a:p>
            <a:pPr algn="ctr"/>
            <a:r>
              <a:rPr lang="es-ES" sz="2000" dirty="0" smtClean="0"/>
              <a:t>http://www.ease.org.uk/guidelines/index.shtml</a:t>
            </a:r>
            <a:endParaRPr lang="es-ES" sz="2000" dirty="0"/>
          </a:p>
        </p:txBody>
      </p:sp>
      <p:pic>
        <p:nvPicPr>
          <p:cNvPr id="1026" name="Picture 2"/>
          <p:cNvPicPr>
            <a:picLocks noChangeAspect="1" noChangeArrowheads="1"/>
          </p:cNvPicPr>
          <p:nvPr/>
        </p:nvPicPr>
        <p:blipFill>
          <a:blip r:embed="rId3" cstate="print"/>
          <a:srcRect/>
          <a:stretch>
            <a:fillRect/>
          </a:stretch>
        </p:blipFill>
        <p:spPr bwMode="auto">
          <a:xfrm>
            <a:off x="611560" y="5373216"/>
            <a:ext cx="6953250" cy="9429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740352" y="5036772"/>
            <a:ext cx="936104" cy="1200540"/>
          </a:xfrm>
          <a:prstGeom prst="rect">
            <a:avLst/>
          </a:prstGeom>
          <a:noFill/>
          <a:ln w="9525">
            <a:noFill/>
            <a:miter lim="800000"/>
            <a:headEnd/>
            <a:tailEnd/>
          </a:ln>
        </p:spPr>
      </p:pic>
      <p:sp>
        <p:nvSpPr>
          <p:cNvPr id="11" name="10 CuadroTexto"/>
          <p:cNvSpPr txBox="1"/>
          <p:nvPr/>
        </p:nvSpPr>
        <p:spPr>
          <a:xfrm>
            <a:off x="669766" y="848901"/>
            <a:ext cx="7934682" cy="4524315"/>
          </a:xfrm>
          <a:prstGeom prst="rect">
            <a:avLst/>
          </a:prstGeom>
          <a:noFill/>
        </p:spPr>
        <p:txBody>
          <a:bodyPr wrap="square" rtlCol="0">
            <a:spAutoFit/>
          </a:bodyPr>
          <a:lstStyle/>
          <a:p>
            <a:r>
              <a:rPr lang="es-ES" sz="2400" b="1" dirty="0" smtClean="0">
                <a:solidFill>
                  <a:srgbClr val="FF0000"/>
                </a:solidFill>
              </a:rPr>
              <a:t>• Las revistas odian los papers mal escritos</a:t>
            </a:r>
          </a:p>
          <a:p>
            <a:endParaRPr lang="es-ES" sz="2400" b="1" dirty="0" smtClean="0"/>
          </a:p>
          <a:p>
            <a:r>
              <a:rPr lang="es-ES" sz="2400" b="1" dirty="0" smtClean="0">
                <a:solidFill>
                  <a:srgbClr val="0070C0"/>
                </a:solidFill>
              </a:rPr>
              <a:t>• Comprueba que la terminología se corresponde</a:t>
            </a:r>
          </a:p>
          <a:p>
            <a:endParaRPr lang="es-ES" sz="2400" b="1" dirty="0" smtClean="0"/>
          </a:p>
          <a:p>
            <a:r>
              <a:rPr lang="es-ES" sz="2400" b="1" dirty="0" smtClean="0">
                <a:solidFill>
                  <a:srgbClr val="FF0000"/>
                </a:solidFill>
              </a:rPr>
              <a:t>• Si vas a enviar el paper a traducir</a:t>
            </a:r>
          </a:p>
          <a:p>
            <a:r>
              <a:rPr lang="es-ES" sz="2400" b="1" dirty="0" smtClean="0">
                <a:solidFill>
                  <a:srgbClr val="FF0000"/>
                </a:solidFill>
              </a:rPr>
              <a:t>	 • Utiliza siempre un traductor de tu especialidad</a:t>
            </a:r>
          </a:p>
          <a:p>
            <a:endParaRPr lang="es-ES" sz="2400" b="1" dirty="0" smtClean="0"/>
          </a:p>
          <a:p>
            <a:r>
              <a:rPr lang="es-ES" sz="2400" b="1" dirty="0" smtClean="0">
                <a:solidFill>
                  <a:srgbClr val="0070C0"/>
                </a:solidFill>
              </a:rPr>
              <a:t>• Si has escrito tú el paper</a:t>
            </a:r>
          </a:p>
          <a:p>
            <a:r>
              <a:rPr lang="es-ES" sz="2400" b="1" dirty="0" smtClean="0">
                <a:solidFill>
                  <a:srgbClr val="0070C0"/>
                </a:solidFill>
              </a:rPr>
              <a:t>	 • Que alguien con perfecto inglés lo revise</a:t>
            </a:r>
          </a:p>
          <a:p>
            <a:endParaRPr lang="es-ES" sz="2400" b="1" dirty="0" smtClean="0"/>
          </a:p>
          <a:p>
            <a:r>
              <a:rPr lang="es-ES" sz="2400" b="1" dirty="0" smtClean="0">
                <a:solidFill>
                  <a:srgbClr val="FF0000"/>
                </a:solidFill>
              </a:rPr>
              <a:t>• Atento en que inglés escribes</a:t>
            </a:r>
          </a:p>
          <a:p>
            <a:r>
              <a:rPr lang="es-ES" sz="2400" b="1" dirty="0" smtClean="0">
                <a:solidFill>
                  <a:srgbClr val="FF0000"/>
                </a:solidFill>
              </a:rPr>
              <a:t>	 • American or British</a:t>
            </a:r>
            <a:endParaRPr lang="es-ES" sz="24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Cuida el formato de gráficos y tablas</a:t>
            </a:r>
            <a:endParaRPr lang="es-ES" sz="3600" b="1" dirty="0">
              <a:solidFill>
                <a:schemeClr val="tx1">
                  <a:lumMod val="95000"/>
                  <a:lumOff val="5000"/>
                </a:schemeClr>
              </a:solidFill>
            </a:endParaRPr>
          </a:p>
        </p:txBody>
      </p:sp>
      <p:pic>
        <p:nvPicPr>
          <p:cNvPr id="7" name="Picture 2"/>
          <p:cNvPicPr>
            <a:picLocks noChangeAspect="1" noChangeArrowheads="1"/>
          </p:cNvPicPr>
          <p:nvPr/>
        </p:nvPicPr>
        <p:blipFill>
          <a:blip r:embed="rId2" cstate="print"/>
          <a:srcRect/>
          <a:stretch>
            <a:fillRect/>
          </a:stretch>
        </p:blipFill>
        <p:spPr bwMode="auto">
          <a:xfrm>
            <a:off x="0" y="44624"/>
            <a:ext cx="936104" cy="692696"/>
          </a:xfrm>
          <a:prstGeom prst="rect">
            <a:avLst/>
          </a:prstGeom>
          <a:noFill/>
          <a:ln w="9525">
            <a:noFill/>
            <a:miter lim="800000"/>
            <a:headEnd/>
            <a:tailEnd/>
          </a:ln>
        </p:spPr>
      </p:pic>
      <p:sp>
        <p:nvSpPr>
          <p:cNvPr id="12" name="11 CuadroTexto"/>
          <p:cNvSpPr txBox="1"/>
          <p:nvPr/>
        </p:nvSpPr>
        <p:spPr>
          <a:xfrm>
            <a:off x="251520" y="908720"/>
            <a:ext cx="8424936" cy="5509200"/>
          </a:xfrm>
          <a:prstGeom prst="rect">
            <a:avLst/>
          </a:prstGeom>
          <a:noFill/>
        </p:spPr>
        <p:txBody>
          <a:bodyPr wrap="square" rtlCol="0">
            <a:spAutoFit/>
          </a:bodyPr>
          <a:lstStyle/>
          <a:p>
            <a:pPr algn="just"/>
            <a:r>
              <a:rPr lang="es-ES" sz="2200" b="1" dirty="0" smtClean="0">
                <a:solidFill>
                  <a:srgbClr val="002060"/>
                </a:solidFill>
              </a:rPr>
              <a:t>A veces los gráficos y las tablas son la parte más importante de los trabajos e incluso la única que van a leer nuestros lectores.</a:t>
            </a:r>
          </a:p>
          <a:p>
            <a:pPr algn="just"/>
            <a:endParaRPr lang="es-ES" sz="2200" b="1" dirty="0" smtClean="0">
              <a:solidFill>
                <a:srgbClr val="002060"/>
              </a:solidFill>
            </a:endParaRPr>
          </a:p>
          <a:p>
            <a:pPr algn="r"/>
            <a:r>
              <a:rPr lang="es-ES" sz="2200" dirty="0" smtClean="0"/>
              <a:t> </a:t>
            </a:r>
            <a:r>
              <a:rPr lang="es-ES" sz="2200" b="1" dirty="0" smtClean="0">
                <a:solidFill>
                  <a:srgbClr val="FF0000"/>
                </a:solidFill>
              </a:rPr>
              <a:t>Procura incluirlos en su justa medida, solo las necesarias para apoyar nuestros principales resultados. No conviertas el paper en una sucesión de tablas, procura comprimir los resultados en pocas y buenas tablas. Más tablas y gráficos no significan más resultados! </a:t>
            </a:r>
          </a:p>
          <a:p>
            <a:pPr algn="r"/>
            <a:endParaRPr lang="es-ES" sz="2200" b="1" dirty="0" smtClean="0">
              <a:solidFill>
                <a:srgbClr val="FF0000"/>
              </a:solidFill>
            </a:endParaRPr>
          </a:p>
          <a:p>
            <a:pPr algn="r"/>
            <a:r>
              <a:rPr lang="es-ES" sz="2200" b="1" dirty="0" smtClean="0">
                <a:solidFill>
                  <a:srgbClr val="002060"/>
                </a:solidFill>
              </a:rPr>
              <a:t>Evita redundancia. Evita solapamiento entre tablas y gráficos. </a:t>
            </a:r>
          </a:p>
          <a:p>
            <a:pPr algn="just"/>
            <a:endParaRPr lang="es-ES" sz="2200" b="1" dirty="0" smtClean="0">
              <a:solidFill>
                <a:srgbClr val="FF0000"/>
              </a:solidFill>
            </a:endParaRPr>
          </a:p>
          <a:p>
            <a:pPr algn="r"/>
            <a:r>
              <a:rPr lang="es-ES" sz="2200" b="1" dirty="0" smtClean="0">
                <a:solidFill>
                  <a:srgbClr val="FF0000"/>
                </a:solidFill>
              </a:rPr>
              <a:t>Tanto en gráficos como en  tablas ponles un título explicativo, evita los acrónimos o desarróllalos al pié. Comprueba que son inteligibles sin necesidad de leer el texto que pueden ser entendidas fuera del artículo</a:t>
            </a:r>
          </a:p>
          <a:p>
            <a:pPr algn="r"/>
            <a:endParaRPr lang="es-ES" sz="2200" b="1" dirty="0" smtClean="0">
              <a:solidFill>
                <a:srgbClr val="FF0000"/>
              </a:solidFill>
            </a:endParaRPr>
          </a:p>
          <a:p>
            <a:r>
              <a:rPr lang="es-ES" sz="2200" b="1" dirty="0" smtClean="0">
                <a:solidFill>
                  <a:srgbClr val="002060"/>
                </a:solidFill>
              </a:rPr>
              <a:t>Haz gráficos atractivos, dedícales tiempo, ya que condensan la mayor parte de tu mensaje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242888" y="2146523"/>
            <a:ext cx="8658225" cy="3514725"/>
          </a:xfrm>
          <a:prstGeom prst="rect">
            <a:avLst/>
          </a:prstGeom>
          <a:noFill/>
          <a:ln w="9525">
            <a:noFill/>
            <a:miter lim="800000"/>
            <a:headEnd/>
            <a:tailEnd/>
          </a:ln>
        </p:spPr>
      </p:pic>
      <p:sp>
        <p:nvSpPr>
          <p:cNvPr id="6" name="5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Aspectos que se tienen en cuenta</a:t>
            </a:r>
            <a:endParaRPr lang="es-ES" sz="3600" b="1" dirty="0">
              <a:solidFill>
                <a:schemeClr val="tx1">
                  <a:lumMod val="95000"/>
                  <a:lumOff val="5000"/>
                </a:schemeClr>
              </a:solidFill>
            </a:endParaRPr>
          </a:p>
        </p:txBody>
      </p:sp>
      <p:pic>
        <p:nvPicPr>
          <p:cNvPr id="8" name="Picture 2"/>
          <p:cNvPicPr>
            <a:picLocks noChangeAspect="1" noChangeArrowheads="1"/>
          </p:cNvPicPr>
          <p:nvPr/>
        </p:nvPicPr>
        <p:blipFill>
          <a:blip r:embed="rId3" cstate="print"/>
          <a:srcRect/>
          <a:stretch>
            <a:fillRect/>
          </a:stretch>
        </p:blipFill>
        <p:spPr bwMode="auto">
          <a:xfrm>
            <a:off x="0" y="0"/>
            <a:ext cx="936104" cy="692696"/>
          </a:xfrm>
          <a:prstGeom prst="rect">
            <a:avLst/>
          </a:prstGeom>
          <a:noFill/>
          <a:ln w="9525">
            <a:noFill/>
            <a:miter lim="800000"/>
            <a:headEnd/>
            <a:tailEnd/>
          </a:ln>
        </p:spPr>
      </p:pic>
      <p:sp>
        <p:nvSpPr>
          <p:cNvPr id="9" name="8 CuadroTexto"/>
          <p:cNvSpPr txBox="1"/>
          <p:nvPr/>
        </p:nvSpPr>
        <p:spPr>
          <a:xfrm>
            <a:off x="395536" y="980728"/>
            <a:ext cx="8172400" cy="954107"/>
          </a:xfrm>
          <a:prstGeom prst="rect">
            <a:avLst/>
          </a:prstGeom>
          <a:noFill/>
        </p:spPr>
        <p:txBody>
          <a:bodyPr wrap="square" rtlCol="0">
            <a:spAutoFit/>
          </a:bodyPr>
          <a:lstStyle/>
          <a:p>
            <a:pPr algn="ctr"/>
            <a:r>
              <a:rPr lang="es-ES" sz="2800" b="1" dirty="0" smtClean="0">
                <a:solidFill>
                  <a:srgbClr val="0070C0"/>
                </a:solidFill>
              </a:rPr>
              <a:t>Ejemplo algunos aspectos que tienen en cuenta las revistas a la hora de  evaluar sus trabajos</a:t>
            </a:r>
            <a:endParaRPr lang="es-ES" sz="2800" b="1" dirty="0">
              <a:solidFill>
                <a:srgbClr val="0070C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nvSpPr>
        <p:spPr bwMode="auto">
          <a:xfrm>
            <a:off x="0" y="0"/>
            <a:ext cx="9144000" cy="1128713"/>
          </a:xfrm>
          <a:prstGeom prst="rect">
            <a:avLst/>
          </a:prstGeom>
          <a:noFill/>
          <a:ln w="9525">
            <a:noFill/>
            <a:miter lim="800000"/>
            <a:headEnd/>
            <a:tailEnd/>
          </a:ln>
        </p:spPr>
        <p:txBody>
          <a:bodyPr anchor="ctr" anchorCtr="1"/>
          <a:lstStyle/>
          <a:p>
            <a:pPr algn="ctr"/>
            <a:r>
              <a:rPr lang="en-US" sz="3600" b="1">
                <a:solidFill>
                  <a:srgbClr val="FFFFFF"/>
                </a:solidFill>
                <a:latin typeface="Times New Roman" pitchFamily="18" charset="0"/>
              </a:rPr>
              <a:t>Writing a research paper</a:t>
            </a:r>
          </a:p>
        </p:txBody>
      </p:sp>
      <p:sp>
        <p:nvSpPr>
          <p:cNvPr id="5" name="4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4"/>
          <p:cNvSpPr>
            <a:spLocks noGrp="1" noChangeArrowheads="1"/>
          </p:cNvSpPr>
          <p:nvPr/>
        </p:nvSpPr>
        <p:spPr bwMode="auto">
          <a:xfrm>
            <a:off x="0" y="1"/>
            <a:ext cx="9144000" cy="548680"/>
          </a:xfrm>
          <a:prstGeom prst="rect">
            <a:avLst/>
          </a:prstGeom>
          <a:noFill/>
          <a:ln w="9525">
            <a:noFill/>
            <a:miter lim="800000"/>
            <a:headEnd/>
            <a:tailEnd/>
          </a:ln>
        </p:spPr>
        <p:txBody>
          <a:bodyPr anchor="ctr" anchorCtr="1"/>
          <a:lstStyle/>
          <a:p>
            <a:pPr algn="ctr"/>
            <a:r>
              <a:rPr lang="en-US" sz="3600" b="1" dirty="0">
                <a:solidFill>
                  <a:srgbClr val="FFFFFF"/>
                </a:solidFill>
                <a:latin typeface="Times New Roman" pitchFamily="18" charset="0"/>
              </a:rPr>
              <a:t>Writing a research paper</a:t>
            </a:r>
          </a:p>
        </p:txBody>
      </p:sp>
      <p:sp>
        <p:nvSpPr>
          <p:cNvPr id="7" name="6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Antes de enviar el paper a la revista</a:t>
            </a:r>
            <a:endParaRPr lang="es-ES" sz="3600" b="1" dirty="0">
              <a:solidFill>
                <a:schemeClr val="tx1">
                  <a:lumMod val="95000"/>
                  <a:lumOff val="5000"/>
                </a:schemeClr>
              </a:solidFill>
            </a:endParaRPr>
          </a:p>
        </p:txBody>
      </p:sp>
      <p:pic>
        <p:nvPicPr>
          <p:cNvPr id="8" name="Picture 2"/>
          <p:cNvPicPr>
            <a:picLocks noChangeAspect="1" noChangeArrowheads="1"/>
          </p:cNvPicPr>
          <p:nvPr/>
        </p:nvPicPr>
        <p:blipFill>
          <a:blip r:embed="rId2" cstate="print"/>
          <a:srcRect/>
          <a:stretch>
            <a:fillRect/>
          </a:stretch>
        </p:blipFill>
        <p:spPr bwMode="auto">
          <a:xfrm>
            <a:off x="0" y="44624"/>
            <a:ext cx="936104" cy="692696"/>
          </a:xfrm>
          <a:prstGeom prst="rect">
            <a:avLst/>
          </a:prstGeom>
          <a:noFill/>
          <a:ln w="9525">
            <a:noFill/>
            <a:miter lim="800000"/>
            <a:headEnd/>
            <a:tailEnd/>
          </a:ln>
        </p:spPr>
      </p:pic>
      <p:sp>
        <p:nvSpPr>
          <p:cNvPr id="9" name="8 CuadroTexto"/>
          <p:cNvSpPr txBox="1"/>
          <p:nvPr/>
        </p:nvSpPr>
        <p:spPr>
          <a:xfrm>
            <a:off x="395536" y="764704"/>
            <a:ext cx="8172400" cy="1384995"/>
          </a:xfrm>
          <a:prstGeom prst="rect">
            <a:avLst/>
          </a:prstGeom>
          <a:noFill/>
        </p:spPr>
        <p:txBody>
          <a:bodyPr wrap="square" rtlCol="0">
            <a:spAutoFit/>
          </a:bodyPr>
          <a:lstStyle/>
          <a:p>
            <a:pPr algn="ctr"/>
            <a:r>
              <a:rPr lang="es-ES" sz="2800" b="1" dirty="0" smtClean="0">
                <a:solidFill>
                  <a:srgbClr val="0070C0"/>
                </a:solidFill>
              </a:rPr>
              <a:t>Puedes enviar el trabajo a diversos colegas  para obtener su opinión y chequear diversos aspectos y no olvides un agradecimiento</a:t>
            </a:r>
            <a:endParaRPr lang="es-ES" sz="2800" b="1" dirty="0">
              <a:solidFill>
                <a:srgbClr val="0070C0"/>
              </a:solidFill>
            </a:endParaRPr>
          </a:p>
        </p:txBody>
      </p:sp>
      <p:pic>
        <p:nvPicPr>
          <p:cNvPr id="18434" name="Picture 2"/>
          <p:cNvPicPr>
            <a:picLocks noChangeAspect="1" noChangeArrowheads="1"/>
          </p:cNvPicPr>
          <p:nvPr/>
        </p:nvPicPr>
        <p:blipFill>
          <a:blip r:embed="rId3" cstate="print"/>
          <a:srcRect/>
          <a:stretch>
            <a:fillRect/>
          </a:stretch>
        </p:blipFill>
        <p:spPr bwMode="auto">
          <a:xfrm>
            <a:off x="1115616" y="2276872"/>
            <a:ext cx="7200800" cy="1333500"/>
          </a:xfrm>
          <a:prstGeom prst="rect">
            <a:avLst/>
          </a:prstGeom>
          <a:noFill/>
          <a:ln w="9525">
            <a:noFill/>
            <a:miter lim="800000"/>
            <a:headEnd/>
            <a:tailEnd/>
          </a:ln>
        </p:spPr>
      </p:pic>
      <p:pic>
        <p:nvPicPr>
          <p:cNvPr id="18437" name="Picture 5"/>
          <p:cNvPicPr>
            <a:picLocks noChangeAspect="1" noChangeArrowheads="1"/>
          </p:cNvPicPr>
          <p:nvPr/>
        </p:nvPicPr>
        <p:blipFill>
          <a:blip r:embed="rId4" cstate="print"/>
          <a:srcRect/>
          <a:stretch>
            <a:fillRect/>
          </a:stretch>
        </p:blipFill>
        <p:spPr bwMode="auto">
          <a:xfrm>
            <a:off x="467544" y="3861048"/>
            <a:ext cx="8191500" cy="876300"/>
          </a:xfrm>
          <a:prstGeom prst="rect">
            <a:avLst/>
          </a:prstGeom>
          <a:noFill/>
          <a:ln w="9525">
            <a:noFill/>
            <a:miter lim="800000"/>
            <a:headEnd/>
            <a:tailEnd/>
          </a:ln>
        </p:spPr>
      </p:pic>
      <p:pic>
        <p:nvPicPr>
          <p:cNvPr id="18438" name="Picture 6"/>
          <p:cNvPicPr>
            <a:picLocks noChangeAspect="1" noChangeArrowheads="1"/>
          </p:cNvPicPr>
          <p:nvPr/>
        </p:nvPicPr>
        <p:blipFill>
          <a:blip r:embed="rId5" cstate="print"/>
          <a:srcRect/>
          <a:stretch>
            <a:fillRect/>
          </a:stretch>
        </p:blipFill>
        <p:spPr bwMode="auto">
          <a:xfrm>
            <a:off x="539552" y="4941168"/>
            <a:ext cx="7848872"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nvSpPr>
        <p:spPr bwMode="auto">
          <a:xfrm>
            <a:off x="0" y="0"/>
            <a:ext cx="9144000" cy="1128713"/>
          </a:xfrm>
          <a:prstGeom prst="rect">
            <a:avLst/>
          </a:prstGeom>
          <a:noFill/>
          <a:ln w="9525">
            <a:noFill/>
            <a:miter lim="800000"/>
            <a:headEnd/>
            <a:tailEnd/>
          </a:ln>
        </p:spPr>
        <p:txBody>
          <a:bodyPr anchor="ctr" anchorCtr="1"/>
          <a:lstStyle/>
          <a:p>
            <a:pPr algn="ctr"/>
            <a:r>
              <a:rPr lang="en-US" sz="3600" b="1">
                <a:solidFill>
                  <a:srgbClr val="FFFFFF"/>
                </a:solidFill>
                <a:latin typeface="Times New Roman" pitchFamily="18" charset="0"/>
              </a:rPr>
              <a:t>Writing a research paper</a:t>
            </a:r>
          </a:p>
        </p:txBody>
      </p:sp>
      <p:sp>
        <p:nvSpPr>
          <p:cNvPr id="47107" name="Rectangle 4"/>
          <p:cNvSpPr>
            <a:spLocks noChangeArrowheads="1"/>
          </p:cNvSpPr>
          <p:nvPr/>
        </p:nvSpPr>
        <p:spPr bwMode="auto">
          <a:xfrm>
            <a:off x="683568" y="2348880"/>
            <a:ext cx="7595567" cy="4154984"/>
          </a:xfrm>
          <a:prstGeom prst="rect">
            <a:avLst/>
          </a:prstGeom>
          <a:noFill/>
          <a:ln w="9525">
            <a:noFill/>
            <a:miter lim="800000"/>
            <a:headEnd/>
            <a:tailEnd/>
          </a:ln>
        </p:spPr>
        <p:txBody>
          <a:bodyPr wrap="square">
            <a:spAutoFit/>
          </a:bodyPr>
          <a:lstStyle/>
          <a:p>
            <a:pPr algn="just"/>
            <a:r>
              <a:rPr lang="en-US" sz="2400" b="1" dirty="0" smtClean="0">
                <a:solidFill>
                  <a:srgbClr val="002060"/>
                </a:solidFill>
              </a:rPr>
              <a:t>•  </a:t>
            </a:r>
            <a:r>
              <a:rPr lang="en-US" sz="2400" b="1" dirty="0" err="1" smtClean="0">
                <a:solidFill>
                  <a:srgbClr val="002060"/>
                </a:solidFill>
              </a:rPr>
              <a:t>Incluye</a:t>
            </a:r>
            <a:r>
              <a:rPr lang="en-US" sz="2400" b="1" dirty="0" smtClean="0">
                <a:solidFill>
                  <a:srgbClr val="002060"/>
                </a:solidFill>
              </a:rPr>
              <a:t> </a:t>
            </a:r>
            <a:r>
              <a:rPr lang="en-US" sz="2400" b="1" dirty="0" err="1" smtClean="0">
                <a:solidFill>
                  <a:srgbClr val="002060"/>
                </a:solidFill>
              </a:rPr>
              <a:t>una</a:t>
            </a:r>
            <a:r>
              <a:rPr lang="en-US" sz="2400" b="1" dirty="0" smtClean="0">
                <a:solidFill>
                  <a:srgbClr val="002060"/>
                </a:solidFill>
              </a:rPr>
              <a:t> “</a:t>
            </a:r>
            <a:r>
              <a:rPr lang="en-US" sz="2400" b="1" i="1" dirty="0" smtClean="0">
                <a:solidFill>
                  <a:srgbClr val="002060"/>
                </a:solidFill>
              </a:rPr>
              <a:t>Cover Letter</a:t>
            </a:r>
            <a:r>
              <a:rPr lang="en-US" sz="2400" b="1" dirty="0" smtClean="0">
                <a:solidFill>
                  <a:srgbClr val="002060"/>
                </a:solidFill>
              </a:rPr>
              <a:t>” </a:t>
            </a:r>
            <a:r>
              <a:rPr lang="en-US" sz="2400" b="1" dirty="0" err="1" smtClean="0">
                <a:solidFill>
                  <a:srgbClr val="002060"/>
                </a:solidFill>
              </a:rPr>
              <a:t>subrayando</a:t>
            </a:r>
            <a:r>
              <a:rPr lang="en-US" sz="2400" b="1" dirty="0" smtClean="0">
                <a:solidFill>
                  <a:srgbClr val="002060"/>
                </a:solidFill>
              </a:rPr>
              <a:t> la </a:t>
            </a:r>
            <a:r>
              <a:rPr lang="en-US" sz="2400" b="1" dirty="0" err="1" smtClean="0">
                <a:solidFill>
                  <a:srgbClr val="002060"/>
                </a:solidFill>
              </a:rPr>
              <a:t>originalidad</a:t>
            </a:r>
            <a:r>
              <a:rPr lang="en-US" sz="2400" b="1" dirty="0" smtClean="0">
                <a:solidFill>
                  <a:srgbClr val="002060"/>
                </a:solidFill>
              </a:rPr>
              <a:t> del paper y </a:t>
            </a:r>
            <a:r>
              <a:rPr lang="en-US" sz="2400" b="1" dirty="0" err="1" smtClean="0">
                <a:solidFill>
                  <a:srgbClr val="002060"/>
                </a:solidFill>
              </a:rPr>
              <a:t>señalando</a:t>
            </a:r>
            <a:r>
              <a:rPr lang="en-US" sz="2400" b="1" dirty="0" smtClean="0">
                <a:solidFill>
                  <a:srgbClr val="002060"/>
                </a:solidFill>
              </a:rPr>
              <a:t> </a:t>
            </a:r>
            <a:r>
              <a:rPr lang="en-US" sz="2400" b="1" dirty="0" err="1" smtClean="0">
                <a:solidFill>
                  <a:srgbClr val="002060"/>
                </a:solidFill>
              </a:rPr>
              <a:t>asimismo</a:t>
            </a:r>
            <a:r>
              <a:rPr lang="en-US" sz="2400" b="1" dirty="0" smtClean="0">
                <a:solidFill>
                  <a:srgbClr val="002060"/>
                </a:solidFill>
              </a:rPr>
              <a:t> </a:t>
            </a:r>
            <a:r>
              <a:rPr lang="en-US" sz="2400" b="1" dirty="0" err="1" smtClean="0">
                <a:solidFill>
                  <a:srgbClr val="002060"/>
                </a:solidFill>
              </a:rPr>
              <a:t>cual</a:t>
            </a:r>
            <a:r>
              <a:rPr lang="en-US" sz="2400" b="1" dirty="0" smtClean="0">
                <a:solidFill>
                  <a:srgbClr val="002060"/>
                </a:solidFill>
              </a:rPr>
              <a:t> </a:t>
            </a:r>
            <a:r>
              <a:rPr lang="en-US" sz="2400" b="1" dirty="0" err="1" smtClean="0">
                <a:solidFill>
                  <a:srgbClr val="002060"/>
                </a:solidFill>
              </a:rPr>
              <a:t>puede</a:t>
            </a:r>
            <a:r>
              <a:rPr lang="en-US" sz="2400" b="1" dirty="0" smtClean="0">
                <a:solidFill>
                  <a:srgbClr val="002060"/>
                </a:solidFill>
              </a:rPr>
              <a:t> ser el </a:t>
            </a:r>
            <a:r>
              <a:rPr lang="en-US" sz="2400" b="1" dirty="0" err="1" smtClean="0">
                <a:solidFill>
                  <a:srgbClr val="002060"/>
                </a:solidFill>
              </a:rPr>
              <a:t>interés</a:t>
            </a:r>
            <a:r>
              <a:rPr lang="en-US" sz="2400" b="1" dirty="0" smtClean="0">
                <a:solidFill>
                  <a:srgbClr val="002060"/>
                </a:solidFill>
              </a:rPr>
              <a:t> </a:t>
            </a:r>
            <a:r>
              <a:rPr lang="en-US" sz="2400" b="1" dirty="0" err="1" smtClean="0">
                <a:solidFill>
                  <a:srgbClr val="002060"/>
                </a:solidFill>
              </a:rPr>
              <a:t>para</a:t>
            </a:r>
            <a:r>
              <a:rPr lang="en-US" sz="2400" b="1" dirty="0" smtClean="0">
                <a:solidFill>
                  <a:srgbClr val="002060"/>
                </a:solidFill>
              </a:rPr>
              <a:t> los </a:t>
            </a:r>
            <a:r>
              <a:rPr lang="en-US" sz="2400" b="1" dirty="0" err="1" smtClean="0">
                <a:solidFill>
                  <a:srgbClr val="002060"/>
                </a:solidFill>
              </a:rPr>
              <a:t>lectores</a:t>
            </a:r>
            <a:r>
              <a:rPr lang="en-US" sz="2400" b="1" dirty="0" smtClean="0">
                <a:solidFill>
                  <a:srgbClr val="002060"/>
                </a:solidFill>
              </a:rPr>
              <a:t> </a:t>
            </a:r>
            <a:r>
              <a:rPr lang="en-US" sz="2400" b="1" dirty="0" err="1" smtClean="0">
                <a:solidFill>
                  <a:srgbClr val="002060"/>
                </a:solidFill>
              </a:rPr>
              <a:t>habituales</a:t>
            </a:r>
            <a:r>
              <a:rPr lang="en-US" sz="2400" b="1" dirty="0" smtClean="0">
                <a:solidFill>
                  <a:srgbClr val="002060"/>
                </a:solidFill>
              </a:rPr>
              <a:t> de la </a:t>
            </a:r>
            <a:r>
              <a:rPr lang="en-US" sz="2400" b="1" dirty="0" err="1" smtClean="0">
                <a:solidFill>
                  <a:srgbClr val="002060"/>
                </a:solidFill>
              </a:rPr>
              <a:t>revista</a:t>
            </a:r>
            <a:endParaRPr lang="en-US" sz="2400" b="1" dirty="0" smtClean="0">
              <a:solidFill>
                <a:srgbClr val="002060"/>
              </a:solidFill>
            </a:endParaRPr>
          </a:p>
          <a:p>
            <a:pPr algn="just"/>
            <a:endParaRPr lang="en-US" sz="2400" b="1" dirty="0" smtClean="0"/>
          </a:p>
          <a:p>
            <a:pPr algn="just"/>
            <a:r>
              <a:rPr lang="en-US" sz="2400" b="1" dirty="0" smtClean="0">
                <a:solidFill>
                  <a:srgbClr val="FF0000"/>
                </a:solidFill>
              </a:rPr>
              <a:t>• </a:t>
            </a:r>
            <a:r>
              <a:rPr lang="en-US" sz="2400" b="1" dirty="0" err="1" smtClean="0">
                <a:solidFill>
                  <a:srgbClr val="FF0000"/>
                </a:solidFill>
              </a:rPr>
              <a:t>Incluye</a:t>
            </a:r>
            <a:r>
              <a:rPr lang="en-US" sz="2400" b="1" dirty="0" smtClean="0">
                <a:solidFill>
                  <a:srgbClr val="FF0000"/>
                </a:solidFill>
              </a:rPr>
              <a:t> </a:t>
            </a:r>
            <a:r>
              <a:rPr lang="en-US" sz="2400" b="1" dirty="0" err="1" smtClean="0">
                <a:solidFill>
                  <a:srgbClr val="FF0000"/>
                </a:solidFill>
              </a:rPr>
              <a:t>una</a:t>
            </a:r>
            <a:r>
              <a:rPr lang="en-US" sz="2400" b="1" dirty="0" smtClean="0">
                <a:solidFill>
                  <a:srgbClr val="FF0000"/>
                </a:solidFill>
              </a:rPr>
              <a:t> </a:t>
            </a:r>
            <a:r>
              <a:rPr lang="en-US" sz="2400" b="1" dirty="0" err="1" smtClean="0">
                <a:solidFill>
                  <a:srgbClr val="FF0000"/>
                </a:solidFill>
              </a:rPr>
              <a:t>lista</a:t>
            </a:r>
            <a:r>
              <a:rPr lang="en-US" sz="2400" b="1" dirty="0" smtClean="0">
                <a:solidFill>
                  <a:srgbClr val="FF0000"/>
                </a:solidFill>
              </a:rPr>
              <a:t> de los </a:t>
            </a:r>
            <a:r>
              <a:rPr lang="en-US" sz="2400" b="1" dirty="0" err="1" smtClean="0">
                <a:solidFill>
                  <a:srgbClr val="FF0000"/>
                </a:solidFill>
              </a:rPr>
              <a:t>principales</a:t>
            </a:r>
            <a:r>
              <a:rPr lang="en-US" sz="2400" b="1" dirty="0" smtClean="0">
                <a:solidFill>
                  <a:srgbClr val="FF0000"/>
                </a:solidFill>
              </a:rPr>
              <a:t> resultados de la </a:t>
            </a:r>
            <a:r>
              <a:rPr lang="en-US" sz="2400" b="1" dirty="0" err="1" smtClean="0">
                <a:solidFill>
                  <a:srgbClr val="FF0000"/>
                </a:solidFill>
              </a:rPr>
              <a:t>investigación</a:t>
            </a:r>
            <a:r>
              <a:rPr lang="en-US" sz="2400" b="1" dirty="0" smtClean="0">
                <a:solidFill>
                  <a:srgbClr val="FF0000"/>
                </a:solidFill>
              </a:rPr>
              <a:t> y de </a:t>
            </a:r>
            <a:r>
              <a:rPr lang="en-US" sz="2400" b="1" dirty="0" err="1" smtClean="0">
                <a:solidFill>
                  <a:srgbClr val="FF0000"/>
                </a:solidFill>
              </a:rPr>
              <a:t>su</a:t>
            </a:r>
            <a:r>
              <a:rPr lang="en-US" sz="2400" b="1" dirty="0" smtClean="0">
                <a:solidFill>
                  <a:srgbClr val="FF0000"/>
                </a:solidFill>
              </a:rPr>
              <a:t> </a:t>
            </a:r>
            <a:r>
              <a:rPr lang="en-US" sz="2400" b="1" dirty="0" err="1" smtClean="0">
                <a:solidFill>
                  <a:srgbClr val="FF0000"/>
                </a:solidFill>
              </a:rPr>
              <a:t>importancia</a:t>
            </a:r>
            <a:r>
              <a:rPr lang="en-US" sz="2400" b="1" dirty="0" smtClean="0">
                <a:solidFill>
                  <a:srgbClr val="FF0000"/>
                </a:solidFill>
              </a:rPr>
              <a:t>. ¿</a:t>
            </a:r>
            <a:r>
              <a:rPr lang="en-US" sz="2400" b="1" dirty="0" err="1" smtClean="0">
                <a:solidFill>
                  <a:srgbClr val="FF0000"/>
                </a:solidFill>
              </a:rPr>
              <a:t>Qué</a:t>
            </a:r>
            <a:r>
              <a:rPr lang="en-US" sz="2400" b="1" dirty="0" smtClean="0">
                <a:solidFill>
                  <a:srgbClr val="FF0000"/>
                </a:solidFill>
              </a:rPr>
              <a:t> </a:t>
            </a:r>
            <a:r>
              <a:rPr lang="en-US" sz="2400" b="1" dirty="0" err="1" smtClean="0">
                <a:solidFill>
                  <a:srgbClr val="FF0000"/>
                </a:solidFill>
              </a:rPr>
              <a:t>estás</a:t>
            </a:r>
            <a:r>
              <a:rPr lang="en-US" sz="2400" b="1" dirty="0" smtClean="0">
                <a:solidFill>
                  <a:srgbClr val="FF0000"/>
                </a:solidFill>
              </a:rPr>
              <a:t> </a:t>
            </a:r>
            <a:r>
              <a:rPr lang="en-US" sz="2400" b="1" dirty="0" err="1" smtClean="0">
                <a:solidFill>
                  <a:srgbClr val="FF0000"/>
                </a:solidFill>
              </a:rPr>
              <a:t>aportando</a:t>
            </a:r>
            <a:r>
              <a:rPr lang="en-US" sz="2400" b="1" dirty="0" smtClean="0">
                <a:solidFill>
                  <a:srgbClr val="FF0000"/>
                </a:solidFill>
              </a:rPr>
              <a:t>?</a:t>
            </a:r>
          </a:p>
          <a:p>
            <a:pPr algn="just">
              <a:buFont typeface="Arial" charset="0"/>
              <a:buChar char="•"/>
            </a:pPr>
            <a:endParaRPr lang="en-US" sz="2400" b="1" dirty="0" smtClean="0">
              <a:solidFill>
                <a:schemeClr val="tx1"/>
              </a:solidFill>
            </a:endParaRPr>
          </a:p>
          <a:p>
            <a:pPr algn="just"/>
            <a:r>
              <a:rPr lang="en-US" sz="2400" b="1" dirty="0" smtClean="0">
                <a:solidFill>
                  <a:srgbClr val="002060"/>
                </a:solidFill>
              </a:rPr>
              <a:t>• En </a:t>
            </a:r>
            <a:r>
              <a:rPr lang="en-US" sz="2400" b="1" dirty="0" err="1" smtClean="0">
                <a:solidFill>
                  <a:srgbClr val="002060"/>
                </a:solidFill>
              </a:rPr>
              <a:t>ocasiones</a:t>
            </a:r>
            <a:r>
              <a:rPr lang="en-US" sz="2400" b="1" dirty="0" smtClean="0">
                <a:solidFill>
                  <a:srgbClr val="002060"/>
                </a:solidFill>
              </a:rPr>
              <a:t> </a:t>
            </a:r>
            <a:r>
              <a:rPr lang="en-US" sz="2400" b="1" dirty="0" err="1" smtClean="0">
                <a:solidFill>
                  <a:srgbClr val="002060"/>
                </a:solidFill>
              </a:rPr>
              <a:t>puede</a:t>
            </a:r>
            <a:r>
              <a:rPr lang="en-US" sz="2400" b="1" dirty="0" smtClean="0">
                <a:solidFill>
                  <a:srgbClr val="002060"/>
                </a:solidFill>
              </a:rPr>
              <a:t> ser de </a:t>
            </a:r>
            <a:r>
              <a:rPr lang="en-US" sz="2400" b="1" dirty="0" err="1" smtClean="0">
                <a:solidFill>
                  <a:srgbClr val="002060"/>
                </a:solidFill>
              </a:rPr>
              <a:t>utilidad</a:t>
            </a:r>
            <a:r>
              <a:rPr lang="en-US" sz="2400" b="1" dirty="0" smtClean="0">
                <a:solidFill>
                  <a:srgbClr val="002060"/>
                </a:solidFill>
              </a:rPr>
              <a:t> </a:t>
            </a:r>
            <a:r>
              <a:rPr lang="en-US" sz="2400" b="1" dirty="0" err="1" smtClean="0">
                <a:solidFill>
                  <a:srgbClr val="002060"/>
                </a:solidFill>
              </a:rPr>
              <a:t>sugerir</a:t>
            </a:r>
            <a:r>
              <a:rPr lang="en-US" sz="2400" b="1" dirty="0" smtClean="0">
                <a:solidFill>
                  <a:srgbClr val="002060"/>
                </a:solidFill>
              </a:rPr>
              <a:t> a la </a:t>
            </a:r>
            <a:r>
              <a:rPr lang="en-US" sz="2400" b="1" dirty="0" err="1" smtClean="0">
                <a:solidFill>
                  <a:srgbClr val="002060"/>
                </a:solidFill>
              </a:rPr>
              <a:t>revistas</a:t>
            </a:r>
            <a:r>
              <a:rPr lang="en-US" sz="2400" b="1" dirty="0" smtClean="0">
                <a:solidFill>
                  <a:srgbClr val="002060"/>
                </a:solidFill>
              </a:rPr>
              <a:t> </a:t>
            </a:r>
            <a:r>
              <a:rPr lang="en-US" sz="2400" b="1" dirty="0" err="1" smtClean="0">
                <a:solidFill>
                  <a:srgbClr val="002060"/>
                </a:solidFill>
              </a:rPr>
              <a:t>posibles</a:t>
            </a:r>
            <a:r>
              <a:rPr lang="en-US" sz="2400" b="1" dirty="0" smtClean="0">
                <a:solidFill>
                  <a:srgbClr val="002060"/>
                </a:solidFill>
              </a:rPr>
              <a:t> </a:t>
            </a:r>
            <a:r>
              <a:rPr lang="en-US" sz="2400" b="1" dirty="0" err="1" smtClean="0">
                <a:solidFill>
                  <a:srgbClr val="002060"/>
                </a:solidFill>
              </a:rPr>
              <a:t>revisores</a:t>
            </a:r>
            <a:r>
              <a:rPr lang="en-US" sz="2400" b="1" dirty="0" smtClean="0">
                <a:solidFill>
                  <a:srgbClr val="002060"/>
                </a:solidFill>
              </a:rPr>
              <a:t> del paper, </a:t>
            </a:r>
            <a:r>
              <a:rPr lang="en-US" sz="2400" b="1" dirty="0" err="1" smtClean="0">
                <a:solidFill>
                  <a:srgbClr val="002060"/>
                </a:solidFill>
              </a:rPr>
              <a:t>sobre</a:t>
            </a:r>
            <a:r>
              <a:rPr lang="en-US" sz="2400" b="1" dirty="0" smtClean="0">
                <a:solidFill>
                  <a:srgbClr val="002060"/>
                </a:solidFill>
              </a:rPr>
              <a:t> </a:t>
            </a:r>
            <a:r>
              <a:rPr lang="en-US" sz="2400" b="1" dirty="0" err="1" smtClean="0">
                <a:solidFill>
                  <a:srgbClr val="002060"/>
                </a:solidFill>
              </a:rPr>
              <a:t>todo</a:t>
            </a:r>
            <a:r>
              <a:rPr lang="en-US" sz="2400" b="1" dirty="0" smtClean="0">
                <a:solidFill>
                  <a:srgbClr val="002060"/>
                </a:solidFill>
              </a:rPr>
              <a:t> </a:t>
            </a:r>
            <a:r>
              <a:rPr lang="en-US" sz="2400" b="1" dirty="0" err="1" smtClean="0">
                <a:solidFill>
                  <a:srgbClr val="002060"/>
                </a:solidFill>
              </a:rPr>
              <a:t>si</a:t>
            </a:r>
            <a:r>
              <a:rPr lang="en-US" sz="2400" b="1" dirty="0" smtClean="0">
                <a:solidFill>
                  <a:srgbClr val="002060"/>
                </a:solidFill>
              </a:rPr>
              <a:t> el </a:t>
            </a:r>
            <a:r>
              <a:rPr lang="en-US" sz="2400" b="1" dirty="0" err="1" smtClean="0">
                <a:solidFill>
                  <a:srgbClr val="002060"/>
                </a:solidFill>
              </a:rPr>
              <a:t>tema</a:t>
            </a:r>
            <a:r>
              <a:rPr lang="en-US" sz="2400" b="1" dirty="0" smtClean="0">
                <a:solidFill>
                  <a:srgbClr val="002060"/>
                </a:solidFill>
              </a:rPr>
              <a:t> </a:t>
            </a:r>
            <a:r>
              <a:rPr lang="en-US" sz="2400" b="1" dirty="0" err="1" smtClean="0">
                <a:solidFill>
                  <a:srgbClr val="002060"/>
                </a:solidFill>
              </a:rPr>
              <a:t>es</a:t>
            </a:r>
            <a:r>
              <a:rPr lang="en-US" sz="2400" b="1" dirty="0" smtClean="0">
                <a:solidFill>
                  <a:srgbClr val="002060"/>
                </a:solidFill>
              </a:rPr>
              <a:t> </a:t>
            </a:r>
            <a:r>
              <a:rPr lang="en-US" sz="2400" b="1" dirty="0" err="1" smtClean="0">
                <a:solidFill>
                  <a:srgbClr val="002060"/>
                </a:solidFill>
              </a:rPr>
              <a:t>especialmente</a:t>
            </a:r>
            <a:r>
              <a:rPr lang="en-US" sz="2400" b="1" dirty="0" smtClean="0">
                <a:solidFill>
                  <a:srgbClr val="002060"/>
                </a:solidFill>
              </a:rPr>
              <a:t> </a:t>
            </a:r>
            <a:r>
              <a:rPr lang="en-US" sz="2400" b="1" dirty="0" err="1" smtClean="0">
                <a:solidFill>
                  <a:srgbClr val="002060"/>
                </a:solidFill>
              </a:rPr>
              <a:t>novedoso</a:t>
            </a:r>
            <a:endParaRPr lang="en-US" sz="2400" b="1" dirty="0">
              <a:solidFill>
                <a:srgbClr val="002060"/>
              </a:solidFill>
            </a:endParaRPr>
          </a:p>
          <a:p>
            <a:pPr algn="just"/>
            <a:endParaRPr lang="en-US" sz="2400" b="1" dirty="0">
              <a:solidFill>
                <a:srgbClr val="000066"/>
              </a:solidFill>
            </a:endParaRPr>
          </a:p>
        </p:txBody>
      </p:sp>
      <p:sp>
        <p:nvSpPr>
          <p:cNvPr id="5" name="4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4"/>
          <p:cNvSpPr>
            <a:spLocks noGrp="1" noChangeArrowheads="1"/>
          </p:cNvSpPr>
          <p:nvPr/>
        </p:nvSpPr>
        <p:spPr bwMode="auto">
          <a:xfrm>
            <a:off x="0" y="1"/>
            <a:ext cx="9144000" cy="548680"/>
          </a:xfrm>
          <a:prstGeom prst="rect">
            <a:avLst/>
          </a:prstGeom>
          <a:noFill/>
          <a:ln w="9525">
            <a:noFill/>
            <a:miter lim="800000"/>
            <a:headEnd/>
            <a:tailEnd/>
          </a:ln>
        </p:spPr>
        <p:txBody>
          <a:bodyPr anchor="ctr" anchorCtr="1"/>
          <a:lstStyle/>
          <a:p>
            <a:pPr algn="ctr"/>
            <a:r>
              <a:rPr lang="en-US" sz="3600" b="1" dirty="0">
                <a:solidFill>
                  <a:srgbClr val="FFFFFF"/>
                </a:solidFill>
                <a:latin typeface="Times New Roman" pitchFamily="18" charset="0"/>
              </a:rPr>
              <a:t>Writing a research paper</a:t>
            </a:r>
          </a:p>
        </p:txBody>
      </p:sp>
      <p:sp>
        <p:nvSpPr>
          <p:cNvPr id="7" name="6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Enviando el paper</a:t>
            </a:r>
            <a:endParaRPr lang="es-ES" sz="3600" b="1" dirty="0">
              <a:solidFill>
                <a:schemeClr val="tx1">
                  <a:lumMod val="95000"/>
                  <a:lumOff val="5000"/>
                </a:schemeClr>
              </a:solidFill>
            </a:endParaRPr>
          </a:p>
        </p:txBody>
      </p:sp>
      <p:pic>
        <p:nvPicPr>
          <p:cNvPr id="8" name="Picture 2"/>
          <p:cNvPicPr>
            <a:picLocks noChangeAspect="1" noChangeArrowheads="1"/>
          </p:cNvPicPr>
          <p:nvPr/>
        </p:nvPicPr>
        <p:blipFill>
          <a:blip r:embed="rId2" cstate="print"/>
          <a:srcRect/>
          <a:stretch>
            <a:fillRect/>
          </a:stretch>
        </p:blipFill>
        <p:spPr bwMode="auto">
          <a:xfrm>
            <a:off x="0" y="44624"/>
            <a:ext cx="936104" cy="692696"/>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3707904" y="908720"/>
            <a:ext cx="1419225" cy="131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3151509"/>
            <a:ext cx="6552728" cy="3445843"/>
          </a:xfrm>
        </p:spPr>
        <p:txBody>
          <a:bodyPr>
            <a:normAutofit fontScale="77500" lnSpcReduction="20000"/>
          </a:bodyPr>
          <a:lstStyle/>
          <a:p>
            <a:pPr algn="just">
              <a:buNone/>
            </a:pPr>
            <a:r>
              <a:rPr lang="en-US" dirty="0" smtClean="0"/>
              <a:t/>
            </a:r>
            <a:br>
              <a:rPr lang="en-US" dirty="0" smtClean="0"/>
            </a:br>
            <a:r>
              <a:rPr lang="en-US" dirty="0" smtClean="0"/>
              <a:t>Authors should include a cover letter detailing </a:t>
            </a:r>
            <a:r>
              <a:rPr lang="en-US" i="1" dirty="0" smtClean="0">
                <a:solidFill>
                  <a:srgbClr val="FF0000"/>
                </a:solidFill>
              </a:rPr>
              <a:t>the key findings of their manuscript</a:t>
            </a:r>
            <a:r>
              <a:rPr lang="en-US" dirty="0" smtClean="0"/>
              <a:t>. The cover letter should </a:t>
            </a:r>
            <a:r>
              <a:rPr lang="en-US" i="1" dirty="0" smtClean="0">
                <a:solidFill>
                  <a:srgbClr val="FF0000"/>
                </a:solidFill>
              </a:rPr>
              <a:t>highlight the novel aspects</a:t>
            </a:r>
            <a:r>
              <a:rPr lang="en-US" dirty="0" smtClean="0">
                <a:solidFill>
                  <a:srgbClr val="FF0000"/>
                </a:solidFill>
              </a:rPr>
              <a:t> </a:t>
            </a:r>
            <a:r>
              <a:rPr lang="en-US" dirty="0" smtClean="0"/>
              <a:t>of their data and briefly describe how the authors feel their results will generate progress in their field. ….Furthermore, if the authors feel their work merits publication as a breakthrough paper, they should indicate this in the cover letter...</a:t>
            </a:r>
            <a:endParaRPr lang="es-ES" dirty="0"/>
          </a:p>
        </p:txBody>
      </p:sp>
      <p:sp>
        <p:nvSpPr>
          <p:cNvPr id="4" name="3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4"/>
          <p:cNvSpPr>
            <a:spLocks noGrp="1" noChangeArrowheads="1"/>
          </p:cNvSpPr>
          <p:nvPr/>
        </p:nvSpPr>
        <p:spPr bwMode="auto">
          <a:xfrm>
            <a:off x="0" y="1"/>
            <a:ext cx="9144000" cy="620688"/>
          </a:xfrm>
          <a:prstGeom prst="rect">
            <a:avLst/>
          </a:prstGeom>
          <a:noFill/>
          <a:ln w="9525">
            <a:noFill/>
            <a:miter lim="800000"/>
            <a:headEnd/>
            <a:tailEnd/>
          </a:ln>
        </p:spPr>
        <p:txBody>
          <a:bodyPr anchor="ctr" anchorCtr="1"/>
          <a:lstStyle/>
          <a:p>
            <a:pPr algn="ctr"/>
            <a:r>
              <a:rPr lang="en-US" sz="3600" b="1">
                <a:solidFill>
                  <a:srgbClr val="FFFFFF"/>
                </a:solidFill>
                <a:latin typeface="Times New Roman" pitchFamily="18" charset="0"/>
              </a:rPr>
              <a:t>Writing a research paper</a:t>
            </a:r>
          </a:p>
        </p:txBody>
      </p:sp>
      <p:sp>
        <p:nvSpPr>
          <p:cNvPr id="6" name="Rectangle 4"/>
          <p:cNvSpPr>
            <a:spLocks noGrp="1" noChangeArrowheads="1"/>
          </p:cNvSpPr>
          <p:nvPr/>
        </p:nvSpPr>
        <p:spPr bwMode="auto">
          <a:xfrm>
            <a:off x="0" y="1"/>
            <a:ext cx="9144000" cy="548680"/>
          </a:xfrm>
          <a:prstGeom prst="rect">
            <a:avLst/>
          </a:prstGeom>
          <a:noFill/>
          <a:ln w="9525">
            <a:noFill/>
            <a:miter lim="800000"/>
            <a:headEnd/>
            <a:tailEnd/>
          </a:ln>
        </p:spPr>
        <p:txBody>
          <a:bodyPr anchor="ctr" anchorCtr="1"/>
          <a:lstStyle/>
          <a:p>
            <a:pPr algn="ctr"/>
            <a:r>
              <a:rPr lang="en-US" sz="3600" b="1" dirty="0">
                <a:solidFill>
                  <a:srgbClr val="FFFFFF"/>
                </a:solidFill>
                <a:latin typeface="Times New Roman" pitchFamily="18" charset="0"/>
              </a:rPr>
              <a:t>Writing a research paper</a:t>
            </a:r>
          </a:p>
        </p:txBody>
      </p:sp>
      <p:sp>
        <p:nvSpPr>
          <p:cNvPr id="7" name="6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Enviando el paper</a:t>
            </a:r>
            <a:endParaRPr lang="es-ES" sz="3600" b="1" dirty="0">
              <a:solidFill>
                <a:schemeClr val="tx1">
                  <a:lumMod val="95000"/>
                  <a:lumOff val="5000"/>
                </a:schemeClr>
              </a:solidFill>
            </a:endParaRPr>
          </a:p>
        </p:txBody>
      </p:sp>
      <p:pic>
        <p:nvPicPr>
          <p:cNvPr id="8" name="Picture 2"/>
          <p:cNvPicPr>
            <a:picLocks noChangeAspect="1" noChangeArrowheads="1"/>
          </p:cNvPicPr>
          <p:nvPr/>
        </p:nvPicPr>
        <p:blipFill>
          <a:blip r:embed="rId2" cstate="print"/>
          <a:srcRect/>
          <a:stretch>
            <a:fillRect/>
          </a:stretch>
        </p:blipFill>
        <p:spPr bwMode="auto">
          <a:xfrm>
            <a:off x="0" y="44624"/>
            <a:ext cx="936104" cy="692696"/>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2411760" y="2708920"/>
            <a:ext cx="4857750" cy="685800"/>
          </a:xfrm>
          <a:prstGeom prst="rect">
            <a:avLst/>
          </a:prstGeom>
          <a:noFill/>
          <a:ln w="9525">
            <a:noFill/>
            <a:miter lim="800000"/>
            <a:headEnd/>
            <a:tailEnd/>
          </a:ln>
        </p:spPr>
      </p:pic>
      <p:sp>
        <p:nvSpPr>
          <p:cNvPr id="12" name="11 CuadroTexto"/>
          <p:cNvSpPr txBox="1"/>
          <p:nvPr/>
        </p:nvSpPr>
        <p:spPr>
          <a:xfrm>
            <a:off x="395536" y="891877"/>
            <a:ext cx="8172400" cy="1815882"/>
          </a:xfrm>
          <a:prstGeom prst="rect">
            <a:avLst/>
          </a:prstGeom>
          <a:noFill/>
        </p:spPr>
        <p:txBody>
          <a:bodyPr wrap="square" rtlCol="0">
            <a:spAutoFit/>
          </a:bodyPr>
          <a:lstStyle/>
          <a:p>
            <a:pPr algn="ctr"/>
            <a:r>
              <a:rPr lang="es-ES" sz="2800" b="1" dirty="0" smtClean="0">
                <a:solidFill>
                  <a:srgbClr val="0070C0"/>
                </a:solidFill>
              </a:rPr>
              <a:t>No todas las revistas piden la “cover letter” aunque siempre está bien incluirla</a:t>
            </a:r>
          </a:p>
          <a:p>
            <a:pPr algn="ctr"/>
            <a:endParaRPr lang="es-ES" sz="2800" b="1" dirty="0" smtClean="0">
              <a:solidFill>
                <a:srgbClr val="0070C0"/>
              </a:solidFill>
            </a:endParaRPr>
          </a:p>
          <a:p>
            <a:pPr algn="ctr"/>
            <a:r>
              <a:rPr lang="es-ES" sz="2800" b="1" dirty="0" smtClean="0">
                <a:solidFill>
                  <a:srgbClr val="0070C0"/>
                </a:solidFill>
              </a:rPr>
              <a:t>Ejemplo extraído de las “authors guidelines” de:</a:t>
            </a:r>
            <a:endParaRPr lang="es-ES" sz="2800" b="1" dirty="0">
              <a:solidFill>
                <a:srgbClr val="0070C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nvSpPr>
        <p:spPr bwMode="auto">
          <a:xfrm>
            <a:off x="0" y="0"/>
            <a:ext cx="9144000" cy="1128713"/>
          </a:xfrm>
          <a:prstGeom prst="rect">
            <a:avLst/>
          </a:prstGeom>
          <a:noFill/>
          <a:ln w="9525">
            <a:noFill/>
            <a:miter lim="800000"/>
            <a:headEnd/>
            <a:tailEnd/>
          </a:ln>
        </p:spPr>
        <p:txBody>
          <a:bodyPr anchor="ctr" anchorCtr="1"/>
          <a:lstStyle/>
          <a:p>
            <a:pPr algn="ctr"/>
            <a:r>
              <a:rPr lang="en-US" sz="3600" b="1">
                <a:solidFill>
                  <a:srgbClr val="FFFFFF"/>
                </a:solidFill>
                <a:latin typeface="Times New Roman" pitchFamily="18" charset="0"/>
              </a:rPr>
              <a:t>Writing a research paper</a:t>
            </a:r>
          </a:p>
        </p:txBody>
      </p:sp>
      <p:sp>
        <p:nvSpPr>
          <p:cNvPr id="5" name="4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4"/>
          <p:cNvSpPr>
            <a:spLocks noGrp="1" noChangeArrowheads="1"/>
          </p:cNvSpPr>
          <p:nvPr/>
        </p:nvSpPr>
        <p:spPr bwMode="auto">
          <a:xfrm>
            <a:off x="0" y="1"/>
            <a:ext cx="9144000" cy="548680"/>
          </a:xfrm>
          <a:prstGeom prst="rect">
            <a:avLst/>
          </a:prstGeom>
          <a:noFill/>
          <a:ln w="9525">
            <a:noFill/>
            <a:miter lim="800000"/>
            <a:headEnd/>
            <a:tailEnd/>
          </a:ln>
        </p:spPr>
        <p:txBody>
          <a:bodyPr anchor="ctr" anchorCtr="1"/>
          <a:lstStyle/>
          <a:p>
            <a:pPr algn="ctr"/>
            <a:r>
              <a:rPr lang="en-US" sz="3600" b="1" dirty="0">
                <a:solidFill>
                  <a:srgbClr val="FFFFFF"/>
                </a:solidFill>
                <a:latin typeface="Times New Roman" pitchFamily="18" charset="0"/>
              </a:rPr>
              <a:t>Writing a research paper</a:t>
            </a:r>
          </a:p>
        </p:txBody>
      </p:sp>
      <p:sp>
        <p:nvSpPr>
          <p:cNvPr id="7" name="6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Sobre los datos de investigación</a:t>
            </a:r>
            <a:endParaRPr lang="es-ES" sz="3600" b="1" dirty="0">
              <a:solidFill>
                <a:schemeClr val="tx1">
                  <a:lumMod val="95000"/>
                  <a:lumOff val="5000"/>
                </a:schemeClr>
              </a:solidFill>
            </a:endParaRPr>
          </a:p>
        </p:txBody>
      </p:sp>
      <p:pic>
        <p:nvPicPr>
          <p:cNvPr id="8" name="Picture 2"/>
          <p:cNvPicPr>
            <a:picLocks noChangeAspect="1" noChangeArrowheads="1"/>
          </p:cNvPicPr>
          <p:nvPr/>
        </p:nvPicPr>
        <p:blipFill>
          <a:blip r:embed="rId2" cstate="print"/>
          <a:srcRect/>
          <a:stretch>
            <a:fillRect/>
          </a:stretch>
        </p:blipFill>
        <p:spPr bwMode="auto">
          <a:xfrm>
            <a:off x="0" y="44624"/>
            <a:ext cx="936104" cy="692696"/>
          </a:xfrm>
          <a:prstGeom prst="rect">
            <a:avLst/>
          </a:prstGeom>
          <a:noFill/>
          <a:ln w="9525">
            <a:noFill/>
            <a:miter lim="800000"/>
            <a:headEnd/>
            <a:tailEnd/>
          </a:ln>
        </p:spPr>
      </p:pic>
      <p:sp>
        <p:nvSpPr>
          <p:cNvPr id="9" name="8 CuadroTexto"/>
          <p:cNvSpPr txBox="1"/>
          <p:nvPr/>
        </p:nvSpPr>
        <p:spPr>
          <a:xfrm>
            <a:off x="395536" y="2492896"/>
            <a:ext cx="8352928" cy="4154984"/>
          </a:xfrm>
          <a:prstGeom prst="rect">
            <a:avLst/>
          </a:prstGeom>
          <a:noFill/>
        </p:spPr>
        <p:txBody>
          <a:bodyPr wrap="square" rtlCol="0">
            <a:spAutoFit/>
          </a:bodyPr>
          <a:lstStyle/>
          <a:p>
            <a:pPr algn="just">
              <a:buFont typeface="Arial" charset="0"/>
              <a:buChar char="•"/>
            </a:pPr>
            <a:r>
              <a:rPr lang="es-ES" sz="2400" b="1" dirty="0" smtClean="0">
                <a:solidFill>
                  <a:srgbClr val="FF0000"/>
                </a:solidFill>
              </a:rPr>
              <a:t>Ten siempre los datos de tu investigación organizados conveniente antes de enviar el trabajo ya que los revisores pueden solicitártelos o los puedes tener que reelaborar de nuevo tras el proceso de revisión.</a:t>
            </a:r>
          </a:p>
          <a:p>
            <a:pPr algn="just">
              <a:buFont typeface="Arial" charset="0"/>
              <a:buChar char="•"/>
            </a:pPr>
            <a:endParaRPr lang="es-ES" sz="2400" b="1" dirty="0" smtClean="0"/>
          </a:p>
          <a:p>
            <a:pPr algn="just">
              <a:buFont typeface="Arial" charset="0"/>
              <a:buChar char="•"/>
            </a:pPr>
            <a:r>
              <a:rPr lang="es-ES" sz="2400" b="1" dirty="0" smtClean="0">
                <a:solidFill>
                  <a:srgbClr val="0070C0"/>
                </a:solidFill>
              </a:rPr>
              <a:t> Crea </a:t>
            </a:r>
            <a:r>
              <a:rPr lang="es-ES" sz="2400" b="1" i="1" dirty="0" smtClean="0">
                <a:solidFill>
                  <a:srgbClr val="0070C0"/>
                </a:solidFill>
              </a:rPr>
              <a:t>datasets</a:t>
            </a:r>
            <a:r>
              <a:rPr lang="es-ES" sz="2400" b="1" dirty="0" smtClean="0">
                <a:solidFill>
                  <a:srgbClr val="0070C0"/>
                </a:solidFill>
              </a:rPr>
              <a:t> complementarios bien documentados  que permitan replicar, si es necesario, todos los resultados de tu trabajo o mostrar resultados no incluidos en el paper o simplemente evita no cargar demasiado el paper. Puedes ponerlo en una web propia, repositorio de datos o en ocasiones las revistas permiten adjuntarlos. Añaden valor al trabajo.</a:t>
            </a:r>
            <a:endParaRPr lang="es-ES" sz="2400" b="1" dirty="0">
              <a:solidFill>
                <a:srgbClr val="0070C0"/>
              </a:solidFill>
            </a:endParaRPr>
          </a:p>
        </p:txBody>
      </p:sp>
      <p:pic>
        <p:nvPicPr>
          <p:cNvPr id="17411" name="Picture 3"/>
          <p:cNvPicPr>
            <a:picLocks noChangeAspect="1" noChangeArrowheads="1"/>
          </p:cNvPicPr>
          <p:nvPr/>
        </p:nvPicPr>
        <p:blipFill>
          <a:blip r:embed="rId3" cstate="print"/>
          <a:srcRect/>
          <a:stretch>
            <a:fillRect/>
          </a:stretch>
        </p:blipFill>
        <p:spPr bwMode="auto">
          <a:xfrm>
            <a:off x="467544" y="1052736"/>
            <a:ext cx="8172450"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nvSpPr>
        <p:spPr bwMode="auto">
          <a:xfrm>
            <a:off x="0" y="0"/>
            <a:ext cx="9144000" cy="1128713"/>
          </a:xfrm>
          <a:prstGeom prst="rect">
            <a:avLst/>
          </a:prstGeom>
          <a:noFill/>
          <a:ln w="9525">
            <a:noFill/>
            <a:miter lim="800000"/>
            <a:headEnd/>
            <a:tailEnd/>
          </a:ln>
        </p:spPr>
        <p:txBody>
          <a:bodyPr anchor="ctr" anchorCtr="1"/>
          <a:lstStyle/>
          <a:p>
            <a:pPr algn="ctr"/>
            <a:r>
              <a:rPr lang="en-US" sz="3600" b="1">
                <a:solidFill>
                  <a:srgbClr val="FFFFFF"/>
                </a:solidFill>
                <a:latin typeface="Times New Roman" pitchFamily="18" charset="0"/>
              </a:rPr>
              <a:t>Writing a research paper</a:t>
            </a:r>
          </a:p>
        </p:txBody>
      </p:sp>
      <p:sp>
        <p:nvSpPr>
          <p:cNvPr id="6" name="5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4"/>
          <p:cNvSpPr>
            <a:spLocks noGrp="1" noChangeArrowheads="1"/>
          </p:cNvSpPr>
          <p:nvPr/>
        </p:nvSpPr>
        <p:spPr bwMode="auto">
          <a:xfrm>
            <a:off x="0" y="1"/>
            <a:ext cx="9144000" cy="548680"/>
          </a:xfrm>
          <a:prstGeom prst="rect">
            <a:avLst/>
          </a:prstGeom>
          <a:noFill/>
          <a:ln w="9525">
            <a:noFill/>
            <a:miter lim="800000"/>
            <a:headEnd/>
            <a:tailEnd/>
          </a:ln>
        </p:spPr>
        <p:txBody>
          <a:bodyPr anchor="ctr" anchorCtr="1"/>
          <a:lstStyle/>
          <a:p>
            <a:pPr algn="ctr"/>
            <a:r>
              <a:rPr lang="en-US" sz="3600" b="1" dirty="0">
                <a:solidFill>
                  <a:srgbClr val="FFFFFF"/>
                </a:solidFill>
                <a:latin typeface="Times New Roman" pitchFamily="18" charset="0"/>
              </a:rPr>
              <a:t>Writing a research paper</a:t>
            </a:r>
          </a:p>
        </p:txBody>
      </p:sp>
      <p:sp>
        <p:nvSpPr>
          <p:cNvPr id="8" name="7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     Sobre los datos de investigación</a:t>
            </a:r>
            <a:endParaRPr lang="es-ES" sz="3600" b="1" dirty="0">
              <a:solidFill>
                <a:schemeClr val="tx1">
                  <a:lumMod val="95000"/>
                  <a:lumOff val="5000"/>
                </a:schemeClr>
              </a:solidFill>
            </a:endParaRPr>
          </a:p>
        </p:txBody>
      </p:sp>
      <p:pic>
        <p:nvPicPr>
          <p:cNvPr id="9" name="Picture 2"/>
          <p:cNvPicPr>
            <a:picLocks noChangeAspect="1" noChangeArrowheads="1"/>
          </p:cNvPicPr>
          <p:nvPr/>
        </p:nvPicPr>
        <p:blipFill>
          <a:blip r:embed="rId2" cstate="print"/>
          <a:srcRect/>
          <a:stretch>
            <a:fillRect/>
          </a:stretch>
        </p:blipFill>
        <p:spPr bwMode="auto">
          <a:xfrm>
            <a:off x="0" y="44624"/>
            <a:ext cx="936104" cy="69269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11560" y="1052736"/>
            <a:ext cx="8136904" cy="2111795"/>
          </a:xfrm>
          <a:prstGeom prst="rect">
            <a:avLst/>
          </a:prstGeom>
          <a:noFill/>
          <a:ln w="9525">
            <a:noFill/>
            <a:miter lim="800000"/>
            <a:headEnd/>
            <a:tailEnd/>
          </a:ln>
        </p:spPr>
      </p:pic>
      <p:pic>
        <p:nvPicPr>
          <p:cNvPr id="2055" name="Picture 7"/>
          <p:cNvPicPr>
            <a:picLocks noChangeAspect="1" noChangeArrowheads="1"/>
          </p:cNvPicPr>
          <p:nvPr/>
        </p:nvPicPr>
        <p:blipFill>
          <a:blip r:embed="rId4" cstate="print"/>
          <a:srcRect/>
          <a:stretch>
            <a:fillRect/>
          </a:stretch>
        </p:blipFill>
        <p:spPr bwMode="auto">
          <a:xfrm>
            <a:off x="1907704" y="3068960"/>
            <a:ext cx="5904656" cy="3379005"/>
          </a:xfrm>
          <a:prstGeom prst="rect">
            <a:avLst/>
          </a:prstGeom>
          <a:noFill/>
          <a:ln w="9525">
            <a:noFill/>
            <a:miter lim="800000"/>
            <a:headEnd/>
            <a:tailEnd/>
          </a:ln>
        </p:spPr>
      </p:pic>
      <p:sp>
        <p:nvSpPr>
          <p:cNvPr id="20" name="19 Flecha curvada hacia la derecha"/>
          <p:cNvSpPr/>
          <p:nvPr/>
        </p:nvSpPr>
        <p:spPr>
          <a:xfrm rot="19660546">
            <a:off x="1191850" y="3134256"/>
            <a:ext cx="432048" cy="648072"/>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nvSpPr>
        <p:spPr bwMode="auto">
          <a:xfrm>
            <a:off x="0" y="0"/>
            <a:ext cx="9144000" cy="1128713"/>
          </a:xfrm>
          <a:prstGeom prst="rect">
            <a:avLst/>
          </a:prstGeom>
          <a:noFill/>
          <a:ln w="9525">
            <a:noFill/>
            <a:miter lim="800000"/>
            <a:headEnd/>
            <a:tailEnd/>
          </a:ln>
        </p:spPr>
        <p:txBody>
          <a:bodyPr anchor="ctr" anchorCtr="1"/>
          <a:lstStyle/>
          <a:p>
            <a:pPr algn="ctr"/>
            <a:r>
              <a:rPr lang="en-US" sz="3600" b="1">
                <a:solidFill>
                  <a:srgbClr val="FFFFFF"/>
                </a:solidFill>
                <a:latin typeface="Times New Roman" pitchFamily="18" charset="0"/>
              </a:rPr>
              <a:t>Writing a research paper</a:t>
            </a:r>
          </a:p>
        </p:txBody>
      </p:sp>
      <p:sp>
        <p:nvSpPr>
          <p:cNvPr id="7" name="6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El proceso de revisión</a:t>
            </a:r>
            <a:endParaRPr lang="es-ES" sz="3600" b="1" dirty="0">
              <a:solidFill>
                <a:schemeClr val="tx1">
                  <a:lumMod val="95000"/>
                  <a:lumOff val="5000"/>
                </a:schemeClr>
              </a:solidFill>
            </a:endParaRPr>
          </a:p>
        </p:txBody>
      </p:sp>
      <p:sp>
        <p:nvSpPr>
          <p:cNvPr id="8" name="7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2"/>
          <p:cNvPicPr>
            <a:picLocks noChangeAspect="1" noChangeArrowheads="1"/>
          </p:cNvPicPr>
          <p:nvPr/>
        </p:nvPicPr>
        <p:blipFill>
          <a:blip r:embed="rId2" cstate="print"/>
          <a:srcRect/>
          <a:stretch>
            <a:fillRect/>
          </a:stretch>
        </p:blipFill>
        <p:spPr bwMode="auto">
          <a:xfrm>
            <a:off x="0" y="44624"/>
            <a:ext cx="936104" cy="692696"/>
          </a:xfrm>
          <a:prstGeom prst="rect">
            <a:avLst/>
          </a:prstGeom>
          <a:noFill/>
          <a:ln w="9525">
            <a:noFill/>
            <a:miter lim="800000"/>
            <a:headEnd/>
            <a:tailEnd/>
          </a:ln>
        </p:spPr>
      </p:pic>
      <p:graphicFrame>
        <p:nvGraphicFramePr>
          <p:cNvPr id="11" name="10 Tabla"/>
          <p:cNvGraphicFramePr>
            <a:graphicFrameLocks noGrp="1"/>
          </p:cNvGraphicFramePr>
          <p:nvPr/>
        </p:nvGraphicFramePr>
        <p:xfrm>
          <a:off x="1403648" y="1859632"/>
          <a:ext cx="6551461" cy="3657600"/>
        </p:xfrm>
        <a:graphic>
          <a:graphicData uri="http://schemas.openxmlformats.org/drawingml/2006/table">
            <a:tbl>
              <a:tblPr firstRow="1" bandRow="1">
                <a:tableStyleId>{22838BEF-8BB2-4498-84A7-C5851F593DF1}</a:tableStyleId>
              </a:tblPr>
              <a:tblGrid>
                <a:gridCol w="5208240"/>
                <a:gridCol w="1343221"/>
              </a:tblGrid>
              <a:tr h="370840">
                <a:tc>
                  <a:txBody>
                    <a:bodyPr/>
                    <a:lstStyle/>
                    <a:p>
                      <a:r>
                        <a:rPr lang="es-ES" sz="3600" b="1" dirty="0" smtClean="0">
                          <a:solidFill>
                            <a:srgbClr val="002060"/>
                          </a:solidFill>
                          <a:effectLst>
                            <a:outerShdw blurRad="38100" dist="38100" dir="2700000" algn="tl">
                              <a:srgbClr val="000000">
                                <a:alpha val="43137"/>
                              </a:srgbClr>
                            </a:outerShdw>
                          </a:effectLst>
                        </a:rPr>
                        <a:t>ACCEPTED</a:t>
                      </a:r>
                      <a:endParaRPr lang="es-ES" sz="3600" b="1" dirty="0">
                        <a:solidFill>
                          <a:srgbClr val="002060"/>
                        </a:solidFill>
                        <a:effectLst>
                          <a:outerShdw blurRad="38100" dist="38100" dir="2700000" algn="tl">
                            <a:srgbClr val="000000">
                              <a:alpha val="43137"/>
                            </a:srgbClr>
                          </a:outerShdw>
                        </a:effectLst>
                      </a:endParaRPr>
                    </a:p>
                  </a:txBody>
                  <a:tcPr/>
                </a:tc>
                <a:tc>
                  <a:txBody>
                    <a:bodyPr/>
                    <a:lstStyle/>
                    <a:p>
                      <a:pPr algn="ctr"/>
                      <a:r>
                        <a:rPr lang="es-ES" sz="5400" b="1" dirty="0" smtClean="0">
                          <a:solidFill>
                            <a:srgbClr val="00B050"/>
                          </a:solidFill>
                          <a:effectLst>
                            <a:outerShdw blurRad="38100" dist="38100" dir="2700000" algn="tl">
                              <a:srgbClr val="000000">
                                <a:alpha val="43137"/>
                              </a:srgbClr>
                            </a:outerShdw>
                          </a:effectLst>
                        </a:rPr>
                        <a:t>√</a:t>
                      </a:r>
                      <a:endParaRPr lang="es-ES" sz="5400" b="1" dirty="0">
                        <a:solidFill>
                          <a:srgbClr val="00B050"/>
                        </a:solidFill>
                        <a:effectLst>
                          <a:outerShdw blurRad="38100" dist="38100" dir="2700000" algn="tl">
                            <a:srgbClr val="000000">
                              <a:alpha val="43137"/>
                            </a:srgbClr>
                          </a:outerShdw>
                        </a:effectLst>
                      </a:endParaRPr>
                    </a:p>
                  </a:txBody>
                  <a:tcPr/>
                </a:tc>
              </a:tr>
              <a:tr h="370840">
                <a:tc>
                  <a:txBody>
                    <a:bodyPr/>
                    <a:lstStyle/>
                    <a:p>
                      <a:r>
                        <a:rPr lang="es-ES" sz="3600" b="1" dirty="0" smtClean="0">
                          <a:solidFill>
                            <a:srgbClr val="002060"/>
                          </a:solidFill>
                          <a:effectLst>
                            <a:outerShdw blurRad="38100" dist="38100" dir="2700000" algn="tl">
                              <a:srgbClr val="000000">
                                <a:alpha val="43137"/>
                              </a:srgbClr>
                            </a:outerShdw>
                          </a:effectLst>
                        </a:rPr>
                        <a:t>MINOR CHANGES</a:t>
                      </a:r>
                      <a:endParaRPr lang="es-ES" sz="3600" b="1" dirty="0">
                        <a:solidFill>
                          <a:srgbClr val="002060"/>
                        </a:solidFill>
                        <a:effectLst>
                          <a:outerShdw blurRad="38100" dist="38100" dir="2700000" algn="tl">
                            <a:srgbClr val="000000">
                              <a:alpha val="43137"/>
                            </a:srgbClr>
                          </a:outerShdw>
                        </a:effectLst>
                      </a:endParaRPr>
                    </a:p>
                  </a:txBody>
                  <a:tcPr/>
                </a:tc>
                <a:tc>
                  <a:txBody>
                    <a:bodyPr/>
                    <a:lstStyle/>
                    <a:p>
                      <a:pPr algn="ctr"/>
                      <a:r>
                        <a:rPr lang="es-ES" sz="5400" b="1" dirty="0" smtClean="0">
                          <a:solidFill>
                            <a:srgbClr val="00B050"/>
                          </a:solidFill>
                          <a:effectLst>
                            <a:outerShdw blurRad="38100" dist="38100" dir="2700000" algn="tl">
                              <a:srgbClr val="000000">
                                <a:alpha val="43137"/>
                              </a:srgbClr>
                            </a:outerShdw>
                          </a:effectLst>
                        </a:rPr>
                        <a:t>√</a:t>
                      </a:r>
                      <a:endParaRPr lang="es-ES" sz="5400" b="1" dirty="0">
                        <a:solidFill>
                          <a:srgbClr val="00B050"/>
                        </a:solidFill>
                        <a:effectLst>
                          <a:outerShdw blurRad="38100" dist="38100" dir="2700000" algn="tl">
                            <a:srgbClr val="000000">
                              <a:alpha val="43137"/>
                            </a:srgbClr>
                          </a:outerShdw>
                        </a:effectLst>
                      </a:endParaRPr>
                    </a:p>
                  </a:txBody>
                  <a:tcPr/>
                </a:tc>
              </a:tr>
              <a:tr h="370840">
                <a:tc>
                  <a:txBody>
                    <a:bodyPr/>
                    <a:lstStyle/>
                    <a:p>
                      <a:r>
                        <a:rPr lang="es-ES" sz="3600" b="1" dirty="0" smtClean="0">
                          <a:solidFill>
                            <a:srgbClr val="002060"/>
                          </a:solidFill>
                          <a:effectLst>
                            <a:outerShdw blurRad="38100" dist="38100" dir="2700000" algn="tl">
                              <a:srgbClr val="000000">
                                <a:alpha val="43137"/>
                              </a:srgbClr>
                            </a:outerShdw>
                          </a:effectLst>
                        </a:rPr>
                        <a:t>MAJOR REVISIONS</a:t>
                      </a:r>
                      <a:endParaRPr lang="es-ES" sz="3600" b="1" dirty="0">
                        <a:solidFill>
                          <a:srgbClr val="002060"/>
                        </a:solidFill>
                        <a:effectLst>
                          <a:outerShdw blurRad="38100" dist="38100" dir="2700000" algn="tl">
                            <a:srgbClr val="000000">
                              <a:alpha val="43137"/>
                            </a:srgbClr>
                          </a:outerShdw>
                        </a:effectLst>
                      </a:endParaRPr>
                    </a:p>
                  </a:txBody>
                  <a:tcPr/>
                </a:tc>
                <a:tc>
                  <a:txBody>
                    <a:bodyPr/>
                    <a:lstStyle/>
                    <a:p>
                      <a:pPr algn="ctr"/>
                      <a:r>
                        <a:rPr lang="es-ES" sz="5400" b="1" dirty="0" smtClean="0">
                          <a:solidFill>
                            <a:srgbClr val="0070C0"/>
                          </a:solidFill>
                          <a:effectLst>
                            <a:outerShdw blurRad="38100" dist="38100" dir="2700000" algn="tl">
                              <a:srgbClr val="000000">
                                <a:alpha val="43137"/>
                              </a:srgbClr>
                            </a:outerShdw>
                          </a:effectLst>
                        </a:rPr>
                        <a:t>¿?</a:t>
                      </a:r>
                      <a:endParaRPr lang="es-ES" sz="5400" b="1" dirty="0">
                        <a:solidFill>
                          <a:srgbClr val="0070C0"/>
                        </a:solidFill>
                        <a:effectLst>
                          <a:outerShdw blurRad="38100" dist="38100" dir="2700000" algn="tl">
                            <a:srgbClr val="000000">
                              <a:alpha val="43137"/>
                            </a:srgbClr>
                          </a:outerShdw>
                        </a:effectLst>
                      </a:endParaRPr>
                    </a:p>
                  </a:txBody>
                  <a:tcPr/>
                </a:tc>
              </a:tr>
              <a:tr h="370840">
                <a:tc>
                  <a:txBody>
                    <a:bodyPr/>
                    <a:lstStyle/>
                    <a:p>
                      <a:r>
                        <a:rPr lang="es-ES" sz="3600" b="1" dirty="0" smtClean="0">
                          <a:solidFill>
                            <a:srgbClr val="002060"/>
                          </a:solidFill>
                          <a:effectLst>
                            <a:outerShdw blurRad="38100" dist="38100" dir="2700000" algn="tl">
                              <a:srgbClr val="000000">
                                <a:alpha val="43137"/>
                              </a:srgbClr>
                            </a:outerShdw>
                          </a:effectLst>
                        </a:rPr>
                        <a:t>REJECTED</a:t>
                      </a:r>
                      <a:endParaRPr lang="es-ES" sz="3600" b="1" dirty="0">
                        <a:solidFill>
                          <a:srgbClr val="002060"/>
                        </a:solidFill>
                        <a:effectLst>
                          <a:outerShdw blurRad="38100" dist="38100" dir="2700000" algn="tl">
                            <a:srgbClr val="000000">
                              <a:alpha val="43137"/>
                            </a:srgbClr>
                          </a:outerShdw>
                        </a:effectLst>
                      </a:endParaRPr>
                    </a:p>
                  </a:txBody>
                  <a:tcPr/>
                </a:tc>
                <a:tc>
                  <a:txBody>
                    <a:bodyPr/>
                    <a:lstStyle/>
                    <a:p>
                      <a:pPr algn="ctr"/>
                      <a:r>
                        <a:rPr lang="es-ES" sz="5400" b="1" dirty="0" smtClean="0">
                          <a:solidFill>
                            <a:srgbClr val="FF0000"/>
                          </a:solidFill>
                        </a:rPr>
                        <a:t>X</a:t>
                      </a:r>
                      <a:endParaRPr lang="es-ES" sz="5400" b="1" dirty="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r"/>
            <a:r>
              <a:rPr lang="es-ES" sz="3600" b="1" dirty="0" smtClean="0">
                <a:solidFill>
                  <a:schemeClr val="tx1">
                    <a:lumMod val="95000"/>
                    <a:lumOff val="5000"/>
                  </a:schemeClr>
                </a:solidFill>
              </a:rPr>
              <a:t>¿Qué es una revista de impacto?</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619672" y="2484065"/>
            <a:ext cx="6600825" cy="3897263"/>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rot="16200000">
            <a:off x="-1486953" y="3430450"/>
            <a:ext cx="4968552" cy="771525"/>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1445096" y="899889"/>
            <a:ext cx="6799312"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nvSpPr>
        <p:spPr bwMode="auto">
          <a:xfrm>
            <a:off x="0" y="0"/>
            <a:ext cx="9144000" cy="1128713"/>
          </a:xfrm>
          <a:prstGeom prst="rect">
            <a:avLst/>
          </a:prstGeom>
          <a:noFill/>
          <a:ln w="9525">
            <a:noFill/>
            <a:miter lim="800000"/>
            <a:headEnd/>
            <a:tailEnd/>
          </a:ln>
        </p:spPr>
        <p:txBody>
          <a:bodyPr anchor="ctr" anchorCtr="1"/>
          <a:lstStyle/>
          <a:p>
            <a:pPr algn="ctr"/>
            <a:r>
              <a:rPr lang="en-US" sz="3600" b="1" dirty="0">
                <a:solidFill>
                  <a:srgbClr val="FFFFFF"/>
                </a:solidFill>
                <a:latin typeface="Times New Roman" pitchFamily="18" charset="0"/>
              </a:rPr>
              <a:t>Writing a research paper</a:t>
            </a:r>
          </a:p>
        </p:txBody>
      </p:sp>
      <p:sp>
        <p:nvSpPr>
          <p:cNvPr id="49155" name="Rectangle 4"/>
          <p:cNvSpPr>
            <a:spLocks noChangeArrowheads="1"/>
          </p:cNvSpPr>
          <p:nvPr/>
        </p:nvSpPr>
        <p:spPr bwMode="auto">
          <a:xfrm>
            <a:off x="188913" y="2132856"/>
            <a:ext cx="8531225" cy="4154984"/>
          </a:xfrm>
          <a:prstGeom prst="rect">
            <a:avLst/>
          </a:prstGeom>
          <a:noFill/>
          <a:ln w="9525">
            <a:noFill/>
            <a:miter lim="800000"/>
            <a:headEnd/>
            <a:tailEnd/>
          </a:ln>
        </p:spPr>
        <p:txBody>
          <a:bodyPr>
            <a:spAutoFit/>
          </a:bodyPr>
          <a:lstStyle/>
          <a:p>
            <a:pPr marL="457200" indent="-457200" algn="just">
              <a:buAutoNum type="arabicParenR"/>
            </a:pPr>
            <a:r>
              <a:rPr lang="en-US" sz="2200" b="1" dirty="0" smtClean="0">
                <a:solidFill>
                  <a:srgbClr val="FF0000"/>
                </a:solidFill>
              </a:rPr>
              <a:t>Responde a todos los comentarios, aunque no estés de acuerdo con </a:t>
            </a:r>
            <a:r>
              <a:rPr lang="en-US" sz="2200" b="1" dirty="0" err="1" smtClean="0">
                <a:solidFill>
                  <a:srgbClr val="FF0000"/>
                </a:solidFill>
              </a:rPr>
              <a:t>ellos</a:t>
            </a:r>
            <a:r>
              <a:rPr lang="en-US" sz="2200" b="1" dirty="0" smtClean="0">
                <a:solidFill>
                  <a:srgbClr val="FF0000"/>
                </a:solidFill>
              </a:rPr>
              <a:t> o </a:t>
            </a:r>
            <a:r>
              <a:rPr lang="en-US" sz="2200" b="1" dirty="0" err="1" smtClean="0">
                <a:solidFill>
                  <a:srgbClr val="FF0000"/>
                </a:solidFill>
              </a:rPr>
              <a:t>sean</a:t>
            </a:r>
            <a:r>
              <a:rPr lang="en-US" sz="2200" b="1" dirty="0" smtClean="0">
                <a:solidFill>
                  <a:srgbClr val="FF0000"/>
                </a:solidFill>
              </a:rPr>
              <a:t> </a:t>
            </a:r>
            <a:r>
              <a:rPr lang="en-US" sz="2200" b="1" dirty="0" err="1" smtClean="0">
                <a:solidFill>
                  <a:srgbClr val="FF0000"/>
                </a:solidFill>
              </a:rPr>
              <a:t>menores</a:t>
            </a:r>
            <a:r>
              <a:rPr lang="en-US" sz="2200" b="1" dirty="0" smtClean="0">
                <a:solidFill>
                  <a:srgbClr val="FF0000"/>
                </a:solidFill>
              </a:rPr>
              <a:t>.</a:t>
            </a:r>
          </a:p>
          <a:p>
            <a:pPr marL="457200" indent="-457200" algn="just">
              <a:buAutoNum type="arabicParenR"/>
            </a:pPr>
            <a:endParaRPr lang="en-US" sz="2200" b="1" dirty="0" smtClean="0">
              <a:solidFill>
                <a:schemeClr val="tx1">
                  <a:lumMod val="95000"/>
                  <a:lumOff val="5000"/>
                </a:schemeClr>
              </a:solidFill>
            </a:endParaRPr>
          </a:p>
          <a:p>
            <a:pPr marL="457200" indent="-457200" algn="just">
              <a:buAutoNum type="arabicParenR"/>
            </a:pPr>
            <a:r>
              <a:rPr lang="en-US" sz="2200" b="1" dirty="0" err="1" smtClean="0">
                <a:solidFill>
                  <a:srgbClr val="0070C0"/>
                </a:solidFill>
              </a:rPr>
              <a:t>Sé</a:t>
            </a:r>
            <a:r>
              <a:rPr lang="en-US" sz="2200" b="1" dirty="0" smtClean="0">
                <a:solidFill>
                  <a:srgbClr val="0070C0"/>
                </a:solidFill>
              </a:rPr>
              <a:t> </a:t>
            </a:r>
            <a:r>
              <a:rPr lang="en-US" sz="2200" b="1" dirty="0" err="1" smtClean="0">
                <a:solidFill>
                  <a:srgbClr val="0070C0"/>
                </a:solidFill>
              </a:rPr>
              <a:t>educado</a:t>
            </a:r>
            <a:r>
              <a:rPr lang="en-US" sz="2200" b="1" dirty="0" smtClean="0">
                <a:solidFill>
                  <a:srgbClr val="0070C0"/>
                </a:solidFill>
              </a:rPr>
              <a:t> en la </a:t>
            </a:r>
            <a:r>
              <a:rPr lang="en-US" sz="2200" b="1" dirty="0" err="1" smtClean="0">
                <a:solidFill>
                  <a:srgbClr val="0070C0"/>
                </a:solidFill>
              </a:rPr>
              <a:t>respuesta</a:t>
            </a:r>
            <a:r>
              <a:rPr lang="en-US" sz="2200" b="1" dirty="0" smtClean="0">
                <a:solidFill>
                  <a:srgbClr val="0070C0"/>
                </a:solidFill>
              </a:rPr>
              <a:t> e </a:t>
            </a:r>
            <a:r>
              <a:rPr lang="en-US" sz="2200" b="1" dirty="0" err="1" smtClean="0">
                <a:solidFill>
                  <a:srgbClr val="0070C0"/>
                </a:solidFill>
              </a:rPr>
              <a:t>intenta</a:t>
            </a:r>
            <a:r>
              <a:rPr lang="en-US" sz="2200" b="1" dirty="0" smtClean="0">
                <a:solidFill>
                  <a:srgbClr val="0070C0"/>
                </a:solidFill>
              </a:rPr>
              <a:t> </a:t>
            </a:r>
            <a:r>
              <a:rPr lang="en-US" sz="2200" b="1" dirty="0" err="1" smtClean="0">
                <a:solidFill>
                  <a:srgbClr val="0070C0"/>
                </a:solidFill>
              </a:rPr>
              <a:t>emplear</a:t>
            </a:r>
            <a:r>
              <a:rPr lang="en-US" sz="2200" b="1" dirty="0" smtClean="0">
                <a:solidFill>
                  <a:srgbClr val="0070C0"/>
                </a:solidFill>
              </a:rPr>
              <a:t> </a:t>
            </a:r>
            <a:r>
              <a:rPr lang="en-US" sz="2200" b="1" dirty="0" err="1" smtClean="0">
                <a:solidFill>
                  <a:srgbClr val="0070C0"/>
                </a:solidFill>
              </a:rPr>
              <a:t>argumentos</a:t>
            </a:r>
            <a:r>
              <a:rPr lang="en-US" sz="2200" b="1" dirty="0" smtClean="0">
                <a:solidFill>
                  <a:srgbClr val="0070C0"/>
                </a:solidFill>
              </a:rPr>
              <a:t> </a:t>
            </a:r>
            <a:r>
              <a:rPr lang="en-US" sz="2200" b="1" dirty="0" err="1" smtClean="0">
                <a:solidFill>
                  <a:srgbClr val="0070C0"/>
                </a:solidFill>
              </a:rPr>
              <a:t>científicos</a:t>
            </a:r>
            <a:r>
              <a:rPr lang="en-US" sz="2200" b="1" dirty="0" smtClean="0">
                <a:solidFill>
                  <a:srgbClr val="0070C0"/>
                </a:solidFill>
              </a:rPr>
              <a:t> </a:t>
            </a:r>
            <a:r>
              <a:rPr lang="en-US" sz="2200" b="1" dirty="0" err="1" smtClean="0">
                <a:solidFill>
                  <a:srgbClr val="0070C0"/>
                </a:solidFill>
              </a:rPr>
              <a:t>sólidos</a:t>
            </a:r>
            <a:r>
              <a:rPr lang="en-US" sz="2200" b="1" dirty="0" smtClean="0">
                <a:solidFill>
                  <a:srgbClr val="0070C0"/>
                </a:solidFill>
              </a:rPr>
              <a:t> y </a:t>
            </a:r>
            <a:r>
              <a:rPr lang="en-US" sz="2200" b="1" dirty="0" err="1" smtClean="0">
                <a:solidFill>
                  <a:srgbClr val="0070C0"/>
                </a:solidFill>
              </a:rPr>
              <a:t>robustos</a:t>
            </a:r>
            <a:r>
              <a:rPr lang="en-US" sz="2200" b="1" dirty="0" smtClean="0">
                <a:solidFill>
                  <a:srgbClr val="0070C0"/>
                </a:solidFill>
              </a:rPr>
              <a:t> </a:t>
            </a:r>
            <a:r>
              <a:rPr lang="en-US" sz="2200" b="1" dirty="0" err="1" smtClean="0">
                <a:solidFill>
                  <a:srgbClr val="0070C0"/>
                </a:solidFill>
              </a:rPr>
              <a:t>cuando</a:t>
            </a:r>
            <a:r>
              <a:rPr lang="en-US" sz="2200" b="1" dirty="0" smtClean="0">
                <a:solidFill>
                  <a:srgbClr val="0070C0"/>
                </a:solidFill>
              </a:rPr>
              <a:t> no estés de acuerdo con el </a:t>
            </a:r>
            <a:r>
              <a:rPr lang="en-US" sz="2200" b="1" dirty="0" err="1" smtClean="0">
                <a:solidFill>
                  <a:srgbClr val="0070C0"/>
                </a:solidFill>
              </a:rPr>
              <a:t>revisor</a:t>
            </a:r>
            <a:r>
              <a:rPr lang="en-US" sz="2200" b="1" dirty="0" smtClean="0">
                <a:solidFill>
                  <a:srgbClr val="0070C0"/>
                </a:solidFill>
              </a:rPr>
              <a:t>.</a:t>
            </a:r>
          </a:p>
          <a:p>
            <a:pPr marL="457200" indent="-457200" algn="just">
              <a:buAutoNum type="arabicParenR"/>
            </a:pPr>
            <a:endParaRPr lang="en-US" sz="2200" b="1" dirty="0" smtClean="0">
              <a:solidFill>
                <a:schemeClr val="tx1">
                  <a:lumMod val="95000"/>
                  <a:lumOff val="5000"/>
                </a:schemeClr>
              </a:solidFill>
            </a:endParaRPr>
          </a:p>
          <a:p>
            <a:pPr marL="457200" indent="-457200" algn="just">
              <a:buAutoNum type="arabicParenR"/>
            </a:pPr>
            <a:r>
              <a:rPr lang="en-US" sz="2200" b="1" dirty="0" smtClean="0">
                <a:solidFill>
                  <a:srgbClr val="FF0000"/>
                </a:solidFill>
              </a:rPr>
              <a:t>Si </a:t>
            </a:r>
            <a:r>
              <a:rPr lang="en-US" sz="2200" b="1" dirty="0" err="1" smtClean="0">
                <a:solidFill>
                  <a:srgbClr val="FF0000"/>
                </a:solidFill>
              </a:rPr>
              <a:t>es</a:t>
            </a:r>
            <a:r>
              <a:rPr lang="en-US" sz="2200" b="1" dirty="0" smtClean="0">
                <a:solidFill>
                  <a:srgbClr val="FF0000"/>
                </a:solidFill>
              </a:rPr>
              <a:t> </a:t>
            </a:r>
            <a:r>
              <a:rPr lang="en-US" sz="2200" b="1" dirty="0" err="1" smtClean="0">
                <a:solidFill>
                  <a:srgbClr val="FF0000"/>
                </a:solidFill>
              </a:rPr>
              <a:t>necesario</a:t>
            </a:r>
            <a:r>
              <a:rPr lang="en-US" sz="2200" b="1" dirty="0" smtClean="0">
                <a:solidFill>
                  <a:srgbClr val="FF0000"/>
                </a:solidFill>
              </a:rPr>
              <a:t> </a:t>
            </a:r>
            <a:r>
              <a:rPr lang="en-US" sz="2200" b="1" dirty="0" err="1" smtClean="0">
                <a:solidFill>
                  <a:srgbClr val="FF0000"/>
                </a:solidFill>
              </a:rPr>
              <a:t>siempre</a:t>
            </a:r>
            <a:r>
              <a:rPr lang="en-US" sz="2200" b="1" dirty="0" smtClean="0">
                <a:solidFill>
                  <a:srgbClr val="FF0000"/>
                </a:solidFill>
              </a:rPr>
              <a:t> </a:t>
            </a:r>
            <a:r>
              <a:rPr lang="en-US" sz="2200" b="1" dirty="0" err="1" smtClean="0">
                <a:solidFill>
                  <a:srgbClr val="FF0000"/>
                </a:solidFill>
              </a:rPr>
              <a:t>preparaté</a:t>
            </a:r>
            <a:r>
              <a:rPr lang="en-US" sz="2200" b="1" dirty="0" smtClean="0">
                <a:solidFill>
                  <a:srgbClr val="FF0000"/>
                </a:solidFill>
              </a:rPr>
              <a:t> </a:t>
            </a:r>
            <a:r>
              <a:rPr lang="en-US" sz="2200" b="1" dirty="0" err="1" smtClean="0">
                <a:solidFill>
                  <a:srgbClr val="FF0000"/>
                </a:solidFill>
              </a:rPr>
              <a:t>para</a:t>
            </a:r>
            <a:r>
              <a:rPr lang="en-US" sz="2200" b="1" dirty="0" smtClean="0">
                <a:solidFill>
                  <a:srgbClr val="FF0000"/>
                </a:solidFill>
              </a:rPr>
              <a:t> </a:t>
            </a:r>
            <a:r>
              <a:rPr lang="en-US" sz="2200" b="1" dirty="0" err="1" smtClean="0">
                <a:solidFill>
                  <a:srgbClr val="FF0000"/>
                </a:solidFill>
              </a:rPr>
              <a:t>recopilar</a:t>
            </a:r>
            <a:r>
              <a:rPr lang="en-US" sz="2200" b="1" dirty="0" smtClean="0">
                <a:solidFill>
                  <a:srgbClr val="FF0000"/>
                </a:solidFill>
              </a:rPr>
              <a:t> </a:t>
            </a:r>
            <a:r>
              <a:rPr lang="en-US" sz="2200" b="1" dirty="0" err="1" smtClean="0">
                <a:solidFill>
                  <a:srgbClr val="FF0000"/>
                </a:solidFill>
              </a:rPr>
              <a:t>nuevos</a:t>
            </a:r>
            <a:r>
              <a:rPr lang="en-US" sz="2200" b="1" dirty="0" smtClean="0">
                <a:solidFill>
                  <a:srgbClr val="FF0000"/>
                </a:solidFill>
              </a:rPr>
              <a:t> </a:t>
            </a:r>
            <a:r>
              <a:rPr lang="en-US" sz="2200" b="1" dirty="0" err="1" smtClean="0">
                <a:solidFill>
                  <a:srgbClr val="FF0000"/>
                </a:solidFill>
              </a:rPr>
              <a:t>datos</a:t>
            </a:r>
            <a:r>
              <a:rPr lang="en-US" sz="2200" b="1" dirty="0" smtClean="0">
                <a:solidFill>
                  <a:srgbClr val="FF0000"/>
                </a:solidFill>
              </a:rPr>
              <a:t>, </a:t>
            </a:r>
            <a:r>
              <a:rPr lang="en-US" sz="2200" b="1" dirty="0" err="1" smtClean="0">
                <a:solidFill>
                  <a:srgbClr val="FF0000"/>
                </a:solidFill>
              </a:rPr>
              <a:t>realizar</a:t>
            </a:r>
            <a:r>
              <a:rPr lang="en-US" sz="2200" b="1" dirty="0" smtClean="0">
                <a:solidFill>
                  <a:srgbClr val="FF0000"/>
                </a:solidFill>
              </a:rPr>
              <a:t> </a:t>
            </a:r>
            <a:r>
              <a:rPr lang="en-US" sz="2200" b="1" dirty="0" err="1" smtClean="0">
                <a:solidFill>
                  <a:srgbClr val="FF0000"/>
                </a:solidFill>
              </a:rPr>
              <a:t>nuevas</a:t>
            </a:r>
            <a:r>
              <a:rPr lang="en-US" sz="2200" b="1" dirty="0" smtClean="0">
                <a:solidFill>
                  <a:srgbClr val="FF0000"/>
                </a:solidFill>
              </a:rPr>
              <a:t> </a:t>
            </a:r>
            <a:r>
              <a:rPr lang="en-US" sz="2200" b="1" dirty="0" err="1" smtClean="0">
                <a:solidFill>
                  <a:srgbClr val="FF0000"/>
                </a:solidFill>
              </a:rPr>
              <a:t>observaciones</a:t>
            </a:r>
            <a:r>
              <a:rPr lang="en-US" sz="2200" b="1" dirty="0" smtClean="0">
                <a:solidFill>
                  <a:srgbClr val="FF0000"/>
                </a:solidFill>
              </a:rPr>
              <a:t>, </a:t>
            </a:r>
            <a:r>
              <a:rPr lang="en-US" sz="2200" b="1" dirty="0" err="1" smtClean="0">
                <a:solidFill>
                  <a:srgbClr val="FF0000"/>
                </a:solidFill>
              </a:rPr>
              <a:t>nuevos</a:t>
            </a:r>
            <a:r>
              <a:rPr lang="en-US" sz="2200" b="1" dirty="0" smtClean="0">
                <a:solidFill>
                  <a:srgbClr val="FF0000"/>
                </a:solidFill>
              </a:rPr>
              <a:t> </a:t>
            </a:r>
            <a:r>
              <a:rPr lang="en-US" sz="2200" b="1" dirty="0" err="1" smtClean="0">
                <a:solidFill>
                  <a:srgbClr val="FF0000"/>
                </a:solidFill>
              </a:rPr>
              <a:t>experimentos</a:t>
            </a:r>
            <a:r>
              <a:rPr lang="en-US" sz="2200" b="1" dirty="0" smtClean="0">
                <a:solidFill>
                  <a:srgbClr val="FF0000"/>
                </a:solidFill>
              </a:rPr>
              <a:t>  y </a:t>
            </a:r>
            <a:r>
              <a:rPr lang="en-US" sz="2200" b="1" dirty="0" err="1" smtClean="0">
                <a:solidFill>
                  <a:srgbClr val="FF0000"/>
                </a:solidFill>
              </a:rPr>
              <a:t>contratacar</a:t>
            </a:r>
            <a:r>
              <a:rPr lang="en-US" sz="2200" b="1" dirty="0" smtClean="0">
                <a:solidFill>
                  <a:srgbClr val="FF0000"/>
                </a:solidFill>
              </a:rPr>
              <a:t>.</a:t>
            </a:r>
          </a:p>
          <a:p>
            <a:pPr marL="457200" indent="-457200" algn="just">
              <a:buAutoNum type="arabicParenR"/>
            </a:pPr>
            <a:endParaRPr lang="en-US" sz="2200" b="1" dirty="0" smtClean="0">
              <a:solidFill>
                <a:schemeClr val="tx1">
                  <a:lumMod val="95000"/>
                  <a:lumOff val="5000"/>
                </a:schemeClr>
              </a:solidFill>
            </a:endParaRPr>
          </a:p>
          <a:p>
            <a:pPr marL="457200" indent="-457200" algn="just">
              <a:buAutoNum type="arabicParenR"/>
            </a:pPr>
            <a:r>
              <a:rPr lang="en-US" sz="2200" b="1" dirty="0" smtClean="0">
                <a:solidFill>
                  <a:srgbClr val="0070C0"/>
                </a:solidFill>
              </a:rPr>
              <a:t>Si lo </a:t>
            </a:r>
            <a:r>
              <a:rPr lang="en-US" sz="2200" b="1" dirty="0" err="1" smtClean="0">
                <a:solidFill>
                  <a:srgbClr val="0070C0"/>
                </a:solidFill>
              </a:rPr>
              <a:t>cambios</a:t>
            </a:r>
            <a:r>
              <a:rPr lang="en-US" sz="2200" b="1" dirty="0" smtClean="0">
                <a:solidFill>
                  <a:srgbClr val="0070C0"/>
                </a:solidFill>
              </a:rPr>
              <a:t> del referee no </a:t>
            </a:r>
            <a:r>
              <a:rPr lang="en-US" sz="2200" b="1" dirty="0" err="1" smtClean="0">
                <a:solidFill>
                  <a:srgbClr val="0070C0"/>
                </a:solidFill>
              </a:rPr>
              <a:t>suponen</a:t>
            </a:r>
            <a:r>
              <a:rPr lang="en-US" sz="2200" b="1" dirty="0" smtClean="0">
                <a:solidFill>
                  <a:srgbClr val="0070C0"/>
                </a:solidFill>
              </a:rPr>
              <a:t> un </a:t>
            </a:r>
            <a:r>
              <a:rPr lang="en-US" sz="2200" b="1" dirty="0" err="1" smtClean="0">
                <a:solidFill>
                  <a:srgbClr val="0070C0"/>
                </a:solidFill>
              </a:rPr>
              <a:t>esfuerzo</a:t>
            </a:r>
            <a:r>
              <a:rPr lang="en-US" sz="2200" b="1" dirty="0" smtClean="0">
                <a:solidFill>
                  <a:srgbClr val="0070C0"/>
                </a:solidFill>
              </a:rPr>
              <a:t> </a:t>
            </a:r>
            <a:r>
              <a:rPr lang="en-US" sz="2200" b="1" dirty="0" err="1" smtClean="0">
                <a:solidFill>
                  <a:srgbClr val="0070C0"/>
                </a:solidFill>
              </a:rPr>
              <a:t>enorme</a:t>
            </a:r>
            <a:r>
              <a:rPr lang="en-US" sz="2200" b="1" dirty="0" smtClean="0">
                <a:solidFill>
                  <a:srgbClr val="0070C0"/>
                </a:solidFill>
              </a:rPr>
              <a:t> o no </a:t>
            </a:r>
            <a:r>
              <a:rPr lang="en-US" sz="2200" b="1" dirty="0" err="1" smtClean="0">
                <a:solidFill>
                  <a:srgbClr val="0070C0"/>
                </a:solidFill>
              </a:rPr>
              <a:t>alteran</a:t>
            </a:r>
            <a:r>
              <a:rPr lang="en-US" sz="2200" b="1" dirty="0" smtClean="0">
                <a:solidFill>
                  <a:srgbClr val="0070C0"/>
                </a:solidFill>
              </a:rPr>
              <a:t> en </a:t>
            </a:r>
            <a:r>
              <a:rPr lang="en-US" sz="2200" b="1" dirty="0" err="1" smtClean="0">
                <a:solidFill>
                  <a:srgbClr val="0070C0"/>
                </a:solidFill>
              </a:rPr>
              <a:t>demasía</a:t>
            </a:r>
            <a:r>
              <a:rPr lang="en-US" sz="2200" b="1" dirty="0" smtClean="0">
                <a:solidFill>
                  <a:srgbClr val="0070C0"/>
                </a:solidFill>
              </a:rPr>
              <a:t> el artículo, </a:t>
            </a:r>
            <a:r>
              <a:rPr lang="en-US" sz="2200" b="1" dirty="0" err="1" smtClean="0">
                <a:solidFill>
                  <a:srgbClr val="0070C0"/>
                </a:solidFill>
              </a:rPr>
              <a:t>cuesta</a:t>
            </a:r>
            <a:r>
              <a:rPr lang="en-US" sz="2200" b="1" dirty="0" smtClean="0">
                <a:solidFill>
                  <a:srgbClr val="0070C0"/>
                </a:solidFill>
              </a:rPr>
              <a:t> </a:t>
            </a:r>
            <a:r>
              <a:rPr lang="en-US" sz="2200" b="1" dirty="0" err="1" smtClean="0">
                <a:solidFill>
                  <a:srgbClr val="0070C0"/>
                </a:solidFill>
              </a:rPr>
              <a:t>menos</a:t>
            </a:r>
            <a:r>
              <a:rPr lang="en-US" sz="2200" b="1" dirty="0" smtClean="0">
                <a:solidFill>
                  <a:srgbClr val="0070C0"/>
                </a:solidFill>
              </a:rPr>
              <a:t> </a:t>
            </a:r>
            <a:r>
              <a:rPr lang="en-US" sz="2200" b="1" dirty="0" err="1" smtClean="0">
                <a:solidFill>
                  <a:srgbClr val="0070C0"/>
                </a:solidFill>
              </a:rPr>
              <a:t>realizarlos</a:t>
            </a:r>
            <a:r>
              <a:rPr lang="en-US" sz="2200" b="1" dirty="0" smtClean="0">
                <a:solidFill>
                  <a:srgbClr val="0070C0"/>
                </a:solidFill>
              </a:rPr>
              <a:t> </a:t>
            </a:r>
            <a:r>
              <a:rPr lang="en-US" sz="2200" b="1" dirty="0" err="1" smtClean="0">
                <a:solidFill>
                  <a:srgbClr val="0070C0"/>
                </a:solidFill>
              </a:rPr>
              <a:t>que</a:t>
            </a:r>
            <a:r>
              <a:rPr lang="en-US" sz="2200" b="1" dirty="0" smtClean="0">
                <a:solidFill>
                  <a:srgbClr val="0070C0"/>
                </a:solidFill>
              </a:rPr>
              <a:t> </a:t>
            </a:r>
            <a:r>
              <a:rPr lang="en-US" sz="2200" b="1" dirty="0" err="1" smtClean="0">
                <a:solidFill>
                  <a:srgbClr val="0070C0"/>
                </a:solidFill>
              </a:rPr>
              <a:t>discutir</a:t>
            </a:r>
            <a:endParaRPr lang="en-US" sz="2200" b="1" dirty="0" smtClean="0">
              <a:solidFill>
                <a:srgbClr val="0070C0"/>
              </a:solidFill>
            </a:endParaRPr>
          </a:p>
        </p:txBody>
      </p:sp>
      <p:sp>
        <p:nvSpPr>
          <p:cNvPr id="7" name="6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El proceso de revisión</a:t>
            </a:r>
            <a:endParaRPr lang="es-ES" sz="3600" b="1" dirty="0">
              <a:solidFill>
                <a:schemeClr val="tx1">
                  <a:lumMod val="95000"/>
                  <a:lumOff val="5000"/>
                </a:schemeClr>
              </a:solidFill>
            </a:endParaRPr>
          </a:p>
        </p:txBody>
      </p:sp>
      <p:sp>
        <p:nvSpPr>
          <p:cNvPr id="8" name="7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2"/>
          <p:cNvPicPr>
            <a:picLocks noChangeAspect="1" noChangeArrowheads="1"/>
          </p:cNvPicPr>
          <p:nvPr/>
        </p:nvPicPr>
        <p:blipFill>
          <a:blip r:embed="rId2" cstate="print"/>
          <a:srcRect/>
          <a:stretch>
            <a:fillRect/>
          </a:stretch>
        </p:blipFill>
        <p:spPr bwMode="auto">
          <a:xfrm>
            <a:off x="0" y="44624"/>
            <a:ext cx="936104" cy="692696"/>
          </a:xfrm>
          <a:prstGeom prst="rect">
            <a:avLst/>
          </a:prstGeom>
          <a:noFill/>
          <a:ln w="9525">
            <a:noFill/>
            <a:miter lim="800000"/>
            <a:headEnd/>
            <a:tailEnd/>
          </a:ln>
        </p:spPr>
      </p:pic>
      <p:sp>
        <p:nvSpPr>
          <p:cNvPr id="10" name="9 CuadroTexto"/>
          <p:cNvSpPr txBox="1"/>
          <p:nvPr/>
        </p:nvSpPr>
        <p:spPr>
          <a:xfrm>
            <a:off x="323528" y="1052736"/>
            <a:ext cx="8820472" cy="830997"/>
          </a:xfrm>
          <a:prstGeom prst="rect">
            <a:avLst/>
          </a:prstGeom>
          <a:noFill/>
        </p:spPr>
        <p:txBody>
          <a:bodyPr wrap="square" rtlCol="0">
            <a:spAutoFit/>
          </a:bodyPr>
          <a:lstStyle/>
          <a:p>
            <a:r>
              <a:rPr lang="es-ES" sz="2400" b="1" dirty="0" smtClean="0"/>
              <a:t>Quizás éste uno de los momentos más duros, hay que realizar un estudio de los comentarios del revisor y responder en una carta.</a:t>
            </a:r>
            <a:endParaRPr lang="es-ES" sz="24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59632" y="2204864"/>
            <a:ext cx="6768752" cy="1323439"/>
          </a:xfrm>
          <a:prstGeom prst="rect">
            <a:avLst/>
          </a:prstGeom>
          <a:noFill/>
        </p:spPr>
        <p:txBody>
          <a:bodyPr wrap="square" rtlCol="0">
            <a:spAutoFit/>
          </a:bodyPr>
          <a:lstStyle/>
          <a:p>
            <a:pPr algn="just"/>
            <a:r>
              <a:rPr lang="en-US" sz="2000" dirty="0" smtClean="0"/>
              <a:t>“</a:t>
            </a:r>
            <a:r>
              <a:rPr lang="en-US" sz="2000" i="1" dirty="0" smtClean="0"/>
              <a:t>Reviewer: I do not think that computer science is the appropriate field for the method to be tested. In computer science there is heavy reliance on proceedings… It would be good to test the method on additional fields as well</a:t>
            </a:r>
            <a:r>
              <a:rPr lang="en-US" sz="2000" dirty="0" smtClean="0"/>
              <a:t>”</a:t>
            </a:r>
            <a:endParaRPr lang="es-ES" sz="2000" dirty="0"/>
          </a:p>
        </p:txBody>
      </p:sp>
      <p:sp>
        <p:nvSpPr>
          <p:cNvPr id="5" name="4 CuadroTexto"/>
          <p:cNvSpPr txBox="1"/>
          <p:nvPr/>
        </p:nvSpPr>
        <p:spPr>
          <a:xfrm>
            <a:off x="971600" y="1412776"/>
            <a:ext cx="7632848" cy="830997"/>
          </a:xfrm>
          <a:prstGeom prst="rect">
            <a:avLst/>
          </a:prstGeom>
          <a:noFill/>
        </p:spPr>
        <p:txBody>
          <a:bodyPr wrap="square" rtlCol="0">
            <a:spAutoFit/>
          </a:bodyPr>
          <a:lstStyle/>
          <a:p>
            <a:pPr algn="ctr"/>
            <a:r>
              <a:rPr lang="es-ES" sz="2400" b="1" dirty="0" smtClean="0">
                <a:solidFill>
                  <a:srgbClr val="FF0000"/>
                </a:solidFill>
              </a:rPr>
              <a:t>Comentario de un referee que implica una nueva recolección de datos y rehacer el paper</a:t>
            </a:r>
            <a:endParaRPr lang="es-ES" sz="2400" b="1" dirty="0">
              <a:solidFill>
                <a:srgbClr val="FF0000"/>
              </a:solidFill>
            </a:endParaRPr>
          </a:p>
        </p:txBody>
      </p:sp>
      <p:sp>
        <p:nvSpPr>
          <p:cNvPr id="6" name="5 Rectángulo"/>
          <p:cNvSpPr/>
          <p:nvPr/>
        </p:nvSpPr>
        <p:spPr>
          <a:xfrm>
            <a:off x="1259632" y="4528864"/>
            <a:ext cx="7200800" cy="369332"/>
          </a:xfrm>
          <a:prstGeom prst="rect">
            <a:avLst/>
          </a:prstGeom>
        </p:spPr>
        <p:txBody>
          <a:bodyPr wrap="square">
            <a:spAutoFit/>
          </a:bodyPr>
          <a:lstStyle/>
          <a:p>
            <a:r>
              <a:rPr lang="en-US" dirty="0" smtClean="0"/>
              <a:t>“</a:t>
            </a:r>
            <a:r>
              <a:rPr lang="en-US" i="1" dirty="0" smtClean="0"/>
              <a:t>You say that CS is well represented in JCR. I strongly disagree with this”</a:t>
            </a:r>
            <a:endParaRPr lang="es-ES" i="1" dirty="0"/>
          </a:p>
        </p:txBody>
      </p:sp>
      <p:sp>
        <p:nvSpPr>
          <p:cNvPr id="7" name="6 CuadroTexto"/>
          <p:cNvSpPr txBox="1"/>
          <p:nvPr/>
        </p:nvSpPr>
        <p:spPr>
          <a:xfrm>
            <a:off x="611560" y="3606115"/>
            <a:ext cx="8280920" cy="830997"/>
          </a:xfrm>
          <a:prstGeom prst="rect">
            <a:avLst/>
          </a:prstGeom>
          <a:noFill/>
        </p:spPr>
        <p:txBody>
          <a:bodyPr wrap="square" rtlCol="0">
            <a:spAutoFit/>
          </a:bodyPr>
          <a:lstStyle/>
          <a:p>
            <a:pPr algn="ctr"/>
            <a:r>
              <a:rPr lang="es-ES" sz="2400" b="1" dirty="0" smtClean="0">
                <a:solidFill>
                  <a:srgbClr val="FF0000"/>
                </a:solidFill>
              </a:rPr>
              <a:t>Comentario de un referee que no implican cambios en el paper pero si aportar argumentos en la respuesta</a:t>
            </a:r>
            <a:endParaRPr lang="es-ES" sz="2400" b="1" dirty="0">
              <a:solidFill>
                <a:srgbClr val="FF0000"/>
              </a:solidFill>
            </a:endParaRPr>
          </a:p>
        </p:txBody>
      </p:sp>
      <p:sp>
        <p:nvSpPr>
          <p:cNvPr id="8" name="7 CuadroTexto"/>
          <p:cNvSpPr txBox="1"/>
          <p:nvPr/>
        </p:nvSpPr>
        <p:spPr>
          <a:xfrm>
            <a:off x="1835696" y="5435351"/>
            <a:ext cx="6624736" cy="369332"/>
          </a:xfrm>
          <a:prstGeom prst="rect">
            <a:avLst/>
          </a:prstGeom>
          <a:noFill/>
        </p:spPr>
        <p:txBody>
          <a:bodyPr wrap="square" rtlCol="0">
            <a:spAutoFit/>
          </a:bodyPr>
          <a:lstStyle/>
          <a:p>
            <a:r>
              <a:rPr lang="en-US" dirty="0" smtClean="0"/>
              <a:t>“</a:t>
            </a:r>
            <a:r>
              <a:rPr lang="en-US" i="1" dirty="0" smtClean="0"/>
              <a:t>TOPCIT - you should provide a more detailed definition</a:t>
            </a:r>
            <a:r>
              <a:rPr lang="en-US" dirty="0" smtClean="0"/>
              <a:t>”</a:t>
            </a:r>
            <a:endParaRPr lang="es-ES" dirty="0"/>
          </a:p>
        </p:txBody>
      </p:sp>
      <p:sp>
        <p:nvSpPr>
          <p:cNvPr id="9" name="8 CuadroTexto"/>
          <p:cNvSpPr txBox="1"/>
          <p:nvPr/>
        </p:nvSpPr>
        <p:spPr>
          <a:xfrm>
            <a:off x="683568" y="5003303"/>
            <a:ext cx="8280920" cy="461665"/>
          </a:xfrm>
          <a:prstGeom prst="rect">
            <a:avLst/>
          </a:prstGeom>
          <a:noFill/>
        </p:spPr>
        <p:txBody>
          <a:bodyPr wrap="square" rtlCol="0">
            <a:spAutoFit/>
          </a:bodyPr>
          <a:lstStyle/>
          <a:p>
            <a:pPr algn="ctr"/>
            <a:r>
              <a:rPr lang="es-ES" sz="2400" b="1" dirty="0" smtClean="0">
                <a:solidFill>
                  <a:srgbClr val="FF0000"/>
                </a:solidFill>
              </a:rPr>
              <a:t>Comentario de un referee que implica cambios menores</a:t>
            </a:r>
            <a:endParaRPr lang="es-ES" sz="2400" b="1" dirty="0">
              <a:solidFill>
                <a:srgbClr val="FF0000"/>
              </a:solidFill>
            </a:endParaRPr>
          </a:p>
        </p:txBody>
      </p:sp>
      <p:sp>
        <p:nvSpPr>
          <p:cNvPr id="10" name="9 Rectángulo"/>
          <p:cNvSpPr/>
          <p:nvPr/>
        </p:nvSpPr>
        <p:spPr>
          <a:xfrm>
            <a:off x="1331640" y="6299447"/>
            <a:ext cx="6768752" cy="369332"/>
          </a:xfrm>
          <a:prstGeom prst="rect">
            <a:avLst/>
          </a:prstGeom>
        </p:spPr>
        <p:txBody>
          <a:bodyPr wrap="square">
            <a:spAutoFit/>
          </a:bodyPr>
          <a:lstStyle/>
          <a:p>
            <a:r>
              <a:rPr lang="en-US" i="1" dirty="0" smtClean="0"/>
              <a:t>“Page 8, first line "proving" I suggest to replace this by "indicating</a:t>
            </a:r>
            <a:r>
              <a:rPr lang="en-US" dirty="0" smtClean="0"/>
              <a:t>"</a:t>
            </a:r>
            <a:endParaRPr lang="es-ES" dirty="0"/>
          </a:p>
        </p:txBody>
      </p:sp>
      <p:sp>
        <p:nvSpPr>
          <p:cNvPr id="11" name="10 CuadroTexto"/>
          <p:cNvSpPr txBox="1"/>
          <p:nvPr/>
        </p:nvSpPr>
        <p:spPr>
          <a:xfrm>
            <a:off x="835968" y="5837782"/>
            <a:ext cx="8280920" cy="461665"/>
          </a:xfrm>
          <a:prstGeom prst="rect">
            <a:avLst/>
          </a:prstGeom>
          <a:noFill/>
        </p:spPr>
        <p:txBody>
          <a:bodyPr wrap="square" rtlCol="0">
            <a:spAutoFit/>
          </a:bodyPr>
          <a:lstStyle/>
          <a:p>
            <a:pPr algn="ctr"/>
            <a:r>
              <a:rPr lang="es-ES" sz="2400" b="1" dirty="0" smtClean="0">
                <a:solidFill>
                  <a:srgbClr val="FF0000"/>
                </a:solidFill>
              </a:rPr>
              <a:t>Comentarios neutrales que simplemente se cambian</a:t>
            </a:r>
            <a:endParaRPr lang="es-ES" sz="2400" b="1" dirty="0">
              <a:solidFill>
                <a:srgbClr val="FF0000"/>
              </a:solidFill>
            </a:endParaRPr>
          </a:p>
        </p:txBody>
      </p:sp>
      <p:sp>
        <p:nvSpPr>
          <p:cNvPr id="12" name="11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sp>
        <p:nvSpPr>
          <p:cNvPr id="14" name="1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El proceso de revisión</a:t>
            </a:r>
            <a:endParaRPr lang="es-ES" sz="3600" b="1" dirty="0">
              <a:solidFill>
                <a:schemeClr val="tx1">
                  <a:lumMod val="95000"/>
                  <a:lumOff val="5000"/>
                </a:schemeClr>
              </a:solidFill>
            </a:endParaRPr>
          </a:p>
        </p:txBody>
      </p:sp>
      <p:pic>
        <p:nvPicPr>
          <p:cNvPr id="15" name="Picture 2"/>
          <p:cNvPicPr>
            <a:picLocks noChangeAspect="1" noChangeArrowheads="1"/>
          </p:cNvPicPr>
          <p:nvPr/>
        </p:nvPicPr>
        <p:blipFill>
          <a:blip r:embed="rId2" cstate="print"/>
          <a:srcRect/>
          <a:stretch>
            <a:fillRect/>
          </a:stretch>
        </p:blipFill>
        <p:spPr bwMode="auto">
          <a:xfrm>
            <a:off x="0" y="44624"/>
            <a:ext cx="936104" cy="692696"/>
          </a:xfrm>
          <a:prstGeom prst="rect">
            <a:avLst/>
          </a:prstGeom>
          <a:noFill/>
          <a:ln w="9525">
            <a:noFill/>
            <a:miter lim="800000"/>
            <a:headEnd/>
            <a:tailEnd/>
          </a:ln>
        </p:spPr>
      </p:pic>
      <p:sp>
        <p:nvSpPr>
          <p:cNvPr id="16" name="15 CuadroTexto"/>
          <p:cNvSpPr txBox="1"/>
          <p:nvPr/>
        </p:nvSpPr>
        <p:spPr>
          <a:xfrm>
            <a:off x="0" y="764704"/>
            <a:ext cx="9144000" cy="584775"/>
          </a:xfrm>
          <a:prstGeom prst="rect">
            <a:avLst/>
          </a:prstGeom>
          <a:noFill/>
        </p:spPr>
        <p:txBody>
          <a:bodyPr wrap="square" rtlCol="0">
            <a:spAutoFit/>
          </a:bodyPr>
          <a:lstStyle/>
          <a:p>
            <a:pPr algn="ctr"/>
            <a:r>
              <a:rPr lang="es-ES" sz="3200" b="1" dirty="0" smtClean="0">
                <a:solidFill>
                  <a:srgbClr val="0070C0"/>
                </a:solidFill>
              </a:rPr>
              <a:t>¿Qué nos podemos encontrar en una revisión?</a:t>
            </a:r>
            <a:endParaRPr lang="es-ES" sz="3200" b="1" dirty="0">
              <a:solidFill>
                <a:srgbClr val="0070C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cstate="print"/>
          <a:srcRect/>
          <a:stretch>
            <a:fillRect/>
          </a:stretch>
        </p:blipFill>
        <p:spPr bwMode="auto">
          <a:xfrm>
            <a:off x="899592" y="1815366"/>
            <a:ext cx="7560840" cy="4926002"/>
          </a:xfrm>
          <a:prstGeom prst="rect">
            <a:avLst/>
          </a:prstGeom>
          <a:noFill/>
          <a:ln w="9525">
            <a:noFill/>
            <a:miter lim="800000"/>
            <a:headEnd/>
            <a:tailEnd/>
          </a:ln>
        </p:spPr>
      </p:pic>
      <p:pic>
        <p:nvPicPr>
          <p:cNvPr id="5126" name="Picture 6"/>
          <p:cNvPicPr>
            <a:picLocks noChangeAspect="1" noChangeArrowheads="1"/>
          </p:cNvPicPr>
          <p:nvPr/>
        </p:nvPicPr>
        <p:blipFill>
          <a:blip r:embed="rId3" cstate="print"/>
          <a:srcRect/>
          <a:stretch>
            <a:fillRect/>
          </a:stretch>
        </p:blipFill>
        <p:spPr bwMode="auto">
          <a:xfrm>
            <a:off x="1403648" y="1186716"/>
            <a:ext cx="6391275" cy="628650"/>
          </a:xfrm>
          <a:prstGeom prst="rect">
            <a:avLst/>
          </a:prstGeom>
          <a:noFill/>
          <a:ln w="9525">
            <a:noFill/>
            <a:miter lim="800000"/>
            <a:headEnd/>
            <a:tailEnd/>
          </a:ln>
        </p:spPr>
      </p:pic>
      <p:sp>
        <p:nvSpPr>
          <p:cNvPr id="10" name="9 CuadroTexto"/>
          <p:cNvSpPr txBox="1"/>
          <p:nvPr/>
        </p:nvSpPr>
        <p:spPr>
          <a:xfrm>
            <a:off x="6156176" y="1402740"/>
            <a:ext cx="2880320" cy="369332"/>
          </a:xfrm>
          <a:prstGeom prst="rect">
            <a:avLst/>
          </a:prstGeom>
          <a:solidFill>
            <a:schemeClr val="bg1"/>
          </a:solidFill>
        </p:spPr>
        <p:txBody>
          <a:bodyPr wrap="square" rtlCol="0">
            <a:spAutoFit/>
          </a:bodyPr>
          <a:lstStyle/>
          <a:p>
            <a:r>
              <a:rPr lang="es-ES" b="1" dirty="0" smtClean="0"/>
              <a:t>TITULO</a:t>
            </a:r>
            <a:endParaRPr lang="es-ES" b="1" dirty="0"/>
          </a:p>
        </p:txBody>
      </p:sp>
      <p:sp>
        <p:nvSpPr>
          <p:cNvPr id="11" name="10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2"/>
          <p:cNvPicPr>
            <a:picLocks noChangeAspect="1" noChangeArrowheads="1"/>
          </p:cNvPicPr>
          <p:nvPr/>
        </p:nvPicPr>
        <p:blipFill>
          <a:blip r:embed="rId4" cstate="print"/>
          <a:srcRect/>
          <a:stretch>
            <a:fillRect/>
          </a:stretch>
        </p:blipFill>
        <p:spPr bwMode="auto">
          <a:xfrm>
            <a:off x="0" y="0"/>
            <a:ext cx="936104" cy="692696"/>
          </a:xfrm>
          <a:prstGeom prst="rect">
            <a:avLst/>
          </a:prstGeom>
          <a:noFill/>
          <a:ln w="9525">
            <a:noFill/>
            <a:miter lim="800000"/>
            <a:headEnd/>
            <a:tailEnd/>
          </a:ln>
        </p:spPr>
      </p:pic>
      <p:sp>
        <p:nvSpPr>
          <p:cNvPr id="13" name="12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El proceso de revisión</a:t>
            </a:r>
            <a:endParaRPr lang="es-ES" sz="3600" b="1" dirty="0">
              <a:solidFill>
                <a:schemeClr val="tx1">
                  <a:lumMod val="95000"/>
                  <a:lumOff val="5000"/>
                </a:schemeClr>
              </a:solidFill>
            </a:endParaRPr>
          </a:p>
        </p:txBody>
      </p:sp>
      <p:pic>
        <p:nvPicPr>
          <p:cNvPr id="14" name="Picture 2"/>
          <p:cNvPicPr>
            <a:picLocks noChangeAspect="1" noChangeArrowheads="1"/>
          </p:cNvPicPr>
          <p:nvPr/>
        </p:nvPicPr>
        <p:blipFill>
          <a:blip r:embed="rId4" cstate="print"/>
          <a:srcRect/>
          <a:stretch>
            <a:fillRect/>
          </a:stretch>
        </p:blipFill>
        <p:spPr bwMode="auto">
          <a:xfrm>
            <a:off x="0" y="44624"/>
            <a:ext cx="936104" cy="692696"/>
          </a:xfrm>
          <a:prstGeom prst="rect">
            <a:avLst/>
          </a:prstGeom>
          <a:noFill/>
          <a:ln w="9525">
            <a:noFill/>
            <a:miter lim="800000"/>
            <a:headEnd/>
            <a:tailEnd/>
          </a:ln>
        </p:spPr>
      </p:pic>
      <p:sp>
        <p:nvSpPr>
          <p:cNvPr id="15" name="14 CuadroTexto"/>
          <p:cNvSpPr txBox="1"/>
          <p:nvPr/>
        </p:nvSpPr>
        <p:spPr>
          <a:xfrm>
            <a:off x="0" y="764704"/>
            <a:ext cx="9144000" cy="523220"/>
          </a:xfrm>
          <a:prstGeom prst="rect">
            <a:avLst/>
          </a:prstGeom>
          <a:noFill/>
        </p:spPr>
        <p:txBody>
          <a:bodyPr wrap="square" rtlCol="0">
            <a:spAutoFit/>
          </a:bodyPr>
          <a:lstStyle/>
          <a:p>
            <a:pPr algn="ctr"/>
            <a:r>
              <a:rPr lang="es-ES" sz="2800" b="1" dirty="0" smtClean="0">
                <a:solidFill>
                  <a:srgbClr val="0070C0"/>
                </a:solidFill>
              </a:rPr>
              <a:t>Ejemplo de una respuesta estructurada a una revisión</a:t>
            </a:r>
            <a:endParaRPr lang="es-ES" sz="2800" b="1" dirty="0">
              <a:solidFill>
                <a:srgbClr val="0070C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nvSpPr>
        <p:spPr bwMode="auto">
          <a:xfrm>
            <a:off x="0" y="0"/>
            <a:ext cx="9144000" cy="1128713"/>
          </a:xfrm>
          <a:prstGeom prst="rect">
            <a:avLst/>
          </a:prstGeom>
          <a:noFill/>
          <a:ln w="9525">
            <a:noFill/>
            <a:miter lim="800000"/>
            <a:headEnd/>
            <a:tailEnd/>
          </a:ln>
        </p:spPr>
        <p:txBody>
          <a:bodyPr anchor="ctr" anchorCtr="1"/>
          <a:lstStyle/>
          <a:p>
            <a:pPr algn="ctr"/>
            <a:r>
              <a:rPr lang="en-US" sz="3600" b="1">
                <a:solidFill>
                  <a:srgbClr val="FFFFFF"/>
                </a:solidFill>
                <a:latin typeface="Times New Roman" pitchFamily="18" charset="0"/>
              </a:rPr>
              <a:t>Writing a research paper</a:t>
            </a:r>
          </a:p>
        </p:txBody>
      </p:sp>
      <p:sp>
        <p:nvSpPr>
          <p:cNvPr id="50179" name="Rectangle 4"/>
          <p:cNvSpPr>
            <a:spLocks noChangeArrowheads="1"/>
          </p:cNvSpPr>
          <p:nvPr/>
        </p:nvSpPr>
        <p:spPr bwMode="auto">
          <a:xfrm>
            <a:off x="179512" y="2780928"/>
            <a:ext cx="8531225" cy="3416320"/>
          </a:xfrm>
          <a:prstGeom prst="rect">
            <a:avLst/>
          </a:prstGeom>
          <a:noFill/>
          <a:ln w="9525">
            <a:noFill/>
            <a:miter lim="800000"/>
            <a:headEnd/>
            <a:tailEnd/>
          </a:ln>
        </p:spPr>
        <p:txBody>
          <a:bodyPr>
            <a:spAutoFit/>
          </a:bodyPr>
          <a:lstStyle/>
          <a:p>
            <a:pPr algn="ctr"/>
            <a:endParaRPr lang="es-ES" sz="2400" b="1" dirty="0">
              <a:solidFill>
                <a:schemeClr val="tx1">
                  <a:lumMod val="95000"/>
                  <a:lumOff val="5000"/>
                </a:schemeClr>
              </a:solidFill>
            </a:endParaRPr>
          </a:p>
          <a:p>
            <a:pPr algn="ctr"/>
            <a:r>
              <a:rPr lang="en-US" sz="2400" b="1" dirty="0" smtClean="0">
                <a:solidFill>
                  <a:schemeClr val="tx1">
                    <a:lumMod val="95000"/>
                    <a:lumOff val="5000"/>
                  </a:schemeClr>
                </a:solidFill>
              </a:rPr>
              <a:t>• NUNCA los tomes como </a:t>
            </a:r>
            <a:r>
              <a:rPr lang="en-US" sz="2400" b="1" dirty="0" err="1" smtClean="0">
                <a:solidFill>
                  <a:schemeClr val="tx1">
                    <a:lumMod val="95000"/>
                    <a:lumOff val="5000"/>
                  </a:schemeClr>
                </a:solidFill>
              </a:rPr>
              <a:t>una</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cuestión</a:t>
            </a:r>
            <a:r>
              <a:rPr lang="en-US" sz="2400" b="1" dirty="0" smtClean="0">
                <a:solidFill>
                  <a:schemeClr val="tx1">
                    <a:lumMod val="95000"/>
                    <a:lumOff val="5000"/>
                  </a:schemeClr>
                </a:solidFill>
              </a:rPr>
              <a:t> personal</a:t>
            </a:r>
            <a:endParaRPr lang="en-US" sz="2400" b="1" dirty="0">
              <a:solidFill>
                <a:schemeClr val="tx1">
                  <a:lumMod val="95000"/>
                  <a:lumOff val="5000"/>
                </a:schemeClr>
              </a:solidFill>
            </a:endParaRPr>
          </a:p>
          <a:p>
            <a:pPr algn="ctr"/>
            <a:endParaRPr lang="en-US" sz="2400" b="1" dirty="0" smtClean="0">
              <a:solidFill>
                <a:schemeClr val="tx1">
                  <a:lumMod val="95000"/>
                  <a:lumOff val="5000"/>
                </a:schemeClr>
              </a:solidFill>
            </a:endParaRPr>
          </a:p>
          <a:p>
            <a:pPr algn="ctr"/>
            <a:r>
              <a:rPr lang="en-US" sz="2400" b="1" dirty="0" smtClean="0">
                <a:solidFill>
                  <a:schemeClr val="tx1">
                    <a:lumMod val="95000"/>
                    <a:lumOff val="5000"/>
                  </a:schemeClr>
                </a:solidFill>
              </a:rPr>
              <a:t>• Se </a:t>
            </a:r>
            <a:r>
              <a:rPr lang="en-US" sz="2400" b="1" dirty="0" err="1" smtClean="0">
                <a:solidFill>
                  <a:schemeClr val="tx1">
                    <a:lumMod val="95000"/>
                    <a:lumOff val="5000"/>
                  </a:schemeClr>
                </a:solidFill>
              </a:rPr>
              <a:t>honesto</a:t>
            </a:r>
            <a:r>
              <a:rPr lang="en-US" sz="2400" b="1" dirty="0" smtClean="0">
                <a:solidFill>
                  <a:schemeClr val="tx1">
                    <a:lumMod val="95000"/>
                    <a:lumOff val="5000"/>
                  </a:schemeClr>
                </a:solidFill>
              </a:rPr>
              <a:t> e </a:t>
            </a:r>
            <a:r>
              <a:rPr lang="en-US" sz="2400" b="1" dirty="0" err="1" smtClean="0">
                <a:solidFill>
                  <a:schemeClr val="tx1">
                    <a:lumMod val="95000"/>
                    <a:lumOff val="5000"/>
                  </a:schemeClr>
                </a:solidFill>
              </a:rPr>
              <a:t>intenta</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comprender</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las</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razones</a:t>
            </a:r>
            <a:r>
              <a:rPr lang="en-US" sz="2400" b="1" dirty="0" smtClean="0">
                <a:solidFill>
                  <a:schemeClr val="tx1">
                    <a:lumMod val="95000"/>
                    <a:lumOff val="5000"/>
                  </a:schemeClr>
                </a:solidFill>
              </a:rPr>
              <a:t> del </a:t>
            </a:r>
            <a:r>
              <a:rPr lang="en-US" sz="2400" b="1" dirty="0" err="1" smtClean="0">
                <a:solidFill>
                  <a:schemeClr val="tx1">
                    <a:lumMod val="95000"/>
                    <a:lumOff val="5000"/>
                  </a:schemeClr>
                </a:solidFill>
              </a:rPr>
              <a:t>rechazo</a:t>
            </a:r>
            <a:endParaRPr lang="en-US" sz="2400" b="1" dirty="0">
              <a:solidFill>
                <a:schemeClr val="tx1">
                  <a:lumMod val="95000"/>
                  <a:lumOff val="5000"/>
                </a:schemeClr>
              </a:solidFill>
            </a:endParaRPr>
          </a:p>
          <a:p>
            <a:pPr algn="ctr"/>
            <a:endParaRPr lang="en-US" sz="2400" b="1" dirty="0" smtClean="0">
              <a:solidFill>
                <a:schemeClr val="tx1">
                  <a:lumMod val="95000"/>
                  <a:lumOff val="5000"/>
                </a:schemeClr>
              </a:solidFill>
            </a:endParaRPr>
          </a:p>
          <a:p>
            <a:pPr algn="ct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Aprovecha</a:t>
            </a:r>
            <a:r>
              <a:rPr lang="en-US" sz="2400" b="1" dirty="0" smtClean="0">
                <a:solidFill>
                  <a:schemeClr val="tx1">
                    <a:lumMod val="95000"/>
                    <a:lumOff val="5000"/>
                  </a:schemeClr>
                </a:solidFill>
              </a:rPr>
              <a:t> en tu </a:t>
            </a:r>
            <a:r>
              <a:rPr lang="en-US" sz="2400" b="1" dirty="0" err="1" smtClean="0">
                <a:solidFill>
                  <a:schemeClr val="tx1">
                    <a:lumMod val="95000"/>
                    <a:lumOff val="5000"/>
                  </a:schemeClr>
                </a:solidFill>
              </a:rPr>
              <a:t>beneficio</a:t>
            </a:r>
            <a:r>
              <a:rPr lang="en-US" sz="2400" b="1" dirty="0" smtClean="0">
                <a:solidFill>
                  <a:schemeClr val="tx1">
                    <a:lumMod val="95000"/>
                    <a:lumOff val="5000"/>
                  </a:schemeClr>
                </a:solidFill>
              </a:rPr>
              <a:t> los comentarios del </a:t>
            </a:r>
            <a:r>
              <a:rPr lang="en-US" sz="2400" b="1" dirty="0" err="1" smtClean="0">
                <a:solidFill>
                  <a:schemeClr val="tx1">
                    <a:lumMod val="95000"/>
                    <a:lumOff val="5000"/>
                  </a:schemeClr>
                </a:solidFill>
              </a:rPr>
              <a:t>revisor</a:t>
            </a:r>
            <a:endParaRPr lang="en-US" sz="2400" b="1" dirty="0" smtClean="0">
              <a:solidFill>
                <a:schemeClr val="tx1">
                  <a:lumMod val="95000"/>
                  <a:lumOff val="5000"/>
                </a:schemeClr>
              </a:solidFill>
            </a:endParaRPr>
          </a:p>
          <a:p>
            <a:pPr algn="ctr"/>
            <a:endParaRPr lang="en-US" sz="2400" b="1" dirty="0">
              <a:solidFill>
                <a:schemeClr val="tx1">
                  <a:lumMod val="95000"/>
                  <a:lumOff val="5000"/>
                </a:schemeClr>
              </a:solidFill>
            </a:endParaRPr>
          </a:p>
          <a:p>
            <a:pPr algn="ct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Reelabora</a:t>
            </a:r>
            <a:r>
              <a:rPr lang="en-US" sz="2400" b="1" dirty="0" smtClean="0">
                <a:solidFill>
                  <a:schemeClr val="tx1">
                    <a:lumMod val="95000"/>
                    <a:lumOff val="5000"/>
                  </a:schemeClr>
                </a:solidFill>
              </a:rPr>
              <a:t> de </a:t>
            </a:r>
            <a:r>
              <a:rPr lang="en-US" sz="2400" b="1" dirty="0" err="1" smtClean="0">
                <a:solidFill>
                  <a:schemeClr val="tx1">
                    <a:lumMod val="95000"/>
                    <a:lumOff val="5000"/>
                  </a:schemeClr>
                </a:solidFill>
              </a:rPr>
              <a:t>nuevo</a:t>
            </a:r>
            <a:r>
              <a:rPr lang="en-US" sz="2400" b="1" dirty="0" smtClean="0">
                <a:solidFill>
                  <a:schemeClr val="tx1">
                    <a:lumMod val="95000"/>
                    <a:lumOff val="5000"/>
                  </a:schemeClr>
                </a:solidFill>
              </a:rPr>
              <a:t> el </a:t>
            </a:r>
            <a:r>
              <a:rPr lang="en-US" sz="2400" b="1" dirty="0" err="1" smtClean="0">
                <a:solidFill>
                  <a:schemeClr val="tx1">
                    <a:lumMod val="95000"/>
                    <a:lumOff val="5000"/>
                  </a:schemeClr>
                </a:solidFill>
              </a:rPr>
              <a:t>trabajo</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pero</a:t>
            </a:r>
            <a:r>
              <a:rPr lang="en-US" sz="2400" b="1" dirty="0" smtClean="0">
                <a:solidFill>
                  <a:schemeClr val="tx1">
                    <a:lumMod val="95000"/>
                    <a:lumOff val="5000"/>
                  </a:schemeClr>
                </a:solidFill>
              </a:rPr>
              <a:t> no lo envies a </a:t>
            </a:r>
            <a:r>
              <a:rPr lang="en-US" sz="2400" b="1" dirty="0" err="1" smtClean="0">
                <a:solidFill>
                  <a:schemeClr val="tx1">
                    <a:lumMod val="95000"/>
                    <a:lumOff val="5000"/>
                  </a:schemeClr>
                </a:solidFill>
              </a:rPr>
              <a:t>otra</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revista</a:t>
            </a:r>
            <a:r>
              <a:rPr lang="en-US" sz="2400" b="1" dirty="0" smtClean="0">
                <a:solidFill>
                  <a:schemeClr val="tx1">
                    <a:lumMod val="95000"/>
                    <a:lumOff val="5000"/>
                  </a:schemeClr>
                </a:solidFill>
              </a:rPr>
              <a:t> sin los </a:t>
            </a:r>
            <a:r>
              <a:rPr lang="en-US" sz="2400" b="1" dirty="0" err="1" smtClean="0">
                <a:solidFill>
                  <a:schemeClr val="tx1">
                    <a:lumMod val="95000"/>
                    <a:lumOff val="5000"/>
                  </a:schemeClr>
                </a:solidFill>
              </a:rPr>
              <a:t>cambios</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que</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corrijan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las</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razones</a:t>
            </a:r>
            <a:r>
              <a:rPr lang="en-US" sz="2400" b="1" dirty="0" smtClean="0">
                <a:solidFill>
                  <a:schemeClr val="tx1">
                    <a:lumMod val="95000"/>
                    <a:lumOff val="5000"/>
                  </a:schemeClr>
                </a:solidFill>
              </a:rPr>
              <a:t> del </a:t>
            </a:r>
            <a:r>
              <a:rPr lang="en-US" sz="2400" b="1" dirty="0" err="1" smtClean="0">
                <a:solidFill>
                  <a:schemeClr val="tx1">
                    <a:lumMod val="95000"/>
                    <a:lumOff val="5000"/>
                  </a:schemeClr>
                </a:solidFill>
              </a:rPr>
              <a:t>rechazo</a:t>
            </a:r>
            <a:endParaRPr lang="en-US" sz="2400" b="1" dirty="0">
              <a:solidFill>
                <a:schemeClr val="tx1">
                  <a:lumMod val="95000"/>
                  <a:lumOff val="5000"/>
                </a:schemeClr>
              </a:solidFill>
            </a:endParaRPr>
          </a:p>
        </p:txBody>
      </p:sp>
      <p:sp>
        <p:nvSpPr>
          <p:cNvPr id="50180" name="Text Box 2"/>
          <p:cNvSpPr txBox="1">
            <a:spLocks noChangeArrowheads="1"/>
          </p:cNvSpPr>
          <p:nvPr/>
        </p:nvSpPr>
        <p:spPr bwMode="auto">
          <a:xfrm>
            <a:off x="1691680" y="2276872"/>
            <a:ext cx="5727017" cy="523220"/>
          </a:xfrm>
          <a:prstGeom prst="rect">
            <a:avLst/>
          </a:prstGeom>
          <a:noFill/>
          <a:ln w="9525">
            <a:noFill/>
            <a:miter lim="800000"/>
            <a:headEnd/>
            <a:tailEnd/>
          </a:ln>
        </p:spPr>
        <p:txBody>
          <a:bodyPr wrap="none">
            <a:spAutoFit/>
          </a:bodyPr>
          <a:lstStyle/>
          <a:p>
            <a:r>
              <a:rPr lang="en-US" sz="2800" b="1" dirty="0" smtClean="0">
                <a:solidFill>
                  <a:srgbClr val="0070C0"/>
                </a:solidFill>
                <a:effectLst>
                  <a:outerShdw blurRad="38100" dist="38100" dir="2700000" algn="tl">
                    <a:srgbClr val="000000">
                      <a:alpha val="43137"/>
                    </a:srgbClr>
                  </a:outerShdw>
                </a:effectLst>
              </a:rPr>
              <a:t>Acepta los rechazos con deportividad</a:t>
            </a:r>
            <a:endParaRPr lang="en-US" sz="2800" b="1" dirty="0">
              <a:solidFill>
                <a:srgbClr val="0070C0"/>
              </a:solidFill>
              <a:effectLst>
                <a:outerShdw blurRad="38100" dist="38100" dir="2700000" algn="tl">
                  <a:srgbClr val="000000">
                    <a:alpha val="43137"/>
                  </a:srgbClr>
                </a:outerShdw>
              </a:effectLst>
            </a:endParaRPr>
          </a:p>
        </p:txBody>
      </p:sp>
      <p:sp>
        <p:nvSpPr>
          <p:cNvPr id="5" name="4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El proceso de revisión</a:t>
            </a:r>
            <a:endParaRPr lang="es-ES" sz="3600" b="1" dirty="0">
              <a:solidFill>
                <a:schemeClr val="tx1">
                  <a:lumMod val="95000"/>
                  <a:lumOff val="5000"/>
                </a:schemeClr>
              </a:solidFill>
            </a:endParaRPr>
          </a:p>
        </p:txBody>
      </p:sp>
      <p:pic>
        <p:nvPicPr>
          <p:cNvPr id="6"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267" name="Picture 3"/>
          <p:cNvPicPr>
            <a:picLocks noChangeAspect="1" noChangeArrowheads="1"/>
          </p:cNvPicPr>
          <p:nvPr/>
        </p:nvPicPr>
        <p:blipFill>
          <a:blip r:embed="rId3" cstate="print"/>
          <a:srcRect/>
          <a:stretch>
            <a:fillRect/>
          </a:stretch>
        </p:blipFill>
        <p:spPr bwMode="auto">
          <a:xfrm>
            <a:off x="2298923" y="1023764"/>
            <a:ext cx="4505325" cy="118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490008"/>
            <a:ext cx="8244408" cy="1938992"/>
          </a:xfrm>
          <a:prstGeom prst="rect">
            <a:avLst/>
          </a:prstGeom>
        </p:spPr>
        <p:txBody>
          <a:bodyPr wrap="square">
            <a:spAutoFit/>
          </a:bodyPr>
          <a:lstStyle/>
          <a:p>
            <a:pPr algn="just"/>
            <a:r>
              <a:rPr lang="en-US" sz="2400" dirty="0" smtClean="0"/>
              <a:t>“</a:t>
            </a:r>
            <a:r>
              <a:rPr lang="en-US" sz="2400" i="1" dirty="0" smtClean="0"/>
              <a:t>Undeniably, the most common way to communicate a given finding, theory or  discovery is through its publication in articles submitted to learned journals. It may  happen that the editors and referees who read articles reporting a novel discovery are  not able to assess the value of innovative work</a:t>
            </a:r>
            <a:r>
              <a:rPr lang="en-US" sz="2400" dirty="0" smtClean="0"/>
              <a:t>”</a:t>
            </a:r>
            <a:endParaRPr lang="es-ES" sz="2400" dirty="0"/>
          </a:p>
        </p:txBody>
      </p:sp>
      <p:pic>
        <p:nvPicPr>
          <p:cNvPr id="12291" name="Picture 3"/>
          <p:cNvPicPr>
            <a:picLocks noChangeAspect="1" noChangeArrowheads="1"/>
          </p:cNvPicPr>
          <p:nvPr/>
        </p:nvPicPr>
        <p:blipFill>
          <a:blip r:embed="rId2" cstate="print"/>
          <a:srcRect/>
          <a:stretch>
            <a:fillRect/>
          </a:stretch>
        </p:blipFill>
        <p:spPr bwMode="auto">
          <a:xfrm>
            <a:off x="0" y="3501008"/>
            <a:ext cx="8820472" cy="2949327"/>
          </a:xfrm>
          <a:prstGeom prst="rect">
            <a:avLst/>
          </a:prstGeom>
          <a:noFill/>
          <a:ln w="9525">
            <a:noFill/>
            <a:miter lim="800000"/>
            <a:headEnd/>
            <a:tailEnd/>
          </a:ln>
        </p:spPr>
      </p:pic>
      <p:sp>
        <p:nvSpPr>
          <p:cNvPr id="7" name="6 CuadroTexto"/>
          <p:cNvSpPr txBox="1"/>
          <p:nvPr/>
        </p:nvSpPr>
        <p:spPr>
          <a:xfrm>
            <a:off x="395536" y="6444044"/>
            <a:ext cx="8424936" cy="369332"/>
          </a:xfrm>
          <a:prstGeom prst="rect">
            <a:avLst/>
          </a:prstGeom>
          <a:noFill/>
        </p:spPr>
        <p:txBody>
          <a:bodyPr wrap="square" rtlCol="0">
            <a:spAutoFit/>
          </a:bodyPr>
          <a:lstStyle/>
          <a:p>
            <a:r>
              <a:rPr lang="en-US" b="1" dirty="0" smtClean="0"/>
              <a:t>Campanario</a:t>
            </a:r>
            <a:r>
              <a:rPr lang="en-US" dirty="0" smtClean="0"/>
              <a:t>, </a:t>
            </a:r>
            <a:r>
              <a:rPr lang="en-US" b="1" dirty="0" smtClean="0"/>
              <a:t>JM</a:t>
            </a:r>
            <a:r>
              <a:rPr lang="en-US" dirty="0" smtClean="0"/>
              <a:t>. Rejecting and resisting Nobel class discoveries... </a:t>
            </a:r>
            <a:r>
              <a:rPr lang="en-US" i="1" dirty="0" smtClean="0"/>
              <a:t>Scientometrics</a:t>
            </a:r>
            <a:r>
              <a:rPr lang="en-US" dirty="0" smtClean="0"/>
              <a:t>, 2009 </a:t>
            </a:r>
            <a:endParaRPr lang="es-ES" dirty="0"/>
          </a:p>
        </p:txBody>
      </p:sp>
      <p:sp>
        <p:nvSpPr>
          <p:cNvPr id="8" name="7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El proceso de revisión</a:t>
            </a:r>
            <a:endParaRPr lang="es-ES" sz="3600" b="1" dirty="0">
              <a:solidFill>
                <a:schemeClr val="tx1">
                  <a:lumMod val="95000"/>
                  <a:lumOff val="5000"/>
                </a:schemeClr>
              </a:solidFill>
            </a:endParaRPr>
          </a:p>
        </p:txBody>
      </p:sp>
      <p:pic>
        <p:nvPicPr>
          <p:cNvPr id="9" name="Picture 2"/>
          <p:cNvPicPr>
            <a:picLocks noChangeAspect="1" noChangeArrowheads="1"/>
          </p:cNvPicPr>
          <p:nvPr/>
        </p:nvPicPr>
        <p:blipFill>
          <a:blip r:embed="rId3" cstate="print"/>
          <a:srcRect/>
          <a:stretch>
            <a:fillRect/>
          </a:stretch>
        </p:blipFill>
        <p:spPr bwMode="auto">
          <a:xfrm>
            <a:off x="0" y="0"/>
            <a:ext cx="936104" cy="692696"/>
          </a:xfrm>
          <a:prstGeom prst="rect">
            <a:avLst/>
          </a:prstGeom>
          <a:noFill/>
          <a:ln w="9525">
            <a:noFill/>
            <a:miter lim="800000"/>
            <a:headEnd/>
            <a:tailEnd/>
          </a:ln>
        </p:spPr>
      </p:pic>
      <p:sp>
        <p:nvSpPr>
          <p:cNvPr id="10" name="Text Box 2"/>
          <p:cNvSpPr txBox="1">
            <a:spLocks noChangeArrowheads="1"/>
          </p:cNvSpPr>
          <p:nvPr/>
        </p:nvSpPr>
        <p:spPr bwMode="auto">
          <a:xfrm>
            <a:off x="0" y="836712"/>
            <a:ext cx="9396536" cy="523220"/>
          </a:xfrm>
          <a:prstGeom prst="rect">
            <a:avLst/>
          </a:prstGeom>
          <a:noFill/>
          <a:ln w="9525">
            <a:noFill/>
            <a:miter lim="800000"/>
            <a:headEnd/>
            <a:tailEnd/>
          </a:ln>
        </p:spPr>
        <p:txBody>
          <a:bodyPr wrap="square">
            <a:spAutoFit/>
          </a:bodyPr>
          <a:lstStyle/>
          <a:p>
            <a:pPr algn="ctr"/>
            <a:r>
              <a:rPr lang="en-US" sz="2800" b="1" dirty="0" smtClean="0">
                <a:solidFill>
                  <a:srgbClr val="0070C0"/>
                </a:solidFill>
                <a:effectLst>
                  <a:outerShdw blurRad="38100" dist="38100" dir="2700000" algn="tl">
                    <a:srgbClr val="000000">
                      <a:alpha val="43137"/>
                    </a:srgbClr>
                  </a:outerShdw>
                </a:effectLst>
              </a:rPr>
              <a:t>¡A  lo mejor tu paper no era tan malo!</a:t>
            </a:r>
            <a:endParaRPr lang="en-US" sz="2800" b="1" dirty="0">
              <a:solidFill>
                <a:srgbClr val="0070C0"/>
              </a:solidFill>
              <a:effectLst>
                <a:outerShdw blurRad="38100" dist="38100" dir="2700000" algn="tl">
                  <a:srgbClr val="000000">
                    <a:alpha val="43137"/>
                  </a:srgbClr>
                </a:outerShdw>
              </a:effectLst>
            </a:endParaRPr>
          </a:p>
        </p:txBody>
      </p:sp>
      <p:sp>
        <p:nvSpPr>
          <p:cNvPr id="11" name="10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967368"/>
            <a:ext cx="8064896" cy="2677656"/>
          </a:xfrm>
          <a:prstGeom prst="rect">
            <a:avLst/>
          </a:prstGeom>
          <a:noFill/>
        </p:spPr>
        <p:txBody>
          <a:bodyPr wrap="square" rtlCol="0">
            <a:spAutoFit/>
          </a:bodyPr>
          <a:lstStyle/>
          <a:p>
            <a:pPr>
              <a:buFont typeface="Arial" charset="0"/>
              <a:buChar char="•"/>
            </a:pPr>
            <a:r>
              <a:rPr lang="es-ES" sz="2800" b="1" dirty="0" smtClean="0"/>
              <a:t> Buenos y bien enfocados temas de investigación</a:t>
            </a:r>
          </a:p>
          <a:p>
            <a:pPr>
              <a:buFont typeface="Arial" charset="0"/>
              <a:buChar char="•"/>
            </a:pPr>
            <a:r>
              <a:rPr lang="es-ES" sz="2800" b="1" dirty="0" smtClean="0"/>
              <a:t> Buen conocimiento de los métodos del área</a:t>
            </a:r>
          </a:p>
          <a:p>
            <a:pPr>
              <a:buFont typeface="Arial" charset="0"/>
              <a:buChar char="•"/>
            </a:pPr>
            <a:r>
              <a:rPr lang="es-ES" sz="2800" b="1" dirty="0" smtClean="0"/>
              <a:t> Ambición de publicar a nivel internacional</a:t>
            </a:r>
          </a:p>
          <a:p>
            <a:pPr>
              <a:buFont typeface="Arial" charset="0"/>
              <a:buChar char="•"/>
            </a:pPr>
            <a:r>
              <a:rPr lang="es-ES" sz="2800" b="1" dirty="0" smtClean="0"/>
              <a:t> Paciencia en la investigación, redacción y revisión</a:t>
            </a:r>
          </a:p>
          <a:p>
            <a:pPr>
              <a:buFont typeface="Arial" charset="0"/>
              <a:buChar char="•"/>
            </a:pPr>
            <a:r>
              <a:rPr lang="es-ES" sz="2800" b="1" dirty="0" smtClean="0"/>
              <a:t> Pulcritud, claridad y concisión en la presentación </a:t>
            </a:r>
          </a:p>
          <a:p>
            <a:pPr>
              <a:buFont typeface="Arial" charset="0"/>
              <a:buChar char="•"/>
            </a:pPr>
            <a:r>
              <a:rPr lang="es-ES" sz="2800" b="1" dirty="0" smtClean="0"/>
              <a:t> Perseverancia ante los fracasos</a:t>
            </a:r>
            <a:endParaRPr lang="es-ES" sz="2800" b="1" dirty="0"/>
          </a:p>
        </p:txBody>
      </p:sp>
      <p:sp>
        <p:nvSpPr>
          <p:cNvPr id="3" name="2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Tips finales</a:t>
            </a:r>
            <a:endParaRPr lang="es-ES" sz="3600" b="1" dirty="0">
              <a:solidFill>
                <a:schemeClr val="tx1">
                  <a:lumMod val="95000"/>
                  <a:lumOff val="5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0" y="44624"/>
            <a:ext cx="936104" cy="692696"/>
          </a:xfrm>
          <a:prstGeom prst="rect">
            <a:avLst/>
          </a:prstGeom>
          <a:noFill/>
          <a:ln w="9525">
            <a:noFill/>
            <a:miter lim="800000"/>
            <a:headEnd/>
            <a:tailEnd/>
          </a:ln>
        </p:spPr>
      </p:pic>
      <p:sp>
        <p:nvSpPr>
          <p:cNvPr id="6" name="5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482" name="Picture 2"/>
          <p:cNvPicPr>
            <a:picLocks noChangeAspect="1" noChangeArrowheads="1"/>
          </p:cNvPicPr>
          <p:nvPr/>
        </p:nvPicPr>
        <p:blipFill>
          <a:blip r:embed="rId3" cstate="print"/>
          <a:srcRect/>
          <a:stretch>
            <a:fillRect/>
          </a:stretch>
        </p:blipFill>
        <p:spPr bwMode="auto">
          <a:xfrm>
            <a:off x="2843808" y="4005064"/>
            <a:ext cx="2736304" cy="24109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0" y="2564904"/>
            <a:ext cx="9144000" cy="830997"/>
          </a:xfrm>
          <a:prstGeom prst="rect">
            <a:avLst/>
          </a:prstGeom>
          <a:noFill/>
          <a:ln>
            <a:solidFill>
              <a:schemeClr val="bg1"/>
            </a:solidFill>
          </a:ln>
        </p:spPr>
        <p:txBody>
          <a:bodyPr wrap="square" rtlCol="0">
            <a:spAutoFit/>
          </a:bodyPr>
          <a:lstStyle/>
          <a:p>
            <a:pPr algn="ctr"/>
            <a:r>
              <a:rPr lang="es-ES" sz="4800" b="1" dirty="0" smtClean="0">
                <a:solidFill>
                  <a:schemeClr val="tx1">
                    <a:lumMod val="95000"/>
                    <a:lumOff val="5000"/>
                  </a:schemeClr>
                </a:solidFill>
              </a:rPr>
              <a:t>3. Epílogo</a:t>
            </a:r>
            <a:endParaRPr lang="es-ES" sz="48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809177" y="5949280"/>
            <a:ext cx="522463" cy="648072"/>
          </a:xfrm>
          <a:prstGeom prst="rect">
            <a:avLst/>
          </a:prstGeom>
          <a:noFill/>
          <a:ln w="9525">
            <a:noFill/>
            <a:miter lim="800000"/>
            <a:headEnd/>
            <a:tailEnd/>
          </a:ln>
        </p:spPr>
      </p:pic>
      <p:sp>
        <p:nvSpPr>
          <p:cNvPr id="50178" name="Rectangle 4"/>
          <p:cNvSpPr>
            <a:spLocks noGrp="1" noChangeArrowheads="1"/>
          </p:cNvSpPr>
          <p:nvPr/>
        </p:nvSpPr>
        <p:spPr bwMode="auto">
          <a:xfrm>
            <a:off x="0" y="0"/>
            <a:ext cx="9144000" cy="1128713"/>
          </a:xfrm>
          <a:prstGeom prst="rect">
            <a:avLst/>
          </a:prstGeom>
          <a:noFill/>
          <a:ln w="9525">
            <a:noFill/>
            <a:miter lim="800000"/>
            <a:headEnd/>
            <a:tailEnd/>
          </a:ln>
        </p:spPr>
        <p:txBody>
          <a:bodyPr anchor="ctr" anchorCtr="1"/>
          <a:lstStyle/>
          <a:p>
            <a:pPr algn="ctr"/>
            <a:r>
              <a:rPr lang="en-US" sz="3600" b="1">
                <a:solidFill>
                  <a:srgbClr val="FFFFFF"/>
                </a:solidFill>
                <a:latin typeface="Times New Roman" pitchFamily="18" charset="0"/>
              </a:rPr>
              <a:t>Writing a research paper</a:t>
            </a:r>
          </a:p>
        </p:txBody>
      </p:sp>
      <p:sp>
        <p:nvSpPr>
          <p:cNvPr id="5" name="4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r"/>
            <a:r>
              <a:rPr lang="es-ES" sz="3600" b="1" dirty="0" smtClean="0">
                <a:solidFill>
                  <a:schemeClr val="tx1">
                    <a:lumMod val="95000"/>
                    <a:lumOff val="5000"/>
                  </a:schemeClr>
                </a:solidFill>
              </a:rPr>
              <a:t>No tires la toalla: historia de una revisión</a:t>
            </a:r>
            <a:endParaRPr lang="es-ES" sz="3600" b="1" dirty="0">
              <a:solidFill>
                <a:schemeClr val="tx1">
                  <a:lumMod val="95000"/>
                  <a:lumOff val="5000"/>
                </a:schemeClr>
              </a:solidFill>
            </a:endParaRPr>
          </a:p>
        </p:txBody>
      </p:sp>
      <p:pic>
        <p:nvPicPr>
          <p:cNvPr id="6" name="Picture 2"/>
          <p:cNvPicPr>
            <a:picLocks noChangeAspect="1" noChangeArrowheads="1"/>
          </p:cNvPicPr>
          <p:nvPr/>
        </p:nvPicPr>
        <p:blipFill>
          <a:blip r:embed="rId3" cstate="print"/>
          <a:srcRect/>
          <a:stretch>
            <a:fillRect/>
          </a:stretch>
        </p:blipFill>
        <p:spPr bwMode="auto">
          <a:xfrm>
            <a:off x="0" y="0"/>
            <a:ext cx="936104" cy="692696"/>
          </a:xfrm>
          <a:prstGeom prst="rect">
            <a:avLst/>
          </a:prstGeom>
          <a:noFill/>
          <a:ln w="9525">
            <a:noFill/>
            <a:miter lim="800000"/>
            <a:headEnd/>
            <a:tailEnd/>
          </a:ln>
        </p:spPr>
      </p:pic>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971600" y="836712"/>
            <a:ext cx="7200800" cy="1015663"/>
          </a:xfrm>
          <a:prstGeom prst="rect">
            <a:avLst/>
          </a:prstGeom>
          <a:noFill/>
        </p:spPr>
        <p:txBody>
          <a:bodyPr wrap="square" rtlCol="0">
            <a:spAutoFit/>
          </a:bodyPr>
          <a:lstStyle/>
          <a:p>
            <a:pPr algn="ctr"/>
            <a:r>
              <a:rPr lang="en-US" sz="2000" b="1" dirty="0" smtClean="0">
                <a:solidFill>
                  <a:srgbClr val="FF0000"/>
                </a:solidFill>
              </a:rPr>
              <a:t>TENEMOS UN PAPER!</a:t>
            </a:r>
          </a:p>
          <a:p>
            <a:pPr algn="ctr"/>
            <a:r>
              <a:rPr lang="en-US" sz="2000" b="1" dirty="0" smtClean="0"/>
              <a:t>A methodology for Institution-Field ranking based on a bidimensional analysis: the IFQ2A index</a:t>
            </a:r>
            <a:endParaRPr lang="es-ES" sz="2000" b="1" dirty="0"/>
          </a:p>
        </p:txBody>
      </p:sp>
      <p:sp>
        <p:nvSpPr>
          <p:cNvPr id="10" name="9 CuadroTexto"/>
          <p:cNvSpPr txBox="1"/>
          <p:nvPr/>
        </p:nvSpPr>
        <p:spPr>
          <a:xfrm>
            <a:off x="755576" y="2276872"/>
            <a:ext cx="7704856" cy="923330"/>
          </a:xfrm>
          <a:prstGeom prst="rect">
            <a:avLst/>
          </a:prstGeom>
          <a:noFill/>
        </p:spPr>
        <p:txBody>
          <a:bodyPr wrap="square" rtlCol="0">
            <a:spAutoFit/>
          </a:bodyPr>
          <a:lstStyle/>
          <a:p>
            <a:pPr algn="ctr"/>
            <a:r>
              <a:rPr lang="es-ES" b="1" dirty="0" smtClean="0"/>
              <a:t>OBJETIVO – CATEGORÍA INFORMATION AND LIBRARY SCIENCE</a:t>
            </a:r>
          </a:p>
          <a:p>
            <a:pPr algn="ctr">
              <a:buFont typeface="Arial" charset="0"/>
              <a:buChar char="•"/>
            </a:pPr>
            <a:r>
              <a:rPr lang="es-ES" b="1" dirty="0" smtClean="0">
                <a:solidFill>
                  <a:srgbClr val="FF0000"/>
                </a:solidFill>
              </a:rPr>
              <a:t>JOURNAL OF INFORMETRICS</a:t>
            </a:r>
            <a:r>
              <a:rPr lang="es-ES" dirty="0" smtClean="0"/>
              <a:t>: 4ª Posición</a:t>
            </a:r>
          </a:p>
          <a:p>
            <a:pPr algn="ctr">
              <a:buFont typeface="Arial" charset="0"/>
              <a:buChar char="•"/>
            </a:pPr>
            <a:r>
              <a:rPr lang="es-ES" b="1" dirty="0" smtClean="0">
                <a:solidFill>
                  <a:srgbClr val="FF0000"/>
                </a:solidFill>
              </a:rPr>
              <a:t> SCIENTOMETRICS</a:t>
            </a:r>
            <a:r>
              <a:rPr lang="es-ES" dirty="0" smtClean="0"/>
              <a:t>: 10ª Posición</a:t>
            </a:r>
            <a:endParaRPr lang="es-ES" dirty="0"/>
          </a:p>
        </p:txBody>
      </p:sp>
      <p:sp>
        <p:nvSpPr>
          <p:cNvPr id="11" name="10 Flecha abajo"/>
          <p:cNvSpPr/>
          <p:nvPr/>
        </p:nvSpPr>
        <p:spPr>
          <a:xfrm>
            <a:off x="4355976" y="1916832"/>
            <a:ext cx="360040" cy="36004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abajo"/>
          <p:cNvSpPr/>
          <p:nvPr/>
        </p:nvSpPr>
        <p:spPr>
          <a:xfrm>
            <a:off x="4355976" y="3212976"/>
            <a:ext cx="360040" cy="36004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1331640" y="4365104"/>
            <a:ext cx="6624736" cy="2215991"/>
          </a:xfrm>
          <a:prstGeom prst="rect">
            <a:avLst/>
          </a:prstGeom>
          <a:solidFill>
            <a:schemeClr val="bg1"/>
          </a:solidFill>
          <a:ln>
            <a:solidFill>
              <a:schemeClr val="tx1">
                <a:lumMod val="95000"/>
                <a:lumOff val="5000"/>
              </a:schemeClr>
            </a:solidFill>
          </a:ln>
        </p:spPr>
        <p:txBody>
          <a:bodyPr wrap="square">
            <a:spAutoFit/>
          </a:bodyPr>
          <a:lstStyle/>
          <a:p>
            <a:pPr algn="ctr"/>
            <a:r>
              <a:rPr lang="en-US" sz="2400" b="1" dirty="0" smtClean="0"/>
              <a:t>RESPUESTA DEL EDITOR</a:t>
            </a:r>
          </a:p>
          <a:p>
            <a:pPr algn="ctr"/>
            <a:endParaRPr lang="en-US" sz="2400" b="1" dirty="0" smtClean="0"/>
          </a:p>
          <a:p>
            <a:pPr algn="just"/>
            <a:r>
              <a:rPr lang="en-US" dirty="0" smtClean="0"/>
              <a:t>I am sorry to inform you that your paper entitled, "A methodology for Institution-Field ranking based on a quantitative and qualitative bidimensional analysis: the IFQ2A index", </a:t>
            </a:r>
            <a:r>
              <a:rPr lang="en-US" b="1" dirty="0" smtClean="0"/>
              <a:t>has been rejected </a:t>
            </a:r>
            <a:r>
              <a:rPr lang="en-US" dirty="0" smtClean="0"/>
              <a:t>for publication. Please find the referees' comments below for your reference</a:t>
            </a:r>
            <a:endParaRPr lang="es-ES" dirty="0"/>
          </a:p>
        </p:txBody>
      </p:sp>
      <p:pic>
        <p:nvPicPr>
          <p:cNvPr id="3074" name="Picture 2"/>
          <p:cNvPicPr>
            <a:picLocks noChangeAspect="1" noChangeArrowheads="1"/>
          </p:cNvPicPr>
          <p:nvPr/>
        </p:nvPicPr>
        <p:blipFill>
          <a:blip r:embed="rId4" cstate="print"/>
          <a:srcRect/>
          <a:stretch>
            <a:fillRect/>
          </a:stretch>
        </p:blipFill>
        <p:spPr bwMode="auto">
          <a:xfrm>
            <a:off x="251521" y="3685910"/>
            <a:ext cx="936104" cy="927404"/>
          </a:xfrm>
          <a:prstGeom prst="rect">
            <a:avLst/>
          </a:prstGeom>
          <a:noFill/>
          <a:ln w="9525">
            <a:noFill/>
            <a:miter lim="800000"/>
            <a:headEnd/>
            <a:tailEnd/>
          </a:ln>
        </p:spPr>
      </p:pic>
      <p:sp>
        <p:nvSpPr>
          <p:cNvPr id="16" name="15 CuadroTexto"/>
          <p:cNvSpPr txBox="1"/>
          <p:nvPr/>
        </p:nvSpPr>
        <p:spPr>
          <a:xfrm>
            <a:off x="1331640" y="3933056"/>
            <a:ext cx="6624736" cy="369332"/>
          </a:xfrm>
          <a:prstGeom prst="rect">
            <a:avLst/>
          </a:prstGeom>
          <a:solidFill>
            <a:schemeClr val="tx1">
              <a:lumMod val="95000"/>
              <a:lumOff val="5000"/>
            </a:schemeClr>
          </a:solidFill>
        </p:spPr>
        <p:txBody>
          <a:bodyPr wrap="square" rtlCol="0">
            <a:spAutoFit/>
          </a:bodyPr>
          <a:lstStyle/>
          <a:p>
            <a:r>
              <a:rPr lang="es-ES" dirty="0" smtClean="0">
                <a:solidFill>
                  <a:schemeClr val="bg1"/>
                </a:solidFill>
              </a:rPr>
              <a:t>1º  ENVIO AL </a:t>
            </a:r>
            <a:r>
              <a:rPr lang="es-ES" b="1" dirty="0" smtClean="0">
                <a:solidFill>
                  <a:srgbClr val="FFC000"/>
                </a:solidFill>
              </a:rPr>
              <a:t>JOURNAL OF INFORMETRICS</a:t>
            </a:r>
            <a:endParaRPr lang="es-ES" b="1" dirty="0">
              <a:solidFill>
                <a:srgbClr val="FFC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956376" y="4365104"/>
            <a:ext cx="648072" cy="722476"/>
          </a:xfrm>
          <a:prstGeom prst="rect">
            <a:avLst/>
          </a:prstGeom>
          <a:noFill/>
          <a:ln w="9525">
            <a:noFill/>
            <a:miter lim="800000"/>
            <a:headEnd/>
            <a:tailEnd/>
          </a:ln>
        </p:spPr>
      </p:pic>
      <p:sp>
        <p:nvSpPr>
          <p:cNvPr id="50178" name="Rectangle 4"/>
          <p:cNvSpPr>
            <a:spLocks noGrp="1" noChangeArrowheads="1"/>
          </p:cNvSpPr>
          <p:nvPr/>
        </p:nvSpPr>
        <p:spPr bwMode="auto">
          <a:xfrm>
            <a:off x="0" y="0"/>
            <a:ext cx="9144000" cy="1128713"/>
          </a:xfrm>
          <a:prstGeom prst="rect">
            <a:avLst/>
          </a:prstGeom>
          <a:noFill/>
          <a:ln w="9525">
            <a:noFill/>
            <a:miter lim="800000"/>
            <a:headEnd/>
            <a:tailEnd/>
          </a:ln>
        </p:spPr>
        <p:txBody>
          <a:bodyPr anchor="ctr" anchorCtr="1"/>
          <a:lstStyle/>
          <a:p>
            <a:pPr algn="ctr"/>
            <a:r>
              <a:rPr lang="en-US" sz="3600" b="1">
                <a:solidFill>
                  <a:srgbClr val="FFFFFF"/>
                </a:solidFill>
                <a:latin typeface="Times New Roman" pitchFamily="18" charset="0"/>
              </a:rPr>
              <a:t>Writing a research paper</a:t>
            </a:r>
          </a:p>
        </p:txBody>
      </p:sp>
      <p:sp>
        <p:nvSpPr>
          <p:cNvPr id="5" name="4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r"/>
            <a:r>
              <a:rPr lang="es-ES" sz="3600" b="1" dirty="0" smtClean="0">
                <a:solidFill>
                  <a:schemeClr val="tx1">
                    <a:lumMod val="95000"/>
                    <a:lumOff val="5000"/>
                  </a:schemeClr>
                </a:solidFill>
              </a:rPr>
              <a:t>No tires la toalla: historia de una revisión</a:t>
            </a:r>
            <a:endParaRPr lang="es-ES" sz="3600" b="1" dirty="0">
              <a:solidFill>
                <a:schemeClr val="tx1">
                  <a:lumMod val="95000"/>
                  <a:lumOff val="5000"/>
                </a:schemeClr>
              </a:solidFill>
            </a:endParaRPr>
          </a:p>
        </p:txBody>
      </p:sp>
      <p:pic>
        <p:nvPicPr>
          <p:cNvPr id="6" name="Picture 2"/>
          <p:cNvPicPr>
            <a:picLocks noChangeAspect="1" noChangeArrowheads="1"/>
          </p:cNvPicPr>
          <p:nvPr/>
        </p:nvPicPr>
        <p:blipFill>
          <a:blip r:embed="rId3" cstate="print"/>
          <a:srcRect/>
          <a:stretch>
            <a:fillRect/>
          </a:stretch>
        </p:blipFill>
        <p:spPr bwMode="auto">
          <a:xfrm>
            <a:off x="0" y="0"/>
            <a:ext cx="936104" cy="692696"/>
          </a:xfrm>
          <a:prstGeom prst="rect">
            <a:avLst/>
          </a:prstGeom>
          <a:noFill/>
          <a:ln w="9525">
            <a:noFill/>
            <a:miter lim="800000"/>
            <a:headEnd/>
            <a:tailEnd/>
          </a:ln>
        </p:spPr>
      </p:pic>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1331640" y="1700808"/>
            <a:ext cx="6624736" cy="3416320"/>
          </a:xfrm>
          <a:prstGeom prst="rect">
            <a:avLst/>
          </a:prstGeom>
          <a:solidFill>
            <a:schemeClr val="bg1"/>
          </a:solidFill>
          <a:ln>
            <a:solidFill>
              <a:schemeClr val="tx1">
                <a:lumMod val="95000"/>
                <a:lumOff val="5000"/>
              </a:schemeClr>
            </a:solidFill>
          </a:ln>
        </p:spPr>
        <p:txBody>
          <a:bodyPr wrap="square">
            <a:spAutoFit/>
          </a:bodyPr>
          <a:lstStyle/>
          <a:p>
            <a:pPr algn="ctr"/>
            <a:r>
              <a:rPr lang="en-US" sz="2000" b="1" dirty="0" smtClean="0"/>
              <a:t>PRINCIPALES OBJECIONES DE LOS REVISORES</a:t>
            </a:r>
          </a:p>
          <a:p>
            <a:pPr algn="just"/>
            <a:endParaRPr lang="en-US" dirty="0" smtClean="0"/>
          </a:p>
          <a:p>
            <a:pPr algn="just">
              <a:buFontTx/>
              <a:buChar char="-"/>
            </a:pPr>
            <a:r>
              <a:rPr lang="en-US" dirty="0" smtClean="0"/>
              <a:t>They are proposing a new indicator, so making the hypothesis the indicator could be useful for describing institutions. They provide empirical results but they </a:t>
            </a:r>
            <a:r>
              <a:rPr lang="en-US" dirty="0" smtClean="0">
                <a:solidFill>
                  <a:srgbClr val="FF0000"/>
                </a:solidFill>
              </a:rPr>
              <a:t>do not test these results against anything. There is no interpretation, no confirmation of goodness, no correlation with other sources</a:t>
            </a:r>
            <a:r>
              <a:rPr lang="en-US" dirty="0" smtClean="0"/>
              <a:t>.</a:t>
            </a:r>
          </a:p>
          <a:p>
            <a:pPr algn="just">
              <a:buFontTx/>
              <a:buChar char="-"/>
            </a:pPr>
            <a:endParaRPr lang="en-US" dirty="0" smtClean="0"/>
          </a:p>
          <a:p>
            <a:pPr algn="just">
              <a:buFontTx/>
              <a:buChar char="-"/>
            </a:pPr>
            <a:r>
              <a:rPr lang="en-US" dirty="0" smtClean="0"/>
              <a:t> </a:t>
            </a:r>
            <a:r>
              <a:rPr lang="en-US" dirty="0" smtClean="0">
                <a:solidFill>
                  <a:srgbClr val="FF0000"/>
                </a:solidFill>
              </a:rPr>
              <a:t>The population of the study (a small group of Spanish regional universities) is very limited</a:t>
            </a:r>
            <a:r>
              <a:rPr lang="en-US" dirty="0" smtClean="0"/>
              <a:t>. If the aim of the authors is provide a new tool it should be tested on a larger and better known group of universities.</a:t>
            </a:r>
            <a:endParaRPr lang="es-ES" dirty="0"/>
          </a:p>
        </p:txBody>
      </p:sp>
      <p:pic>
        <p:nvPicPr>
          <p:cNvPr id="3074" name="Picture 2"/>
          <p:cNvPicPr>
            <a:picLocks noChangeAspect="1" noChangeArrowheads="1"/>
          </p:cNvPicPr>
          <p:nvPr/>
        </p:nvPicPr>
        <p:blipFill>
          <a:blip r:embed="rId4" cstate="print"/>
          <a:srcRect/>
          <a:stretch>
            <a:fillRect/>
          </a:stretch>
        </p:blipFill>
        <p:spPr bwMode="auto">
          <a:xfrm>
            <a:off x="251521" y="1061436"/>
            <a:ext cx="936104" cy="927404"/>
          </a:xfrm>
          <a:prstGeom prst="rect">
            <a:avLst/>
          </a:prstGeom>
          <a:noFill/>
          <a:ln w="9525">
            <a:noFill/>
            <a:miter lim="800000"/>
            <a:headEnd/>
            <a:tailEnd/>
          </a:ln>
        </p:spPr>
      </p:pic>
      <p:sp>
        <p:nvSpPr>
          <p:cNvPr id="16" name="15 CuadroTexto"/>
          <p:cNvSpPr txBox="1"/>
          <p:nvPr/>
        </p:nvSpPr>
        <p:spPr>
          <a:xfrm>
            <a:off x="1331640" y="1308582"/>
            <a:ext cx="6624736" cy="369332"/>
          </a:xfrm>
          <a:prstGeom prst="rect">
            <a:avLst/>
          </a:prstGeom>
          <a:solidFill>
            <a:schemeClr val="tx1">
              <a:lumMod val="95000"/>
              <a:lumOff val="5000"/>
            </a:schemeClr>
          </a:solidFill>
        </p:spPr>
        <p:txBody>
          <a:bodyPr wrap="square" rtlCol="0">
            <a:spAutoFit/>
          </a:bodyPr>
          <a:lstStyle/>
          <a:p>
            <a:r>
              <a:rPr lang="es-ES" dirty="0" smtClean="0">
                <a:solidFill>
                  <a:schemeClr val="bg1"/>
                </a:solidFill>
              </a:rPr>
              <a:t>1º  ENVIO AL </a:t>
            </a:r>
            <a:r>
              <a:rPr lang="es-ES" b="1" dirty="0" smtClean="0">
                <a:solidFill>
                  <a:srgbClr val="FFC000"/>
                </a:solidFill>
              </a:rPr>
              <a:t>JOURNAL OF INFORMETRICS</a:t>
            </a:r>
            <a:endParaRPr lang="es-ES" b="1" dirty="0">
              <a:solidFill>
                <a:srgbClr val="FFC000"/>
              </a:solidFill>
            </a:endParaRPr>
          </a:p>
        </p:txBody>
      </p:sp>
      <p:sp>
        <p:nvSpPr>
          <p:cNvPr id="14" name="13 CuadroTexto"/>
          <p:cNvSpPr txBox="1"/>
          <p:nvPr/>
        </p:nvSpPr>
        <p:spPr>
          <a:xfrm>
            <a:off x="827584" y="5325015"/>
            <a:ext cx="7344816" cy="1200329"/>
          </a:xfrm>
          <a:prstGeom prst="rect">
            <a:avLst/>
          </a:prstGeom>
          <a:solidFill>
            <a:schemeClr val="accent6">
              <a:lumMod val="20000"/>
              <a:lumOff val="80000"/>
            </a:schemeClr>
          </a:solidFill>
        </p:spPr>
        <p:txBody>
          <a:bodyPr wrap="square" rtlCol="0">
            <a:spAutoFit/>
          </a:bodyPr>
          <a:lstStyle/>
          <a:p>
            <a:pPr algn="ctr"/>
            <a:r>
              <a:rPr lang="es-ES" b="1" dirty="0" smtClean="0">
                <a:solidFill>
                  <a:srgbClr val="FF0000"/>
                </a:solidFill>
              </a:rPr>
              <a:t>•  CAMBIOS INCLUIMOS UN ANÁLISIS COMPARANDO LA METODOLOGÍA EN UNIVERSIDADES INTERNACIONALES</a:t>
            </a:r>
          </a:p>
          <a:p>
            <a:pPr algn="ctr"/>
            <a:endParaRPr lang="es-ES" b="1" dirty="0" smtClean="0">
              <a:solidFill>
                <a:srgbClr val="FF0000"/>
              </a:solidFill>
            </a:endParaRPr>
          </a:p>
          <a:p>
            <a:pPr algn="ctr"/>
            <a:r>
              <a:rPr lang="es-ES" b="1" dirty="0" smtClean="0">
                <a:solidFill>
                  <a:srgbClr val="FF0000"/>
                </a:solidFill>
              </a:rPr>
              <a:t>•  CAMBIAMOS NUESTRA MUESTRA DE ANDALUCIA A ESPAÑA</a:t>
            </a:r>
            <a:endParaRPr lang="es-ES" b="1"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27584" y="4854758"/>
            <a:ext cx="504056" cy="806490"/>
          </a:xfrm>
          <a:prstGeom prst="rect">
            <a:avLst/>
          </a:prstGeom>
          <a:noFill/>
          <a:ln w="9525">
            <a:noFill/>
            <a:miter lim="800000"/>
            <a:headEnd/>
            <a:tailEnd/>
          </a:ln>
        </p:spPr>
      </p:pic>
      <p:sp>
        <p:nvSpPr>
          <p:cNvPr id="50178" name="Rectangle 4"/>
          <p:cNvSpPr>
            <a:spLocks noGrp="1" noChangeArrowheads="1"/>
          </p:cNvSpPr>
          <p:nvPr/>
        </p:nvSpPr>
        <p:spPr bwMode="auto">
          <a:xfrm>
            <a:off x="0" y="0"/>
            <a:ext cx="9144000" cy="1128713"/>
          </a:xfrm>
          <a:prstGeom prst="rect">
            <a:avLst/>
          </a:prstGeom>
          <a:noFill/>
          <a:ln w="9525">
            <a:noFill/>
            <a:miter lim="800000"/>
            <a:headEnd/>
            <a:tailEnd/>
          </a:ln>
        </p:spPr>
        <p:txBody>
          <a:bodyPr anchor="ctr" anchorCtr="1"/>
          <a:lstStyle/>
          <a:p>
            <a:pPr algn="ctr"/>
            <a:r>
              <a:rPr lang="en-US" sz="3600" b="1">
                <a:solidFill>
                  <a:srgbClr val="FFFFFF"/>
                </a:solidFill>
                <a:latin typeface="Times New Roman" pitchFamily="18" charset="0"/>
              </a:rPr>
              <a:t>Writing a research paper</a:t>
            </a:r>
          </a:p>
        </p:txBody>
      </p:sp>
      <p:sp>
        <p:nvSpPr>
          <p:cNvPr id="5" name="4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r"/>
            <a:r>
              <a:rPr lang="es-ES" sz="3600" b="1" dirty="0" smtClean="0">
                <a:solidFill>
                  <a:schemeClr val="tx1">
                    <a:lumMod val="95000"/>
                    <a:lumOff val="5000"/>
                  </a:schemeClr>
                </a:solidFill>
              </a:rPr>
              <a:t>No tires la toalla: historia de una revisión</a:t>
            </a:r>
            <a:endParaRPr lang="es-ES" sz="3600" b="1" dirty="0">
              <a:solidFill>
                <a:schemeClr val="tx1">
                  <a:lumMod val="95000"/>
                  <a:lumOff val="5000"/>
                </a:schemeClr>
              </a:solidFill>
            </a:endParaRPr>
          </a:p>
        </p:txBody>
      </p:sp>
      <p:pic>
        <p:nvPicPr>
          <p:cNvPr id="6" name="Picture 2"/>
          <p:cNvPicPr>
            <a:picLocks noChangeAspect="1" noChangeArrowheads="1"/>
          </p:cNvPicPr>
          <p:nvPr/>
        </p:nvPicPr>
        <p:blipFill>
          <a:blip r:embed="rId3" cstate="print"/>
          <a:srcRect/>
          <a:stretch>
            <a:fillRect/>
          </a:stretch>
        </p:blipFill>
        <p:spPr bwMode="auto">
          <a:xfrm>
            <a:off x="0" y="0"/>
            <a:ext cx="936104" cy="692696"/>
          </a:xfrm>
          <a:prstGeom prst="rect">
            <a:avLst/>
          </a:prstGeom>
          <a:noFill/>
          <a:ln w="9525">
            <a:noFill/>
            <a:miter lim="800000"/>
            <a:headEnd/>
            <a:tailEnd/>
          </a:ln>
        </p:spPr>
      </p:pic>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p:cNvPicPr>
            <a:picLocks noChangeAspect="1" noChangeArrowheads="1"/>
          </p:cNvPicPr>
          <p:nvPr/>
        </p:nvPicPr>
        <p:blipFill>
          <a:blip r:embed="rId4" cstate="print"/>
          <a:srcRect/>
          <a:stretch>
            <a:fillRect/>
          </a:stretch>
        </p:blipFill>
        <p:spPr bwMode="auto">
          <a:xfrm>
            <a:off x="251521" y="836712"/>
            <a:ext cx="936104" cy="927404"/>
          </a:xfrm>
          <a:prstGeom prst="rect">
            <a:avLst/>
          </a:prstGeom>
          <a:noFill/>
          <a:ln w="9525">
            <a:noFill/>
            <a:miter lim="800000"/>
            <a:headEnd/>
            <a:tailEnd/>
          </a:ln>
        </p:spPr>
      </p:pic>
      <p:sp>
        <p:nvSpPr>
          <p:cNvPr id="16" name="15 CuadroTexto"/>
          <p:cNvSpPr txBox="1"/>
          <p:nvPr/>
        </p:nvSpPr>
        <p:spPr>
          <a:xfrm>
            <a:off x="1331640" y="1083858"/>
            <a:ext cx="6912768" cy="369332"/>
          </a:xfrm>
          <a:prstGeom prst="rect">
            <a:avLst/>
          </a:prstGeom>
          <a:solidFill>
            <a:schemeClr val="tx1">
              <a:lumMod val="95000"/>
              <a:lumOff val="5000"/>
            </a:schemeClr>
          </a:solidFill>
        </p:spPr>
        <p:txBody>
          <a:bodyPr wrap="square" rtlCol="0">
            <a:spAutoFit/>
          </a:bodyPr>
          <a:lstStyle/>
          <a:p>
            <a:r>
              <a:rPr lang="es-ES" dirty="0" smtClean="0">
                <a:solidFill>
                  <a:schemeClr val="bg1"/>
                </a:solidFill>
              </a:rPr>
              <a:t>2º  ENVIO </a:t>
            </a:r>
            <a:r>
              <a:rPr lang="es-ES" b="1" dirty="0" smtClean="0">
                <a:solidFill>
                  <a:schemeClr val="bg1"/>
                </a:solidFill>
              </a:rPr>
              <a:t>DE NUEVO (PESE AL REJECT) </a:t>
            </a:r>
            <a:r>
              <a:rPr lang="es-ES" dirty="0" smtClean="0">
                <a:solidFill>
                  <a:schemeClr val="bg1"/>
                </a:solidFill>
              </a:rPr>
              <a:t>AL </a:t>
            </a:r>
            <a:r>
              <a:rPr lang="es-ES" b="1" dirty="0" smtClean="0">
                <a:solidFill>
                  <a:srgbClr val="FFC000"/>
                </a:solidFill>
              </a:rPr>
              <a:t>JOURNAL OF INFORMETRICS</a:t>
            </a:r>
            <a:endParaRPr lang="es-ES" b="1" dirty="0">
              <a:solidFill>
                <a:srgbClr val="FFC000"/>
              </a:solidFill>
            </a:endParaRPr>
          </a:p>
        </p:txBody>
      </p:sp>
      <p:sp>
        <p:nvSpPr>
          <p:cNvPr id="10" name="9 CuadroTexto"/>
          <p:cNvSpPr txBox="1"/>
          <p:nvPr/>
        </p:nvSpPr>
        <p:spPr>
          <a:xfrm>
            <a:off x="1331640" y="1548092"/>
            <a:ext cx="6912768" cy="2031325"/>
          </a:xfrm>
          <a:prstGeom prst="rect">
            <a:avLst/>
          </a:prstGeom>
          <a:noFill/>
          <a:ln>
            <a:solidFill>
              <a:schemeClr val="tx1">
                <a:lumMod val="95000"/>
                <a:lumOff val="5000"/>
              </a:schemeClr>
            </a:solidFill>
          </a:ln>
        </p:spPr>
        <p:txBody>
          <a:bodyPr wrap="square" rtlCol="0">
            <a:spAutoFit/>
          </a:bodyPr>
          <a:lstStyle/>
          <a:p>
            <a:pPr algn="ctr"/>
            <a:r>
              <a:rPr lang="en-US" b="1" dirty="0" smtClean="0"/>
              <a:t>RESPUESTA DEL EDITOR</a:t>
            </a:r>
          </a:p>
          <a:p>
            <a:pPr algn="just"/>
            <a:endParaRPr lang="es-ES" dirty="0" smtClean="0"/>
          </a:p>
          <a:p>
            <a:pPr algn="just"/>
            <a:r>
              <a:rPr lang="es-ES" dirty="0" smtClean="0"/>
              <a:t>I am </a:t>
            </a:r>
            <a:r>
              <a:rPr lang="es-ES" dirty="0" err="1" smtClean="0"/>
              <a:t>sorry</a:t>
            </a:r>
            <a:r>
              <a:rPr lang="es-ES" dirty="0" smtClean="0"/>
              <a:t> </a:t>
            </a:r>
            <a:r>
              <a:rPr lang="es-ES" dirty="0" err="1" smtClean="0"/>
              <a:t>to</a:t>
            </a:r>
            <a:r>
              <a:rPr lang="es-ES" dirty="0" smtClean="0"/>
              <a:t> </a:t>
            </a:r>
            <a:r>
              <a:rPr lang="es-ES" dirty="0" err="1" smtClean="0"/>
              <a:t>inform</a:t>
            </a:r>
            <a:r>
              <a:rPr lang="es-ES" dirty="0" smtClean="0"/>
              <a:t> </a:t>
            </a:r>
            <a:r>
              <a:rPr lang="es-ES" dirty="0" err="1" smtClean="0"/>
              <a:t>you</a:t>
            </a:r>
            <a:r>
              <a:rPr lang="es-ES" dirty="0" smtClean="0"/>
              <a:t> </a:t>
            </a:r>
            <a:r>
              <a:rPr lang="es-ES" dirty="0" err="1" smtClean="0"/>
              <a:t>that</a:t>
            </a:r>
            <a:r>
              <a:rPr lang="es-ES" dirty="0" smtClean="0"/>
              <a:t> </a:t>
            </a:r>
            <a:r>
              <a:rPr lang="es-ES" dirty="0" err="1" smtClean="0"/>
              <a:t>your</a:t>
            </a:r>
            <a:r>
              <a:rPr lang="es-ES" dirty="0" smtClean="0"/>
              <a:t> paper </a:t>
            </a:r>
            <a:r>
              <a:rPr lang="es-ES" dirty="0" err="1" smtClean="0"/>
              <a:t>entitled</a:t>
            </a:r>
            <a:r>
              <a:rPr lang="es-ES" dirty="0" smtClean="0"/>
              <a:t>, "A </a:t>
            </a:r>
            <a:r>
              <a:rPr lang="es-ES" dirty="0" err="1" smtClean="0"/>
              <a:t>methodology</a:t>
            </a:r>
            <a:r>
              <a:rPr lang="es-ES" dirty="0" smtClean="0"/>
              <a:t> </a:t>
            </a:r>
            <a:r>
              <a:rPr lang="es-ES" dirty="0" err="1" smtClean="0"/>
              <a:t>for</a:t>
            </a:r>
            <a:r>
              <a:rPr lang="es-ES" dirty="0" smtClean="0"/>
              <a:t> </a:t>
            </a:r>
            <a:r>
              <a:rPr lang="es-ES" dirty="0" err="1" smtClean="0"/>
              <a:t>Institution-Field</a:t>
            </a:r>
            <a:r>
              <a:rPr lang="es-ES" dirty="0" smtClean="0"/>
              <a:t> ranking </a:t>
            </a:r>
            <a:r>
              <a:rPr lang="es-ES" dirty="0" err="1" smtClean="0"/>
              <a:t>based</a:t>
            </a:r>
            <a:r>
              <a:rPr lang="es-ES" dirty="0" smtClean="0"/>
              <a:t> </a:t>
            </a:r>
            <a:r>
              <a:rPr lang="es-ES" dirty="0" err="1" smtClean="0"/>
              <a:t>on</a:t>
            </a:r>
            <a:r>
              <a:rPr lang="es-ES" dirty="0" smtClean="0"/>
              <a:t> a </a:t>
            </a:r>
            <a:r>
              <a:rPr lang="es-ES" dirty="0" err="1" smtClean="0"/>
              <a:t>quantitative</a:t>
            </a:r>
            <a:r>
              <a:rPr lang="es-ES" dirty="0" smtClean="0"/>
              <a:t> and </a:t>
            </a:r>
            <a:r>
              <a:rPr lang="es-ES" dirty="0" err="1" smtClean="0"/>
              <a:t>qualitative</a:t>
            </a:r>
            <a:r>
              <a:rPr lang="es-ES" dirty="0" smtClean="0"/>
              <a:t> bidimensional </a:t>
            </a:r>
            <a:r>
              <a:rPr lang="es-ES" dirty="0" err="1" smtClean="0"/>
              <a:t>analysis</a:t>
            </a:r>
            <a:r>
              <a:rPr lang="es-ES" dirty="0" smtClean="0"/>
              <a:t>: </a:t>
            </a:r>
            <a:r>
              <a:rPr lang="es-ES" dirty="0" err="1" smtClean="0"/>
              <a:t>the</a:t>
            </a:r>
            <a:r>
              <a:rPr lang="es-ES" dirty="0" smtClean="0"/>
              <a:t> IFQ</a:t>
            </a:r>
            <a:r>
              <a:rPr lang="ja-JP" altLang="es-ES" smtClean="0"/>
              <a:t>毬 </a:t>
            </a:r>
            <a:r>
              <a:rPr lang="es-ES" dirty="0" err="1" smtClean="0"/>
              <a:t>index</a:t>
            </a:r>
            <a:r>
              <a:rPr lang="es-ES" dirty="0" smtClean="0"/>
              <a:t>", </a:t>
            </a:r>
            <a:r>
              <a:rPr lang="es-ES" b="1" dirty="0" smtClean="0">
                <a:solidFill>
                  <a:srgbClr val="FF0000"/>
                </a:solidFill>
              </a:rPr>
              <a:t>has </a:t>
            </a:r>
            <a:r>
              <a:rPr lang="es-ES" b="1" dirty="0" err="1" smtClean="0">
                <a:solidFill>
                  <a:srgbClr val="FF0000"/>
                </a:solidFill>
              </a:rPr>
              <a:t>been</a:t>
            </a:r>
            <a:r>
              <a:rPr lang="es-ES" b="1" dirty="0" smtClean="0">
                <a:solidFill>
                  <a:srgbClr val="FF0000"/>
                </a:solidFill>
              </a:rPr>
              <a:t> </a:t>
            </a:r>
            <a:r>
              <a:rPr lang="es-ES" b="1" dirty="0" err="1" smtClean="0">
                <a:solidFill>
                  <a:srgbClr val="FF0000"/>
                </a:solidFill>
              </a:rPr>
              <a:t>rejected</a:t>
            </a:r>
            <a:r>
              <a:rPr lang="es-ES" b="1" dirty="0" smtClean="0">
                <a:solidFill>
                  <a:srgbClr val="FF0000"/>
                </a:solidFill>
              </a:rPr>
              <a:t> </a:t>
            </a:r>
            <a:r>
              <a:rPr lang="es-ES" dirty="0" err="1" smtClean="0"/>
              <a:t>for</a:t>
            </a:r>
            <a:r>
              <a:rPr lang="es-ES" dirty="0" smtClean="0"/>
              <a:t> </a:t>
            </a:r>
            <a:r>
              <a:rPr lang="es-ES" dirty="0" err="1" smtClean="0"/>
              <a:t>publication</a:t>
            </a:r>
            <a:r>
              <a:rPr lang="es-ES" dirty="0" smtClean="0"/>
              <a:t>. </a:t>
            </a:r>
            <a:r>
              <a:rPr lang="es-ES" dirty="0" err="1" smtClean="0"/>
              <a:t>Please</a:t>
            </a:r>
            <a:r>
              <a:rPr lang="es-ES" dirty="0" smtClean="0"/>
              <a:t> </a:t>
            </a:r>
            <a:r>
              <a:rPr lang="es-ES" dirty="0" err="1" smtClean="0"/>
              <a:t>find</a:t>
            </a:r>
            <a:r>
              <a:rPr lang="es-ES" dirty="0" smtClean="0"/>
              <a:t> </a:t>
            </a:r>
            <a:r>
              <a:rPr lang="es-ES" dirty="0" err="1" smtClean="0"/>
              <a:t>the</a:t>
            </a:r>
            <a:r>
              <a:rPr lang="es-ES" dirty="0" smtClean="0"/>
              <a:t> referees' </a:t>
            </a:r>
            <a:r>
              <a:rPr lang="es-ES" dirty="0" err="1" smtClean="0"/>
              <a:t>comments</a:t>
            </a:r>
            <a:r>
              <a:rPr lang="es-ES" dirty="0" smtClean="0"/>
              <a:t> </a:t>
            </a:r>
            <a:r>
              <a:rPr lang="es-ES" dirty="0" err="1" smtClean="0"/>
              <a:t>below</a:t>
            </a:r>
            <a:r>
              <a:rPr lang="es-ES" dirty="0" smtClean="0"/>
              <a:t> </a:t>
            </a:r>
            <a:r>
              <a:rPr lang="es-ES" dirty="0" err="1" smtClean="0"/>
              <a:t>for</a:t>
            </a:r>
            <a:r>
              <a:rPr lang="es-ES" dirty="0" smtClean="0"/>
              <a:t> </a:t>
            </a:r>
            <a:r>
              <a:rPr lang="es-ES" dirty="0" err="1" smtClean="0"/>
              <a:t>your</a:t>
            </a:r>
            <a:r>
              <a:rPr lang="es-ES" dirty="0" smtClean="0"/>
              <a:t> </a:t>
            </a:r>
            <a:r>
              <a:rPr lang="es-ES" dirty="0" err="1" smtClean="0"/>
              <a:t>reference</a:t>
            </a:r>
            <a:r>
              <a:rPr lang="es-ES" dirty="0" smtClean="0"/>
              <a:t>.</a:t>
            </a:r>
            <a:endParaRPr lang="es-ES" dirty="0"/>
          </a:p>
        </p:txBody>
      </p:sp>
      <p:sp>
        <p:nvSpPr>
          <p:cNvPr id="11" name="10 CuadroTexto"/>
          <p:cNvSpPr txBox="1"/>
          <p:nvPr/>
        </p:nvSpPr>
        <p:spPr>
          <a:xfrm>
            <a:off x="1331640" y="3636324"/>
            <a:ext cx="6912768" cy="2062103"/>
          </a:xfrm>
          <a:prstGeom prst="rect">
            <a:avLst/>
          </a:prstGeom>
          <a:solidFill>
            <a:schemeClr val="bg1"/>
          </a:solidFill>
          <a:ln>
            <a:solidFill>
              <a:schemeClr val="tx1">
                <a:lumMod val="95000"/>
                <a:lumOff val="5000"/>
              </a:schemeClr>
            </a:solidFill>
          </a:ln>
        </p:spPr>
        <p:txBody>
          <a:bodyPr wrap="square" rtlCol="0">
            <a:spAutoFit/>
          </a:bodyPr>
          <a:lstStyle/>
          <a:p>
            <a:pPr algn="ctr"/>
            <a:r>
              <a:rPr lang="en-US" b="1" dirty="0" smtClean="0"/>
              <a:t>PRINCIPALES OBJECIONES DE LOS REVISORES</a:t>
            </a:r>
          </a:p>
          <a:p>
            <a:endParaRPr lang="en-US" dirty="0" smtClean="0"/>
          </a:p>
          <a:p>
            <a:r>
              <a:rPr lang="en-US" dirty="0" smtClean="0"/>
              <a:t>There is </a:t>
            </a:r>
            <a:r>
              <a:rPr lang="en-US" dirty="0" smtClean="0">
                <a:solidFill>
                  <a:srgbClr val="FF0000"/>
                </a:solidFill>
              </a:rPr>
              <a:t>no mathematical evidence for the way they aggregate </a:t>
            </a:r>
            <a:r>
              <a:rPr lang="en-US" dirty="0" smtClean="0"/>
              <a:t>the variables to build the composite indicator</a:t>
            </a:r>
          </a:p>
          <a:p>
            <a:r>
              <a:rPr lang="en-US" dirty="0" smtClean="0"/>
              <a:t/>
            </a:r>
            <a:br>
              <a:rPr lang="en-US" dirty="0" smtClean="0"/>
            </a:br>
            <a:r>
              <a:rPr lang="en-US" dirty="0" smtClean="0"/>
              <a:t>The two sets of variables are strongly correlated. </a:t>
            </a:r>
            <a:r>
              <a:rPr lang="en-US" dirty="0" smtClean="0">
                <a:solidFill>
                  <a:srgbClr val="FF0000"/>
                </a:solidFill>
              </a:rPr>
              <a:t>Why not substitute them by factors after a factor analysis</a:t>
            </a:r>
            <a:r>
              <a:rPr lang="en-US" dirty="0" smtClean="0"/>
              <a:t> is performed?</a:t>
            </a:r>
            <a:endParaRPr lang="es-ES" dirty="0"/>
          </a:p>
        </p:txBody>
      </p:sp>
      <p:sp>
        <p:nvSpPr>
          <p:cNvPr id="15" name="14 CuadroTexto"/>
          <p:cNvSpPr txBox="1"/>
          <p:nvPr/>
        </p:nvSpPr>
        <p:spPr>
          <a:xfrm>
            <a:off x="1043608" y="5733256"/>
            <a:ext cx="7344816" cy="923330"/>
          </a:xfrm>
          <a:prstGeom prst="rect">
            <a:avLst/>
          </a:prstGeom>
          <a:solidFill>
            <a:schemeClr val="accent6">
              <a:lumMod val="20000"/>
              <a:lumOff val="80000"/>
            </a:schemeClr>
          </a:solidFill>
        </p:spPr>
        <p:txBody>
          <a:bodyPr wrap="square" rtlCol="0">
            <a:spAutoFit/>
          </a:bodyPr>
          <a:lstStyle/>
          <a:p>
            <a:pPr algn="ctr"/>
            <a:r>
              <a:rPr lang="es-ES" b="1" dirty="0" smtClean="0">
                <a:solidFill>
                  <a:srgbClr val="FF0000"/>
                </a:solidFill>
              </a:rPr>
              <a:t>•  INCLUIMOS ANÁLISIS DE CORRELACIONES PARA JUSTIFICAR CONSTRUCCIÓN INDICADOR</a:t>
            </a:r>
          </a:p>
          <a:p>
            <a:pPr algn="ctr"/>
            <a:r>
              <a:rPr lang="es-ES" b="1" dirty="0" smtClean="0">
                <a:solidFill>
                  <a:srgbClr val="FF0000"/>
                </a:solidFill>
              </a:rPr>
              <a:t>• INCLUIMOS UN ANÁLISIS DE FACTORES</a:t>
            </a:r>
            <a:endParaRPr lang="es-ES"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r"/>
            <a:r>
              <a:rPr lang="es-ES" sz="3600" b="1" dirty="0" smtClean="0">
                <a:solidFill>
                  <a:schemeClr val="tx1">
                    <a:lumMod val="95000"/>
                    <a:lumOff val="5000"/>
                  </a:schemeClr>
                </a:solidFill>
              </a:rPr>
              <a:t>¿Qué es una revista de impacto?</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043608" y="1724025"/>
            <a:ext cx="7010400" cy="170497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259632" y="3356992"/>
            <a:ext cx="6624736" cy="3312368"/>
          </a:xfrm>
          <a:prstGeom prst="rect">
            <a:avLst/>
          </a:prstGeom>
          <a:noFill/>
          <a:ln w="9525">
            <a:noFill/>
            <a:miter lim="800000"/>
            <a:headEnd/>
            <a:tailEnd/>
          </a:ln>
        </p:spPr>
      </p:pic>
      <p:sp>
        <p:nvSpPr>
          <p:cNvPr id="10" name="9 CuadroTexto"/>
          <p:cNvSpPr txBox="1"/>
          <p:nvPr/>
        </p:nvSpPr>
        <p:spPr>
          <a:xfrm>
            <a:off x="72008" y="764704"/>
            <a:ext cx="8964488" cy="954107"/>
          </a:xfrm>
          <a:prstGeom prst="rect">
            <a:avLst/>
          </a:prstGeom>
          <a:noFill/>
        </p:spPr>
        <p:txBody>
          <a:bodyPr wrap="square" rtlCol="0">
            <a:spAutoFit/>
          </a:bodyPr>
          <a:lstStyle/>
          <a:p>
            <a:pPr algn="ctr"/>
            <a:r>
              <a:rPr lang="es-ES" sz="2800" b="1" dirty="0" smtClean="0">
                <a:solidFill>
                  <a:srgbClr val="0070C0"/>
                </a:solidFill>
              </a:rPr>
              <a:t>En arte y humanidades no hay Impactos por lo que podemos considerar que con estar indexadas es suficiente</a:t>
            </a:r>
            <a:endParaRPr lang="es-ES" sz="2800" b="1" dirty="0">
              <a:solidFill>
                <a:srgbClr val="0070C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93183" y="5013176"/>
            <a:ext cx="582473" cy="645443"/>
          </a:xfrm>
          <a:prstGeom prst="rect">
            <a:avLst/>
          </a:prstGeom>
          <a:noFill/>
          <a:ln w="9525">
            <a:noFill/>
            <a:miter lim="800000"/>
            <a:headEnd/>
            <a:tailEnd/>
          </a:ln>
        </p:spPr>
      </p:pic>
      <p:sp>
        <p:nvSpPr>
          <p:cNvPr id="50178" name="Rectangle 4"/>
          <p:cNvSpPr>
            <a:spLocks noGrp="1" noChangeArrowheads="1"/>
          </p:cNvSpPr>
          <p:nvPr/>
        </p:nvSpPr>
        <p:spPr bwMode="auto">
          <a:xfrm>
            <a:off x="0" y="0"/>
            <a:ext cx="9144000" cy="1128713"/>
          </a:xfrm>
          <a:prstGeom prst="rect">
            <a:avLst/>
          </a:prstGeom>
          <a:noFill/>
          <a:ln w="9525">
            <a:noFill/>
            <a:miter lim="800000"/>
            <a:headEnd/>
            <a:tailEnd/>
          </a:ln>
        </p:spPr>
        <p:txBody>
          <a:bodyPr anchor="ctr" anchorCtr="1"/>
          <a:lstStyle/>
          <a:p>
            <a:pPr algn="ctr"/>
            <a:r>
              <a:rPr lang="en-US" sz="3600" b="1">
                <a:solidFill>
                  <a:srgbClr val="FFFFFF"/>
                </a:solidFill>
                <a:latin typeface="Times New Roman" pitchFamily="18" charset="0"/>
              </a:rPr>
              <a:t>Writing a research paper</a:t>
            </a:r>
          </a:p>
        </p:txBody>
      </p:sp>
      <p:sp>
        <p:nvSpPr>
          <p:cNvPr id="5" name="4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r"/>
            <a:r>
              <a:rPr lang="es-ES" sz="3600" b="1" dirty="0" smtClean="0">
                <a:solidFill>
                  <a:schemeClr val="tx1">
                    <a:lumMod val="95000"/>
                    <a:lumOff val="5000"/>
                  </a:schemeClr>
                </a:solidFill>
              </a:rPr>
              <a:t>No tires la toalla: historia de una revisión</a:t>
            </a:r>
            <a:endParaRPr lang="es-ES" sz="3600" b="1" dirty="0">
              <a:solidFill>
                <a:schemeClr val="tx1">
                  <a:lumMod val="95000"/>
                  <a:lumOff val="5000"/>
                </a:schemeClr>
              </a:solidFill>
            </a:endParaRPr>
          </a:p>
        </p:txBody>
      </p:sp>
      <p:pic>
        <p:nvPicPr>
          <p:cNvPr id="6" name="Picture 2"/>
          <p:cNvPicPr>
            <a:picLocks noChangeAspect="1" noChangeArrowheads="1"/>
          </p:cNvPicPr>
          <p:nvPr/>
        </p:nvPicPr>
        <p:blipFill>
          <a:blip r:embed="rId3" cstate="print"/>
          <a:srcRect/>
          <a:stretch>
            <a:fillRect/>
          </a:stretch>
        </p:blipFill>
        <p:spPr bwMode="auto">
          <a:xfrm>
            <a:off x="0" y="0"/>
            <a:ext cx="936104" cy="692696"/>
          </a:xfrm>
          <a:prstGeom prst="rect">
            <a:avLst/>
          </a:prstGeom>
          <a:noFill/>
          <a:ln w="9525">
            <a:noFill/>
            <a:miter lim="800000"/>
            <a:headEnd/>
            <a:tailEnd/>
          </a:ln>
        </p:spPr>
      </p:pic>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p:cNvPicPr>
            <a:picLocks noChangeAspect="1" noChangeArrowheads="1"/>
          </p:cNvPicPr>
          <p:nvPr/>
        </p:nvPicPr>
        <p:blipFill>
          <a:blip r:embed="rId4" cstate="print"/>
          <a:srcRect/>
          <a:stretch>
            <a:fillRect/>
          </a:stretch>
        </p:blipFill>
        <p:spPr bwMode="auto">
          <a:xfrm>
            <a:off x="251521" y="836712"/>
            <a:ext cx="936104" cy="927404"/>
          </a:xfrm>
          <a:prstGeom prst="rect">
            <a:avLst/>
          </a:prstGeom>
          <a:noFill/>
          <a:ln w="9525">
            <a:noFill/>
            <a:miter lim="800000"/>
            <a:headEnd/>
            <a:tailEnd/>
          </a:ln>
        </p:spPr>
      </p:pic>
      <p:sp>
        <p:nvSpPr>
          <p:cNvPr id="16" name="15 CuadroTexto"/>
          <p:cNvSpPr txBox="1"/>
          <p:nvPr/>
        </p:nvSpPr>
        <p:spPr>
          <a:xfrm>
            <a:off x="1331640" y="1083858"/>
            <a:ext cx="6912768" cy="369332"/>
          </a:xfrm>
          <a:prstGeom prst="rect">
            <a:avLst/>
          </a:prstGeom>
          <a:solidFill>
            <a:schemeClr val="tx1">
              <a:lumMod val="95000"/>
              <a:lumOff val="5000"/>
            </a:schemeClr>
          </a:solidFill>
        </p:spPr>
        <p:txBody>
          <a:bodyPr wrap="square" rtlCol="0">
            <a:spAutoFit/>
          </a:bodyPr>
          <a:lstStyle/>
          <a:p>
            <a:r>
              <a:rPr lang="es-ES" dirty="0" smtClean="0">
                <a:solidFill>
                  <a:schemeClr val="bg1"/>
                </a:solidFill>
              </a:rPr>
              <a:t>3º  ENVIO A </a:t>
            </a:r>
            <a:r>
              <a:rPr lang="es-ES" b="1" dirty="0" smtClean="0">
                <a:solidFill>
                  <a:srgbClr val="FFC000"/>
                </a:solidFill>
              </a:rPr>
              <a:t>SCIENTOMETRICS</a:t>
            </a:r>
            <a:endParaRPr lang="es-ES" b="1" dirty="0">
              <a:solidFill>
                <a:srgbClr val="FFC000"/>
              </a:solidFill>
            </a:endParaRPr>
          </a:p>
        </p:txBody>
      </p:sp>
      <p:sp>
        <p:nvSpPr>
          <p:cNvPr id="10" name="9 CuadroTexto"/>
          <p:cNvSpPr txBox="1"/>
          <p:nvPr/>
        </p:nvSpPr>
        <p:spPr>
          <a:xfrm>
            <a:off x="1331640" y="1548092"/>
            <a:ext cx="6912768" cy="2031325"/>
          </a:xfrm>
          <a:prstGeom prst="rect">
            <a:avLst/>
          </a:prstGeom>
          <a:solidFill>
            <a:schemeClr val="bg1"/>
          </a:solidFill>
          <a:ln>
            <a:solidFill>
              <a:schemeClr val="tx1">
                <a:lumMod val="95000"/>
                <a:lumOff val="5000"/>
              </a:schemeClr>
            </a:solidFill>
          </a:ln>
        </p:spPr>
        <p:txBody>
          <a:bodyPr wrap="square" rtlCol="0">
            <a:spAutoFit/>
          </a:bodyPr>
          <a:lstStyle/>
          <a:p>
            <a:pPr algn="ctr"/>
            <a:r>
              <a:rPr lang="en-US" b="1" dirty="0" smtClean="0"/>
              <a:t>RESPUESTA DEL EDITOR</a:t>
            </a:r>
          </a:p>
          <a:p>
            <a:pPr algn="just"/>
            <a:r>
              <a:rPr lang="es-ES" dirty="0" err="1" smtClean="0"/>
              <a:t>We</a:t>
            </a:r>
            <a:r>
              <a:rPr lang="es-ES" dirty="0" smtClean="0"/>
              <a:t> </a:t>
            </a:r>
            <a:r>
              <a:rPr lang="es-ES" dirty="0" err="1" smtClean="0"/>
              <a:t>have</a:t>
            </a:r>
            <a:r>
              <a:rPr lang="es-ES" dirty="0" smtClean="0"/>
              <a:t> </a:t>
            </a:r>
            <a:r>
              <a:rPr lang="es-ES" dirty="0" err="1" smtClean="0"/>
              <a:t>received</a:t>
            </a:r>
            <a:r>
              <a:rPr lang="es-ES" dirty="0" smtClean="0"/>
              <a:t> </a:t>
            </a:r>
            <a:r>
              <a:rPr lang="es-ES" dirty="0" err="1" smtClean="0"/>
              <a:t>the</a:t>
            </a:r>
            <a:r>
              <a:rPr lang="es-ES" dirty="0" smtClean="0"/>
              <a:t> </a:t>
            </a:r>
            <a:r>
              <a:rPr lang="es-ES" dirty="0" err="1" smtClean="0"/>
              <a:t>report</a:t>
            </a:r>
            <a:r>
              <a:rPr lang="es-ES" dirty="0" smtClean="0"/>
              <a:t> </a:t>
            </a:r>
            <a:r>
              <a:rPr lang="es-ES" dirty="0" err="1" smtClean="0"/>
              <a:t>from</a:t>
            </a:r>
            <a:r>
              <a:rPr lang="es-ES" dirty="0" smtClean="0"/>
              <a:t> </a:t>
            </a:r>
            <a:r>
              <a:rPr lang="es-ES" dirty="0" err="1" smtClean="0"/>
              <a:t>our</a:t>
            </a:r>
            <a:r>
              <a:rPr lang="es-ES" dirty="0" smtClean="0"/>
              <a:t> </a:t>
            </a:r>
            <a:r>
              <a:rPr lang="es-ES" dirty="0" err="1" smtClean="0"/>
              <a:t>advisor</a:t>
            </a:r>
            <a:r>
              <a:rPr lang="es-ES" dirty="0" smtClean="0"/>
              <a:t> </a:t>
            </a:r>
            <a:r>
              <a:rPr lang="es-ES" dirty="0" err="1" smtClean="0"/>
              <a:t>on</a:t>
            </a:r>
            <a:r>
              <a:rPr lang="es-ES" dirty="0" smtClean="0"/>
              <a:t> </a:t>
            </a:r>
            <a:r>
              <a:rPr lang="es-ES" dirty="0" err="1" smtClean="0"/>
              <a:t>your</a:t>
            </a:r>
            <a:r>
              <a:rPr lang="es-ES" dirty="0" smtClean="0"/>
              <a:t> </a:t>
            </a:r>
            <a:r>
              <a:rPr lang="es-ES" dirty="0" err="1" smtClean="0"/>
              <a:t>manuscript</a:t>
            </a:r>
            <a:r>
              <a:rPr lang="es-ES" dirty="0" smtClean="0"/>
              <a:t>, "A </a:t>
            </a:r>
            <a:r>
              <a:rPr lang="es-ES" dirty="0" err="1" smtClean="0"/>
              <a:t>methodology</a:t>
            </a:r>
            <a:r>
              <a:rPr lang="es-ES" dirty="0" smtClean="0"/>
              <a:t> </a:t>
            </a:r>
            <a:r>
              <a:rPr lang="es-ES" dirty="0" err="1" smtClean="0"/>
              <a:t>for</a:t>
            </a:r>
            <a:r>
              <a:rPr lang="es-ES" dirty="0" smtClean="0"/>
              <a:t> </a:t>
            </a:r>
            <a:r>
              <a:rPr lang="es-ES" dirty="0" err="1" smtClean="0"/>
              <a:t>Institution-Field</a:t>
            </a:r>
            <a:r>
              <a:rPr lang="es-ES" dirty="0" smtClean="0"/>
              <a:t> ranking </a:t>
            </a:r>
            <a:r>
              <a:rPr lang="es-ES" dirty="0" err="1" smtClean="0"/>
              <a:t>based</a:t>
            </a:r>
            <a:r>
              <a:rPr lang="es-ES" dirty="0" smtClean="0"/>
              <a:t> </a:t>
            </a:r>
            <a:r>
              <a:rPr lang="es-ES" dirty="0" err="1" smtClean="0"/>
              <a:t>on</a:t>
            </a:r>
            <a:r>
              <a:rPr lang="es-ES" dirty="0" smtClean="0"/>
              <a:t> a bidimensional </a:t>
            </a:r>
            <a:r>
              <a:rPr lang="es-ES" dirty="0" err="1" smtClean="0"/>
              <a:t>analysis</a:t>
            </a:r>
            <a:r>
              <a:rPr lang="es-ES" dirty="0" smtClean="0"/>
              <a:t>: </a:t>
            </a:r>
            <a:r>
              <a:rPr lang="es-ES" dirty="0" err="1" smtClean="0"/>
              <a:t>the</a:t>
            </a:r>
            <a:r>
              <a:rPr lang="es-ES" dirty="0" smtClean="0"/>
              <a:t> IFQ</a:t>
            </a:r>
            <a:r>
              <a:rPr lang="ja-JP" altLang="es-ES" smtClean="0"/>
              <a:t>毬 </a:t>
            </a:r>
            <a:r>
              <a:rPr lang="es-ES" dirty="0" err="1" smtClean="0"/>
              <a:t>index</a:t>
            </a:r>
            <a:r>
              <a:rPr lang="es-ES" dirty="0" smtClean="0"/>
              <a:t>", </a:t>
            </a:r>
            <a:r>
              <a:rPr lang="es-ES" dirty="0" err="1" smtClean="0"/>
              <a:t>which</a:t>
            </a:r>
            <a:r>
              <a:rPr lang="es-ES" dirty="0" smtClean="0"/>
              <a:t> </a:t>
            </a:r>
            <a:r>
              <a:rPr lang="es-ES" dirty="0" err="1" smtClean="0"/>
              <a:t>you</a:t>
            </a:r>
            <a:r>
              <a:rPr lang="es-ES" dirty="0" smtClean="0"/>
              <a:t> </a:t>
            </a:r>
            <a:r>
              <a:rPr lang="es-ES" dirty="0" err="1" smtClean="0"/>
              <a:t>submitted</a:t>
            </a:r>
            <a:r>
              <a:rPr lang="es-ES" dirty="0" smtClean="0"/>
              <a:t> </a:t>
            </a:r>
            <a:r>
              <a:rPr lang="es-ES" dirty="0" err="1" smtClean="0"/>
              <a:t>toScientometrics</a:t>
            </a:r>
            <a:r>
              <a:rPr lang="es-ES" dirty="0" smtClean="0"/>
              <a:t>.</a:t>
            </a:r>
            <a:br>
              <a:rPr lang="es-ES" dirty="0" smtClean="0"/>
            </a:br>
            <a:r>
              <a:rPr lang="es-ES" dirty="0" err="1" smtClean="0"/>
              <a:t>Based</a:t>
            </a:r>
            <a:r>
              <a:rPr lang="es-ES" dirty="0" smtClean="0"/>
              <a:t> </a:t>
            </a:r>
            <a:r>
              <a:rPr lang="es-ES" dirty="0" err="1" smtClean="0"/>
              <a:t>on</a:t>
            </a:r>
            <a:r>
              <a:rPr lang="es-ES" dirty="0" smtClean="0"/>
              <a:t> </a:t>
            </a:r>
            <a:r>
              <a:rPr lang="es-ES" dirty="0" err="1" smtClean="0"/>
              <a:t>the</a:t>
            </a:r>
            <a:r>
              <a:rPr lang="es-ES" dirty="0" smtClean="0"/>
              <a:t> </a:t>
            </a:r>
            <a:r>
              <a:rPr lang="es-ES" dirty="0" err="1" smtClean="0"/>
              <a:t>advice</a:t>
            </a:r>
            <a:r>
              <a:rPr lang="es-ES" dirty="0" smtClean="0"/>
              <a:t> </a:t>
            </a:r>
            <a:r>
              <a:rPr lang="es-ES" dirty="0" err="1" smtClean="0"/>
              <a:t>received</a:t>
            </a:r>
            <a:r>
              <a:rPr lang="es-ES" dirty="0" smtClean="0"/>
              <a:t>, I </a:t>
            </a:r>
            <a:r>
              <a:rPr lang="es-ES" dirty="0" err="1" smtClean="0"/>
              <a:t>feel</a:t>
            </a:r>
            <a:r>
              <a:rPr lang="es-ES" dirty="0" smtClean="0"/>
              <a:t> </a:t>
            </a:r>
            <a:r>
              <a:rPr lang="es-ES" dirty="0" err="1" smtClean="0"/>
              <a:t>that</a:t>
            </a:r>
            <a:r>
              <a:rPr lang="es-ES" dirty="0" smtClean="0"/>
              <a:t> </a:t>
            </a:r>
            <a:r>
              <a:rPr lang="es-ES" dirty="0" err="1" smtClean="0"/>
              <a:t>your</a:t>
            </a:r>
            <a:r>
              <a:rPr lang="es-ES" dirty="0" smtClean="0"/>
              <a:t> </a:t>
            </a:r>
            <a:r>
              <a:rPr lang="es-ES" dirty="0" err="1" smtClean="0"/>
              <a:t>manuscript</a:t>
            </a:r>
            <a:r>
              <a:rPr lang="es-ES" dirty="0" smtClean="0"/>
              <a:t> </a:t>
            </a:r>
            <a:r>
              <a:rPr lang="es-ES" dirty="0" err="1" smtClean="0"/>
              <a:t>could</a:t>
            </a:r>
            <a:r>
              <a:rPr lang="es-ES" dirty="0" smtClean="0"/>
              <a:t> </a:t>
            </a:r>
            <a:r>
              <a:rPr lang="es-ES" dirty="0" err="1" smtClean="0"/>
              <a:t>be</a:t>
            </a:r>
            <a:r>
              <a:rPr lang="es-ES" dirty="0" smtClean="0"/>
              <a:t> </a:t>
            </a:r>
            <a:r>
              <a:rPr lang="es-ES" b="1" dirty="0" smtClean="0">
                <a:solidFill>
                  <a:srgbClr val="FF0000"/>
                </a:solidFill>
              </a:rPr>
              <a:t>reconsidered </a:t>
            </a:r>
            <a:r>
              <a:rPr lang="es-ES" b="1" dirty="0" err="1" smtClean="0">
                <a:solidFill>
                  <a:srgbClr val="FF0000"/>
                </a:solidFill>
              </a:rPr>
              <a:t>for</a:t>
            </a:r>
            <a:r>
              <a:rPr lang="es-ES" b="1" dirty="0" smtClean="0">
                <a:solidFill>
                  <a:srgbClr val="FF0000"/>
                </a:solidFill>
              </a:rPr>
              <a:t> </a:t>
            </a:r>
            <a:r>
              <a:rPr lang="es-ES" b="1" dirty="0" err="1" smtClean="0">
                <a:solidFill>
                  <a:srgbClr val="FF0000"/>
                </a:solidFill>
              </a:rPr>
              <a:t>publication</a:t>
            </a:r>
            <a:r>
              <a:rPr lang="es-ES" b="1" dirty="0" smtClean="0">
                <a:solidFill>
                  <a:srgbClr val="FF0000"/>
                </a:solidFill>
              </a:rPr>
              <a:t> </a:t>
            </a:r>
            <a:r>
              <a:rPr lang="es-ES" dirty="0" err="1" smtClean="0"/>
              <a:t>should</a:t>
            </a:r>
            <a:r>
              <a:rPr lang="es-ES" dirty="0" smtClean="0"/>
              <a:t> </a:t>
            </a:r>
            <a:r>
              <a:rPr lang="es-ES" dirty="0" err="1" smtClean="0"/>
              <a:t>you</a:t>
            </a:r>
            <a:r>
              <a:rPr lang="es-ES" dirty="0" smtClean="0"/>
              <a:t> </a:t>
            </a:r>
            <a:r>
              <a:rPr lang="es-ES" dirty="0" err="1" smtClean="0"/>
              <a:t>be</a:t>
            </a:r>
            <a:r>
              <a:rPr lang="es-ES" dirty="0" smtClean="0"/>
              <a:t> </a:t>
            </a:r>
            <a:r>
              <a:rPr lang="es-ES" dirty="0" err="1" smtClean="0"/>
              <a:t>prepared</a:t>
            </a:r>
            <a:r>
              <a:rPr lang="es-ES" dirty="0" smtClean="0"/>
              <a:t> </a:t>
            </a:r>
            <a:r>
              <a:rPr lang="es-ES" b="1" dirty="0" err="1" smtClean="0">
                <a:solidFill>
                  <a:srgbClr val="FF0000"/>
                </a:solidFill>
              </a:rPr>
              <a:t>to</a:t>
            </a:r>
            <a:r>
              <a:rPr lang="es-ES" b="1" dirty="0" smtClean="0">
                <a:solidFill>
                  <a:srgbClr val="FF0000"/>
                </a:solidFill>
              </a:rPr>
              <a:t> </a:t>
            </a:r>
            <a:r>
              <a:rPr lang="es-ES" b="1" dirty="0" err="1" smtClean="0">
                <a:solidFill>
                  <a:srgbClr val="FF0000"/>
                </a:solidFill>
              </a:rPr>
              <a:t>incorporate</a:t>
            </a:r>
            <a:r>
              <a:rPr lang="es-ES" b="1" dirty="0" smtClean="0">
                <a:solidFill>
                  <a:srgbClr val="FF0000"/>
                </a:solidFill>
              </a:rPr>
              <a:t> </a:t>
            </a:r>
            <a:r>
              <a:rPr lang="es-ES" b="1" dirty="0" err="1" smtClean="0">
                <a:solidFill>
                  <a:srgbClr val="FF0000"/>
                </a:solidFill>
              </a:rPr>
              <a:t>major</a:t>
            </a:r>
            <a:r>
              <a:rPr lang="es-ES" b="1" dirty="0" smtClean="0">
                <a:solidFill>
                  <a:srgbClr val="FF0000"/>
                </a:solidFill>
              </a:rPr>
              <a:t> </a:t>
            </a:r>
            <a:r>
              <a:rPr lang="es-ES" b="1" dirty="0" err="1" smtClean="0">
                <a:solidFill>
                  <a:srgbClr val="FF0000"/>
                </a:solidFill>
              </a:rPr>
              <a:t>revisions</a:t>
            </a:r>
            <a:endParaRPr lang="es-ES" b="1" dirty="0" smtClean="0">
              <a:solidFill>
                <a:srgbClr val="FF0000"/>
              </a:solidFill>
            </a:endParaRPr>
          </a:p>
        </p:txBody>
      </p:sp>
      <p:sp>
        <p:nvSpPr>
          <p:cNvPr id="11" name="10 CuadroTexto"/>
          <p:cNvSpPr txBox="1"/>
          <p:nvPr/>
        </p:nvSpPr>
        <p:spPr>
          <a:xfrm>
            <a:off x="1331640" y="3636324"/>
            <a:ext cx="6912768" cy="2031325"/>
          </a:xfrm>
          <a:prstGeom prst="rect">
            <a:avLst/>
          </a:prstGeom>
          <a:solidFill>
            <a:schemeClr val="bg1"/>
          </a:solidFill>
          <a:ln>
            <a:solidFill>
              <a:schemeClr val="tx1">
                <a:lumMod val="95000"/>
                <a:lumOff val="5000"/>
              </a:schemeClr>
            </a:solidFill>
          </a:ln>
        </p:spPr>
        <p:txBody>
          <a:bodyPr wrap="square" rtlCol="0">
            <a:spAutoFit/>
          </a:bodyPr>
          <a:lstStyle/>
          <a:p>
            <a:pPr algn="ctr"/>
            <a:r>
              <a:rPr lang="en-US" b="1" dirty="0" smtClean="0"/>
              <a:t>PRINCIPALES OBJECIONES DE LOS REVISORES</a:t>
            </a:r>
          </a:p>
          <a:p>
            <a:pPr algn="just"/>
            <a:endParaRPr lang="en-US" dirty="0" smtClean="0"/>
          </a:p>
          <a:p>
            <a:pPr algn="just"/>
            <a:r>
              <a:rPr lang="en-US" dirty="0" smtClean="0"/>
              <a:t> Overall the paper is well written, however </a:t>
            </a:r>
            <a:r>
              <a:rPr lang="en-US" dirty="0" smtClean="0">
                <a:solidFill>
                  <a:srgbClr val="FF0000"/>
                </a:solidFill>
              </a:rPr>
              <a:t>I do not think that computer science </a:t>
            </a:r>
            <a:r>
              <a:rPr lang="en-US" dirty="0" smtClean="0"/>
              <a:t>is the appropriate field for the method to be tested. In computer science there is heavy reliance on proceedings papers, not covered by JCR, and only partially by the Web of Science. </a:t>
            </a:r>
            <a:r>
              <a:rPr lang="en-US" dirty="0" smtClean="0">
                <a:solidFill>
                  <a:srgbClr val="FF0000"/>
                </a:solidFill>
              </a:rPr>
              <a:t>It would be good to test the method on additional fields as well.</a:t>
            </a:r>
            <a:endParaRPr lang="es-ES" dirty="0">
              <a:solidFill>
                <a:srgbClr val="FF0000"/>
              </a:solidFill>
            </a:endParaRPr>
          </a:p>
        </p:txBody>
      </p:sp>
      <p:sp>
        <p:nvSpPr>
          <p:cNvPr id="15" name="14 CuadroTexto"/>
          <p:cNvSpPr txBox="1"/>
          <p:nvPr/>
        </p:nvSpPr>
        <p:spPr>
          <a:xfrm>
            <a:off x="1043608" y="5733256"/>
            <a:ext cx="7344816" cy="923330"/>
          </a:xfrm>
          <a:prstGeom prst="rect">
            <a:avLst/>
          </a:prstGeom>
          <a:solidFill>
            <a:schemeClr val="accent6">
              <a:lumMod val="20000"/>
              <a:lumOff val="80000"/>
            </a:schemeClr>
          </a:solidFill>
        </p:spPr>
        <p:txBody>
          <a:bodyPr wrap="square" rtlCol="0">
            <a:spAutoFit/>
          </a:bodyPr>
          <a:lstStyle/>
          <a:p>
            <a:pPr algn="ctr"/>
            <a:r>
              <a:rPr lang="es-ES" b="1" dirty="0" smtClean="0">
                <a:solidFill>
                  <a:srgbClr val="FF0000"/>
                </a:solidFill>
              </a:rPr>
              <a:t>•REALIZAMOS TODO EL ESTUDIO EXACTAMENTE IGUAL INCLUYENDO AHOR UN NUEVO CAMPO CIENTÍFICO CON ANÁLISIS PARA UNIVERSIDADDES ESPAÑOLAS E INTERNACIONALES</a:t>
            </a:r>
            <a:endParaRPr lang="es-ES" b="1"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838530" y="4005064"/>
            <a:ext cx="565118" cy="668685"/>
          </a:xfrm>
          <a:prstGeom prst="rect">
            <a:avLst/>
          </a:prstGeom>
          <a:noFill/>
          <a:ln w="9525">
            <a:noFill/>
            <a:miter lim="800000"/>
            <a:headEnd/>
            <a:tailEnd/>
          </a:ln>
        </p:spPr>
      </p:pic>
      <p:sp>
        <p:nvSpPr>
          <p:cNvPr id="50178" name="Rectangle 4"/>
          <p:cNvSpPr>
            <a:spLocks noGrp="1" noChangeArrowheads="1"/>
          </p:cNvSpPr>
          <p:nvPr/>
        </p:nvSpPr>
        <p:spPr bwMode="auto">
          <a:xfrm>
            <a:off x="0" y="0"/>
            <a:ext cx="9144000" cy="1128713"/>
          </a:xfrm>
          <a:prstGeom prst="rect">
            <a:avLst/>
          </a:prstGeom>
          <a:noFill/>
          <a:ln w="9525">
            <a:noFill/>
            <a:miter lim="800000"/>
            <a:headEnd/>
            <a:tailEnd/>
          </a:ln>
        </p:spPr>
        <p:txBody>
          <a:bodyPr anchor="ctr" anchorCtr="1"/>
          <a:lstStyle/>
          <a:p>
            <a:pPr algn="ctr"/>
            <a:r>
              <a:rPr lang="en-US" sz="3600" b="1">
                <a:solidFill>
                  <a:srgbClr val="FFFFFF"/>
                </a:solidFill>
                <a:latin typeface="Times New Roman" pitchFamily="18" charset="0"/>
              </a:rPr>
              <a:t>Writing a research paper</a:t>
            </a:r>
          </a:p>
        </p:txBody>
      </p:sp>
      <p:sp>
        <p:nvSpPr>
          <p:cNvPr id="5" name="4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r"/>
            <a:r>
              <a:rPr lang="es-ES" sz="3600" b="1" dirty="0" smtClean="0">
                <a:solidFill>
                  <a:schemeClr val="tx1">
                    <a:lumMod val="95000"/>
                    <a:lumOff val="5000"/>
                  </a:schemeClr>
                </a:solidFill>
              </a:rPr>
              <a:t>No tires la toalla: historia de una revisión</a:t>
            </a:r>
            <a:endParaRPr lang="es-ES" sz="3600" b="1" dirty="0">
              <a:solidFill>
                <a:schemeClr val="tx1">
                  <a:lumMod val="95000"/>
                  <a:lumOff val="5000"/>
                </a:schemeClr>
              </a:solidFill>
            </a:endParaRPr>
          </a:p>
        </p:txBody>
      </p:sp>
      <p:pic>
        <p:nvPicPr>
          <p:cNvPr id="6" name="Picture 2"/>
          <p:cNvPicPr>
            <a:picLocks noChangeAspect="1" noChangeArrowheads="1"/>
          </p:cNvPicPr>
          <p:nvPr/>
        </p:nvPicPr>
        <p:blipFill>
          <a:blip r:embed="rId3" cstate="print"/>
          <a:srcRect/>
          <a:stretch>
            <a:fillRect/>
          </a:stretch>
        </p:blipFill>
        <p:spPr bwMode="auto">
          <a:xfrm>
            <a:off x="0" y="0"/>
            <a:ext cx="936104" cy="692696"/>
          </a:xfrm>
          <a:prstGeom prst="rect">
            <a:avLst/>
          </a:prstGeom>
          <a:noFill/>
          <a:ln w="9525">
            <a:noFill/>
            <a:miter lim="800000"/>
            <a:headEnd/>
            <a:tailEnd/>
          </a:ln>
        </p:spPr>
      </p:pic>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p:cNvPicPr>
            <a:picLocks noChangeAspect="1" noChangeArrowheads="1"/>
          </p:cNvPicPr>
          <p:nvPr/>
        </p:nvPicPr>
        <p:blipFill>
          <a:blip r:embed="rId4" cstate="print"/>
          <a:srcRect/>
          <a:stretch>
            <a:fillRect/>
          </a:stretch>
        </p:blipFill>
        <p:spPr bwMode="auto">
          <a:xfrm>
            <a:off x="251521" y="836712"/>
            <a:ext cx="936104" cy="927404"/>
          </a:xfrm>
          <a:prstGeom prst="rect">
            <a:avLst/>
          </a:prstGeom>
          <a:noFill/>
          <a:ln w="9525">
            <a:noFill/>
            <a:miter lim="800000"/>
            <a:headEnd/>
            <a:tailEnd/>
          </a:ln>
        </p:spPr>
      </p:pic>
      <p:sp>
        <p:nvSpPr>
          <p:cNvPr id="16" name="15 CuadroTexto"/>
          <p:cNvSpPr txBox="1"/>
          <p:nvPr/>
        </p:nvSpPr>
        <p:spPr>
          <a:xfrm>
            <a:off x="1331640" y="1083858"/>
            <a:ext cx="6912768" cy="369332"/>
          </a:xfrm>
          <a:prstGeom prst="rect">
            <a:avLst/>
          </a:prstGeom>
          <a:solidFill>
            <a:schemeClr val="tx1">
              <a:lumMod val="95000"/>
              <a:lumOff val="5000"/>
            </a:schemeClr>
          </a:solidFill>
        </p:spPr>
        <p:txBody>
          <a:bodyPr wrap="square" rtlCol="0">
            <a:spAutoFit/>
          </a:bodyPr>
          <a:lstStyle/>
          <a:p>
            <a:r>
              <a:rPr lang="es-ES" dirty="0" smtClean="0">
                <a:solidFill>
                  <a:schemeClr val="bg1"/>
                </a:solidFill>
              </a:rPr>
              <a:t>4º  ENVIO A </a:t>
            </a:r>
            <a:r>
              <a:rPr lang="es-ES" b="1" dirty="0" smtClean="0">
                <a:solidFill>
                  <a:srgbClr val="FFC000"/>
                </a:solidFill>
              </a:rPr>
              <a:t>SCIENTOMETRICS</a:t>
            </a:r>
            <a:r>
              <a:rPr lang="es-ES" dirty="0" smtClean="0">
                <a:solidFill>
                  <a:schemeClr val="bg1"/>
                </a:solidFill>
              </a:rPr>
              <a:t> DEL PAPER CON CAMBIOS</a:t>
            </a:r>
            <a:endParaRPr lang="es-ES" dirty="0">
              <a:solidFill>
                <a:schemeClr val="bg1"/>
              </a:solidFill>
            </a:endParaRPr>
          </a:p>
        </p:txBody>
      </p:sp>
      <p:sp>
        <p:nvSpPr>
          <p:cNvPr id="10" name="9 CuadroTexto"/>
          <p:cNvSpPr txBox="1"/>
          <p:nvPr/>
        </p:nvSpPr>
        <p:spPr>
          <a:xfrm>
            <a:off x="1331640" y="1548092"/>
            <a:ext cx="6912768" cy="1477328"/>
          </a:xfrm>
          <a:prstGeom prst="rect">
            <a:avLst/>
          </a:prstGeom>
          <a:solidFill>
            <a:schemeClr val="bg1"/>
          </a:solidFill>
          <a:ln>
            <a:solidFill>
              <a:schemeClr val="tx1">
                <a:lumMod val="95000"/>
                <a:lumOff val="5000"/>
              </a:schemeClr>
            </a:solidFill>
          </a:ln>
        </p:spPr>
        <p:txBody>
          <a:bodyPr wrap="square" rtlCol="0">
            <a:spAutoFit/>
          </a:bodyPr>
          <a:lstStyle/>
          <a:p>
            <a:pPr algn="ctr"/>
            <a:r>
              <a:rPr lang="en-US" b="1" dirty="0" smtClean="0"/>
              <a:t>RESPUESTA DEL EDITOR</a:t>
            </a:r>
          </a:p>
          <a:p>
            <a:pPr algn="ctr"/>
            <a:endParaRPr lang="en-US" b="1" dirty="0" smtClean="0"/>
          </a:p>
          <a:p>
            <a:pPr algn="ctr"/>
            <a:r>
              <a:rPr lang="es-ES" dirty="0" err="1" smtClean="0"/>
              <a:t>We</a:t>
            </a:r>
            <a:r>
              <a:rPr lang="es-ES" dirty="0" smtClean="0"/>
              <a:t> are </a:t>
            </a:r>
            <a:r>
              <a:rPr lang="es-ES" dirty="0" err="1" smtClean="0"/>
              <a:t>pleased</a:t>
            </a:r>
            <a:r>
              <a:rPr lang="es-ES" dirty="0" smtClean="0"/>
              <a:t> </a:t>
            </a:r>
            <a:r>
              <a:rPr lang="es-ES" dirty="0" err="1" smtClean="0"/>
              <a:t>to</a:t>
            </a:r>
            <a:r>
              <a:rPr lang="es-ES" dirty="0" smtClean="0"/>
              <a:t> </a:t>
            </a:r>
            <a:r>
              <a:rPr lang="es-ES" dirty="0" err="1" smtClean="0"/>
              <a:t>inform</a:t>
            </a:r>
            <a:r>
              <a:rPr lang="es-ES" dirty="0" smtClean="0"/>
              <a:t> </a:t>
            </a:r>
            <a:r>
              <a:rPr lang="es-ES" dirty="0" err="1" smtClean="0"/>
              <a:t>you</a:t>
            </a:r>
            <a:r>
              <a:rPr lang="es-ES" dirty="0" smtClean="0"/>
              <a:t> </a:t>
            </a:r>
            <a:r>
              <a:rPr lang="es-ES" dirty="0" err="1" smtClean="0"/>
              <a:t>that</a:t>
            </a:r>
            <a:r>
              <a:rPr lang="es-ES" dirty="0" smtClean="0"/>
              <a:t> </a:t>
            </a:r>
            <a:r>
              <a:rPr lang="es-ES" dirty="0" err="1" smtClean="0"/>
              <a:t>your</a:t>
            </a:r>
            <a:r>
              <a:rPr lang="es-ES" dirty="0" smtClean="0"/>
              <a:t> </a:t>
            </a:r>
            <a:r>
              <a:rPr lang="es-ES" dirty="0" err="1" smtClean="0"/>
              <a:t>manuscript</a:t>
            </a:r>
            <a:r>
              <a:rPr lang="es-ES" dirty="0" smtClean="0"/>
              <a:t>, "A </a:t>
            </a:r>
            <a:r>
              <a:rPr lang="es-ES" dirty="0" err="1" smtClean="0"/>
              <a:t>methodology</a:t>
            </a:r>
            <a:r>
              <a:rPr lang="es-ES" dirty="0" smtClean="0"/>
              <a:t> </a:t>
            </a:r>
            <a:r>
              <a:rPr lang="es-ES" dirty="0" err="1" smtClean="0"/>
              <a:t>for</a:t>
            </a:r>
            <a:r>
              <a:rPr lang="es-ES" dirty="0" smtClean="0"/>
              <a:t> </a:t>
            </a:r>
            <a:r>
              <a:rPr lang="es-ES" dirty="0" err="1" smtClean="0"/>
              <a:t>Institution-Field</a:t>
            </a:r>
            <a:r>
              <a:rPr lang="es-ES" dirty="0" smtClean="0"/>
              <a:t> ranking </a:t>
            </a:r>
            <a:r>
              <a:rPr lang="es-ES" dirty="0" err="1" smtClean="0"/>
              <a:t>based</a:t>
            </a:r>
            <a:r>
              <a:rPr lang="es-ES" dirty="0" smtClean="0"/>
              <a:t> </a:t>
            </a:r>
            <a:r>
              <a:rPr lang="es-ES" dirty="0" err="1" smtClean="0"/>
              <a:t>on</a:t>
            </a:r>
            <a:r>
              <a:rPr lang="es-ES" dirty="0" smtClean="0"/>
              <a:t> a bidimensional </a:t>
            </a:r>
            <a:r>
              <a:rPr lang="es-ES" dirty="0" err="1" smtClean="0"/>
              <a:t>analysis</a:t>
            </a:r>
            <a:r>
              <a:rPr lang="es-ES" dirty="0" smtClean="0"/>
              <a:t>: </a:t>
            </a:r>
            <a:r>
              <a:rPr lang="es-ES" dirty="0" err="1" smtClean="0"/>
              <a:t>the</a:t>
            </a:r>
            <a:r>
              <a:rPr lang="es-ES" dirty="0" smtClean="0"/>
              <a:t> IFQ2-</a:t>
            </a:r>
            <a:r>
              <a:rPr lang="ja-JP" altLang="es-ES" smtClean="0"/>
              <a:t> </a:t>
            </a:r>
            <a:r>
              <a:rPr lang="es-ES" dirty="0" err="1" smtClean="0"/>
              <a:t>index</a:t>
            </a:r>
            <a:r>
              <a:rPr lang="es-ES" dirty="0" smtClean="0"/>
              <a:t>", has </a:t>
            </a:r>
            <a:r>
              <a:rPr lang="es-ES" dirty="0" err="1" smtClean="0"/>
              <a:t>been</a:t>
            </a:r>
            <a:r>
              <a:rPr lang="es-ES" dirty="0" smtClean="0"/>
              <a:t> </a:t>
            </a:r>
            <a:r>
              <a:rPr lang="es-ES" dirty="0" err="1" smtClean="0"/>
              <a:t>accepted</a:t>
            </a:r>
            <a:r>
              <a:rPr lang="es-ES" dirty="0" smtClean="0"/>
              <a:t> </a:t>
            </a:r>
            <a:r>
              <a:rPr lang="es-ES" dirty="0" err="1" smtClean="0"/>
              <a:t>for</a:t>
            </a:r>
            <a:r>
              <a:rPr lang="es-ES" dirty="0" smtClean="0"/>
              <a:t> </a:t>
            </a:r>
            <a:r>
              <a:rPr lang="es-ES" dirty="0" err="1" smtClean="0"/>
              <a:t>publication</a:t>
            </a:r>
            <a:r>
              <a:rPr lang="es-ES" dirty="0" smtClean="0"/>
              <a:t> </a:t>
            </a:r>
            <a:r>
              <a:rPr lang="es-ES" dirty="0" err="1" smtClean="0"/>
              <a:t>inScientometrics</a:t>
            </a:r>
            <a:r>
              <a:rPr lang="es-ES" dirty="0" smtClean="0"/>
              <a:t>.</a:t>
            </a:r>
            <a:endParaRPr lang="en-US" b="1" dirty="0" smtClean="0"/>
          </a:p>
        </p:txBody>
      </p:sp>
      <p:sp>
        <p:nvSpPr>
          <p:cNvPr id="11" name="10 CuadroTexto"/>
          <p:cNvSpPr txBox="1"/>
          <p:nvPr/>
        </p:nvSpPr>
        <p:spPr>
          <a:xfrm>
            <a:off x="1331640" y="3212976"/>
            <a:ext cx="6912768" cy="1477328"/>
          </a:xfrm>
          <a:prstGeom prst="rect">
            <a:avLst/>
          </a:prstGeom>
          <a:solidFill>
            <a:schemeClr val="bg1"/>
          </a:solidFill>
          <a:ln>
            <a:solidFill>
              <a:schemeClr val="tx1">
                <a:lumMod val="95000"/>
                <a:lumOff val="5000"/>
              </a:schemeClr>
            </a:solidFill>
          </a:ln>
        </p:spPr>
        <p:txBody>
          <a:bodyPr wrap="square" rtlCol="0">
            <a:spAutoFit/>
          </a:bodyPr>
          <a:lstStyle/>
          <a:p>
            <a:pPr algn="ctr"/>
            <a:r>
              <a:rPr lang="en-US" b="1" dirty="0" smtClean="0"/>
              <a:t>Y POR FIN UN REVISOR CONTENTO</a:t>
            </a:r>
          </a:p>
          <a:p>
            <a:endParaRPr lang="en-US" dirty="0" smtClean="0"/>
          </a:p>
          <a:p>
            <a:r>
              <a:rPr lang="en-US" dirty="0" smtClean="0"/>
              <a:t>Reviewer: I am completely satisfied with the revision. I am impressed that the authors added an additional field (Chemistry) to back up their findings.</a:t>
            </a:r>
            <a:endParaRPr lang="es-ES" dirty="0"/>
          </a:p>
        </p:txBody>
      </p:sp>
      <p:pic>
        <p:nvPicPr>
          <p:cNvPr id="7170" name="Picture 2"/>
          <p:cNvPicPr>
            <a:picLocks noChangeAspect="1" noChangeArrowheads="1"/>
          </p:cNvPicPr>
          <p:nvPr/>
        </p:nvPicPr>
        <p:blipFill>
          <a:blip r:embed="rId5" cstate="print"/>
          <a:srcRect/>
          <a:stretch>
            <a:fillRect/>
          </a:stretch>
        </p:blipFill>
        <p:spPr bwMode="auto">
          <a:xfrm>
            <a:off x="683568" y="5151834"/>
            <a:ext cx="7846110" cy="1517526"/>
          </a:xfrm>
          <a:prstGeom prst="rect">
            <a:avLst/>
          </a:prstGeom>
          <a:noFill/>
          <a:ln w="9525">
            <a:solidFill>
              <a:schemeClr val="accent6">
                <a:lumMod val="60000"/>
                <a:lumOff val="40000"/>
              </a:schemeClr>
            </a:solid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355976" y="2693819"/>
            <a:ext cx="4392488" cy="830997"/>
          </a:xfrm>
          <a:prstGeom prst="rect">
            <a:avLst/>
          </a:prstGeom>
          <a:noFill/>
          <a:ln>
            <a:solidFill>
              <a:schemeClr val="bg1"/>
            </a:solidFill>
          </a:ln>
        </p:spPr>
        <p:txBody>
          <a:bodyPr wrap="square" rtlCol="0">
            <a:spAutoFit/>
          </a:bodyPr>
          <a:lstStyle/>
          <a:p>
            <a:pPr algn="ctr"/>
            <a:r>
              <a:rPr lang="es-ES" sz="4800" b="1" dirty="0" smtClean="0"/>
              <a:t>¿Preguntas?</a:t>
            </a:r>
            <a:endParaRPr lang="es-ES" sz="4800" dirty="0"/>
          </a:p>
        </p:txBody>
      </p:sp>
      <p:pic>
        <p:nvPicPr>
          <p:cNvPr id="7" name="6 Imagen" descr="publishing080922_560.jpg"/>
          <p:cNvPicPr>
            <a:picLocks noChangeAspect="1"/>
          </p:cNvPicPr>
          <p:nvPr/>
        </p:nvPicPr>
        <p:blipFill>
          <a:blip r:embed="rId2" cstate="print"/>
          <a:stretch>
            <a:fillRect/>
          </a:stretch>
        </p:blipFill>
        <p:spPr>
          <a:xfrm>
            <a:off x="539552" y="2060848"/>
            <a:ext cx="3747120" cy="2509232"/>
          </a:xfrm>
          <a:prstGeom prst="rect">
            <a:avLst/>
          </a:prstGeom>
        </p:spPr>
      </p:pic>
      <p:sp>
        <p:nvSpPr>
          <p:cNvPr id="10" name="9 Rectángulo"/>
          <p:cNvSpPr/>
          <p:nvPr/>
        </p:nvSpPr>
        <p:spPr>
          <a:xfrm>
            <a:off x="4355976" y="3419708"/>
            <a:ext cx="4392488" cy="400110"/>
          </a:xfrm>
          <a:prstGeom prst="rect">
            <a:avLst/>
          </a:prstGeom>
          <a:ln>
            <a:solidFill>
              <a:schemeClr val="bg1"/>
            </a:solidFill>
          </a:ln>
        </p:spPr>
        <p:txBody>
          <a:bodyPr wrap="square">
            <a:spAutoFit/>
          </a:bodyPr>
          <a:lstStyle/>
          <a:p>
            <a:pPr algn="ctr"/>
            <a:r>
              <a:rPr lang="es-ES" sz="2000" b="1" dirty="0" smtClean="0">
                <a:solidFill>
                  <a:srgbClr val="FF0000"/>
                </a:solidFill>
              </a:rPr>
              <a:t>torressalinas@gmail.com  </a:t>
            </a:r>
            <a:endParaRPr lang="es-ES" sz="20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¿Qué es el Factor de Impacto?</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251520" y="836712"/>
            <a:ext cx="8676456" cy="576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2008" y="44624"/>
            <a:ext cx="8964488" cy="646331"/>
          </a:xfrm>
          <a:prstGeom prst="rect">
            <a:avLst/>
          </a:prstGeom>
          <a:noFill/>
          <a:ln>
            <a:solidFill>
              <a:schemeClr val="tx1">
                <a:lumMod val="95000"/>
                <a:lumOff val="5000"/>
              </a:schemeClr>
            </a:solidFill>
          </a:ln>
        </p:spPr>
        <p:txBody>
          <a:bodyPr wrap="square" rtlCol="0">
            <a:spAutoFit/>
          </a:bodyPr>
          <a:lstStyle/>
          <a:p>
            <a:pPr algn="r"/>
            <a:r>
              <a:rPr lang="es-ES" sz="3600" b="1" dirty="0" smtClean="0">
                <a:solidFill>
                  <a:schemeClr val="tx1">
                    <a:lumMod val="95000"/>
                    <a:lumOff val="5000"/>
                  </a:schemeClr>
                </a:solidFill>
              </a:rPr>
              <a:t>Revistas </a:t>
            </a:r>
            <a:r>
              <a:rPr lang="es-ES" sz="3600" b="1" dirty="0" smtClean="0">
                <a:solidFill>
                  <a:srgbClr val="FF0000"/>
                </a:solidFill>
              </a:rPr>
              <a:t>de</a:t>
            </a:r>
            <a:r>
              <a:rPr lang="es-ES" sz="3600" b="1" dirty="0" smtClean="0">
                <a:solidFill>
                  <a:schemeClr val="tx1">
                    <a:lumMod val="95000"/>
                    <a:lumOff val="5000"/>
                  </a:schemeClr>
                </a:solidFill>
              </a:rPr>
              <a:t> impacto. Revistas </a:t>
            </a:r>
            <a:r>
              <a:rPr lang="es-ES" sz="3600" b="1" dirty="0" smtClean="0">
                <a:solidFill>
                  <a:srgbClr val="FF0000"/>
                </a:solidFill>
              </a:rPr>
              <a:t>con</a:t>
            </a:r>
            <a:r>
              <a:rPr lang="es-ES" sz="3600" b="1" dirty="0" smtClean="0">
                <a:solidFill>
                  <a:schemeClr val="tx1">
                    <a:lumMod val="95000"/>
                    <a:lumOff val="5000"/>
                  </a:schemeClr>
                </a:solidFill>
              </a:rPr>
              <a:t> impacto</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0" y="44624"/>
            <a:ext cx="936104" cy="69269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051720" y="836712"/>
            <a:ext cx="4962525" cy="5779393"/>
          </a:xfrm>
          <a:prstGeom prst="rect">
            <a:avLst/>
          </a:prstGeom>
          <a:noFill/>
          <a:ln w="9525">
            <a:noFill/>
            <a:miter lim="800000"/>
            <a:headEnd/>
            <a:tailEnd/>
          </a:ln>
        </p:spPr>
      </p:pic>
      <p:sp>
        <p:nvSpPr>
          <p:cNvPr id="11" name="10 CuadroTexto"/>
          <p:cNvSpPr txBox="1"/>
          <p:nvPr/>
        </p:nvSpPr>
        <p:spPr>
          <a:xfrm rot="16200000">
            <a:off x="-1497867" y="3522204"/>
            <a:ext cx="5832649" cy="461665"/>
          </a:xfrm>
          <a:prstGeom prst="rect">
            <a:avLst/>
          </a:prstGeom>
          <a:noFill/>
        </p:spPr>
        <p:txBody>
          <a:bodyPr wrap="square" rtlCol="0">
            <a:spAutoFit/>
          </a:bodyPr>
          <a:lstStyle/>
          <a:p>
            <a:r>
              <a:rPr lang="es-ES" sz="2400" b="1" dirty="0" smtClean="0"/>
              <a:t>JCR Allergy  en 2009. Ranking IF – 21 revistas </a:t>
            </a:r>
            <a:endParaRPr lang="es-ES" sz="2400" b="1" dirty="0"/>
          </a:p>
        </p:txBody>
      </p:sp>
      <p:sp>
        <p:nvSpPr>
          <p:cNvPr id="14" name="13 Rectángulo"/>
          <p:cNvSpPr/>
          <p:nvPr/>
        </p:nvSpPr>
        <p:spPr>
          <a:xfrm>
            <a:off x="7020272" y="1628800"/>
            <a:ext cx="504056" cy="12241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Rectángulo"/>
          <p:cNvSpPr/>
          <p:nvPr/>
        </p:nvSpPr>
        <p:spPr>
          <a:xfrm>
            <a:off x="7020272" y="2852936"/>
            <a:ext cx="504056" cy="12241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16" name="15 Rectángulo"/>
          <p:cNvSpPr/>
          <p:nvPr/>
        </p:nvSpPr>
        <p:spPr>
          <a:xfrm>
            <a:off x="7020272" y="4077072"/>
            <a:ext cx="504056" cy="1224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17" name="16 Rectángulo"/>
          <p:cNvSpPr/>
          <p:nvPr/>
        </p:nvSpPr>
        <p:spPr>
          <a:xfrm>
            <a:off x="7020272" y="5301208"/>
            <a:ext cx="504056" cy="1224136"/>
          </a:xfrm>
          <a:prstGeom prst="rect">
            <a:avLst/>
          </a:prstGeom>
          <a:solidFill>
            <a:srgbClr val="E7F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18" name="17 CuadroTexto"/>
          <p:cNvSpPr txBox="1"/>
          <p:nvPr/>
        </p:nvSpPr>
        <p:spPr>
          <a:xfrm>
            <a:off x="7596336" y="2060848"/>
            <a:ext cx="720080" cy="369332"/>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1º Q</a:t>
            </a:r>
            <a:endParaRPr lang="es-ES" b="1" dirty="0">
              <a:effectLst>
                <a:outerShdw blurRad="38100" dist="38100" dir="2700000" algn="tl">
                  <a:srgbClr val="000000">
                    <a:alpha val="43137"/>
                  </a:srgbClr>
                </a:outerShdw>
              </a:effectLst>
            </a:endParaRPr>
          </a:p>
        </p:txBody>
      </p:sp>
      <p:sp>
        <p:nvSpPr>
          <p:cNvPr id="19" name="18 CuadroTexto"/>
          <p:cNvSpPr txBox="1"/>
          <p:nvPr/>
        </p:nvSpPr>
        <p:spPr>
          <a:xfrm>
            <a:off x="7596336" y="3140968"/>
            <a:ext cx="720080" cy="369332"/>
          </a:xfrm>
          <a:prstGeom prst="rect">
            <a:avLst/>
          </a:prstGeom>
          <a:noFill/>
        </p:spPr>
        <p:txBody>
          <a:bodyPr wrap="square" rtlCol="0">
            <a:spAutoFit/>
          </a:bodyPr>
          <a:lstStyle/>
          <a:p>
            <a:r>
              <a:rPr lang="es-ES" b="1" dirty="0">
                <a:effectLst>
                  <a:outerShdw blurRad="38100" dist="38100" dir="2700000" algn="tl">
                    <a:srgbClr val="000000">
                      <a:alpha val="43137"/>
                    </a:srgbClr>
                  </a:outerShdw>
                </a:effectLst>
              </a:rPr>
              <a:t>2</a:t>
            </a:r>
            <a:r>
              <a:rPr lang="es-ES" b="1" dirty="0" smtClean="0">
                <a:effectLst>
                  <a:outerShdw blurRad="38100" dist="38100" dir="2700000" algn="tl">
                    <a:srgbClr val="000000">
                      <a:alpha val="43137"/>
                    </a:srgbClr>
                  </a:outerShdw>
                </a:effectLst>
              </a:rPr>
              <a:t>º Q</a:t>
            </a:r>
            <a:endParaRPr lang="es-ES" b="1" dirty="0">
              <a:effectLst>
                <a:outerShdw blurRad="38100" dist="38100" dir="2700000" algn="tl">
                  <a:srgbClr val="000000">
                    <a:alpha val="43137"/>
                  </a:srgbClr>
                </a:outerShdw>
              </a:effectLst>
            </a:endParaRPr>
          </a:p>
        </p:txBody>
      </p:sp>
      <p:sp>
        <p:nvSpPr>
          <p:cNvPr id="20" name="19 CuadroTexto"/>
          <p:cNvSpPr txBox="1"/>
          <p:nvPr/>
        </p:nvSpPr>
        <p:spPr>
          <a:xfrm>
            <a:off x="7596336" y="4437112"/>
            <a:ext cx="720080" cy="369332"/>
          </a:xfrm>
          <a:prstGeom prst="rect">
            <a:avLst/>
          </a:prstGeom>
          <a:noFill/>
        </p:spPr>
        <p:txBody>
          <a:bodyPr wrap="square" rtlCol="0">
            <a:spAutoFit/>
          </a:bodyPr>
          <a:lstStyle/>
          <a:p>
            <a:r>
              <a:rPr lang="es-ES" b="1" dirty="0">
                <a:effectLst>
                  <a:outerShdw blurRad="38100" dist="38100" dir="2700000" algn="tl">
                    <a:srgbClr val="000000">
                      <a:alpha val="43137"/>
                    </a:srgbClr>
                  </a:outerShdw>
                </a:effectLst>
              </a:rPr>
              <a:t>3</a:t>
            </a:r>
            <a:r>
              <a:rPr lang="es-ES" b="1" dirty="0" smtClean="0">
                <a:effectLst>
                  <a:outerShdw blurRad="38100" dist="38100" dir="2700000" algn="tl">
                    <a:srgbClr val="000000">
                      <a:alpha val="43137"/>
                    </a:srgbClr>
                  </a:outerShdw>
                </a:effectLst>
              </a:rPr>
              <a:t>º Q</a:t>
            </a:r>
            <a:endParaRPr lang="es-ES" b="1" dirty="0">
              <a:effectLst>
                <a:outerShdw blurRad="38100" dist="38100" dir="2700000" algn="tl">
                  <a:srgbClr val="000000">
                    <a:alpha val="43137"/>
                  </a:srgbClr>
                </a:outerShdw>
              </a:effectLst>
            </a:endParaRPr>
          </a:p>
        </p:txBody>
      </p:sp>
      <p:sp>
        <p:nvSpPr>
          <p:cNvPr id="21" name="20 CuadroTexto"/>
          <p:cNvSpPr txBox="1"/>
          <p:nvPr/>
        </p:nvSpPr>
        <p:spPr>
          <a:xfrm>
            <a:off x="7596336" y="5661248"/>
            <a:ext cx="720080" cy="369332"/>
          </a:xfrm>
          <a:prstGeom prst="rect">
            <a:avLst/>
          </a:prstGeom>
          <a:noFill/>
        </p:spPr>
        <p:txBody>
          <a:bodyPr wrap="square" rtlCol="0">
            <a:spAutoFit/>
          </a:bodyPr>
          <a:lstStyle/>
          <a:p>
            <a:r>
              <a:rPr lang="es-ES" b="1" dirty="0">
                <a:effectLst>
                  <a:outerShdw blurRad="38100" dist="38100" dir="2700000" algn="tl">
                    <a:srgbClr val="000000">
                      <a:alpha val="43137"/>
                    </a:srgbClr>
                  </a:outerShdw>
                </a:effectLst>
              </a:rPr>
              <a:t>4</a:t>
            </a:r>
            <a:r>
              <a:rPr lang="es-ES" b="1" dirty="0" smtClean="0">
                <a:effectLst>
                  <a:outerShdw blurRad="38100" dist="38100" dir="2700000" algn="tl">
                    <a:srgbClr val="000000">
                      <a:alpha val="43137"/>
                    </a:srgbClr>
                  </a:outerShdw>
                </a:effectLst>
              </a:rPr>
              <a:t>º Q</a:t>
            </a:r>
            <a:endParaRPr lang="es-E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7504" y="44624"/>
            <a:ext cx="8964488" cy="646331"/>
          </a:xfrm>
          <a:prstGeom prst="rect">
            <a:avLst/>
          </a:prstGeom>
          <a:noFill/>
          <a:ln>
            <a:solidFill>
              <a:schemeClr val="tx1">
                <a:lumMod val="95000"/>
                <a:lumOff val="5000"/>
              </a:schemeClr>
            </a:solidFill>
          </a:ln>
        </p:spPr>
        <p:txBody>
          <a:bodyPr wrap="square" rtlCol="0">
            <a:spAutoFit/>
          </a:bodyPr>
          <a:lstStyle/>
          <a:p>
            <a:pPr algn="r"/>
            <a:r>
              <a:rPr lang="es-ES" sz="3600" b="1" dirty="0" smtClean="0">
                <a:solidFill>
                  <a:schemeClr val="tx1">
                    <a:lumMod val="95000"/>
                    <a:lumOff val="5000"/>
                  </a:schemeClr>
                </a:solidFill>
              </a:rPr>
              <a:t>Revistas </a:t>
            </a:r>
            <a:r>
              <a:rPr lang="es-ES" sz="3600" b="1" dirty="0" smtClean="0">
                <a:solidFill>
                  <a:srgbClr val="FF0000"/>
                </a:solidFill>
              </a:rPr>
              <a:t>de</a:t>
            </a:r>
            <a:r>
              <a:rPr lang="es-ES" sz="3600" b="1" dirty="0" smtClean="0">
                <a:solidFill>
                  <a:schemeClr val="tx1">
                    <a:lumMod val="95000"/>
                    <a:lumOff val="5000"/>
                  </a:schemeClr>
                </a:solidFill>
              </a:rPr>
              <a:t> impacto. Revistas </a:t>
            </a:r>
            <a:r>
              <a:rPr lang="es-ES" sz="3600" b="1" dirty="0" smtClean="0">
                <a:solidFill>
                  <a:srgbClr val="FF0000"/>
                </a:solidFill>
              </a:rPr>
              <a:t>con</a:t>
            </a:r>
            <a:r>
              <a:rPr lang="es-ES" sz="3600" b="1" dirty="0" smtClean="0">
                <a:solidFill>
                  <a:schemeClr val="tx1">
                    <a:lumMod val="95000"/>
                    <a:lumOff val="5000"/>
                  </a:schemeClr>
                </a:solidFill>
              </a:rPr>
              <a:t> impacto</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0" y="0"/>
            <a:ext cx="936104" cy="692696"/>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827584" y="2132856"/>
            <a:ext cx="7661363" cy="4126383"/>
          </a:xfrm>
          <a:prstGeom prst="rect">
            <a:avLst/>
          </a:prstGeom>
          <a:noFill/>
          <a:ln w="9525">
            <a:noFill/>
            <a:miter lim="800000"/>
            <a:headEnd/>
            <a:tailEnd/>
          </a:ln>
        </p:spPr>
      </p:pic>
      <p:sp>
        <p:nvSpPr>
          <p:cNvPr id="23" name="22 CuadroTexto"/>
          <p:cNvSpPr txBox="1"/>
          <p:nvPr/>
        </p:nvSpPr>
        <p:spPr>
          <a:xfrm>
            <a:off x="0" y="980728"/>
            <a:ext cx="8964488" cy="1323439"/>
          </a:xfrm>
          <a:prstGeom prst="rect">
            <a:avLst/>
          </a:prstGeom>
          <a:noFill/>
        </p:spPr>
        <p:txBody>
          <a:bodyPr wrap="square" rtlCol="0">
            <a:spAutoFit/>
          </a:bodyPr>
          <a:lstStyle/>
          <a:p>
            <a:pPr algn="ctr"/>
            <a:r>
              <a:rPr lang="es-ES" sz="2800" b="1" dirty="0" smtClean="0">
                <a:solidFill>
                  <a:srgbClr val="0070C0"/>
                </a:solidFill>
              </a:rPr>
              <a:t>Revistas Españolas en el JCR. ¿Revistas de Impacto?</a:t>
            </a:r>
          </a:p>
          <a:p>
            <a:pPr algn="ctr"/>
            <a:r>
              <a:rPr lang="es-ES" sz="2400" b="1" dirty="0" smtClean="0">
                <a:solidFill>
                  <a:srgbClr val="0070C0"/>
                </a:solidFill>
              </a:rPr>
              <a:t>Factor de Impacto de algunas revistas españolas en el JCR de 2009</a:t>
            </a:r>
          </a:p>
          <a:p>
            <a:pPr algn="ctr"/>
            <a:endParaRPr lang="es-ES" sz="2800" b="1"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2008" y="44624"/>
            <a:ext cx="8964488" cy="646331"/>
          </a:xfrm>
          <a:prstGeom prst="rect">
            <a:avLst/>
          </a:prstGeom>
          <a:noFill/>
          <a:ln>
            <a:solidFill>
              <a:schemeClr val="tx1">
                <a:lumMod val="95000"/>
                <a:lumOff val="5000"/>
              </a:schemeClr>
            </a:solidFill>
          </a:ln>
        </p:spPr>
        <p:txBody>
          <a:bodyPr wrap="square" rtlCol="0">
            <a:spAutoFit/>
          </a:bodyPr>
          <a:lstStyle/>
          <a:p>
            <a:pPr algn="ctr"/>
            <a:r>
              <a:rPr lang="es-ES" sz="3600" b="1" dirty="0" smtClean="0">
                <a:solidFill>
                  <a:schemeClr val="tx1">
                    <a:lumMod val="95000"/>
                    <a:lumOff val="5000"/>
                  </a:schemeClr>
                </a:solidFill>
              </a:rPr>
              <a:t>Entonces un indicador de qué?</a:t>
            </a:r>
            <a:endParaRPr lang="es-ES" sz="3600" b="1" dirty="0">
              <a:solidFill>
                <a:schemeClr val="tx1">
                  <a:lumMod val="95000"/>
                  <a:lumOff val="5000"/>
                </a:schemeClr>
              </a:solidFill>
            </a:endParaRPr>
          </a:p>
        </p:txBody>
      </p:sp>
      <p:sp>
        <p:nvSpPr>
          <p:cNvPr id="7" name="6 Rectángulo"/>
          <p:cNvSpPr/>
          <p:nvPr/>
        </p:nvSpPr>
        <p:spPr>
          <a:xfrm>
            <a:off x="107504" y="764704"/>
            <a:ext cx="8856984"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0" y="44624"/>
            <a:ext cx="936104" cy="692696"/>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2195736" y="836910"/>
            <a:ext cx="5760640" cy="1583978"/>
          </a:xfrm>
          <a:prstGeom prst="rect">
            <a:avLst/>
          </a:prstGeom>
          <a:noFill/>
          <a:ln w="9525">
            <a:noFill/>
            <a:miter lim="800000"/>
            <a:headEnd/>
            <a:tailEnd/>
          </a:ln>
        </p:spPr>
      </p:pic>
      <p:sp>
        <p:nvSpPr>
          <p:cNvPr id="22" name="21 CuadroTexto"/>
          <p:cNvSpPr txBox="1"/>
          <p:nvPr/>
        </p:nvSpPr>
        <p:spPr>
          <a:xfrm>
            <a:off x="179512" y="2492896"/>
            <a:ext cx="8712968" cy="4585871"/>
          </a:xfrm>
          <a:prstGeom prst="rect">
            <a:avLst/>
          </a:prstGeom>
          <a:noFill/>
        </p:spPr>
        <p:txBody>
          <a:bodyPr wrap="square" rtlCol="0">
            <a:spAutoFit/>
          </a:bodyPr>
          <a:lstStyle/>
          <a:p>
            <a:r>
              <a:rPr lang="es-ES" sz="2000" b="1" dirty="0" smtClean="0"/>
              <a:t>• Todo los investigadores aspiran y necesitan publicar gran parte de su producción científica en revistas de “Alto Impacto”</a:t>
            </a:r>
          </a:p>
          <a:p>
            <a:r>
              <a:rPr lang="es-ES" sz="2000" b="1" dirty="0" smtClean="0"/>
              <a:t>• Son revistas globales, nos enfrentamos a científicos de todo el mundo</a:t>
            </a:r>
          </a:p>
          <a:p>
            <a:r>
              <a:rPr lang="es-ES" sz="2000" b="1" dirty="0" smtClean="0"/>
              <a:t>• Reciben muchos manuscritos por lo que tienen por tanto tasas de rechazo más elevadas.</a:t>
            </a:r>
          </a:p>
          <a:p>
            <a:r>
              <a:rPr lang="es-ES" sz="2000" b="1" dirty="0" smtClean="0"/>
              <a:t>• Los procesos de revisión son más duros, más exigentes y realizados por los mejores expertos del área.</a:t>
            </a:r>
          </a:p>
          <a:p>
            <a:endParaRPr lang="es-ES" sz="2000" b="1" dirty="0" smtClean="0"/>
          </a:p>
          <a:p>
            <a:pPr algn="ctr"/>
            <a:r>
              <a:rPr lang="es-ES" sz="2000" b="1" dirty="0" smtClean="0"/>
              <a:t>Al contar con más recepción de manuscritos tienen más donde seleccionar y más posibilidades de contar con los mejores papers del área, que suelen ser los más citados, por tanto lo que más reconocimiento reciben,  por tanto alcanzan un IF más elevado. </a:t>
            </a:r>
            <a:r>
              <a:rPr lang="es-ES" sz="2000" b="1" i="1" dirty="0" smtClean="0"/>
              <a:t>Delgado López-</a:t>
            </a:r>
            <a:r>
              <a:rPr lang="es-ES" sz="2000" b="1" i="1" dirty="0" err="1" smtClean="0"/>
              <a:t>Cózar</a:t>
            </a:r>
            <a:r>
              <a:rPr lang="es-ES" sz="2000" b="1" i="1" dirty="0" smtClean="0"/>
              <a:t> </a:t>
            </a:r>
            <a:r>
              <a:rPr lang="es-ES" sz="2000" b="1" dirty="0" smtClean="0"/>
              <a:t>define el IF como un indicador de </a:t>
            </a:r>
            <a:r>
              <a:rPr lang="es-ES" sz="3200" b="1" dirty="0" smtClean="0">
                <a:solidFill>
                  <a:srgbClr val="FF0000"/>
                </a:solidFill>
              </a:rPr>
              <a:t>competitividad</a:t>
            </a:r>
          </a:p>
          <a:p>
            <a:endParaRPr lang="es-ES" sz="2000"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1870</TotalTime>
  <Words>2762</Words>
  <Application>Microsoft Office PowerPoint</Application>
  <PresentationFormat>Presentación en pantalla (4:3)</PresentationFormat>
  <Paragraphs>315</Paragraphs>
  <Slides>52</Slides>
  <Notes>1</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dc:creator>
  <cp:lastModifiedBy>Torres-Salinas</cp:lastModifiedBy>
  <cp:revision>74</cp:revision>
  <dcterms:created xsi:type="dcterms:W3CDTF">2011-05-08T15:42:54Z</dcterms:created>
  <dcterms:modified xsi:type="dcterms:W3CDTF">2011-11-04T08:09:53Z</dcterms:modified>
</cp:coreProperties>
</file>