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80" r:id="rId3"/>
    <p:sldId id="279" r:id="rId4"/>
    <p:sldId id="264" r:id="rId5"/>
    <p:sldId id="259" r:id="rId6"/>
    <p:sldId id="261" r:id="rId7"/>
    <p:sldId id="263" r:id="rId8"/>
    <p:sldId id="262" r:id="rId9"/>
    <p:sldId id="266" r:id="rId10"/>
    <p:sldId id="257"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65" r:id="rId24"/>
    <p:sldId id="281" r:id="rId25"/>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555" autoAdjust="0"/>
    <p:restoredTop sz="94694"/>
  </p:normalViewPr>
  <p:slideViewPr>
    <p:cSldViewPr snapToGrid="0">
      <p:cViewPr varScale="1">
        <p:scale>
          <a:sx n="121" d="100"/>
          <a:sy n="121" d="100"/>
        </p:scale>
        <p:origin x="61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_rels/data3.xml.rels><?xml version="1.0" encoding="UTF-8" standalone="yes"?>
<Relationships xmlns="http://schemas.openxmlformats.org/package/2006/relationships"><Relationship Id="rId1" Type="http://schemas.openxmlformats.org/officeDocument/2006/relationships/hyperlink" Target="https://www.sutori.com/" TargetMode="External"/></Relationships>
</file>

<file path=ppt/diagrams/_rels/drawing3.xml.rels><?xml version="1.0" encoding="UTF-8" standalone="yes"?>
<Relationships xmlns="http://schemas.openxmlformats.org/package/2006/relationships"><Relationship Id="rId1" Type="http://schemas.openxmlformats.org/officeDocument/2006/relationships/hyperlink" Target="https://www.sutori.com/" TargetMode="Externa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1636FA-433C-483A-9D9C-F75EBE618A6C}" type="doc">
      <dgm:prSet loTypeId="urn:microsoft.com/office/officeart/2005/8/layout/vList2" loCatId="list" qsTypeId="urn:microsoft.com/office/officeart/2005/8/quickstyle/simple5" qsCatId="simple" csTypeId="urn:microsoft.com/office/officeart/2005/8/colors/accent0_1" csCatId="mainScheme"/>
      <dgm:spPr/>
      <dgm:t>
        <a:bodyPr/>
        <a:lstStyle/>
        <a:p>
          <a:endParaRPr lang="es-MX"/>
        </a:p>
      </dgm:t>
    </dgm:pt>
    <dgm:pt modelId="{241442E0-533F-4AE3-91CB-2A53FDC2CCBC}">
      <dgm:prSet/>
      <dgm:spPr/>
      <dgm:t>
        <a:bodyPr/>
        <a:lstStyle/>
        <a:p>
          <a:r>
            <a:rPr lang="es-MX">
              <a:latin typeface="Arial" panose="020B0604020202020204" pitchFamily="34" charset="0"/>
              <a:cs typeface="Arial" panose="020B0604020202020204" pitchFamily="34" charset="0"/>
            </a:rPr>
            <a:t>La asignatura fortalece el pensamiento crítico al </a:t>
          </a:r>
          <a:r>
            <a:rPr lang="es-MX" b="1">
              <a:latin typeface="Arial" panose="020B0604020202020204" pitchFamily="34" charset="0"/>
              <a:cs typeface="Arial" panose="020B0604020202020204" pitchFamily="34" charset="0"/>
            </a:rPr>
            <a:t>promover</a:t>
          </a:r>
          <a:r>
            <a:rPr lang="es-MX">
              <a:latin typeface="Arial" panose="020B0604020202020204" pitchFamily="34" charset="0"/>
              <a:cs typeface="Arial" panose="020B0604020202020204" pitchFamily="34" charset="0"/>
            </a:rPr>
            <a:t> un entorno de aprendizaje reflexivo, participativo y colaborativo que permita </a:t>
          </a:r>
          <a:r>
            <a:rPr lang="es-MX" b="1">
              <a:latin typeface="Arial" panose="020B0604020202020204" pitchFamily="34" charset="0"/>
              <a:cs typeface="Arial" panose="020B0604020202020204" pitchFamily="34" charset="0"/>
            </a:rPr>
            <a:t>comprender</a:t>
          </a:r>
          <a:r>
            <a:rPr lang="es-MX">
              <a:latin typeface="Arial" panose="020B0604020202020204" pitchFamily="34" charset="0"/>
              <a:cs typeface="Arial" panose="020B0604020202020204" pitchFamily="34" charset="0"/>
            </a:rPr>
            <a:t> rigurosamente las bases teóricas, históricas y metodológicas de la Investigación-Acción Participativa Crítica (IAPC), sus tradiciones, discursos, arquitecturas de la práctica y ciclos reflexivos. A través de la lectura especializada, el análisis situado y la discusión dialógica, el estudiantado </a:t>
          </a:r>
          <a:r>
            <a:rPr lang="es-MX" b="1">
              <a:latin typeface="Arial" panose="020B0604020202020204" pitchFamily="34" charset="0"/>
              <a:cs typeface="Arial" panose="020B0604020202020204" pitchFamily="34" charset="0"/>
            </a:rPr>
            <a:t>desarrolla</a:t>
          </a:r>
          <a:r>
            <a:rPr lang="es-MX">
              <a:latin typeface="Arial" panose="020B0604020202020204" pitchFamily="34" charset="0"/>
              <a:cs typeface="Arial" panose="020B0604020202020204" pitchFamily="34" charset="0"/>
            </a:rPr>
            <a:t> capacidades para mejorar la toma de decisiones, </a:t>
          </a:r>
          <a:r>
            <a:rPr lang="es-MX" b="1">
              <a:latin typeface="Arial" panose="020B0604020202020204" pitchFamily="34" charset="0"/>
              <a:cs typeface="Arial" panose="020B0604020202020204" pitchFamily="34" charset="0"/>
            </a:rPr>
            <a:t>resolver problemas </a:t>
          </a:r>
          <a:r>
            <a:rPr lang="es-MX">
              <a:latin typeface="Arial" panose="020B0604020202020204" pitchFamily="34" charset="0"/>
              <a:cs typeface="Arial" panose="020B0604020202020204" pitchFamily="34" charset="0"/>
            </a:rPr>
            <a:t>con creatividad e identificar patrones, relaciones causales y soluciones innovadoras ante desafíos educativos complejos.</a:t>
          </a:r>
        </a:p>
      </dgm:t>
    </dgm:pt>
    <dgm:pt modelId="{D5E94E7D-2313-4D90-BC88-4C71268F4344}" type="parTrans" cxnId="{2AF85A14-2324-4806-8520-4C0DF578BD4B}">
      <dgm:prSet/>
      <dgm:spPr/>
      <dgm:t>
        <a:bodyPr/>
        <a:lstStyle/>
        <a:p>
          <a:endParaRPr lang="es-MX"/>
        </a:p>
      </dgm:t>
    </dgm:pt>
    <dgm:pt modelId="{5F4E4439-1C48-4475-9838-05357378571D}" type="sibTrans" cxnId="{2AF85A14-2324-4806-8520-4C0DF578BD4B}">
      <dgm:prSet/>
      <dgm:spPr/>
      <dgm:t>
        <a:bodyPr/>
        <a:lstStyle/>
        <a:p>
          <a:endParaRPr lang="es-MX"/>
        </a:p>
      </dgm:t>
    </dgm:pt>
    <dgm:pt modelId="{759F6EA4-7DC6-4E21-BE6F-D1E84CD40B50}">
      <dgm:prSet/>
      <dgm:spPr/>
      <dgm:t>
        <a:bodyPr/>
        <a:lstStyle/>
        <a:p>
          <a:r>
            <a:rPr lang="es-MX"/>
            <a:t>Mediante la aplicación del método IAPC, las y los participantes fortalecen su pensamiento estructurado y su escucha activa, al tiempo que desarrollan habilidades psicomotoras y técnicas relacionadas con la observación participante, el registro sistemático, la codificación, la categorización y el diseño de acciones transformadoras utilizando bitácoras, matrices analíticas y diagramas visuales. Este proceso fomenta una sensibilidad ética, relacional y corresponsable frente a las realidades educativas.</a:t>
          </a:r>
        </a:p>
      </dgm:t>
    </dgm:pt>
    <dgm:pt modelId="{E4C9D0FF-AB28-4B5B-8DC4-291990F1419B}" type="parTrans" cxnId="{03CEEBC3-01A1-4613-AE4D-7F35C430DBA9}">
      <dgm:prSet/>
      <dgm:spPr/>
      <dgm:t>
        <a:bodyPr/>
        <a:lstStyle/>
        <a:p>
          <a:endParaRPr lang="es-MX"/>
        </a:p>
      </dgm:t>
    </dgm:pt>
    <dgm:pt modelId="{44890C08-9F8D-479E-B8B2-FFC1459FB369}" type="sibTrans" cxnId="{03CEEBC3-01A1-4613-AE4D-7F35C430DBA9}">
      <dgm:prSet/>
      <dgm:spPr/>
      <dgm:t>
        <a:bodyPr/>
        <a:lstStyle/>
        <a:p>
          <a:endParaRPr lang="es-MX"/>
        </a:p>
      </dgm:t>
    </dgm:pt>
    <dgm:pt modelId="{18D5A330-4DB3-42D7-A816-6BEFE423DC5B}" type="pres">
      <dgm:prSet presAssocID="{991636FA-433C-483A-9D9C-F75EBE618A6C}" presName="linear" presStyleCnt="0">
        <dgm:presLayoutVars>
          <dgm:animLvl val="lvl"/>
          <dgm:resizeHandles val="exact"/>
        </dgm:presLayoutVars>
      </dgm:prSet>
      <dgm:spPr/>
    </dgm:pt>
    <dgm:pt modelId="{AC5FD80E-9288-419E-9E24-3FFF54DE17D2}" type="pres">
      <dgm:prSet presAssocID="{241442E0-533F-4AE3-91CB-2A53FDC2CCBC}" presName="parentText" presStyleLbl="node1" presStyleIdx="0" presStyleCnt="2">
        <dgm:presLayoutVars>
          <dgm:chMax val="0"/>
          <dgm:bulletEnabled val="1"/>
        </dgm:presLayoutVars>
      </dgm:prSet>
      <dgm:spPr/>
    </dgm:pt>
    <dgm:pt modelId="{C6855A59-1B39-4F2D-B982-572993C8F71D}" type="pres">
      <dgm:prSet presAssocID="{5F4E4439-1C48-4475-9838-05357378571D}" presName="spacer" presStyleCnt="0"/>
      <dgm:spPr/>
    </dgm:pt>
    <dgm:pt modelId="{545C0801-1C32-4C8E-8213-11239393B7F3}" type="pres">
      <dgm:prSet presAssocID="{759F6EA4-7DC6-4E21-BE6F-D1E84CD40B50}" presName="parentText" presStyleLbl="node1" presStyleIdx="1" presStyleCnt="2">
        <dgm:presLayoutVars>
          <dgm:chMax val="0"/>
          <dgm:bulletEnabled val="1"/>
        </dgm:presLayoutVars>
      </dgm:prSet>
      <dgm:spPr/>
    </dgm:pt>
  </dgm:ptLst>
  <dgm:cxnLst>
    <dgm:cxn modelId="{D774D306-E987-4E07-A910-62CE9309FE51}" type="presOf" srcId="{241442E0-533F-4AE3-91CB-2A53FDC2CCBC}" destId="{AC5FD80E-9288-419E-9E24-3FFF54DE17D2}" srcOrd="0" destOrd="0" presId="urn:microsoft.com/office/officeart/2005/8/layout/vList2"/>
    <dgm:cxn modelId="{2AF85A14-2324-4806-8520-4C0DF578BD4B}" srcId="{991636FA-433C-483A-9D9C-F75EBE618A6C}" destId="{241442E0-533F-4AE3-91CB-2A53FDC2CCBC}" srcOrd="0" destOrd="0" parTransId="{D5E94E7D-2313-4D90-BC88-4C71268F4344}" sibTransId="{5F4E4439-1C48-4475-9838-05357378571D}"/>
    <dgm:cxn modelId="{9BF2EB1A-428F-4EB9-B1D7-DD18CAC97F9E}" type="presOf" srcId="{991636FA-433C-483A-9D9C-F75EBE618A6C}" destId="{18D5A330-4DB3-42D7-A816-6BEFE423DC5B}" srcOrd="0" destOrd="0" presId="urn:microsoft.com/office/officeart/2005/8/layout/vList2"/>
    <dgm:cxn modelId="{CB91953D-8FF2-40C0-BE40-CCB7FDEEF3CF}" type="presOf" srcId="{759F6EA4-7DC6-4E21-BE6F-D1E84CD40B50}" destId="{545C0801-1C32-4C8E-8213-11239393B7F3}" srcOrd="0" destOrd="0" presId="urn:microsoft.com/office/officeart/2005/8/layout/vList2"/>
    <dgm:cxn modelId="{03CEEBC3-01A1-4613-AE4D-7F35C430DBA9}" srcId="{991636FA-433C-483A-9D9C-F75EBE618A6C}" destId="{759F6EA4-7DC6-4E21-BE6F-D1E84CD40B50}" srcOrd="1" destOrd="0" parTransId="{E4C9D0FF-AB28-4B5B-8DC4-291990F1419B}" sibTransId="{44890C08-9F8D-479E-B8B2-FFC1459FB369}"/>
    <dgm:cxn modelId="{378ECD66-10EC-428A-9E7D-D0D3120C482C}" type="presParOf" srcId="{18D5A330-4DB3-42D7-A816-6BEFE423DC5B}" destId="{AC5FD80E-9288-419E-9E24-3FFF54DE17D2}" srcOrd="0" destOrd="0" presId="urn:microsoft.com/office/officeart/2005/8/layout/vList2"/>
    <dgm:cxn modelId="{6169E8C2-16D3-4381-B5DE-7DBDD20FD14B}" type="presParOf" srcId="{18D5A330-4DB3-42D7-A816-6BEFE423DC5B}" destId="{C6855A59-1B39-4F2D-B982-572993C8F71D}" srcOrd="1" destOrd="0" presId="urn:microsoft.com/office/officeart/2005/8/layout/vList2"/>
    <dgm:cxn modelId="{5CECA9F9-B3A9-4F27-845E-9235FFB50DE0}" type="presParOf" srcId="{18D5A330-4DB3-42D7-A816-6BEFE423DC5B}" destId="{545C0801-1C32-4C8E-8213-11239393B7F3}"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676E649-0068-4F3C-95B2-AB2E7852C765}" type="doc">
      <dgm:prSet loTypeId="urn:microsoft.com/office/officeart/2005/8/layout/vList2" loCatId="list" qsTypeId="urn:microsoft.com/office/officeart/2005/8/quickstyle/simple5" qsCatId="simple" csTypeId="urn:microsoft.com/office/officeart/2005/8/colors/accent0_1" csCatId="mainScheme"/>
      <dgm:spPr/>
      <dgm:t>
        <a:bodyPr/>
        <a:lstStyle/>
        <a:p>
          <a:endParaRPr lang="es-MX"/>
        </a:p>
      </dgm:t>
    </dgm:pt>
    <dgm:pt modelId="{CE4508AC-460C-419E-B72D-EEB46D5746BE}">
      <dgm:prSet/>
      <dgm:spPr/>
      <dgm:t>
        <a:bodyPr/>
        <a:lstStyle/>
        <a:p>
          <a:pPr>
            <a:lnSpc>
              <a:spcPct val="100000"/>
            </a:lnSpc>
          </a:pPr>
          <a:r>
            <a:rPr lang="es-MX" dirty="0">
              <a:latin typeface="Arial" panose="020B0604020202020204" pitchFamily="34" charset="0"/>
              <a:cs typeface="Arial" panose="020B0604020202020204" pitchFamily="34" charset="0"/>
            </a:rPr>
            <a:t>Sintetizar críticamente los resultados preliminares del proceso de Investigación-Acción Participativa Crítica incluyendo la tabla de consistencia, el diagrama visual del ciclo, la matriz analítica y la propuesta de acción transformadora para diseñar una presentación (Diapositivas) oral clara, organizada y fundamentada que comunique con precisión los hallazgos y decisiones metodológicas, para fortalecer habilidades de diálogo democrático, escucha activa, empatía, respeto mutuo y corresponsabilidad al interactuar con la comunidad académica en un espacio de retroalimentación crítica y colaborativa orientado a mejorar colectivamente la investigación y la práctica educativa.</a:t>
          </a:r>
        </a:p>
      </dgm:t>
    </dgm:pt>
    <dgm:pt modelId="{D08390D9-471D-46D9-AD3A-B05DC6D50FC6}" type="parTrans" cxnId="{26E797EE-2B11-4B3D-90A1-D76CB7A9D346}">
      <dgm:prSet/>
      <dgm:spPr/>
      <dgm:t>
        <a:bodyPr/>
        <a:lstStyle/>
        <a:p>
          <a:endParaRPr lang="es-MX"/>
        </a:p>
      </dgm:t>
    </dgm:pt>
    <dgm:pt modelId="{40F4C764-0BD7-4407-A4ED-7A90893AEDBD}" type="sibTrans" cxnId="{26E797EE-2B11-4B3D-90A1-D76CB7A9D346}">
      <dgm:prSet/>
      <dgm:spPr/>
      <dgm:t>
        <a:bodyPr/>
        <a:lstStyle/>
        <a:p>
          <a:endParaRPr lang="es-MX"/>
        </a:p>
      </dgm:t>
    </dgm:pt>
    <dgm:pt modelId="{2073A1CE-D08A-440E-A834-E793024D30EB}" type="pres">
      <dgm:prSet presAssocID="{3676E649-0068-4F3C-95B2-AB2E7852C765}" presName="linear" presStyleCnt="0">
        <dgm:presLayoutVars>
          <dgm:animLvl val="lvl"/>
          <dgm:resizeHandles val="exact"/>
        </dgm:presLayoutVars>
      </dgm:prSet>
      <dgm:spPr/>
    </dgm:pt>
    <dgm:pt modelId="{4CFD78A3-9124-4BDF-8182-69535301AAFB}" type="pres">
      <dgm:prSet presAssocID="{CE4508AC-460C-419E-B72D-EEB46D5746BE}" presName="parentText" presStyleLbl="node1" presStyleIdx="0" presStyleCnt="1">
        <dgm:presLayoutVars>
          <dgm:chMax val="0"/>
          <dgm:bulletEnabled val="1"/>
        </dgm:presLayoutVars>
      </dgm:prSet>
      <dgm:spPr/>
    </dgm:pt>
  </dgm:ptLst>
  <dgm:cxnLst>
    <dgm:cxn modelId="{73B27473-6D1B-46CA-8F6B-1437019A3998}" type="presOf" srcId="{CE4508AC-460C-419E-B72D-EEB46D5746BE}" destId="{4CFD78A3-9124-4BDF-8182-69535301AAFB}" srcOrd="0" destOrd="0" presId="urn:microsoft.com/office/officeart/2005/8/layout/vList2"/>
    <dgm:cxn modelId="{16AF5DBD-01B7-4AEF-AFD1-A8691C65BE5F}" type="presOf" srcId="{3676E649-0068-4F3C-95B2-AB2E7852C765}" destId="{2073A1CE-D08A-440E-A834-E793024D30EB}" srcOrd="0" destOrd="0" presId="urn:microsoft.com/office/officeart/2005/8/layout/vList2"/>
    <dgm:cxn modelId="{26E797EE-2B11-4B3D-90A1-D76CB7A9D346}" srcId="{3676E649-0068-4F3C-95B2-AB2E7852C765}" destId="{CE4508AC-460C-419E-B72D-EEB46D5746BE}" srcOrd="0" destOrd="0" parTransId="{D08390D9-471D-46D9-AD3A-B05DC6D50FC6}" sibTransId="{40F4C764-0BD7-4407-A4ED-7A90893AEDBD}"/>
    <dgm:cxn modelId="{6EC20F08-4CE3-426C-833C-D9A4A9F8CF73}" type="presParOf" srcId="{2073A1CE-D08A-440E-A834-E793024D30EB}" destId="{4CFD78A3-9124-4BDF-8182-69535301AAFB}"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EC6E2A8-6950-4D17-86CC-1D811031CC8E}" type="doc">
      <dgm:prSet loTypeId="urn:microsoft.com/office/officeart/2005/8/layout/vList2" loCatId="list" qsTypeId="urn:microsoft.com/office/officeart/2005/8/quickstyle/simple5" qsCatId="simple" csTypeId="urn:microsoft.com/office/officeart/2005/8/colors/accent0_1" csCatId="mainScheme"/>
      <dgm:spPr/>
      <dgm:t>
        <a:bodyPr/>
        <a:lstStyle/>
        <a:p>
          <a:endParaRPr lang="es-MX"/>
        </a:p>
      </dgm:t>
    </dgm:pt>
    <dgm:pt modelId="{5AED697E-0085-4781-B5C4-5EC0011811E1}">
      <dgm:prSet/>
      <dgm:spPr/>
      <dgm:t>
        <a:bodyPr/>
        <a:lstStyle/>
        <a:p>
          <a:pPr>
            <a:lnSpc>
              <a:spcPct val="100000"/>
            </a:lnSpc>
          </a:pPr>
          <a:r>
            <a:rPr lang="es-MX" dirty="0">
              <a:latin typeface="Arial" panose="020B0604020202020204" pitchFamily="34" charset="0"/>
              <a:cs typeface="Arial" panose="020B0604020202020204" pitchFamily="34" charset="0"/>
            </a:rPr>
            <a:t>Integrar  las ADAS para organizar un portafolio de evidencias claro, coherente, estético y estructurado que refleje el proceso completo de Investigación-Acción Participativa Crítica, fortaleciendo la conciencia ética, la identidad como docente-investigador, la responsabilidad profesional y la valoración del aprendizaje colaborativo alcanzado en la comunidad académica durante el semestre.</a:t>
          </a:r>
        </a:p>
      </dgm:t>
    </dgm:pt>
    <dgm:pt modelId="{62689B8D-C5E0-4CA6-992E-9B302D45143B}" type="parTrans" cxnId="{0AE42097-FB9F-4DF7-8443-81F7A2F33E6A}">
      <dgm:prSet/>
      <dgm:spPr/>
      <dgm:t>
        <a:bodyPr/>
        <a:lstStyle/>
        <a:p>
          <a:endParaRPr lang="es-MX"/>
        </a:p>
      </dgm:t>
    </dgm:pt>
    <dgm:pt modelId="{9E13DC01-F09B-4959-B479-EBE15D3501CD}" type="sibTrans" cxnId="{0AE42097-FB9F-4DF7-8443-81F7A2F33E6A}">
      <dgm:prSet/>
      <dgm:spPr/>
      <dgm:t>
        <a:bodyPr/>
        <a:lstStyle/>
        <a:p>
          <a:endParaRPr lang="es-MX"/>
        </a:p>
      </dgm:t>
    </dgm:pt>
    <dgm:pt modelId="{9C29ECAA-EDE1-4B73-942A-123360538189}" type="pres">
      <dgm:prSet presAssocID="{5EC6E2A8-6950-4D17-86CC-1D811031CC8E}" presName="linear" presStyleCnt="0">
        <dgm:presLayoutVars>
          <dgm:animLvl val="lvl"/>
          <dgm:resizeHandles val="exact"/>
        </dgm:presLayoutVars>
      </dgm:prSet>
      <dgm:spPr/>
    </dgm:pt>
    <dgm:pt modelId="{E00C4C36-7679-4817-9F0E-BE950705CF89}" type="pres">
      <dgm:prSet presAssocID="{5AED697E-0085-4781-B5C4-5EC0011811E1}" presName="parentText" presStyleLbl="node1" presStyleIdx="0" presStyleCnt="1">
        <dgm:presLayoutVars>
          <dgm:chMax val="0"/>
          <dgm:bulletEnabled val="1"/>
        </dgm:presLayoutVars>
      </dgm:prSet>
      <dgm:spPr/>
    </dgm:pt>
  </dgm:ptLst>
  <dgm:cxnLst>
    <dgm:cxn modelId="{5B24E434-3631-47AE-8C9C-EB1FD4907ED8}" type="presOf" srcId="{5EC6E2A8-6950-4D17-86CC-1D811031CC8E}" destId="{9C29ECAA-EDE1-4B73-942A-123360538189}" srcOrd="0" destOrd="0" presId="urn:microsoft.com/office/officeart/2005/8/layout/vList2"/>
    <dgm:cxn modelId="{88C26696-A224-4764-A130-6CAE494212C0}" type="presOf" srcId="{5AED697E-0085-4781-B5C4-5EC0011811E1}" destId="{E00C4C36-7679-4817-9F0E-BE950705CF89}" srcOrd="0" destOrd="0" presId="urn:microsoft.com/office/officeart/2005/8/layout/vList2"/>
    <dgm:cxn modelId="{0AE42097-FB9F-4DF7-8443-81F7A2F33E6A}" srcId="{5EC6E2A8-6950-4D17-86CC-1D811031CC8E}" destId="{5AED697E-0085-4781-B5C4-5EC0011811E1}" srcOrd="0" destOrd="0" parTransId="{62689B8D-C5E0-4CA6-992E-9B302D45143B}" sibTransId="{9E13DC01-F09B-4959-B479-EBE15D3501CD}"/>
    <dgm:cxn modelId="{F77BBA0E-EB06-4B68-8E23-66C16FDF5025}" type="presParOf" srcId="{9C29ECAA-EDE1-4B73-942A-123360538189}" destId="{E00C4C36-7679-4817-9F0E-BE950705CF8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4FF43AF7-DA34-4953-AB68-23B7D82504A5}" type="doc">
      <dgm:prSet loTypeId="urn:microsoft.com/office/officeart/2005/8/layout/hList1" loCatId="list" qsTypeId="urn:microsoft.com/office/officeart/2005/8/quickstyle/simple1" qsCatId="simple" csTypeId="urn:microsoft.com/office/officeart/2005/8/colors/accent1_2" csCatId="accent1"/>
      <dgm:spPr/>
      <dgm:t>
        <a:bodyPr/>
        <a:lstStyle/>
        <a:p>
          <a:endParaRPr lang="es-MX"/>
        </a:p>
      </dgm:t>
    </dgm:pt>
    <dgm:pt modelId="{E10D3CED-38D5-4DEF-BB52-E58B64DE0059}">
      <dgm:prSet/>
      <dgm:spPr/>
      <dgm:t>
        <a:bodyPr/>
        <a:lstStyle/>
        <a:p>
          <a:r>
            <a:rPr lang="es-MX" b="1">
              <a:latin typeface="Arial" panose="020B0604020202020204" pitchFamily="34" charset="0"/>
              <a:cs typeface="Arial" panose="020B0604020202020204" pitchFamily="34" charset="0"/>
            </a:rPr>
            <a:t>Dimensión Cognitiva</a:t>
          </a:r>
          <a:endParaRPr lang="es-MX">
            <a:latin typeface="Arial" panose="020B0604020202020204" pitchFamily="34" charset="0"/>
            <a:cs typeface="Arial" panose="020B0604020202020204" pitchFamily="34" charset="0"/>
          </a:endParaRPr>
        </a:p>
      </dgm:t>
    </dgm:pt>
    <dgm:pt modelId="{57F9803E-8526-40C5-A1DA-3D2CAC468DD3}" type="parTrans" cxnId="{63B397DD-DF18-4338-8F57-834D81EB3C8A}">
      <dgm:prSet/>
      <dgm:spPr/>
      <dgm:t>
        <a:bodyPr/>
        <a:lstStyle/>
        <a:p>
          <a:endParaRPr lang="es-MX">
            <a:latin typeface="Arial" panose="020B0604020202020204" pitchFamily="34" charset="0"/>
            <a:cs typeface="Arial" panose="020B0604020202020204" pitchFamily="34" charset="0"/>
          </a:endParaRPr>
        </a:p>
      </dgm:t>
    </dgm:pt>
    <dgm:pt modelId="{A3EC1296-9D24-4AB3-B414-73728DCB6203}" type="sibTrans" cxnId="{63B397DD-DF18-4338-8F57-834D81EB3C8A}">
      <dgm:prSet/>
      <dgm:spPr/>
      <dgm:t>
        <a:bodyPr/>
        <a:lstStyle/>
        <a:p>
          <a:endParaRPr lang="es-MX">
            <a:latin typeface="Arial" panose="020B0604020202020204" pitchFamily="34" charset="0"/>
            <a:cs typeface="Arial" panose="020B0604020202020204" pitchFamily="34" charset="0"/>
          </a:endParaRPr>
        </a:p>
      </dgm:t>
    </dgm:pt>
    <dgm:pt modelId="{1FB3C13F-AB84-495B-99A5-6DF082AC8CDD}">
      <dgm:prSet/>
      <dgm:spPr/>
      <dgm:t>
        <a:bodyPr/>
        <a:lstStyle/>
        <a:p>
          <a:r>
            <a:rPr lang="es-MX" b="1">
              <a:latin typeface="Arial" panose="020B0604020202020204" pitchFamily="34" charset="0"/>
              <a:cs typeface="Arial" panose="020B0604020202020204" pitchFamily="34" charset="0"/>
            </a:rPr>
            <a:t>ADA 1:</a:t>
          </a:r>
          <a:r>
            <a:rPr lang="es-MX">
              <a:latin typeface="Arial" panose="020B0604020202020204" pitchFamily="34" charset="0"/>
              <a:cs typeface="Arial" panose="020B0604020202020204" pitchFamily="34" charset="0"/>
            </a:rPr>
            <a:t> Línea de tiempo y reporte de lectura.</a:t>
          </a:r>
        </a:p>
      </dgm:t>
    </dgm:pt>
    <dgm:pt modelId="{6AF45729-2B12-4AC1-86B6-D368F0EC9BB3}" type="parTrans" cxnId="{798F42D1-72BD-4AE6-AAE8-B704F7BC83C8}">
      <dgm:prSet/>
      <dgm:spPr/>
      <dgm:t>
        <a:bodyPr/>
        <a:lstStyle/>
        <a:p>
          <a:endParaRPr lang="es-MX">
            <a:latin typeface="Arial" panose="020B0604020202020204" pitchFamily="34" charset="0"/>
            <a:cs typeface="Arial" panose="020B0604020202020204" pitchFamily="34" charset="0"/>
          </a:endParaRPr>
        </a:p>
      </dgm:t>
    </dgm:pt>
    <dgm:pt modelId="{AFC0AABB-D97E-463F-94ED-B285E4557B7B}" type="sibTrans" cxnId="{798F42D1-72BD-4AE6-AAE8-B704F7BC83C8}">
      <dgm:prSet/>
      <dgm:spPr/>
      <dgm:t>
        <a:bodyPr/>
        <a:lstStyle/>
        <a:p>
          <a:endParaRPr lang="es-MX">
            <a:latin typeface="Arial" panose="020B0604020202020204" pitchFamily="34" charset="0"/>
            <a:cs typeface="Arial" panose="020B0604020202020204" pitchFamily="34" charset="0"/>
          </a:endParaRPr>
        </a:p>
      </dgm:t>
    </dgm:pt>
    <dgm:pt modelId="{8087AAC7-6995-4897-9785-A5B26CD8F956}">
      <dgm:prSet/>
      <dgm:spPr/>
      <dgm:t>
        <a:bodyPr/>
        <a:lstStyle/>
        <a:p>
          <a:r>
            <a:rPr lang="es-MX" b="1">
              <a:latin typeface="Arial" panose="020B0604020202020204" pitchFamily="34" charset="0"/>
              <a:cs typeface="Arial" panose="020B0604020202020204" pitchFamily="34" charset="0"/>
            </a:rPr>
            <a:t>ADA 2:</a:t>
          </a:r>
          <a:r>
            <a:rPr lang="es-MX">
              <a:latin typeface="Arial" panose="020B0604020202020204" pitchFamily="34" charset="0"/>
              <a:cs typeface="Arial" panose="020B0604020202020204" pitchFamily="34" charset="0"/>
            </a:rPr>
            <a:t> Representación crítica de una práctica.</a:t>
          </a:r>
        </a:p>
      </dgm:t>
    </dgm:pt>
    <dgm:pt modelId="{88CBA88A-B4CE-4A66-A602-5C7C1F22812F}" type="parTrans" cxnId="{F81BB1E2-A58A-4806-9CA3-7BE42D4109A1}">
      <dgm:prSet/>
      <dgm:spPr/>
      <dgm:t>
        <a:bodyPr/>
        <a:lstStyle/>
        <a:p>
          <a:endParaRPr lang="es-MX">
            <a:latin typeface="Arial" panose="020B0604020202020204" pitchFamily="34" charset="0"/>
            <a:cs typeface="Arial" panose="020B0604020202020204" pitchFamily="34" charset="0"/>
          </a:endParaRPr>
        </a:p>
      </dgm:t>
    </dgm:pt>
    <dgm:pt modelId="{C6B46549-5342-474F-B415-B0CBD94FDC76}" type="sibTrans" cxnId="{F81BB1E2-A58A-4806-9CA3-7BE42D4109A1}">
      <dgm:prSet/>
      <dgm:spPr/>
      <dgm:t>
        <a:bodyPr/>
        <a:lstStyle/>
        <a:p>
          <a:endParaRPr lang="es-MX">
            <a:latin typeface="Arial" panose="020B0604020202020204" pitchFamily="34" charset="0"/>
            <a:cs typeface="Arial" panose="020B0604020202020204" pitchFamily="34" charset="0"/>
          </a:endParaRPr>
        </a:p>
      </dgm:t>
    </dgm:pt>
    <dgm:pt modelId="{0398A610-9FD8-44C9-8183-64E326CD338B}">
      <dgm:prSet/>
      <dgm:spPr/>
      <dgm:t>
        <a:bodyPr/>
        <a:lstStyle/>
        <a:p>
          <a:r>
            <a:rPr lang="es-MX" b="1">
              <a:latin typeface="Arial" panose="020B0604020202020204" pitchFamily="34" charset="0"/>
              <a:cs typeface="Arial" panose="020B0604020202020204" pitchFamily="34" charset="0"/>
            </a:rPr>
            <a:t>ADA 3:</a:t>
          </a:r>
          <a:r>
            <a:rPr lang="es-MX">
              <a:latin typeface="Arial" panose="020B0604020202020204" pitchFamily="34" charset="0"/>
              <a:cs typeface="Arial" panose="020B0604020202020204" pitchFamily="34" charset="0"/>
            </a:rPr>
            <a:t> Ciclo detallado de investigación-acción basado en teoría.</a:t>
          </a:r>
        </a:p>
      </dgm:t>
    </dgm:pt>
    <dgm:pt modelId="{1305647B-0674-4D2C-ACA8-717C34706903}" type="parTrans" cxnId="{051A4025-09CF-4333-ADCA-71AC2EB4071F}">
      <dgm:prSet/>
      <dgm:spPr/>
      <dgm:t>
        <a:bodyPr/>
        <a:lstStyle/>
        <a:p>
          <a:endParaRPr lang="es-MX">
            <a:latin typeface="Arial" panose="020B0604020202020204" pitchFamily="34" charset="0"/>
            <a:cs typeface="Arial" panose="020B0604020202020204" pitchFamily="34" charset="0"/>
          </a:endParaRPr>
        </a:p>
      </dgm:t>
    </dgm:pt>
    <dgm:pt modelId="{A48E698A-11B4-4E20-8078-49ED18F13AB4}" type="sibTrans" cxnId="{051A4025-09CF-4333-ADCA-71AC2EB4071F}">
      <dgm:prSet/>
      <dgm:spPr/>
      <dgm:t>
        <a:bodyPr/>
        <a:lstStyle/>
        <a:p>
          <a:endParaRPr lang="es-MX">
            <a:latin typeface="Arial" panose="020B0604020202020204" pitchFamily="34" charset="0"/>
            <a:cs typeface="Arial" panose="020B0604020202020204" pitchFamily="34" charset="0"/>
          </a:endParaRPr>
        </a:p>
      </dgm:t>
    </dgm:pt>
    <dgm:pt modelId="{DAF8E3BF-93F9-4E5C-9A2F-F6AD4E47B8CC}">
      <dgm:prSet/>
      <dgm:spPr/>
      <dgm:t>
        <a:bodyPr/>
        <a:lstStyle/>
        <a:p>
          <a:r>
            <a:rPr lang="es-MX" b="1">
              <a:latin typeface="Arial" panose="020B0604020202020204" pitchFamily="34" charset="0"/>
              <a:cs typeface="Arial" panose="020B0604020202020204" pitchFamily="34" charset="0"/>
            </a:rPr>
            <a:t>ADA 4:</a:t>
          </a:r>
          <a:r>
            <a:rPr lang="es-MX">
              <a:latin typeface="Arial" panose="020B0604020202020204" pitchFamily="34" charset="0"/>
              <a:cs typeface="Arial" panose="020B0604020202020204" pitchFamily="34" charset="0"/>
            </a:rPr>
            <a:t> Diagrama conceptual del ciclo IAP.</a:t>
          </a:r>
        </a:p>
      </dgm:t>
    </dgm:pt>
    <dgm:pt modelId="{F20E1BA0-E76D-4BE5-BD4A-B26AC9E47831}" type="parTrans" cxnId="{63CC2860-0FEC-49BB-BE5A-95A0A7AF30A3}">
      <dgm:prSet/>
      <dgm:spPr/>
      <dgm:t>
        <a:bodyPr/>
        <a:lstStyle/>
        <a:p>
          <a:endParaRPr lang="es-MX">
            <a:latin typeface="Arial" panose="020B0604020202020204" pitchFamily="34" charset="0"/>
            <a:cs typeface="Arial" panose="020B0604020202020204" pitchFamily="34" charset="0"/>
          </a:endParaRPr>
        </a:p>
      </dgm:t>
    </dgm:pt>
    <dgm:pt modelId="{9B925570-DF3A-4297-B7A6-6662322DEF42}" type="sibTrans" cxnId="{63CC2860-0FEC-49BB-BE5A-95A0A7AF30A3}">
      <dgm:prSet/>
      <dgm:spPr/>
      <dgm:t>
        <a:bodyPr/>
        <a:lstStyle/>
        <a:p>
          <a:endParaRPr lang="es-MX">
            <a:latin typeface="Arial" panose="020B0604020202020204" pitchFamily="34" charset="0"/>
            <a:cs typeface="Arial" panose="020B0604020202020204" pitchFamily="34" charset="0"/>
          </a:endParaRPr>
        </a:p>
      </dgm:t>
    </dgm:pt>
    <dgm:pt modelId="{FE56AD46-FA5E-4670-B497-8F021AA4A908}">
      <dgm:prSet/>
      <dgm:spPr/>
      <dgm:t>
        <a:bodyPr/>
        <a:lstStyle/>
        <a:p>
          <a:r>
            <a:rPr lang="es-MX" b="1">
              <a:latin typeface="Arial" panose="020B0604020202020204" pitchFamily="34" charset="0"/>
              <a:cs typeface="Arial" panose="020B0604020202020204" pitchFamily="34" charset="0"/>
            </a:rPr>
            <a:t>Dimensión Psicomotora</a:t>
          </a:r>
          <a:endParaRPr lang="es-MX">
            <a:latin typeface="Arial" panose="020B0604020202020204" pitchFamily="34" charset="0"/>
            <a:cs typeface="Arial" panose="020B0604020202020204" pitchFamily="34" charset="0"/>
          </a:endParaRPr>
        </a:p>
      </dgm:t>
    </dgm:pt>
    <dgm:pt modelId="{2EE6390E-EE8A-4382-9172-EBC12A9E2136}" type="parTrans" cxnId="{858537CF-FEFF-49F3-980E-69D9B5EDF3D2}">
      <dgm:prSet/>
      <dgm:spPr/>
      <dgm:t>
        <a:bodyPr/>
        <a:lstStyle/>
        <a:p>
          <a:endParaRPr lang="es-MX">
            <a:latin typeface="Arial" panose="020B0604020202020204" pitchFamily="34" charset="0"/>
            <a:cs typeface="Arial" panose="020B0604020202020204" pitchFamily="34" charset="0"/>
          </a:endParaRPr>
        </a:p>
      </dgm:t>
    </dgm:pt>
    <dgm:pt modelId="{B43363D3-25FA-45EE-87CF-9F7CCA55E315}" type="sibTrans" cxnId="{858537CF-FEFF-49F3-980E-69D9B5EDF3D2}">
      <dgm:prSet/>
      <dgm:spPr/>
      <dgm:t>
        <a:bodyPr/>
        <a:lstStyle/>
        <a:p>
          <a:endParaRPr lang="es-MX">
            <a:latin typeface="Arial" panose="020B0604020202020204" pitchFamily="34" charset="0"/>
            <a:cs typeface="Arial" panose="020B0604020202020204" pitchFamily="34" charset="0"/>
          </a:endParaRPr>
        </a:p>
      </dgm:t>
    </dgm:pt>
    <dgm:pt modelId="{7E277D14-EDC9-47A7-94A0-9CFA7AB9B48A}">
      <dgm:prSet/>
      <dgm:spPr/>
      <dgm:t>
        <a:bodyPr/>
        <a:lstStyle/>
        <a:p>
          <a:r>
            <a:rPr lang="es-MX" b="1">
              <a:latin typeface="Arial" panose="020B0604020202020204" pitchFamily="34" charset="0"/>
              <a:cs typeface="Arial" panose="020B0604020202020204" pitchFamily="34" charset="0"/>
            </a:rPr>
            <a:t>ADA 5:</a:t>
          </a:r>
          <a:r>
            <a:rPr lang="es-MX">
              <a:latin typeface="Arial" panose="020B0604020202020204" pitchFamily="34" charset="0"/>
              <a:cs typeface="Arial" panose="020B0604020202020204" pitchFamily="34" charset="0"/>
            </a:rPr>
            <a:t> Bitácora de observación crítica participativa.</a:t>
          </a:r>
        </a:p>
      </dgm:t>
    </dgm:pt>
    <dgm:pt modelId="{7BBE9B84-0BA3-407D-898A-525D863BBAE0}" type="parTrans" cxnId="{B3ECD252-8AC0-4C27-B74F-3936C3D3D565}">
      <dgm:prSet/>
      <dgm:spPr/>
      <dgm:t>
        <a:bodyPr/>
        <a:lstStyle/>
        <a:p>
          <a:endParaRPr lang="es-MX">
            <a:latin typeface="Arial" panose="020B0604020202020204" pitchFamily="34" charset="0"/>
            <a:cs typeface="Arial" panose="020B0604020202020204" pitchFamily="34" charset="0"/>
          </a:endParaRPr>
        </a:p>
      </dgm:t>
    </dgm:pt>
    <dgm:pt modelId="{149F91BE-53D8-4A95-BD0D-DF8AF6F85E3E}" type="sibTrans" cxnId="{B3ECD252-8AC0-4C27-B74F-3936C3D3D565}">
      <dgm:prSet/>
      <dgm:spPr/>
      <dgm:t>
        <a:bodyPr/>
        <a:lstStyle/>
        <a:p>
          <a:endParaRPr lang="es-MX">
            <a:latin typeface="Arial" panose="020B0604020202020204" pitchFamily="34" charset="0"/>
            <a:cs typeface="Arial" panose="020B0604020202020204" pitchFamily="34" charset="0"/>
          </a:endParaRPr>
        </a:p>
      </dgm:t>
    </dgm:pt>
    <dgm:pt modelId="{D8A56B31-27FD-45E3-80E1-E9C6EF6CC063}">
      <dgm:prSet/>
      <dgm:spPr/>
      <dgm:t>
        <a:bodyPr/>
        <a:lstStyle/>
        <a:p>
          <a:r>
            <a:rPr lang="es-MX" b="1">
              <a:latin typeface="Arial" panose="020B0604020202020204" pitchFamily="34" charset="0"/>
              <a:cs typeface="Arial" panose="020B0604020202020204" pitchFamily="34" charset="0"/>
            </a:rPr>
            <a:t>ADA 6:</a:t>
          </a:r>
          <a:r>
            <a:rPr lang="es-MX">
              <a:latin typeface="Arial" panose="020B0604020202020204" pitchFamily="34" charset="0"/>
              <a:cs typeface="Arial" panose="020B0604020202020204" pitchFamily="34" charset="0"/>
            </a:rPr>
            <a:t> Análisis de datos y categorización temática.</a:t>
          </a:r>
        </a:p>
      </dgm:t>
    </dgm:pt>
    <dgm:pt modelId="{8AA8CC94-8003-435E-BD56-AFC1E2A4C6BA}" type="parTrans" cxnId="{0BEFF073-AECB-43AC-912E-761D4CCC0B31}">
      <dgm:prSet/>
      <dgm:spPr/>
      <dgm:t>
        <a:bodyPr/>
        <a:lstStyle/>
        <a:p>
          <a:endParaRPr lang="es-MX">
            <a:latin typeface="Arial" panose="020B0604020202020204" pitchFamily="34" charset="0"/>
            <a:cs typeface="Arial" panose="020B0604020202020204" pitchFamily="34" charset="0"/>
          </a:endParaRPr>
        </a:p>
      </dgm:t>
    </dgm:pt>
    <dgm:pt modelId="{C82076EA-5706-4C48-B1FA-D08B9DACEFBA}" type="sibTrans" cxnId="{0BEFF073-AECB-43AC-912E-761D4CCC0B31}">
      <dgm:prSet/>
      <dgm:spPr/>
      <dgm:t>
        <a:bodyPr/>
        <a:lstStyle/>
        <a:p>
          <a:endParaRPr lang="es-MX">
            <a:latin typeface="Arial" panose="020B0604020202020204" pitchFamily="34" charset="0"/>
            <a:cs typeface="Arial" panose="020B0604020202020204" pitchFamily="34" charset="0"/>
          </a:endParaRPr>
        </a:p>
      </dgm:t>
    </dgm:pt>
    <dgm:pt modelId="{DF0545D7-5EE0-4C76-848E-321664C4DB29}">
      <dgm:prSet/>
      <dgm:spPr/>
      <dgm:t>
        <a:bodyPr/>
        <a:lstStyle/>
        <a:p>
          <a:r>
            <a:rPr lang="es-MX" b="1">
              <a:latin typeface="Arial" panose="020B0604020202020204" pitchFamily="34" charset="0"/>
              <a:cs typeface="Arial" panose="020B0604020202020204" pitchFamily="34" charset="0"/>
            </a:rPr>
            <a:t>ADA 7:</a:t>
          </a:r>
          <a:r>
            <a:rPr lang="es-MX">
              <a:latin typeface="Arial" panose="020B0604020202020204" pitchFamily="34" charset="0"/>
              <a:cs typeface="Arial" panose="020B0604020202020204" pitchFamily="34" charset="0"/>
            </a:rPr>
            <a:t> Acción integral del ciclo IAPC.</a:t>
          </a:r>
        </a:p>
      </dgm:t>
    </dgm:pt>
    <dgm:pt modelId="{632E7200-3BC3-46FB-9C9A-6C694ED34EE3}" type="parTrans" cxnId="{FE2950E7-9C19-4FD2-A7FA-5311BF18BC78}">
      <dgm:prSet/>
      <dgm:spPr/>
      <dgm:t>
        <a:bodyPr/>
        <a:lstStyle/>
        <a:p>
          <a:endParaRPr lang="es-MX">
            <a:latin typeface="Arial" panose="020B0604020202020204" pitchFamily="34" charset="0"/>
            <a:cs typeface="Arial" panose="020B0604020202020204" pitchFamily="34" charset="0"/>
          </a:endParaRPr>
        </a:p>
      </dgm:t>
    </dgm:pt>
    <dgm:pt modelId="{534E24A7-F4F6-4606-BE6B-C5A11923FF30}" type="sibTrans" cxnId="{FE2950E7-9C19-4FD2-A7FA-5311BF18BC78}">
      <dgm:prSet/>
      <dgm:spPr/>
      <dgm:t>
        <a:bodyPr/>
        <a:lstStyle/>
        <a:p>
          <a:endParaRPr lang="es-MX">
            <a:latin typeface="Arial" panose="020B0604020202020204" pitchFamily="34" charset="0"/>
            <a:cs typeface="Arial" panose="020B0604020202020204" pitchFamily="34" charset="0"/>
          </a:endParaRPr>
        </a:p>
      </dgm:t>
    </dgm:pt>
    <dgm:pt modelId="{00CC80E7-E135-420E-BCEB-C90C821F82DE}">
      <dgm:prSet/>
      <dgm:spPr/>
      <dgm:t>
        <a:bodyPr/>
        <a:lstStyle/>
        <a:p>
          <a:r>
            <a:rPr lang="es-MX" b="1">
              <a:latin typeface="Arial" panose="020B0604020202020204" pitchFamily="34" charset="0"/>
              <a:cs typeface="Arial" panose="020B0604020202020204" pitchFamily="34" charset="0"/>
            </a:rPr>
            <a:t>ADA 10:</a:t>
          </a:r>
          <a:r>
            <a:rPr lang="es-MX">
              <a:latin typeface="Arial" panose="020B0604020202020204" pitchFamily="34" charset="0"/>
              <a:cs typeface="Arial" panose="020B0604020202020204" pitchFamily="34" charset="0"/>
            </a:rPr>
            <a:t> Portafolio final de evidencias.</a:t>
          </a:r>
        </a:p>
      </dgm:t>
    </dgm:pt>
    <dgm:pt modelId="{A0B5F533-24A2-4A2A-BA5F-086F5315E2C1}" type="parTrans" cxnId="{DD79EE3E-9ED0-479E-9C4C-B08D0200E209}">
      <dgm:prSet/>
      <dgm:spPr/>
      <dgm:t>
        <a:bodyPr/>
        <a:lstStyle/>
        <a:p>
          <a:endParaRPr lang="es-MX">
            <a:latin typeface="Arial" panose="020B0604020202020204" pitchFamily="34" charset="0"/>
            <a:cs typeface="Arial" panose="020B0604020202020204" pitchFamily="34" charset="0"/>
          </a:endParaRPr>
        </a:p>
      </dgm:t>
    </dgm:pt>
    <dgm:pt modelId="{15926037-B220-43F9-8A7F-1469D98CC0A9}" type="sibTrans" cxnId="{DD79EE3E-9ED0-479E-9C4C-B08D0200E209}">
      <dgm:prSet/>
      <dgm:spPr/>
      <dgm:t>
        <a:bodyPr/>
        <a:lstStyle/>
        <a:p>
          <a:endParaRPr lang="es-MX">
            <a:latin typeface="Arial" panose="020B0604020202020204" pitchFamily="34" charset="0"/>
            <a:cs typeface="Arial" panose="020B0604020202020204" pitchFamily="34" charset="0"/>
          </a:endParaRPr>
        </a:p>
      </dgm:t>
    </dgm:pt>
    <dgm:pt modelId="{C283A7DE-8D0B-4CB1-882F-41AF6975BF12}">
      <dgm:prSet/>
      <dgm:spPr/>
      <dgm:t>
        <a:bodyPr/>
        <a:lstStyle/>
        <a:p>
          <a:r>
            <a:rPr lang="es-MX" b="1">
              <a:latin typeface="Arial" panose="020B0604020202020204" pitchFamily="34" charset="0"/>
              <a:cs typeface="Arial" panose="020B0604020202020204" pitchFamily="34" charset="0"/>
            </a:rPr>
            <a:t>Dimensión Afectivo/Social-Relacional</a:t>
          </a:r>
          <a:endParaRPr lang="es-MX">
            <a:latin typeface="Arial" panose="020B0604020202020204" pitchFamily="34" charset="0"/>
            <a:cs typeface="Arial" panose="020B0604020202020204" pitchFamily="34" charset="0"/>
          </a:endParaRPr>
        </a:p>
      </dgm:t>
    </dgm:pt>
    <dgm:pt modelId="{9805561D-74B3-4B4A-89C0-BE50AB37DFF6}" type="parTrans" cxnId="{5C9DFE21-25D1-454C-A28D-6B74B80FB4E9}">
      <dgm:prSet/>
      <dgm:spPr/>
      <dgm:t>
        <a:bodyPr/>
        <a:lstStyle/>
        <a:p>
          <a:endParaRPr lang="es-MX">
            <a:latin typeface="Arial" panose="020B0604020202020204" pitchFamily="34" charset="0"/>
            <a:cs typeface="Arial" panose="020B0604020202020204" pitchFamily="34" charset="0"/>
          </a:endParaRPr>
        </a:p>
      </dgm:t>
    </dgm:pt>
    <dgm:pt modelId="{EBC34281-7A56-4462-B7DA-C3A12662228E}" type="sibTrans" cxnId="{5C9DFE21-25D1-454C-A28D-6B74B80FB4E9}">
      <dgm:prSet/>
      <dgm:spPr/>
      <dgm:t>
        <a:bodyPr/>
        <a:lstStyle/>
        <a:p>
          <a:endParaRPr lang="es-MX">
            <a:latin typeface="Arial" panose="020B0604020202020204" pitchFamily="34" charset="0"/>
            <a:cs typeface="Arial" panose="020B0604020202020204" pitchFamily="34" charset="0"/>
          </a:endParaRPr>
        </a:p>
      </dgm:t>
    </dgm:pt>
    <dgm:pt modelId="{BDD19FCB-533F-4099-954A-0D795A6A24DC}">
      <dgm:prSet/>
      <dgm:spPr/>
      <dgm:t>
        <a:bodyPr/>
        <a:lstStyle/>
        <a:p>
          <a:r>
            <a:rPr lang="es-MX" b="1">
              <a:latin typeface="Arial" panose="020B0604020202020204" pitchFamily="34" charset="0"/>
              <a:cs typeface="Arial" panose="020B0604020202020204" pitchFamily="34" charset="0"/>
            </a:rPr>
            <a:t>ADA 2:</a:t>
          </a:r>
          <a:r>
            <a:rPr lang="es-MX">
              <a:latin typeface="Arial" panose="020B0604020202020204" pitchFamily="34" charset="0"/>
              <a:cs typeface="Arial" panose="020B0604020202020204" pitchFamily="34" charset="0"/>
            </a:rPr>
            <a:t> Identificación colaborativa de prácticas injustas.</a:t>
          </a:r>
        </a:p>
      </dgm:t>
    </dgm:pt>
    <dgm:pt modelId="{E0B95532-2C9F-416C-BD97-B9953DF94362}" type="parTrans" cxnId="{9BBBA7F8-9194-4348-BAA4-99F93C723746}">
      <dgm:prSet/>
      <dgm:spPr/>
      <dgm:t>
        <a:bodyPr/>
        <a:lstStyle/>
        <a:p>
          <a:endParaRPr lang="es-MX">
            <a:latin typeface="Arial" panose="020B0604020202020204" pitchFamily="34" charset="0"/>
            <a:cs typeface="Arial" panose="020B0604020202020204" pitchFamily="34" charset="0"/>
          </a:endParaRPr>
        </a:p>
      </dgm:t>
    </dgm:pt>
    <dgm:pt modelId="{8BB91E46-5626-475A-AF63-7AB603436FA6}" type="sibTrans" cxnId="{9BBBA7F8-9194-4348-BAA4-99F93C723746}">
      <dgm:prSet/>
      <dgm:spPr/>
      <dgm:t>
        <a:bodyPr/>
        <a:lstStyle/>
        <a:p>
          <a:endParaRPr lang="es-MX">
            <a:latin typeface="Arial" panose="020B0604020202020204" pitchFamily="34" charset="0"/>
            <a:cs typeface="Arial" panose="020B0604020202020204" pitchFamily="34" charset="0"/>
          </a:endParaRPr>
        </a:p>
      </dgm:t>
    </dgm:pt>
    <dgm:pt modelId="{8D0D9970-81BF-4DB6-B12A-C076577098D2}">
      <dgm:prSet/>
      <dgm:spPr/>
      <dgm:t>
        <a:bodyPr/>
        <a:lstStyle/>
        <a:p>
          <a:r>
            <a:rPr lang="es-MX" b="1">
              <a:latin typeface="Arial" panose="020B0604020202020204" pitchFamily="34" charset="0"/>
              <a:cs typeface="Arial" panose="020B0604020202020204" pitchFamily="34" charset="0"/>
            </a:rPr>
            <a:t>ADA 7:</a:t>
          </a:r>
          <a:r>
            <a:rPr lang="es-MX">
              <a:latin typeface="Arial" panose="020B0604020202020204" pitchFamily="34" charset="0"/>
              <a:cs typeface="Arial" panose="020B0604020202020204" pitchFamily="34" charset="0"/>
            </a:rPr>
            <a:t> Mesa de trabajo y toma de decisiones éticas.</a:t>
          </a:r>
        </a:p>
      </dgm:t>
    </dgm:pt>
    <dgm:pt modelId="{95792004-63CF-4DD0-883E-DF16A75166DC}" type="parTrans" cxnId="{4B976057-3201-4E3E-9027-58702CB618B1}">
      <dgm:prSet/>
      <dgm:spPr/>
      <dgm:t>
        <a:bodyPr/>
        <a:lstStyle/>
        <a:p>
          <a:endParaRPr lang="es-MX">
            <a:latin typeface="Arial" panose="020B0604020202020204" pitchFamily="34" charset="0"/>
            <a:cs typeface="Arial" panose="020B0604020202020204" pitchFamily="34" charset="0"/>
          </a:endParaRPr>
        </a:p>
      </dgm:t>
    </dgm:pt>
    <dgm:pt modelId="{CA8355E6-0ACE-4F0F-851C-E3708790FFB2}" type="sibTrans" cxnId="{4B976057-3201-4E3E-9027-58702CB618B1}">
      <dgm:prSet/>
      <dgm:spPr/>
      <dgm:t>
        <a:bodyPr/>
        <a:lstStyle/>
        <a:p>
          <a:endParaRPr lang="es-MX">
            <a:latin typeface="Arial" panose="020B0604020202020204" pitchFamily="34" charset="0"/>
            <a:cs typeface="Arial" panose="020B0604020202020204" pitchFamily="34" charset="0"/>
          </a:endParaRPr>
        </a:p>
      </dgm:t>
    </dgm:pt>
    <dgm:pt modelId="{B17E3EA1-51C6-42B5-A38D-425C08736FE0}">
      <dgm:prSet/>
      <dgm:spPr/>
      <dgm:t>
        <a:bodyPr/>
        <a:lstStyle/>
        <a:p>
          <a:r>
            <a:rPr lang="es-MX" b="1">
              <a:latin typeface="Arial" panose="020B0604020202020204" pitchFamily="34" charset="0"/>
              <a:cs typeface="Arial" panose="020B0604020202020204" pitchFamily="34" charset="0"/>
            </a:rPr>
            <a:t>ADA 8:</a:t>
          </a:r>
          <a:r>
            <a:rPr lang="es-MX">
              <a:latin typeface="Arial" panose="020B0604020202020204" pitchFamily="34" charset="0"/>
              <a:cs typeface="Arial" panose="020B0604020202020204" pitchFamily="34" charset="0"/>
            </a:rPr>
            <a:t> Ensayo crítico (reflexividad ética).</a:t>
          </a:r>
        </a:p>
      </dgm:t>
    </dgm:pt>
    <dgm:pt modelId="{66ED9408-1020-4854-917F-461E73AC2236}" type="parTrans" cxnId="{BB896C56-DF4C-4045-8C90-FB3A1EE3542B}">
      <dgm:prSet/>
      <dgm:spPr/>
      <dgm:t>
        <a:bodyPr/>
        <a:lstStyle/>
        <a:p>
          <a:endParaRPr lang="es-MX">
            <a:latin typeface="Arial" panose="020B0604020202020204" pitchFamily="34" charset="0"/>
            <a:cs typeface="Arial" panose="020B0604020202020204" pitchFamily="34" charset="0"/>
          </a:endParaRPr>
        </a:p>
      </dgm:t>
    </dgm:pt>
    <dgm:pt modelId="{C5CF4F35-82D8-4643-B507-BB078BD9FCC2}" type="sibTrans" cxnId="{BB896C56-DF4C-4045-8C90-FB3A1EE3542B}">
      <dgm:prSet/>
      <dgm:spPr/>
      <dgm:t>
        <a:bodyPr/>
        <a:lstStyle/>
        <a:p>
          <a:endParaRPr lang="es-MX">
            <a:latin typeface="Arial" panose="020B0604020202020204" pitchFamily="34" charset="0"/>
            <a:cs typeface="Arial" panose="020B0604020202020204" pitchFamily="34" charset="0"/>
          </a:endParaRPr>
        </a:p>
      </dgm:t>
    </dgm:pt>
    <dgm:pt modelId="{98798E81-99F2-4FEE-989D-8E15B737FC14}">
      <dgm:prSet/>
      <dgm:spPr/>
      <dgm:t>
        <a:bodyPr/>
        <a:lstStyle/>
        <a:p>
          <a:r>
            <a:rPr lang="es-MX" b="1">
              <a:latin typeface="Arial" panose="020B0604020202020204" pitchFamily="34" charset="0"/>
              <a:cs typeface="Arial" panose="020B0604020202020204" pitchFamily="34" charset="0"/>
            </a:rPr>
            <a:t>ADA 9:</a:t>
          </a:r>
          <a:r>
            <a:rPr lang="es-MX">
              <a:latin typeface="Arial" panose="020B0604020202020204" pitchFamily="34" charset="0"/>
              <a:cs typeface="Arial" panose="020B0604020202020204" pitchFamily="34" charset="0"/>
            </a:rPr>
            <a:t> Presentación oral con enfoque democrático y empático.</a:t>
          </a:r>
        </a:p>
      </dgm:t>
    </dgm:pt>
    <dgm:pt modelId="{098F10D4-016D-4D6F-86B8-D0D464B3E220}" type="parTrans" cxnId="{6158BFB4-6E9D-4720-88BF-143EC09E04B2}">
      <dgm:prSet/>
      <dgm:spPr/>
      <dgm:t>
        <a:bodyPr/>
        <a:lstStyle/>
        <a:p>
          <a:endParaRPr lang="es-MX">
            <a:latin typeface="Arial" panose="020B0604020202020204" pitchFamily="34" charset="0"/>
            <a:cs typeface="Arial" panose="020B0604020202020204" pitchFamily="34" charset="0"/>
          </a:endParaRPr>
        </a:p>
      </dgm:t>
    </dgm:pt>
    <dgm:pt modelId="{F27203DC-8197-4407-9272-E9FED02EFF9F}" type="sibTrans" cxnId="{6158BFB4-6E9D-4720-88BF-143EC09E04B2}">
      <dgm:prSet/>
      <dgm:spPr/>
      <dgm:t>
        <a:bodyPr/>
        <a:lstStyle/>
        <a:p>
          <a:endParaRPr lang="es-MX">
            <a:latin typeface="Arial" panose="020B0604020202020204" pitchFamily="34" charset="0"/>
            <a:cs typeface="Arial" panose="020B0604020202020204" pitchFamily="34" charset="0"/>
          </a:endParaRPr>
        </a:p>
      </dgm:t>
    </dgm:pt>
    <dgm:pt modelId="{D4BC4F7A-F655-4174-BDDD-E92CB1CE1400}" type="pres">
      <dgm:prSet presAssocID="{4FF43AF7-DA34-4953-AB68-23B7D82504A5}" presName="Name0" presStyleCnt="0">
        <dgm:presLayoutVars>
          <dgm:dir/>
          <dgm:animLvl val="lvl"/>
          <dgm:resizeHandles val="exact"/>
        </dgm:presLayoutVars>
      </dgm:prSet>
      <dgm:spPr/>
    </dgm:pt>
    <dgm:pt modelId="{B1C14FB6-9DAB-4C8F-A909-3C37B29A48F9}" type="pres">
      <dgm:prSet presAssocID="{E10D3CED-38D5-4DEF-BB52-E58B64DE0059}" presName="composite" presStyleCnt="0"/>
      <dgm:spPr/>
    </dgm:pt>
    <dgm:pt modelId="{292D3D56-A7D8-4BED-8D4A-528E2D359D05}" type="pres">
      <dgm:prSet presAssocID="{E10D3CED-38D5-4DEF-BB52-E58B64DE0059}" presName="parTx" presStyleLbl="alignNode1" presStyleIdx="0" presStyleCnt="3">
        <dgm:presLayoutVars>
          <dgm:chMax val="0"/>
          <dgm:chPref val="0"/>
          <dgm:bulletEnabled val="1"/>
        </dgm:presLayoutVars>
      </dgm:prSet>
      <dgm:spPr/>
    </dgm:pt>
    <dgm:pt modelId="{BD3F8DC6-FD42-42DA-A35F-2752DB7A8579}" type="pres">
      <dgm:prSet presAssocID="{E10D3CED-38D5-4DEF-BB52-E58B64DE0059}" presName="desTx" presStyleLbl="alignAccFollowNode1" presStyleIdx="0" presStyleCnt="3">
        <dgm:presLayoutVars>
          <dgm:bulletEnabled val="1"/>
        </dgm:presLayoutVars>
      </dgm:prSet>
      <dgm:spPr/>
    </dgm:pt>
    <dgm:pt modelId="{099BA2FC-A979-46F3-B703-1F011FE586D2}" type="pres">
      <dgm:prSet presAssocID="{A3EC1296-9D24-4AB3-B414-73728DCB6203}" presName="space" presStyleCnt="0"/>
      <dgm:spPr/>
    </dgm:pt>
    <dgm:pt modelId="{B9915929-4F9F-4ECD-B50B-0BA192F317D9}" type="pres">
      <dgm:prSet presAssocID="{FE56AD46-FA5E-4670-B497-8F021AA4A908}" presName="composite" presStyleCnt="0"/>
      <dgm:spPr/>
    </dgm:pt>
    <dgm:pt modelId="{8F327C93-7602-46DD-85D8-707B1FC4CC91}" type="pres">
      <dgm:prSet presAssocID="{FE56AD46-FA5E-4670-B497-8F021AA4A908}" presName="parTx" presStyleLbl="alignNode1" presStyleIdx="1" presStyleCnt="3">
        <dgm:presLayoutVars>
          <dgm:chMax val="0"/>
          <dgm:chPref val="0"/>
          <dgm:bulletEnabled val="1"/>
        </dgm:presLayoutVars>
      </dgm:prSet>
      <dgm:spPr/>
    </dgm:pt>
    <dgm:pt modelId="{6814BDDB-07B6-4030-8CF9-B52F3A29C5C2}" type="pres">
      <dgm:prSet presAssocID="{FE56AD46-FA5E-4670-B497-8F021AA4A908}" presName="desTx" presStyleLbl="alignAccFollowNode1" presStyleIdx="1" presStyleCnt="3">
        <dgm:presLayoutVars>
          <dgm:bulletEnabled val="1"/>
        </dgm:presLayoutVars>
      </dgm:prSet>
      <dgm:spPr/>
    </dgm:pt>
    <dgm:pt modelId="{0D193E31-2E9C-4E1D-BB69-6171FB253D54}" type="pres">
      <dgm:prSet presAssocID="{B43363D3-25FA-45EE-87CF-9F7CCA55E315}" presName="space" presStyleCnt="0"/>
      <dgm:spPr/>
    </dgm:pt>
    <dgm:pt modelId="{0C56B262-FFDD-448E-B8F2-EC36AE7DC17C}" type="pres">
      <dgm:prSet presAssocID="{C283A7DE-8D0B-4CB1-882F-41AF6975BF12}" presName="composite" presStyleCnt="0"/>
      <dgm:spPr/>
    </dgm:pt>
    <dgm:pt modelId="{FEC6F5BA-2BFF-4EA6-81B8-936522470A2B}" type="pres">
      <dgm:prSet presAssocID="{C283A7DE-8D0B-4CB1-882F-41AF6975BF12}" presName="parTx" presStyleLbl="alignNode1" presStyleIdx="2" presStyleCnt="3">
        <dgm:presLayoutVars>
          <dgm:chMax val="0"/>
          <dgm:chPref val="0"/>
          <dgm:bulletEnabled val="1"/>
        </dgm:presLayoutVars>
      </dgm:prSet>
      <dgm:spPr/>
    </dgm:pt>
    <dgm:pt modelId="{569B168D-4119-434A-B1B2-1C1390480F82}" type="pres">
      <dgm:prSet presAssocID="{C283A7DE-8D0B-4CB1-882F-41AF6975BF12}" presName="desTx" presStyleLbl="alignAccFollowNode1" presStyleIdx="2" presStyleCnt="3">
        <dgm:presLayoutVars>
          <dgm:bulletEnabled val="1"/>
        </dgm:presLayoutVars>
      </dgm:prSet>
      <dgm:spPr/>
    </dgm:pt>
  </dgm:ptLst>
  <dgm:cxnLst>
    <dgm:cxn modelId="{5F8ED914-963A-44BF-BB7A-6E68518D8862}" type="presOf" srcId="{C283A7DE-8D0B-4CB1-882F-41AF6975BF12}" destId="{FEC6F5BA-2BFF-4EA6-81B8-936522470A2B}" srcOrd="0" destOrd="0" presId="urn:microsoft.com/office/officeart/2005/8/layout/hList1"/>
    <dgm:cxn modelId="{5C9DFE21-25D1-454C-A28D-6B74B80FB4E9}" srcId="{4FF43AF7-DA34-4953-AB68-23B7D82504A5}" destId="{C283A7DE-8D0B-4CB1-882F-41AF6975BF12}" srcOrd="2" destOrd="0" parTransId="{9805561D-74B3-4B4A-89C0-BE50AB37DFF6}" sibTransId="{EBC34281-7A56-4462-B7DA-C3A12662228E}"/>
    <dgm:cxn modelId="{051A4025-09CF-4333-ADCA-71AC2EB4071F}" srcId="{E10D3CED-38D5-4DEF-BB52-E58B64DE0059}" destId="{0398A610-9FD8-44C9-8183-64E326CD338B}" srcOrd="2" destOrd="0" parTransId="{1305647B-0674-4D2C-ACA8-717C34706903}" sibTransId="{A48E698A-11B4-4E20-8078-49ED18F13AB4}"/>
    <dgm:cxn modelId="{DE9AA628-1DF4-4341-B513-F4CF27C91176}" type="presOf" srcId="{E10D3CED-38D5-4DEF-BB52-E58B64DE0059}" destId="{292D3D56-A7D8-4BED-8D4A-528E2D359D05}" srcOrd="0" destOrd="0" presId="urn:microsoft.com/office/officeart/2005/8/layout/hList1"/>
    <dgm:cxn modelId="{6EE42F2F-5F1F-4D5D-8A01-9E9A25ED4D98}" type="presOf" srcId="{BDD19FCB-533F-4099-954A-0D795A6A24DC}" destId="{569B168D-4119-434A-B1B2-1C1390480F82}" srcOrd="0" destOrd="0" presId="urn:microsoft.com/office/officeart/2005/8/layout/hList1"/>
    <dgm:cxn modelId="{DD79EE3E-9ED0-479E-9C4C-B08D0200E209}" srcId="{FE56AD46-FA5E-4670-B497-8F021AA4A908}" destId="{00CC80E7-E135-420E-BCEB-C90C821F82DE}" srcOrd="3" destOrd="0" parTransId="{A0B5F533-24A2-4A2A-BA5F-086F5315E2C1}" sibTransId="{15926037-B220-43F9-8A7F-1469D98CC0A9}"/>
    <dgm:cxn modelId="{A303683F-DD8A-4156-862D-F11289C77462}" type="presOf" srcId="{7E277D14-EDC9-47A7-94A0-9CFA7AB9B48A}" destId="{6814BDDB-07B6-4030-8CF9-B52F3A29C5C2}" srcOrd="0" destOrd="0" presId="urn:microsoft.com/office/officeart/2005/8/layout/hList1"/>
    <dgm:cxn modelId="{69D51645-9200-4102-8E6A-9A0C8FC58A74}" type="presOf" srcId="{98798E81-99F2-4FEE-989D-8E15B737FC14}" destId="{569B168D-4119-434A-B1B2-1C1390480F82}" srcOrd="0" destOrd="3" presId="urn:microsoft.com/office/officeart/2005/8/layout/hList1"/>
    <dgm:cxn modelId="{B3ECD252-8AC0-4C27-B74F-3936C3D3D565}" srcId="{FE56AD46-FA5E-4670-B497-8F021AA4A908}" destId="{7E277D14-EDC9-47A7-94A0-9CFA7AB9B48A}" srcOrd="0" destOrd="0" parTransId="{7BBE9B84-0BA3-407D-898A-525D863BBAE0}" sibTransId="{149F91BE-53D8-4A95-BD0D-DF8AF6F85E3E}"/>
    <dgm:cxn modelId="{CB970A55-A408-424A-94C2-8C5735122FC4}" type="presOf" srcId="{DAF8E3BF-93F9-4E5C-9A2F-F6AD4E47B8CC}" destId="{BD3F8DC6-FD42-42DA-A35F-2752DB7A8579}" srcOrd="0" destOrd="3" presId="urn:microsoft.com/office/officeart/2005/8/layout/hList1"/>
    <dgm:cxn modelId="{0DC63A55-FB44-42E6-8B45-408D0BE87A5C}" type="presOf" srcId="{B17E3EA1-51C6-42B5-A38D-425C08736FE0}" destId="{569B168D-4119-434A-B1B2-1C1390480F82}" srcOrd="0" destOrd="2" presId="urn:microsoft.com/office/officeart/2005/8/layout/hList1"/>
    <dgm:cxn modelId="{BB896C56-DF4C-4045-8C90-FB3A1EE3542B}" srcId="{C283A7DE-8D0B-4CB1-882F-41AF6975BF12}" destId="{B17E3EA1-51C6-42B5-A38D-425C08736FE0}" srcOrd="2" destOrd="0" parTransId="{66ED9408-1020-4854-917F-461E73AC2236}" sibTransId="{C5CF4F35-82D8-4643-B507-BB078BD9FCC2}"/>
    <dgm:cxn modelId="{4B976057-3201-4E3E-9027-58702CB618B1}" srcId="{C283A7DE-8D0B-4CB1-882F-41AF6975BF12}" destId="{8D0D9970-81BF-4DB6-B12A-C076577098D2}" srcOrd="1" destOrd="0" parTransId="{95792004-63CF-4DD0-883E-DF16A75166DC}" sibTransId="{CA8355E6-0ACE-4F0F-851C-E3708790FFB2}"/>
    <dgm:cxn modelId="{63CC2860-0FEC-49BB-BE5A-95A0A7AF30A3}" srcId="{E10D3CED-38D5-4DEF-BB52-E58B64DE0059}" destId="{DAF8E3BF-93F9-4E5C-9A2F-F6AD4E47B8CC}" srcOrd="3" destOrd="0" parTransId="{F20E1BA0-E76D-4BE5-BD4A-B26AC9E47831}" sibTransId="{9B925570-DF3A-4297-B7A6-6662322DEF42}"/>
    <dgm:cxn modelId="{C4603269-4D4A-4ACD-889F-ECCF39022551}" type="presOf" srcId="{8D0D9970-81BF-4DB6-B12A-C076577098D2}" destId="{569B168D-4119-434A-B1B2-1C1390480F82}" srcOrd="0" destOrd="1" presId="urn:microsoft.com/office/officeart/2005/8/layout/hList1"/>
    <dgm:cxn modelId="{19FF8F6E-7104-4289-8C65-22F9DEE2CE69}" type="presOf" srcId="{8087AAC7-6995-4897-9785-A5B26CD8F956}" destId="{BD3F8DC6-FD42-42DA-A35F-2752DB7A8579}" srcOrd="0" destOrd="1" presId="urn:microsoft.com/office/officeart/2005/8/layout/hList1"/>
    <dgm:cxn modelId="{0BEFF073-AECB-43AC-912E-761D4CCC0B31}" srcId="{FE56AD46-FA5E-4670-B497-8F021AA4A908}" destId="{D8A56B31-27FD-45E3-80E1-E9C6EF6CC063}" srcOrd="1" destOrd="0" parTransId="{8AA8CC94-8003-435E-BD56-AFC1E2A4C6BA}" sibTransId="{C82076EA-5706-4C48-B1FA-D08B9DACEFBA}"/>
    <dgm:cxn modelId="{58CDF380-B2ED-489A-BF38-E66B42141078}" type="presOf" srcId="{0398A610-9FD8-44C9-8183-64E326CD338B}" destId="{BD3F8DC6-FD42-42DA-A35F-2752DB7A8579}" srcOrd="0" destOrd="2" presId="urn:microsoft.com/office/officeart/2005/8/layout/hList1"/>
    <dgm:cxn modelId="{2A532D93-04A0-4368-9D9C-B7710CC30B74}" type="presOf" srcId="{D8A56B31-27FD-45E3-80E1-E9C6EF6CC063}" destId="{6814BDDB-07B6-4030-8CF9-B52F3A29C5C2}" srcOrd="0" destOrd="1" presId="urn:microsoft.com/office/officeart/2005/8/layout/hList1"/>
    <dgm:cxn modelId="{6158BFB4-6E9D-4720-88BF-143EC09E04B2}" srcId="{C283A7DE-8D0B-4CB1-882F-41AF6975BF12}" destId="{98798E81-99F2-4FEE-989D-8E15B737FC14}" srcOrd="3" destOrd="0" parTransId="{098F10D4-016D-4D6F-86B8-D0D464B3E220}" sibTransId="{F27203DC-8197-4407-9272-E9FED02EFF9F}"/>
    <dgm:cxn modelId="{257260BD-6668-4229-B263-CD7F27EA0680}" type="presOf" srcId="{FE56AD46-FA5E-4670-B497-8F021AA4A908}" destId="{8F327C93-7602-46DD-85D8-707B1FC4CC91}" srcOrd="0" destOrd="0" presId="urn:microsoft.com/office/officeart/2005/8/layout/hList1"/>
    <dgm:cxn modelId="{2B4190CC-3518-4DAC-B57D-A47F55BD4FD7}" type="presOf" srcId="{4FF43AF7-DA34-4953-AB68-23B7D82504A5}" destId="{D4BC4F7A-F655-4174-BDDD-E92CB1CE1400}" srcOrd="0" destOrd="0" presId="urn:microsoft.com/office/officeart/2005/8/layout/hList1"/>
    <dgm:cxn modelId="{D1A7D7CC-0B49-4CBB-9228-9249BEF8ACEC}" type="presOf" srcId="{DF0545D7-5EE0-4C76-848E-321664C4DB29}" destId="{6814BDDB-07B6-4030-8CF9-B52F3A29C5C2}" srcOrd="0" destOrd="2" presId="urn:microsoft.com/office/officeart/2005/8/layout/hList1"/>
    <dgm:cxn modelId="{858537CF-FEFF-49F3-980E-69D9B5EDF3D2}" srcId="{4FF43AF7-DA34-4953-AB68-23B7D82504A5}" destId="{FE56AD46-FA5E-4670-B497-8F021AA4A908}" srcOrd="1" destOrd="0" parTransId="{2EE6390E-EE8A-4382-9172-EBC12A9E2136}" sibTransId="{B43363D3-25FA-45EE-87CF-9F7CCA55E315}"/>
    <dgm:cxn modelId="{798F42D1-72BD-4AE6-AAE8-B704F7BC83C8}" srcId="{E10D3CED-38D5-4DEF-BB52-E58B64DE0059}" destId="{1FB3C13F-AB84-495B-99A5-6DF082AC8CDD}" srcOrd="0" destOrd="0" parTransId="{6AF45729-2B12-4AC1-86B6-D368F0EC9BB3}" sibTransId="{AFC0AABB-D97E-463F-94ED-B285E4557B7B}"/>
    <dgm:cxn modelId="{63B397DD-DF18-4338-8F57-834D81EB3C8A}" srcId="{4FF43AF7-DA34-4953-AB68-23B7D82504A5}" destId="{E10D3CED-38D5-4DEF-BB52-E58B64DE0059}" srcOrd="0" destOrd="0" parTransId="{57F9803E-8526-40C5-A1DA-3D2CAC468DD3}" sibTransId="{A3EC1296-9D24-4AB3-B414-73728DCB6203}"/>
    <dgm:cxn modelId="{1F3053E1-3F34-4F03-8FEB-58A7382BCC01}" type="presOf" srcId="{00CC80E7-E135-420E-BCEB-C90C821F82DE}" destId="{6814BDDB-07B6-4030-8CF9-B52F3A29C5C2}" srcOrd="0" destOrd="3" presId="urn:microsoft.com/office/officeart/2005/8/layout/hList1"/>
    <dgm:cxn modelId="{F81BB1E2-A58A-4806-9CA3-7BE42D4109A1}" srcId="{E10D3CED-38D5-4DEF-BB52-E58B64DE0059}" destId="{8087AAC7-6995-4897-9785-A5B26CD8F956}" srcOrd="1" destOrd="0" parTransId="{88CBA88A-B4CE-4A66-A602-5C7C1F22812F}" sibTransId="{C6B46549-5342-474F-B415-B0CBD94FDC76}"/>
    <dgm:cxn modelId="{FE2950E7-9C19-4FD2-A7FA-5311BF18BC78}" srcId="{FE56AD46-FA5E-4670-B497-8F021AA4A908}" destId="{DF0545D7-5EE0-4C76-848E-321664C4DB29}" srcOrd="2" destOrd="0" parTransId="{632E7200-3BC3-46FB-9C9A-6C694ED34EE3}" sibTransId="{534E24A7-F4F6-4606-BE6B-C5A11923FF30}"/>
    <dgm:cxn modelId="{9BBBA7F8-9194-4348-BAA4-99F93C723746}" srcId="{C283A7DE-8D0B-4CB1-882F-41AF6975BF12}" destId="{BDD19FCB-533F-4099-954A-0D795A6A24DC}" srcOrd="0" destOrd="0" parTransId="{E0B95532-2C9F-416C-BD97-B9953DF94362}" sibTransId="{8BB91E46-5626-475A-AF63-7AB603436FA6}"/>
    <dgm:cxn modelId="{00F539FC-9780-4E08-8BB7-C8850BC8DA46}" type="presOf" srcId="{1FB3C13F-AB84-495B-99A5-6DF082AC8CDD}" destId="{BD3F8DC6-FD42-42DA-A35F-2752DB7A8579}" srcOrd="0" destOrd="0" presId="urn:microsoft.com/office/officeart/2005/8/layout/hList1"/>
    <dgm:cxn modelId="{40147454-00DC-4FDA-ADFC-BABE3DDD7A9E}" type="presParOf" srcId="{D4BC4F7A-F655-4174-BDDD-E92CB1CE1400}" destId="{B1C14FB6-9DAB-4C8F-A909-3C37B29A48F9}" srcOrd="0" destOrd="0" presId="urn:microsoft.com/office/officeart/2005/8/layout/hList1"/>
    <dgm:cxn modelId="{1CF956B8-1A9E-4288-AF6F-0C11FADAC021}" type="presParOf" srcId="{B1C14FB6-9DAB-4C8F-A909-3C37B29A48F9}" destId="{292D3D56-A7D8-4BED-8D4A-528E2D359D05}" srcOrd="0" destOrd="0" presId="urn:microsoft.com/office/officeart/2005/8/layout/hList1"/>
    <dgm:cxn modelId="{C8AB3B3F-37A5-4181-B6E8-70B107A93281}" type="presParOf" srcId="{B1C14FB6-9DAB-4C8F-A909-3C37B29A48F9}" destId="{BD3F8DC6-FD42-42DA-A35F-2752DB7A8579}" srcOrd="1" destOrd="0" presId="urn:microsoft.com/office/officeart/2005/8/layout/hList1"/>
    <dgm:cxn modelId="{78CF2F9C-767A-414D-AA2D-B854B7CD0480}" type="presParOf" srcId="{D4BC4F7A-F655-4174-BDDD-E92CB1CE1400}" destId="{099BA2FC-A979-46F3-B703-1F011FE586D2}" srcOrd="1" destOrd="0" presId="urn:microsoft.com/office/officeart/2005/8/layout/hList1"/>
    <dgm:cxn modelId="{81EBD52D-E101-435D-8CF8-CFAC7447E997}" type="presParOf" srcId="{D4BC4F7A-F655-4174-BDDD-E92CB1CE1400}" destId="{B9915929-4F9F-4ECD-B50B-0BA192F317D9}" srcOrd="2" destOrd="0" presId="urn:microsoft.com/office/officeart/2005/8/layout/hList1"/>
    <dgm:cxn modelId="{24A880A4-1EE7-4DDA-A052-3E871FB8AE28}" type="presParOf" srcId="{B9915929-4F9F-4ECD-B50B-0BA192F317D9}" destId="{8F327C93-7602-46DD-85D8-707B1FC4CC91}" srcOrd="0" destOrd="0" presId="urn:microsoft.com/office/officeart/2005/8/layout/hList1"/>
    <dgm:cxn modelId="{DAEFC158-5665-492C-B589-EB19C08AA367}" type="presParOf" srcId="{B9915929-4F9F-4ECD-B50B-0BA192F317D9}" destId="{6814BDDB-07B6-4030-8CF9-B52F3A29C5C2}" srcOrd="1" destOrd="0" presId="urn:microsoft.com/office/officeart/2005/8/layout/hList1"/>
    <dgm:cxn modelId="{5B659453-7AD7-462D-8BF3-2E139A9D627A}" type="presParOf" srcId="{D4BC4F7A-F655-4174-BDDD-E92CB1CE1400}" destId="{0D193E31-2E9C-4E1D-BB69-6171FB253D54}" srcOrd="3" destOrd="0" presId="urn:microsoft.com/office/officeart/2005/8/layout/hList1"/>
    <dgm:cxn modelId="{B425C5AD-44CE-47CB-BDF8-3D3FF4EC3AB0}" type="presParOf" srcId="{D4BC4F7A-F655-4174-BDDD-E92CB1CE1400}" destId="{0C56B262-FFDD-448E-B8F2-EC36AE7DC17C}" srcOrd="4" destOrd="0" presId="urn:microsoft.com/office/officeart/2005/8/layout/hList1"/>
    <dgm:cxn modelId="{FD5F5321-1C10-4399-BA26-0302940552AD}" type="presParOf" srcId="{0C56B262-FFDD-448E-B8F2-EC36AE7DC17C}" destId="{FEC6F5BA-2BFF-4EA6-81B8-936522470A2B}" srcOrd="0" destOrd="0" presId="urn:microsoft.com/office/officeart/2005/8/layout/hList1"/>
    <dgm:cxn modelId="{636495C0-559E-4956-9FE6-5600928DEF74}" type="presParOf" srcId="{0C56B262-FFDD-448E-B8F2-EC36AE7DC17C}" destId="{569B168D-4119-434A-B1B2-1C1390480F82}"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6B6B3AF-3EDE-433A-8972-EF3177D86A8A}" type="doc">
      <dgm:prSet loTypeId="urn:microsoft.com/office/officeart/2005/8/layout/vList2" loCatId="list" qsTypeId="urn:microsoft.com/office/officeart/2005/8/quickstyle/simple5" qsCatId="simple" csTypeId="urn:microsoft.com/office/officeart/2005/8/colors/accent0_1" csCatId="mainScheme"/>
      <dgm:spPr/>
      <dgm:t>
        <a:bodyPr/>
        <a:lstStyle/>
        <a:p>
          <a:endParaRPr lang="es-MX"/>
        </a:p>
      </dgm:t>
    </dgm:pt>
    <dgm:pt modelId="{77B25F16-8ACD-4CC3-B099-7AEB730EAE37}">
      <dgm:prSet/>
      <dgm:spPr/>
      <dgm:t>
        <a:bodyPr/>
        <a:lstStyle/>
        <a:p>
          <a:r>
            <a:rPr lang="es-MX"/>
            <a:t>ADA 1 – Reporte de lectura y línea de tiempo.</a:t>
          </a:r>
        </a:p>
      </dgm:t>
    </dgm:pt>
    <dgm:pt modelId="{290BB3D7-B62D-41CC-862E-DDAD125EBD42}" type="parTrans" cxnId="{3B77B99C-7DF2-4B5C-8F8F-3A8FD57F2EE2}">
      <dgm:prSet/>
      <dgm:spPr/>
      <dgm:t>
        <a:bodyPr/>
        <a:lstStyle/>
        <a:p>
          <a:endParaRPr lang="es-MX"/>
        </a:p>
      </dgm:t>
    </dgm:pt>
    <dgm:pt modelId="{7CB9FAD7-EF67-43A3-AD35-77124262AE95}" type="sibTrans" cxnId="{3B77B99C-7DF2-4B5C-8F8F-3A8FD57F2EE2}">
      <dgm:prSet/>
      <dgm:spPr/>
      <dgm:t>
        <a:bodyPr/>
        <a:lstStyle/>
        <a:p>
          <a:endParaRPr lang="es-MX"/>
        </a:p>
      </dgm:t>
    </dgm:pt>
    <dgm:pt modelId="{E710DCF3-9ECA-4D77-9C7F-03401C044608}">
      <dgm:prSet/>
      <dgm:spPr/>
      <dgm:t>
        <a:bodyPr/>
        <a:lstStyle/>
        <a:p>
          <a:r>
            <a:rPr lang="es-MX"/>
            <a:t>ADA 2 – Representación crítica de una práctica educativa.</a:t>
          </a:r>
        </a:p>
      </dgm:t>
    </dgm:pt>
    <dgm:pt modelId="{DF73EC83-4F98-47FB-9DF6-88723579A2BE}" type="parTrans" cxnId="{084A4964-9DC5-497A-9A50-66B0474E2222}">
      <dgm:prSet/>
      <dgm:spPr/>
      <dgm:t>
        <a:bodyPr/>
        <a:lstStyle/>
        <a:p>
          <a:endParaRPr lang="es-MX"/>
        </a:p>
      </dgm:t>
    </dgm:pt>
    <dgm:pt modelId="{4EE9D3DC-10E6-4FC1-BCC5-BF6E87489E30}" type="sibTrans" cxnId="{084A4964-9DC5-497A-9A50-66B0474E2222}">
      <dgm:prSet/>
      <dgm:spPr/>
      <dgm:t>
        <a:bodyPr/>
        <a:lstStyle/>
        <a:p>
          <a:endParaRPr lang="es-MX"/>
        </a:p>
      </dgm:t>
    </dgm:pt>
    <dgm:pt modelId="{6616D5FC-6313-43BA-8878-4A2E6D758612}">
      <dgm:prSet/>
      <dgm:spPr/>
      <dgm:t>
        <a:bodyPr/>
        <a:lstStyle/>
        <a:p>
          <a:r>
            <a:rPr lang="es-MX"/>
            <a:t>ADA 3 – Ciclo detallado de investigación-acción.</a:t>
          </a:r>
        </a:p>
      </dgm:t>
    </dgm:pt>
    <dgm:pt modelId="{1A9F478F-61D3-4F1D-8486-57C99F094501}" type="parTrans" cxnId="{3E25198B-6581-49BF-BD60-F057266C01AE}">
      <dgm:prSet/>
      <dgm:spPr/>
      <dgm:t>
        <a:bodyPr/>
        <a:lstStyle/>
        <a:p>
          <a:endParaRPr lang="es-MX"/>
        </a:p>
      </dgm:t>
    </dgm:pt>
    <dgm:pt modelId="{3A7B6083-4F53-4923-9D55-30937578BDB6}" type="sibTrans" cxnId="{3E25198B-6581-49BF-BD60-F057266C01AE}">
      <dgm:prSet/>
      <dgm:spPr/>
      <dgm:t>
        <a:bodyPr/>
        <a:lstStyle/>
        <a:p>
          <a:endParaRPr lang="es-MX"/>
        </a:p>
      </dgm:t>
    </dgm:pt>
    <dgm:pt modelId="{37F0A6F6-ACEC-413C-A11F-9BE65B6E7276}">
      <dgm:prSet/>
      <dgm:spPr/>
      <dgm:t>
        <a:bodyPr/>
        <a:lstStyle/>
        <a:p>
          <a:r>
            <a:rPr lang="es-MX"/>
            <a:t>ADA 4 – Diagrama visual del ciclo IAP.</a:t>
          </a:r>
        </a:p>
      </dgm:t>
    </dgm:pt>
    <dgm:pt modelId="{7BB997C3-158C-40DC-B003-84CFAEA2562D}" type="parTrans" cxnId="{D9D04712-9C0E-4068-B8F6-1A7340C87B5C}">
      <dgm:prSet/>
      <dgm:spPr/>
      <dgm:t>
        <a:bodyPr/>
        <a:lstStyle/>
        <a:p>
          <a:endParaRPr lang="es-MX"/>
        </a:p>
      </dgm:t>
    </dgm:pt>
    <dgm:pt modelId="{7C7ECD6B-40EC-4606-BA86-23C36FBB1D86}" type="sibTrans" cxnId="{D9D04712-9C0E-4068-B8F6-1A7340C87B5C}">
      <dgm:prSet/>
      <dgm:spPr/>
      <dgm:t>
        <a:bodyPr/>
        <a:lstStyle/>
        <a:p>
          <a:endParaRPr lang="es-MX"/>
        </a:p>
      </dgm:t>
    </dgm:pt>
    <dgm:pt modelId="{0489C9EC-0069-40A8-ACA9-31CE00F590C6}">
      <dgm:prSet/>
      <dgm:spPr/>
      <dgm:t>
        <a:bodyPr/>
        <a:lstStyle/>
        <a:p>
          <a:r>
            <a:rPr lang="es-MX"/>
            <a:t>ADA 5 – Bitácora de Observación Crítica Participativa.</a:t>
          </a:r>
        </a:p>
      </dgm:t>
    </dgm:pt>
    <dgm:pt modelId="{788FE4E6-6947-42C4-8ADB-8A73458F7C3B}" type="parTrans" cxnId="{B222198C-5BB7-417A-A511-5DAC3B289430}">
      <dgm:prSet/>
      <dgm:spPr/>
      <dgm:t>
        <a:bodyPr/>
        <a:lstStyle/>
        <a:p>
          <a:endParaRPr lang="es-MX"/>
        </a:p>
      </dgm:t>
    </dgm:pt>
    <dgm:pt modelId="{83CBC1E4-3451-4742-A31B-DDFAEB4F41F1}" type="sibTrans" cxnId="{B222198C-5BB7-417A-A511-5DAC3B289430}">
      <dgm:prSet/>
      <dgm:spPr/>
      <dgm:t>
        <a:bodyPr/>
        <a:lstStyle/>
        <a:p>
          <a:endParaRPr lang="es-MX"/>
        </a:p>
      </dgm:t>
    </dgm:pt>
    <dgm:pt modelId="{65783F14-636D-4557-A80B-B9AD9DA1969F}">
      <dgm:prSet/>
      <dgm:spPr/>
      <dgm:t>
        <a:bodyPr/>
        <a:lstStyle/>
        <a:p>
          <a:r>
            <a:rPr lang="es-MX"/>
            <a:t>ADA 6 – Análisis de Datos y Categorización Temática.</a:t>
          </a:r>
        </a:p>
      </dgm:t>
    </dgm:pt>
    <dgm:pt modelId="{3BFC86DE-E6FE-4FB2-A830-786BB40FF4F0}" type="parTrans" cxnId="{82A86C9B-E16D-42AD-B522-2D0D19D5EFF8}">
      <dgm:prSet/>
      <dgm:spPr/>
      <dgm:t>
        <a:bodyPr/>
        <a:lstStyle/>
        <a:p>
          <a:endParaRPr lang="es-MX"/>
        </a:p>
      </dgm:t>
    </dgm:pt>
    <dgm:pt modelId="{42D76387-D8FC-4FEE-ADD9-38A08297C61D}" type="sibTrans" cxnId="{82A86C9B-E16D-42AD-B522-2D0D19D5EFF8}">
      <dgm:prSet/>
      <dgm:spPr/>
      <dgm:t>
        <a:bodyPr/>
        <a:lstStyle/>
        <a:p>
          <a:endParaRPr lang="es-MX"/>
        </a:p>
      </dgm:t>
    </dgm:pt>
    <dgm:pt modelId="{3E108146-ABCB-42A8-A132-F6DDC3C29614}">
      <dgm:prSet/>
      <dgm:spPr/>
      <dgm:t>
        <a:bodyPr/>
        <a:lstStyle/>
        <a:p>
          <a:r>
            <a:rPr lang="es-MX"/>
            <a:t>ADA 7 – Acción Integral del Ciclo IAPC.</a:t>
          </a:r>
        </a:p>
      </dgm:t>
    </dgm:pt>
    <dgm:pt modelId="{AFEA6D83-8C63-454B-98DD-8043E703C695}" type="parTrans" cxnId="{457B1183-89EC-46D8-A46F-27367774AB90}">
      <dgm:prSet/>
      <dgm:spPr/>
      <dgm:t>
        <a:bodyPr/>
        <a:lstStyle/>
        <a:p>
          <a:endParaRPr lang="es-MX"/>
        </a:p>
      </dgm:t>
    </dgm:pt>
    <dgm:pt modelId="{07202461-0F2F-42DB-8480-FA26B37385D8}" type="sibTrans" cxnId="{457B1183-89EC-46D8-A46F-27367774AB90}">
      <dgm:prSet/>
      <dgm:spPr/>
      <dgm:t>
        <a:bodyPr/>
        <a:lstStyle/>
        <a:p>
          <a:endParaRPr lang="es-MX"/>
        </a:p>
      </dgm:t>
    </dgm:pt>
    <dgm:pt modelId="{6280B1BB-85E2-4182-A199-2EBF30299F32}">
      <dgm:prSet/>
      <dgm:spPr/>
      <dgm:t>
        <a:bodyPr/>
        <a:lstStyle/>
        <a:p>
          <a:r>
            <a:rPr lang="es-MX"/>
            <a:t>ADA 8 – Ensayo Crítico.</a:t>
          </a:r>
        </a:p>
      </dgm:t>
    </dgm:pt>
    <dgm:pt modelId="{89F6D505-AC5B-4455-83C9-41E4AC7159E5}" type="parTrans" cxnId="{490CF814-3C7F-4745-B42C-EED97DF01616}">
      <dgm:prSet/>
      <dgm:spPr/>
      <dgm:t>
        <a:bodyPr/>
        <a:lstStyle/>
        <a:p>
          <a:endParaRPr lang="es-MX"/>
        </a:p>
      </dgm:t>
    </dgm:pt>
    <dgm:pt modelId="{E44C6144-B59D-4E69-B645-3799F75ADCA5}" type="sibTrans" cxnId="{490CF814-3C7F-4745-B42C-EED97DF01616}">
      <dgm:prSet/>
      <dgm:spPr/>
      <dgm:t>
        <a:bodyPr/>
        <a:lstStyle/>
        <a:p>
          <a:endParaRPr lang="es-MX"/>
        </a:p>
      </dgm:t>
    </dgm:pt>
    <dgm:pt modelId="{2DB55F0C-9D11-4AE7-960E-F2FE7B21D3C6}">
      <dgm:prSet/>
      <dgm:spPr/>
      <dgm:t>
        <a:bodyPr/>
        <a:lstStyle/>
        <a:p>
          <a:r>
            <a:rPr lang="es-MX"/>
            <a:t>ADA 9 – Diseño de Diapositivas.</a:t>
          </a:r>
        </a:p>
      </dgm:t>
    </dgm:pt>
    <dgm:pt modelId="{F5546D46-D68F-4CB8-BFBD-A109F08574E1}" type="parTrans" cxnId="{54ACBC13-2182-48DC-8318-1F917C24C092}">
      <dgm:prSet/>
      <dgm:spPr/>
      <dgm:t>
        <a:bodyPr/>
        <a:lstStyle/>
        <a:p>
          <a:endParaRPr lang="es-MX"/>
        </a:p>
      </dgm:t>
    </dgm:pt>
    <dgm:pt modelId="{8F1C1E4B-7136-4B60-B32F-383E5F67FD8E}" type="sibTrans" cxnId="{54ACBC13-2182-48DC-8318-1F917C24C092}">
      <dgm:prSet/>
      <dgm:spPr/>
      <dgm:t>
        <a:bodyPr/>
        <a:lstStyle/>
        <a:p>
          <a:endParaRPr lang="es-MX"/>
        </a:p>
      </dgm:t>
    </dgm:pt>
    <dgm:pt modelId="{915D9E32-2692-4D34-8F34-65B046F6343C}">
      <dgm:prSet/>
      <dgm:spPr/>
      <dgm:t>
        <a:bodyPr/>
        <a:lstStyle/>
        <a:p>
          <a:r>
            <a:rPr lang="pt-BR"/>
            <a:t>DA 10 – Portafolio de evidencias.</a:t>
          </a:r>
          <a:endParaRPr lang="es-MX"/>
        </a:p>
      </dgm:t>
    </dgm:pt>
    <dgm:pt modelId="{34130D6E-4FF0-4104-9E71-5489AF76620D}" type="parTrans" cxnId="{84F93101-6350-435E-9B03-1BC02EF459AA}">
      <dgm:prSet/>
      <dgm:spPr/>
      <dgm:t>
        <a:bodyPr/>
        <a:lstStyle/>
        <a:p>
          <a:endParaRPr lang="es-MX"/>
        </a:p>
      </dgm:t>
    </dgm:pt>
    <dgm:pt modelId="{75A38570-DA0D-4570-9CA9-78F8EDA32684}" type="sibTrans" cxnId="{84F93101-6350-435E-9B03-1BC02EF459AA}">
      <dgm:prSet/>
      <dgm:spPr/>
      <dgm:t>
        <a:bodyPr/>
        <a:lstStyle/>
        <a:p>
          <a:endParaRPr lang="es-MX"/>
        </a:p>
      </dgm:t>
    </dgm:pt>
    <dgm:pt modelId="{462BE60C-9960-4481-99D0-B12EA703B9E8}" type="pres">
      <dgm:prSet presAssocID="{26B6B3AF-3EDE-433A-8972-EF3177D86A8A}" presName="linear" presStyleCnt="0">
        <dgm:presLayoutVars>
          <dgm:animLvl val="lvl"/>
          <dgm:resizeHandles val="exact"/>
        </dgm:presLayoutVars>
      </dgm:prSet>
      <dgm:spPr/>
    </dgm:pt>
    <dgm:pt modelId="{F846BB5A-B81A-431B-B354-0140C5A06799}" type="pres">
      <dgm:prSet presAssocID="{77B25F16-8ACD-4CC3-B099-7AEB730EAE37}" presName="parentText" presStyleLbl="node1" presStyleIdx="0" presStyleCnt="10">
        <dgm:presLayoutVars>
          <dgm:chMax val="0"/>
          <dgm:bulletEnabled val="1"/>
        </dgm:presLayoutVars>
      </dgm:prSet>
      <dgm:spPr/>
    </dgm:pt>
    <dgm:pt modelId="{B9270E69-76FA-420A-A438-4B029057D473}" type="pres">
      <dgm:prSet presAssocID="{7CB9FAD7-EF67-43A3-AD35-77124262AE95}" presName="spacer" presStyleCnt="0"/>
      <dgm:spPr/>
    </dgm:pt>
    <dgm:pt modelId="{CCDEF2C3-66DE-4E8A-B27E-339188C824CB}" type="pres">
      <dgm:prSet presAssocID="{E710DCF3-9ECA-4D77-9C7F-03401C044608}" presName="parentText" presStyleLbl="node1" presStyleIdx="1" presStyleCnt="10">
        <dgm:presLayoutVars>
          <dgm:chMax val="0"/>
          <dgm:bulletEnabled val="1"/>
        </dgm:presLayoutVars>
      </dgm:prSet>
      <dgm:spPr/>
    </dgm:pt>
    <dgm:pt modelId="{D320CF05-BFDE-4002-A701-360E2749AF7E}" type="pres">
      <dgm:prSet presAssocID="{4EE9D3DC-10E6-4FC1-BCC5-BF6E87489E30}" presName="spacer" presStyleCnt="0"/>
      <dgm:spPr/>
    </dgm:pt>
    <dgm:pt modelId="{A7CB2D91-A563-42DC-9B13-B13C0A7B9EDD}" type="pres">
      <dgm:prSet presAssocID="{6616D5FC-6313-43BA-8878-4A2E6D758612}" presName="parentText" presStyleLbl="node1" presStyleIdx="2" presStyleCnt="10">
        <dgm:presLayoutVars>
          <dgm:chMax val="0"/>
          <dgm:bulletEnabled val="1"/>
        </dgm:presLayoutVars>
      </dgm:prSet>
      <dgm:spPr/>
    </dgm:pt>
    <dgm:pt modelId="{3081207A-1421-48D0-8698-6B1FE28C5C2B}" type="pres">
      <dgm:prSet presAssocID="{3A7B6083-4F53-4923-9D55-30937578BDB6}" presName="spacer" presStyleCnt="0"/>
      <dgm:spPr/>
    </dgm:pt>
    <dgm:pt modelId="{C3DF04F5-614E-4E60-B05D-07DFBCD81916}" type="pres">
      <dgm:prSet presAssocID="{37F0A6F6-ACEC-413C-A11F-9BE65B6E7276}" presName="parentText" presStyleLbl="node1" presStyleIdx="3" presStyleCnt="10">
        <dgm:presLayoutVars>
          <dgm:chMax val="0"/>
          <dgm:bulletEnabled val="1"/>
        </dgm:presLayoutVars>
      </dgm:prSet>
      <dgm:spPr/>
    </dgm:pt>
    <dgm:pt modelId="{91BA0424-E1A4-41FF-B9AB-563CDFBEC44F}" type="pres">
      <dgm:prSet presAssocID="{7C7ECD6B-40EC-4606-BA86-23C36FBB1D86}" presName="spacer" presStyleCnt="0"/>
      <dgm:spPr/>
    </dgm:pt>
    <dgm:pt modelId="{BE4105EE-20BD-49AD-BFFE-0586AE3383ED}" type="pres">
      <dgm:prSet presAssocID="{0489C9EC-0069-40A8-ACA9-31CE00F590C6}" presName="parentText" presStyleLbl="node1" presStyleIdx="4" presStyleCnt="10">
        <dgm:presLayoutVars>
          <dgm:chMax val="0"/>
          <dgm:bulletEnabled val="1"/>
        </dgm:presLayoutVars>
      </dgm:prSet>
      <dgm:spPr/>
    </dgm:pt>
    <dgm:pt modelId="{573B7320-2A0B-4B65-B227-F99F693A49DB}" type="pres">
      <dgm:prSet presAssocID="{83CBC1E4-3451-4742-A31B-DDFAEB4F41F1}" presName="spacer" presStyleCnt="0"/>
      <dgm:spPr/>
    </dgm:pt>
    <dgm:pt modelId="{E4D6C3E2-243A-4C2D-BE86-A473D9651D8F}" type="pres">
      <dgm:prSet presAssocID="{65783F14-636D-4557-A80B-B9AD9DA1969F}" presName="parentText" presStyleLbl="node1" presStyleIdx="5" presStyleCnt="10">
        <dgm:presLayoutVars>
          <dgm:chMax val="0"/>
          <dgm:bulletEnabled val="1"/>
        </dgm:presLayoutVars>
      </dgm:prSet>
      <dgm:spPr/>
    </dgm:pt>
    <dgm:pt modelId="{9720B40B-38C3-44DE-AE05-1330144A75C3}" type="pres">
      <dgm:prSet presAssocID="{42D76387-D8FC-4FEE-ADD9-38A08297C61D}" presName="spacer" presStyleCnt="0"/>
      <dgm:spPr/>
    </dgm:pt>
    <dgm:pt modelId="{6603DD3D-8885-4A2E-9CBC-085D0F8CB6AC}" type="pres">
      <dgm:prSet presAssocID="{3E108146-ABCB-42A8-A132-F6DDC3C29614}" presName="parentText" presStyleLbl="node1" presStyleIdx="6" presStyleCnt="10">
        <dgm:presLayoutVars>
          <dgm:chMax val="0"/>
          <dgm:bulletEnabled val="1"/>
        </dgm:presLayoutVars>
      </dgm:prSet>
      <dgm:spPr/>
    </dgm:pt>
    <dgm:pt modelId="{6B5F0335-C117-4583-8AD7-42C508F2423B}" type="pres">
      <dgm:prSet presAssocID="{07202461-0F2F-42DB-8480-FA26B37385D8}" presName="spacer" presStyleCnt="0"/>
      <dgm:spPr/>
    </dgm:pt>
    <dgm:pt modelId="{3230C824-D00A-459A-A9B0-5A5AC09E057F}" type="pres">
      <dgm:prSet presAssocID="{6280B1BB-85E2-4182-A199-2EBF30299F32}" presName="parentText" presStyleLbl="node1" presStyleIdx="7" presStyleCnt="10">
        <dgm:presLayoutVars>
          <dgm:chMax val="0"/>
          <dgm:bulletEnabled val="1"/>
        </dgm:presLayoutVars>
      </dgm:prSet>
      <dgm:spPr/>
    </dgm:pt>
    <dgm:pt modelId="{26B18D01-BC27-41E8-AC39-B1DE269890BE}" type="pres">
      <dgm:prSet presAssocID="{E44C6144-B59D-4E69-B645-3799F75ADCA5}" presName="spacer" presStyleCnt="0"/>
      <dgm:spPr/>
    </dgm:pt>
    <dgm:pt modelId="{EB692A52-D687-41C9-AD43-8DF9AF8B68A6}" type="pres">
      <dgm:prSet presAssocID="{2DB55F0C-9D11-4AE7-960E-F2FE7B21D3C6}" presName="parentText" presStyleLbl="node1" presStyleIdx="8" presStyleCnt="10">
        <dgm:presLayoutVars>
          <dgm:chMax val="0"/>
          <dgm:bulletEnabled val="1"/>
        </dgm:presLayoutVars>
      </dgm:prSet>
      <dgm:spPr/>
    </dgm:pt>
    <dgm:pt modelId="{CBEBA464-C8EC-4B06-BE6A-B81B329F1B01}" type="pres">
      <dgm:prSet presAssocID="{8F1C1E4B-7136-4B60-B32F-383E5F67FD8E}" presName="spacer" presStyleCnt="0"/>
      <dgm:spPr/>
    </dgm:pt>
    <dgm:pt modelId="{F18C6793-C6F6-4321-A907-3BB996B777A0}" type="pres">
      <dgm:prSet presAssocID="{915D9E32-2692-4D34-8F34-65B046F6343C}" presName="parentText" presStyleLbl="node1" presStyleIdx="9" presStyleCnt="10">
        <dgm:presLayoutVars>
          <dgm:chMax val="0"/>
          <dgm:bulletEnabled val="1"/>
        </dgm:presLayoutVars>
      </dgm:prSet>
      <dgm:spPr/>
    </dgm:pt>
  </dgm:ptLst>
  <dgm:cxnLst>
    <dgm:cxn modelId="{84F93101-6350-435E-9B03-1BC02EF459AA}" srcId="{26B6B3AF-3EDE-433A-8972-EF3177D86A8A}" destId="{915D9E32-2692-4D34-8F34-65B046F6343C}" srcOrd="9" destOrd="0" parTransId="{34130D6E-4FF0-4104-9E71-5489AF76620D}" sibTransId="{75A38570-DA0D-4570-9CA9-78F8EDA32684}"/>
    <dgm:cxn modelId="{5EEE7701-E507-4EEE-9043-EC00E178641D}" type="presOf" srcId="{0489C9EC-0069-40A8-ACA9-31CE00F590C6}" destId="{BE4105EE-20BD-49AD-BFFE-0586AE3383ED}" srcOrd="0" destOrd="0" presId="urn:microsoft.com/office/officeart/2005/8/layout/vList2"/>
    <dgm:cxn modelId="{D9D04712-9C0E-4068-B8F6-1A7340C87B5C}" srcId="{26B6B3AF-3EDE-433A-8972-EF3177D86A8A}" destId="{37F0A6F6-ACEC-413C-A11F-9BE65B6E7276}" srcOrd="3" destOrd="0" parTransId="{7BB997C3-158C-40DC-B003-84CFAEA2562D}" sibTransId="{7C7ECD6B-40EC-4606-BA86-23C36FBB1D86}"/>
    <dgm:cxn modelId="{54ACBC13-2182-48DC-8318-1F917C24C092}" srcId="{26B6B3AF-3EDE-433A-8972-EF3177D86A8A}" destId="{2DB55F0C-9D11-4AE7-960E-F2FE7B21D3C6}" srcOrd="8" destOrd="0" parTransId="{F5546D46-D68F-4CB8-BFBD-A109F08574E1}" sibTransId="{8F1C1E4B-7136-4B60-B32F-383E5F67FD8E}"/>
    <dgm:cxn modelId="{490CF814-3C7F-4745-B42C-EED97DF01616}" srcId="{26B6B3AF-3EDE-433A-8972-EF3177D86A8A}" destId="{6280B1BB-85E2-4182-A199-2EBF30299F32}" srcOrd="7" destOrd="0" parTransId="{89F6D505-AC5B-4455-83C9-41E4AC7159E5}" sibTransId="{E44C6144-B59D-4E69-B645-3799F75ADCA5}"/>
    <dgm:cxn modelId="{6A38F725-C20D-453C-8FA1-73550E97D9DA}" type="presOf" srcId="{6280B1BB-85E2-4182-A199-2EBF30299F32}" destId="{3230C824-D00A-459A-A9B0-5A5AC09E057F}" srcOrd="0" destOrd="0" presId="urn:microsoft.com/office/officeart/2005/8/layout/vList2"/>
    <dgm:cxn modelId="{E2CA5134-AE0D-48AF-9C29-305822993758}" type="presOf" srcId="{37F0A6F6-ACEC-413C-A11F-9BE65B6E7276}" destId="{C3DF04F5-614E-4E60-B05D-07DFBCD81916}" srcOrd="0" destOrd="0" presId="urn:microsoft.com/office/officeart/2005/8/layout/vList2"/>
    <dgm:cxn modelId="{084A4964-9DC5-497A-9A50-66B0474E2222}" srcId="{26B6B3AF-3EDE-433A-8972-EF3177D86A8A}" destId="{E710DCF3-9ECA-4D77-9C7F-03401C044608}" srcOrd="1" destOrd="0" parTransId="{DF73EC83-4F98-47FB-9DF6-88723579A2BE}" sibTransId="{4EE9D3DC-10E6-4FC1-BCC5-BF6E87489E30}"/>
    <dgm:cxn modelId="{7F4AE076-3725-4D14-A2E4-413CCA049789}" type="presOf" srcId="{77B25F16-8ACD-4CC3-B099-7AEB730EAE37}" destId="{F846BB5A-B81A-431B-B354-0140C5A06799}" srcOrd="0" destOrd="0" presId="urn:microsoft.com/office/officeart/2005/8/layout/vList2"/>
    <dgm:cxn modelId="{9F8C687A-45E2-4C24-AB7F-F28736D8842A}" type="presOf" srcId="{E710DCF3-9ECA-4D77-9C7F-03401C044608}" destId="{CCDEF2C3-66DE-4E8A-B27E-339188C824CB}" srcOrd="0" destOrd="0" presId="urn:microsoft.com/office/officeart/2005/8/layout/vList2"/>
    <dgm:cxn modelId="{457B1183-89EC-46D8-A46F-27367774AB90}" srcId="{26B6B3AF-3EDE-433A-8972-EF3177D86A8A}" destId="{3E108146-ABCB-42A8-A132-F6DDC3C29614}" srcOrd="6" destOrd="0" parTransId="{AFEA6D83-8C63-454B-98DD-8043E703C695}" sibTransId="{07202461-0F2F-42DB-8480-FA26B37385D8}"/>
    <dgm:cxn modelId="{3E25198B-6581-49BF-BD60-F057266C01AE}" srcId="{26B6B3AF-3EDE-433A-8972-EF3177D86A8A}" destId="{6616D5FC-6313-43BA-8878-4A2E6D758612}" srcOrd="2" destOrd="0" parTransId="{1A9F478F-61D3-4F1D-8486-57C99F094501}" sibTransId="{3A7B6083-4F53-4923-9D55-30937578BDB6}"/>
    <dgm:cxn modelId="{B222198C-5BB7-417A-A511-5DAC3B289430}" srcId="{26B6B3AF-3EDE-433A-8972-EF3177D86A8A}" destId="{0489C9EC-0069-40A8-ACA9-31CE00F590C6}" srcOrd="4" destOrd="0" parTransId="{788FE4E6-6947-42C4-8ADB-8A73458F7C3B}" sibTransId="{83CBC1E4-3451-4742-A31B-DDFAEB4F41F1}"/>
    <dgm:cxn modelId="{613D3992-1B21-4BF6-B31B-EAA4E28A57A4}" type="presOf" srcId="{2DB55F0C-9D11-4AE7-960E-F2FE7B21D3C6}" destId="{EB692A52-D687-41C9-AD43-8DF9AF8B68A6}" srcOrd="0" destOrd="0" presId="urn:microsoft.com/office/officeart/2005/8/layout/vList2"/>
    <dgm:cxn modelId="{91BA5A96-FC7D-4112-8A53-0B73938157BA}" type="presOf" srcId="{915D9E32-2692-4D34-8F34-65B046F6343C}" destId="{F18C6793-C6F6-4321-A907-3BB996B777A0}" srcOrd="0" destOrd="0" presId="urn:microsoft.com/office/officeart/2005/8/layout/vList2"/>
    <dgm:cxn modelId="{82A86C9B-E16D-42AD-B522-2D0D19D5EFF8}" srcId="{26B6B3AF-3EDE-433A-8972-EF3177D86A8A}" destId="{65783F14-636D-4557-A80B-B9AD9DA1969F}" srcOrd="5" destOrd="0" parTransId="{3BFC86DE-E6FE-4FB2-A830-786BB40FF4F0}" sibTransId="{42D76387-D8FC-4FEE-ADD9-38A08297C61D}"/>
    <dgm:cxn modelId="{3B77B99C-7DF2-4B5C-8F8F-3A8FD57F2EE2}" srcId="{26B6B3AF-3EDE-433A-8972-EF3177D86A8A}" destId="{77B25F16-8ACD-4CC3-B099-7AEB730EAE37}" srcOrd="0" destOrd="0" parTransId="{290BB3D7-B62D-41CC-862E-DDAD125EBD42}" sibTransId="{7CB9FAD7-EF67-43A3-AD35-77124262AE95}"/>
    <dgm:cxn modelId="{CF87A8B8-C9A2-48CE-A39E-3D5EB98DC802}" type="presOf" srcId="{3E108146-ABCB-42A8-A132-F6DDC3C29614}" destId="{6603DD3D-8885-4A2E-9CBC-085D0F8CB6AC}" srcOrd="0" destOrd="0" presId="urn:microsoft.com/office/officeart/2005/8/layout/vList2"/>
    <dgm:cxn modelId="{C79600C5-31DE-4081-A045-A355347376FF}" type="presOf" srcId="{26B6B3AF-3EDE-433A-8972-EF3177D86A8A}" destId="{462BE60C-9960-4481-99D0-B12EA703B9E8}" srcOrd="0" destOrd="0" presId="urn:microsoft.com/office/officeart/2005/8/layout/vList2"/>
    <dgm:cxn modelId="{D53AF6C6-2BA1-47B2-B969-7EB7535A811D}" type="presOf" srcId="{65783F14-636D-4557-A80B-B9AD9DA1969F}" destId="{E4D6C3E2-243A-4C2D-BE86-A473D9651D8F}" srcOrd="0" destOrd="0" presId="urn:microsoft.com/office/officeart/2005/8/layout/vList2"/>
    <dgm:cxn modelId="{ABA6B1E6-CE98-4DE0-9204-48C9A062ECBE}" type="presOf" srcId="{6616D5FC-6313-43BA-8878-4A2E6D758612}" destId="{A7CB2D91-A563-42DC-9B13-B13C0A7B9EDD}" srcOrd="0" destOrd="0" presId="urn:microsoft.com/office/officeart/2005/8/layout/vList2"/>
    <dgm:cxn modelId="{1BE20D80-CA83-4D9B-A33D-B5B39F5E2E28}" type="presParOf" srcId="{462BE60C-9960-4481-99D0-B12EA703B9E8}" destId="{F846BB5A-B81A-431B-B354-0140C5A06799}" srcOrd="0" destOrd="0" presId="urn:microsoft.com/office/officeart/2005/8/layout/vList2"/>
    <dgm:cxn modelId="{B409B6CF-FEBE-4C5C-A7F3-CED37D5D4949}" type="presParOf" srcId="{462BE60C-9960-4481-99D0-B12EA703B9E8}" destId="{B9270E69-76FA-420A-A438-4B029057D473}" srcOrd="1" destOrd="0" presId="urn:microsoft.com/office/officeart/2005/8/layout/vList2"/>
    <dgm:cxn modelId="{41962886-90C9-4A7E-AE93-EF092BF92354}" type="presParOf" srcId="{462BE60C-9960-4481-99D0-B12EA703B9E8}" destId="{CCDEF2C3-66DE-4E8A-B27E-339188C824CB}" srcOrd="2" destOrd="0" presId="urn:microsoft.com/office/officeart/2005/8/layout/vList2"/>
    <dgm:cxn modelId="{5D539D6E-2773-45DB-8D7B-A88B27496DEE}" type="presParOf" srcId="{462BE60C-9960-4481-99D0-B12EA703B9E8}" destId="{D320CF05-BFDE-4002-A701-360E2749AF7E}" srcOrd="3" destOrd="0" presId="urn:microsoft.com/office/officeart/2005/8/layout/vList2"/>
    <dgm:cxn modelId="{3C4FEA18-7373-474B-9EA5-FA48C55459DB}" type="presParOf" srcId="{462BE60C-9960-4481-99D0-B12EA703B9E8}" destId="{A7CB2D91-A563-42DC-9B13-B13C0A7B9EDD}" srcOrd="4" destOrd="0" presId="urn:microsoft.com/office/officeart/2005/8/layout/vList2"/>
    <dgm:cxn modelId="{B52BE867-CB82-4D40-860B-F2322626844E}" type="presParOf" srcId="{462BE60C-9960-4481-99D0-B12EA703B9E8}" destId="{3081207A-1421-48D0-8698-6B1FE28C5C2B}" srcOrd="5" destOrd="0" presId="urn:microsoft.com/office/officeart/2005/8/layout/vList2"/>
    <dgm:cxn modelId="{FB48A871-17CC-48A2-B483-8305D32F1837}" type="presParOf" srcId="{462BE60C-9960-4481-99D0-B12EA703B9E8}" destId="{C3DF04F5-614E-4E60-B05D-07DFBCD81916}" srcOrd="6" destOrd="0" presId="urn:microsoft.com/office/officeart/2005/8/layout/vList2"/>
    <dgm:cxn modelId="{B1055744-E672-4417-A6D7-DFF1C2D2A264}" type="presParOf" srcId="{462BE60C-9960-4481-99D0-B12EA703B9E8}" destId="{91BA0424-E1A4-41FF-B9AB-563CDFBEC44F}" srcOrd="7" destOrd="0" presId="urn:microsoft.com/office/officeart/2005/8/layout/vList2"/>
    <dgm:cxn modelId="{0CDC9B27-C3D7-4FB8-A8F4-99F500F7D618}" type="presParOf" srcId="{462BE60C-9960-4481-99D0-B12EA703B9E8}" destId="{BE4105EE-20BD-49AD-BFFE-0586AE3383ED}" srcOrd="8" destOrd="0" presId="urn:microsoft.com/office/officeart/2005/8/layout/vList2"/>
    <dgm:cxn modelId="{B15069DA-80CB-47C4-8464-9F0666977985}" type="presParOf" srcId="{462BE60C-9960-4481-99D0-B12EA703B9E8}" destId="{573B7320-2A0B-4B65-B227-F99F693A49DB}" srcOrd="9" destOrd="0" presId="urn:microsoft.com/office/officeart/2005/8/layout/vList2"/>
    <dgm:cxn modelId="{C16359D0-8AD7-41B9-979D-EB7A210E929C}" type="presParOf" srcId="{462BE60C-9960-4481-99D0-B12EA703B9E8}" destId="{E4D6C3E2-243A-4C2D-BE86-A473D9651D8F}" srcOrd="10" destOrd="0" presId="urn:microsoft.com/office/officeart/2005/8/layout/vList2"/>
    <dgm:cxn modelId="{AFC17CE8-26F4-4922-96AE-5F97FC490559}" type="presParOf" srcId="{462BE60C-9960-4481-99D0-B12EA703B9E8}" destId="{9720B40B-38C3-44DE-AE05-1330144A75C3}" srcOrd="11" destOrd="0" presId="urn:microsoft.com/office/officeart/2005/8/layout/vList2"/>
    <dgm:cxn modelId="{6CE4A1E8-0DD5-4AE6-96AD-3A9E937B9B6D}" type="presParOf" srcId="{462BE60C-9960-4481-99D0-B12EA703B9E8}" destId="{6603DD3D-8885-4A2E-9CBC-085D0F8CB6AC}" srcOrd="12" destOrd="0" presId="urn:microsoft.com/office/officeart/2005/8/layout/vList2"/>
    <dgm:cxn modelId="{182CFE87-864C-4629-AC51-93BB4DD3BC80}" type="presParOf" srcId="{462BE60C-9960-4481-99D0-B12EA703B9E8}" destId="{6B5F0335-C117-4583-8AD7-42C508F2423B}" srcOrd="13" destOrd="0" presId="urn:microsoft.com/office/officeart/2005/8/layout/vList2"/>
    <dgm:cxn modelId="{C2CF3F19-92F6-4DFF-8CE1-75760B377DE3}" type="presParOf" srcId="{462BE60C-9960-4481-99D0-B12EA703B9E8}" destId="{3230C824-D00A-459A-A9B0-5A5AC09E057F}" srcOrd="14" destOrd="0" presId="urn:microsoft.com/office/officeart/2005/8/layout/vList2"/>
    <dgm:cxn modelId="{6274D680-223A-4B11-9EE5-0A5676113073}" type="presParOf" srcId="{462BE60C-9960-4481-99D0-B12EA703B9E8}" destId="{26B18D01-BC27-41E8-AC39-B1DE269890BE}" srcOrd="15" destOrd="0" presId="urn:microsoft.com/office/officeart/2005/8/layout/vList2"/>
    <dgm:cxn modelId="{DC021974-6BF2-4645-B1C1-D8E5123EB50F}" type="presParOf" srcId="{462BE60C-9960-4481-99D0-B12EA703B9E8}" destId="{EB692A52-D687-41C9-AD43-8DF9AF8B68A6}" srcOrd="16" destOrd="0" presId="urn:microsoft.com/office/officeart/2005/8/layout/vList2"/>
    <dgm:cxn modelId="{C611494F-2780-4A31-A03C-883A79387B68}" type="presParOf" srcId="{462BE60C-9960-4481-99D0-B12EA703B9E8}" destId="{CBEBA464-C8EC-4B06-BE6A-B81B329F1B01}" srcOrd="17" destOrd="0" presId="urn:microsoft.com/office/officeart/2005/8/layout/vList2"/>
    <dgm:cxn modelId="{4591441C-6ED7-4553-8D74-D04C5C0AF138}" type="presParOf" srcId="{462BE60C-9960-4481-99D0-B12EA703B9E8}" destId="{F18C6793-C6F6-4321-A907-3BB996B777A0}" srcOrd="1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52B39BE-6AF2-4C6E-AB9C-EC8E8A8ADBFF}" type="doc">
      <dgm:prSet loTypeId="urn:microsoft.com/office/officeart/2005/8/layout/vList2" loCatId="list" qsTypeId="urn:microsoft.com/office/officeart/2005/8/quickstyle/simple5" qsCatId="simple" csTypeId="urn:microsoft.com/office/officeart/2005/8/colors/accent0_1" csCatId="mainScheme"/>
      <dgm:spPr/>
      <dgm:t>
        <a:bodyPr/>
        <a:lstStyle/>
        <a:p>
          <a:endParaRPr lang="es-MX"/>
        </a:p>
      </dgm:t>
    </dgm:pt>
    <dgm:pt modelId="{BBF983F7-83E4-4771-BA30-EF35A9C36DF4}">
      <dgm:prSet/>
      <dgm:spPr/>
      <dgm:t>
        <a:bodyPr/>
        <a:lstStyle/>
        <a:p>
          <a:pPr>
            <a:lnSpc>
              <a:spcPct val="100000"/>
            </a:lnSpc>
          </a:pPr>
          <a:r>
            <a:rPr lang="es-ES_tradnl" dirty="0">
              <a:latin typeface="Arial" panose="020B0604020202020204" pitchFamily="34" charset="0"/>
              <a:cs typeface="Arial" panose="020B0604020202020204" pitchFamily="34" charset="0"/>
            </a:rPr>
            <a:t>Objetivo: Comprender </a:t>
          </a:r>
          <a:r>
            <a:rPr lang="es-ES" dirty="0">
              <a:latin typeface="Arial" panose="020B0604020202020204" pitchFamily="34" charset="0"/>
              <a:cs typeface="Arial" panose="020B0604020202020204" pitchFamily="34" charset="0"/>
            </a:rPr>
            <a:t>la evolución histórica de la investigación-acción y distingue sus enfoques técnico, práctico y crítico, aplicando los conceptos de discursos (</a:t>
          </a:r>
          <a:r>
            <a:rPr lang="es-ES" dirty="0" err="1">
              <a:latin typeface="Arial" panose="020B0604020202020204" pitchFamily="34" charset="0"/>
              <a:cs typeface="Arial" panose="020B0604020202020204" pitchFamily="34" charset="0"/>
            </a:rPr>
            <a:t>sayings</a:t>
          </a:r>
          <a:r>
            <a:rPr lang="es-ES" dirty="0">
              <a:latin typeface="Arial" panose="020B0604020202020204" pitchFamily="34" charset="0"/>
              <a:cs typeface="Arial" panose="020B0604020202020204" pitchFamily="34" charset="0"/>
            </a:rPr>
            <a:t>), acciones (</a:t>
          </a:r>
          <a:r>
            <a:rPr lang="es-ES" dirty="0" err="1">
              <a:latin typeface="Arial" panose="020B0604020202020204" pitchFamily="34" charset="0"/>
              <a:cs typeface="Arial" panose="020B0604020202020204" pitchFamily="34" charset="0"/>
            </a:rPr>
            <a:t>doings</a:t>
          </a:r>
          <a:r>
            <a:rPr lang="es-ES" dirty="0">
              <a:latin typeface="Arial" panose="020B0604020202020204" pitchFamily="34" charset="0"/>
              <a:cs typeface="Arial" panose="020B0604020202020204" pitchFamily="34" charset="0"/>
            </a:rPr>
            <a:t>) y relaciones (</a:t>
          </a:r>
          <a:r>
            <a:rPr lang="es-ES" dirty="0" err="1">
              <a:latin typeface="Arial" panose="020B0604020202020204" pitchFamily="34" charset="0"/>
              <a:cs typeface="Arial" panose="020B0604020202020204" pitchFamily="34" charset="0"/>
            </a:rPr>
            <a:t>relatings</a:t>
          </a:r>
          <a:r>
            <a:rPr lang="es-ES" dirty="0">
              <a:latin typeface="Arial" panose="020B0604020202020204" pitchFamily="34" charset="0"/>
              <a:cs typeface="Arial" panose="020B0604020202020204" pitchFamily="34" charset="0"/>
            </a:rPr>
            <a:t>) para interpretar prácticas educativas.</a:t>
          </a:r>
          <a:endParaRPr lang="es-MX" dirty="0">
            <a:latin typeface="Arial" panose="020B0604020202020204" pitchFamily="34" charset="0"/>
            <a:cs typeface="Arial" panose="020B0604020202020204" pitchFamily="34" charset="0"/>
          </a:endParaRPr>
        </a:p>
      </dgm:t>
    </dgm:pt>
    <dgm:pt modelId="{2BE37149-58A3-46AF-968F-EBED581D3E0E}" type="parTrans" cxnId="{B06388C8-011D-442D-AA34-D511C99E16CF}">
      <dgm:prSet/>
      <dgm:spPr/>
      <dgm:t>
        <a:bodyPr/>
        <a:lstStyle/>
        <a:p>
          <a:pPr>
            <a:lnSpc>
              <a:spcPct val="150000"/>
            </a:lnSpc>
          </a:pPr>
          <a:endParaRPr lang="es-MX"/>
        </a:p>
      </dgm:t>
    </dgm:pt>
    <dgm:pt modelId="{B395911E-61D1-4B2D-9333-46A945B426D7}" type="sibTrans" cxnId="{B06388C8-011D-442D-AA34-D511C99E16CF}">
      <dgm:prSet/>
      <dgm:spPr/>
      <dgm:t>
        <a:bodyPr/>
        <a:lstStyle/>
        <a:p>
          <a:pPr>
            <a:lnSpc>
              <a:spcPct val="150000"/>
            </a:lnSpc>
          </a:pPr>
          <a:endParaRPr lang="es-MX"/>
        </a:p>
      </dgm:t>
    </dgm:pt>
    <dgm:pt modelId="{B793B034-75C7-40E1-A0EC-C2D42D64ECB8}">
      <dgm:prSet/>
      <dgm:spPr/>
      <dgm:t>
        <a:bodyPr/>
        <a:lstStyle/>
        <a:p>
          <a:pPr>
            <a:lnSpc>
              <a:spcPct val="100000"/>
            </a:lnSpc>
          </a:pPr>
          <a:r>
            <a:rPr lang="es-MX" dirty="0">
              <a:latin typeface="Arial" panose="020B0604020202020204" pitchFamily="34" charset="0"/>
              <a:cs typeface="Arial" panose="020B0604020202020204" pitchFamily="34" charset="0"/>
            </a:rPr>
            <a:t>Elabora una línea del tiempo digital sobre la investigación-acción crítica, correspondiente al periodo 1980–2025, utilizando la plataforma </a:t>
          </a:r>
          <a:r>
            <a:rPr lang="es-MX" dirty="0" err="1">
              <a:latin typeface="Arial" panose="020B0604020202020204" pitchFamily="34" charset="0"/>
              <a:cs typeface="Arial" panose="020B0604020202020204" pitchFamily="34" charset="0"/>
            </a:rPr>
            <a:t>Sutori</a:t>
          </a:r>
          <a:r>
            <a:rPr lang="es-MX" dirty="0">
              <a:latin typeface="Arial" panose="020B0604020202020204" pitchFamily="34" charset="0"/>
              <a:cs typeface="Arial" panose="020B0604020202020204" pitchFamily="34" charset="0"/>
            </a:rPr>
            <a:t> (</a:t>
          </a:r>
          <a:r>
            <a:rPr lang="es-MX" dirty="0">
              <a:latin typeface="Arial" panose="020B0604020202020204" pitchFamily="34" charset="0"/>
              <a:cs typeface="Arial" panose="020B0604020202020204" pitchFamily="34" charset="0"/>
              <a:hlinkClick xmlns:r="http://schemas.openxmlformats.org/officeDocument/2006/relationships" r:id="rId1"/>
            </a:rPr>
            <a:t>https://www.sutori.com</a:t>
          </a:r>
          <a:r>
            <a:rPr lang="es-MX" dirty="0">
              <a:latin typeface="Arial" panose="020B0604020202020204" pitchFamily="34" charset="0"/>
              <a:cs typeface="Arial" panose="020B0604020202020204" pitchFamily="34" charset="0"/>
            </a:rPr>
            <a:t>). Organiza la información por décadas e incluye los principales autores, conceptos, aportes y contextos sociopolíticos, integrando fuentes académicas confiables, recursos digitales (imágenes o videos) y citas en formato APA 7.ª edición. Finaliza con una reflexión crítica personal que analice las transformaciones, continuidades y retos actuales de la investigación-acción crítica.</a:t>
          </a:r>
        </a:p>
      </dgm:t>
    </dgm:pt>
    <dgm:pt modelId="{1231EFB9-6F35-4674-B1F9-358E4CA536D3}" type="parTrans" cxnId="{624FDDEC-3075-49C9-9AB5-C5D3B0E2AD2A}">
      <dgm:prSet/>
      <dgm:spPr/>
      <dgm:t>
        <a:bodyPr/>
        <a:lstStyle/>
        <a:p>
          <a:pPr>
            <a:lnSpc>
              <a:spcPct val="150000"/>
            </a:lnSpc>
          </a:pPr>
          <a:endParaRPr lang="es-MX"/>
        </a:p>
      </dgm:t>
    </dgm:pt>
    <dgm:pt modelId="{C620070C-F22D-4A46-B85D-E19D16E22B39}" type="sibTrans" cxnId="{624FDDEC-3075-49C9-9AB5-C5D3B0E2AD2A}">
      <dgm:prSet/>
      <dgm:spPr/>
      <dgm:t>
        <a:bodyPr/>
        <a:lstStyle/>
        <a:p>
          <a:pPr>
            <a:lnSpc>
              <a:spcPct val="150000"/>
            </a:lnSpc>
          </a:pPr>
          <a:endParaRPr lang="es-MX"/>
        </a:p>
      </dgm:t>
    </dgm:pt>
    <dgm:pt modelId="{04E20013-B9EA-4A27-A318-1F7B96A139B9}" type="pres">
      <dgm:prSet presAssocID="{C52B39BE-6AF2-4C6E-AB9C-EC8E8A8ADBFF}" presName="linear" presStyleCnt="0">
        <dgm:presLayoutVars>
          <dgm:animLvl val="lvl"/>
          <dgm:resizeHandles val="exact"/>
        </dgm:presLayoutVars>
      </dgm:prSet>
      <dgm:spPr/>
    </dgm:pt>
    <dgm:pt modelId="{95D0573F-E557-4E12-95E9-B15E1A24AD05}" type="pres">
      <dgm:prSet presAssocID="{BBF983F7-83E4-4771-BA30-EF35A9C36DF4}" presName="parentText" presStyleLbl="node1" presStyleIdx="0" presStyleCnt="2">
        <dgm:presLayoutVars>
          <dgm:chMax val="0"/>
          <dgm:bulletEnabled val="1"/>
        </dgm:presLayoutVars>
      </dgm:prSet>
      <dgm:spPr/>
    </dgm:pt>
    <dgm:pt modelId="{4D5410DD-4914-4D98-8846-9E47D991D0C2}" type="pres">
      <dgm:prSet presAssocID="{B395911E-61D1-4B2D-9333-46A945B426D7}" presName="spacer" presStyleCnt="0"/>
      <dgm:spPr/>
    </dgm:pt>
    <dgm:pt modelId="{E4CE145D-B445-424C-8796-922CF5240A57}" type="pres">
      <dgm:prSet presAssocID="{B793B034-75C7-40E1-A0EC-C2D42D64ECB8}" presName="parentText" presStyleLbl="node1" presStyleIdx="1" presStyleCnt="2">
        <dgm:presLayoutVars>
          <dgm:chMax val="0"/>
          <dgm:bulletEnabled val="1"/>
        </dgm:presLayoutVars>
      </dgm:prSet>
      <dgm:spPr/>
    </dgm:pt>
  </dgm:ptLst>
  <dgm:cxnLst>
    <dgm:cxn modelId="{C069B209-BB97-41C9-84A6-68289CD81723}" type="presOf" srcId="{C52B39BE-6AF2-4C6E-AB9C-EC8E8A8ADBFF}" destId="{04E20013-B9EA-4A27-A318-1F7B96A139B9}" srcOrd="0" destOrd="0" presId="urn:microsoft.com/office/officeart/2005/8/layout/vList2"/>
    <dgm:cxn modelId="{878AB02B-3B79-4AB3-AAC8-1C87AD40EDF0}" type="presOf" srcId="{BBF983F7-83E4-4771-BA30-EF35A9C36DF4}" destId="{95D0573F-E557-4E12-95E9-B15E1A24AD05}" srcOrd="0" destOrd="0" presId="urn:microsoft.com/office/officeart/2005/8/layout/vList2"/>
    <dgm:cxn modelId="{B06388C8-011D-442D-AA34-D511C99E16CF}" srcId="{C52B39BE-6AF2-4C6E-AB9C-EC8E8A8ADBFF}" destId="{BBF983F7-83E4-4771-BA30-EF35A9C36DF4}" srcOrd="0" destOrd="0" parTransId="{2BE37149-58A3-46AF-968F-EBED581D3E0E}" sibTransId="{B395911E-61D1-4B2D-9333-46A945B426D7}"/>
    <dgm:cxn modelId="{0515BBD7-6610-46FF-BF29-A110BC07152D}" type="presOf" srcId="{B793B034-75C7-40E1-A0EC-C2D42D64ECB8}" destId="{E4CE145D-B445-424C-8796-922CF5240A57}" srcOrd="0" destOrd="0" presId="urn:microsoft.com/office/officeart/2005/8/layout/vList2"/>
    <dgm:cxn modelId="{624FDDEC-3075-49C9-9AB5-C5D3B0E2AD2A}" srcId="{C52B39BE-6AF2-4C6E-AB9C-EC8E8A8ADBFF}" destId="{B793B034-75C7-40E1-A0EC-C2D42D64ECB8}" srcOrd="1" destOrd="0" parTransId="{1231EFB9-6F35-4674-B1F9-358E4CA536D3}" sibTransId="{C620070C-F22D-4A46-B85D-E19D16E22B39}"/>
    <dgm:cxn modelId="{5A9C8DB0-A85B-47D0-9623-FFEFC04BACFB}" type="presParOf" srcId="{04E20013-B9EA-4A27-A318-1F7B96A139B9}" destId="{95D0573F-E557-4E12-95E9-B15E1A24AD05}" srcOrd="0" destOrd="0" presId="urn:microsoft.com/office/officeart/2005/8/layout/vList2"/>
    <dgm:cxn modelId="{0CE265F8-9985-4B54-95C1-06314611AB8B}" type="presParOf" srcId="{04E20013-B9EA-4A27-A318-1F7B96A139B9}" destId="{4D5410DD-4914-4D98-8846-9E47D991D0C2}" srcOrd="1" destOrd="0" presId="urn:microsoft.com/office/officeart/2005/8/layout/vList2"/>
    <dgm:cxn modelId="{8294EF44-F1F8-4A73-B07E-9D12F36D8E85}" type="presParOf" srcId="{04E20013-B9EA-4A27-A318-1F7B96A139B9}" destId="{E4CE145D-B445-424C-8796-922CF5240A57}"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FAA5684-4C66-4842-9CA3-1EA5442E5E47}" type="doc">
      <dgm:prSet loTypeId="urn:microsoft.com/office/officeart/2005/8/layout/vList2" loCatId="list" qsTypeId="urn:microsoft.com/office/officeart/2005/8/quickstyle/simple5" qsCatId="simple" csTypeId="urn:microsoft.com/office/officeart/2005/8/colors/accent0_1" csCatId="mainScheme"/>
      <dgm:spPr/>
      <dgm:t>
        <a:bodyPr/>
        <a:lstStyle/>
        <a:p>
          <a:endParaRPr lang="es-MX"/>
        </a:p>
      </dgm:t>
    </dgm:pt>
    <dgm:pt modelId="{A3D412CF-3E5E-4390-AA8B-201CCFDB7A2E}">
      <dgm:prSet/>
      <dgm:spPr/>
      <dgm:t>
        <a:bodyPr/>
        <a:lstStyle/>
        <a:p>
          <a:pPr>
            <a:lnSpc>
              <a:spcPct val="100000"/>
            </a:lnSpc>
          </a:pPr>
          <a:r>
            <a:rPr lang="es-MX" dirty="0">
              <a:latin typeface="Arial" panose="020B0604020202020204" pitchFamily="34" charset="0"/>
              <a:cs typeface="Arial" panose="020B0604020202020204" pitchFamily="34" charset="0"/>
            </a:rPr>
            <a:t>Analizar críticamente las tradiciones, discursos, acciones e interacciones que configuran la práctica educativa, aplicando técnicas de indagación participativa para observar, registrar y representar dichas prácticas, y fortalecer relaciones colaborativas, democráticas y éticas que permitan transformar colectivamente conductas y prácticas educativas irracionales, insostenibles o injustas, de acuerdo con los principios de la Investigación-Acción Participativa Crítica.</a:t>
          </a:r>
        </a:p>
      </dgm:t>
    </dgm:pt>
    <dgm:pt modelId="{07643213-76DB-4490-A746-5FDDF7BA506F}" type="parTrans" cxnId="{F1ADC1BD-7202-4645-8917-8CF4A32C24F2}">
      <dgm:prSet/>
      <dgm:spPr/>
      <dgm:t>
        <a:bodyPr/>
        <a:lstStyle/>
        <a:p>
          <a:pPr>
            <a:lnSpc>
              <a:spcPct val="100000"/>
            </a:lnSpc>
          </a:pPr>
          <a:endParaRPr lang="es-MX"/>
        </a:p>
      </dgm:t>
    </dgm:pt>
    <dgm:pt modelId="{E9BB1972-1214-4F1C-BB90-D6A923ACEDDE}" type="sibTrans" cxnId="{F1ADC1BD-7202-4645-8917-8CF4A32C24F2}">
      <dgm:prSet/>
      <dgm:spPr/>
      <dgm:t>
        <a:bodyPr/>
        <a:lstStyle/>
        <a:p>
          <a:pPr>
            <a:lnSpc>
              <a:spcPct val="100000"/>
            </a:lnSpc>
          </a:pPr>
          <a:endParaRPr lang="es-MX"/>
        </a:p>
      </dgm:t>
    </dgm:pt>
    <dgm:pt modelId="{53BCAAA4-D7ED-489A-807A-7B89DE1F711A}" type="pres">
      <dgm:prSet presAssocID="{3FAA5684-4C66-4842-9CA3-1EA5442E5E47}" presName="linear" presStyleCnt="0">
        <dgm:presLayoutVars>
          <dgm:animLvl val="lvl"/>
          <dgm:resizeHandles val="exact"/>
        </dgm:presLayoutVars>
      </dgm:prSet>
      <dgm:spPr/>
    </dgm:pt>
    <dgm:pt modelId="{75D7C3C4-ABC8-46E6-8EF8-F9FB1C34AEE7}" type="pres">
      <dgm:prSet presAssocID="{A3D412CF-3E5E-4390-AA8B-201CCFDB7A2E}" presName="parentText" presStyleLbl="node1" presStyleIdx="0" presStyleCnt="1">
        <dgm:presLayoutVars>
          <dgm:chMax val="0"/>
          <dgm:bulletEnabled val="1"/>
        </dgm:presLayoutVars>
      </dgm:prSet>
      <dgm:spPr/>
    </dgm:pt>
  </dgm:ptLst>
  <dgm:cxnLst>
    <dgm:cxn modelId="{36F8E366-C663-4239-92A2-D2797538E281}" type="presOf" srcId="{3FAA5684-4C66-4842-9CA3-1EA5442E5E47}" destId="{53BCAAA4-D7ED-489A-807A-7B89DE1F711A}" srcOrd="0" destOrd="0" presId="urn:microsoft.com/office/officeart/2005/8/layout/vList2"/>
    <dgm:cxn modelId="{F8407176-062A-45D1-8418-15DB38A719F8}" type="presOf" srcId="{A3D412CF-3E5E-4390-AA8B-201CCFDB7A2E}" destId="{75D7C3C4-ABC8-46E6-8EF8-F9FB1C34AEE7}" srcOrd="0" destOrd="0" presId="urn:microsoft.com/office/officeart/2005/8/layout/vList2"/>
    <dgm:cxn modelId="{F1ADC1BD-7202-4645-8917-8CF4A32C24F2}" srcId="{3FAA5684-4C66-4842-9CA3-1EA5442E5E47}" destId="{A3D412CF-3E5E-4390-AA8B-201CCFDB7A2E}" srcOrd="0" destOrd="0" parTransId="{07643213-76DB-4490-A746-5FDDF7BA506F}" sibTransId="{E9BB1972-1214-4F1C-BB90-D6A923ACEDDE}"/>
    <dgm:cxn modelId="{81E9CF78-042A-4F8C-A66A-491A0399C59C}" type="presParOf" srcId="{53BCAAA4-D7ED-489A-807A-7B89DE1F711A}" destId="{75D7C3C4-ABC8-46E6-8EF8-F9FB1C34AEE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046F764-0365-4DDD-9F7F-B9F139CDDCB9}" type="doc">
      <dgm:prSet loTypeId="urn:microsoft.com/office/officeart/2005/8/layout/vList2" loCatId="list" qsTypeId="urn:microsoft.com/office/officeart/2005/8/quickstyle/simple5" qsCatId="simple" csTypeId="urn:microsoft.com/office/officeart/2005/8/colors/accent0_2" csCatId="mainScheme"/>
      <dgm:spPr/>
      <dgm:t>
        <a:bodyPr/>
        <a:lstStyle/>
        <a:p>
          <a:endParaRPr lang="es-MX"/>
        </a:p>
      </dgm:t>
    </dgm:pt>
    <dgm:pt modelId="{84199D1F-EA72-4E36-B52E-93C0251CE7AA}">
      <dgm:prSet/>
      <dgm:spPr/>
      <dgm:t>
        <a:bodyPr/>
        <a:lstStyle/>
        <a:p>
          <a:pPr algn="just">
            <a:lnSpc>
              <a:spcPct val="100000"/>
            </a:lnSpc>
          </a:pPr>
          <a:r>
            <a:rPr lang="en-US" dirty="0" err="1">
              <a:latin typeface="Arial" panose="020B0604020202020204" pitchFamily="34" charset="0"/>
              <a:cs typeface="Arial" panose="020B0604020202020204" pitchFamily="34" charset="0"/>
            </a:rPr>
            <a:t>Construir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cada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fase</a:t>
          </a:r>
          <a:r>
            <a:rPr lang="en-US" dirty="0">
              <a:latin typeface="Arial" panose="020B0604020202020204" pitchFamily="34" charset="0"/>
              <a:cs typeface="Arial" panose="020B0604020202020204" pitchFamily="34" charset="0"/>
            </a:rPr>
            <a:t> del </a:t>
          </a:r>
          <a:r>
            <a:rPr lang="en-US" dirty="0" err="1">
              <a:latin typeface="Arial" panose="020B0604020202020204" pitchFamily="34" charset="0"/>
              <a:cs typeface="Arial" panose="020B0604020202020204" pitchFamily="34" charset="0"/>
            </a:rPr>
            <a:t>ciclo</a:t>
          </a:r>
          <a:r>
            <a:rPr lang="en-US" dirty="0">
              <a:latin typeface="Arial" panose="020B0604020202020204" pitchFamily="34" charset="0"/>
              <a:cs typeface="Arial" panose="020B0604020202020204" pitchFamily="34" charset="0"/>
            </a:rPr>
            <a:t> de la </a:t>
          </a:r>
          <a:r>
            <a:rPr lang="en-US" dirty="0" err="1">
              <a:latin typeface="Arial" panose="020B0604020202020204" pitchFamily="34" charset="0"/>
              <a:cs typeface="Arial" panose="020B0604020202020204" pitchFamily="34" charset="0"/>
            </a:rPr>
            <a:t>investigación-acción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diagnóstico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planificación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acción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observación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reflexión</a:t>
          </a:r>
          <a:r>
            <a:rPr lang="en-US" dirty="0">
              <a:latin typeface="Arial" panose="020B0604020202020204" pitchFamily="34" charset="0"/>
              <a:cs typeface="Arial" panose="020B0604020202020204" pitchFamily="34" charset="0"/>
            </a:rPr>
            <a:t>, evaluación y </a:t>
          </a:r>
          <a:r>
            <a:rPr lang="en-US" dirty="0" err="1">
              <a:latin typeface="Arial" panose="020B0604020202020204" pitchFamily="34" charset="0"/>
              <a:cs typeface="Arial" panose="020B0604020202020204" pitchFamily="34" charset="0"/>
            </a:rPr>
            <a:t>replanteamiento</a:t>
          </a:r>
          <a:r>
            <a:rPr lang="en-US" dirty="0">
              <a:latin typeface="Arial" panose="020B0604020202020204" pitchFamily="34" charset="0"/>
              <a:cs typeface="Arial" panose="020B0604020202020204" pitchFamily="34" charset="0"/>
            </a:rPr>
            <a:t>) a </a:t>
          </a:r>
          <a:r>
            <a:rPr lang="en-US" dirty="0" err="1">
              <a:latin typeface="Arial" panose="020B0604020202020204" pitchFamily="34" charset="0"/>
              <a:cs typeface="Arial" panose="020B0604020202020204" pitchFamily="34" charset="0"/>
            </a:rPr>
            <a:t>través</a:t>
          </a:r>
          <a:r>
            <a:rPr lang="en-US" dirty="0">
              <a:latin typeface="Arial" panose="020B0604020202020204" pitchFamily="34" charset="0"/>
              <a:cs typeface="Arial" panose="020B0604020202020204" pitchFamily="34" charset="0"/>
            </a:rPr>
            <a:t> de un </a:t>
          </a:r>
          <a:r>
            <a:rPr lang="en-US" dirty="0" err="1">
              <a:latin typeface="Arial" panose="020B0604020202020204" pitchFamily="34" charset="0"/>
              <a:cs typeface="Arial" panose="020B0604020202020204" pitchFamily="34" charset="0"/>
            </a:rPr>
            <a:t>tabla</a:t>
          </a:r>
          <a:r>
            <a:rPr lang="en-US" dirty="0">
              <a:latin typeface="Arial" panose="020B0604020202020204" pitchFamily="34" charset="0"/>
              <a:cs typeface="Arial" panose="020B0604020202020204" pitchFamily="34" charset="0"/>
            </a:rPr>
            <a:t> de </a:t>
          </a:r>
          <a:r>
            <a:rPr lang="en-US" dirty="0" err="1">
              <a:latin typeface="Arial" panose="020B0604020202020204" pitchFamily="34" charset="0"/>
              <a:cs typeface="Arial" panose="020B0604020202020204" pitchFamily="34" charset="0"/>
            </a:rPr>
            <a:t>consistencia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metodologíca</a:t>
          </a:r>
          <a:r>
            <a:rPr lang="en-US" dirty="0">
              <a:latin typeface="Arial" panose="020B0604020202020204" pitchFamily="34" charset="0"/>
              <a:cs typeface="Arial" panose="020B0604020202020204" pitchFamily="34" charset="0"/>
            </a:rPr>
            <a:t> para </a:t>
          </a:r>
          <a:r>
            <a:rPr lang="en-US" dirty="0" err="1">
              <a:latin typeface="Arial" panose="020B0604020202020204" pitchFamily="34" charset="0"/>
              <a:cs typeface="Arial" panose="020B0604020202020204" pitchFamily="34" charset="0"/>
            </a:rPr>
            <a:t>describir</a:t>
          </a:r>
          <a:r>
            <a:rPr lang="en-US" dirty="0">
              <a:latin typeface="Arial" panose="020B0604020202020204" pitchFamily="34" charset="0"/>
              <a:cs typeface="Arial" panose="020B0604020202020204" pitchFamily="34" charset="0"/>
            </a:rPr>
            <a:t> procedimientos de </a:t>
          </a:r>
          <a:r>
            <a:rPr lang="en-US" dirty="0" err="1">
              <a:latin typeface="Arial" panose="020B0604020202020204" pitchFamily="34" charset="0"/>
              <a:cs typeface="Arial" panose="020B0604020202020204" pitchFamily="34" charset="0"/>
            </a:rPr>
            <a:t>indagación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registro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categorización</a:t>
          </a:r>
          <a:r>
            <a:rPr lang="en-US" dirty="0">
              <a:latin typeface="Arial" panose="020B0604020202020204" pitchFamily="34" charset="0"/>
              <a:cs typeface="Arial" panose="020B0604020202020204" pitchFamily="34" charset="0"/>
            </a:rPr>
            <a:t> y </a:t>
          </a:r>
          <a:r>
            <a:rPr lang="en-US" dirty="0" err="1">
              <a:latin typeface="Arial" panose="020B0604020202020204" pitchFamily="34" charset="0"/>
              <a:cs typeface="Arial" panose="020B0604020202020204" pitchFamily="34" charset="0"/>
            </a:rPr>
            <a:t>representación</a:t>
          </a:r>
          <a:r>
            <a:rPr lang="en-US" dirty="0">
              <a:latin typeface="Arial" panose="020B0604020202020204" pitchFamily="34" charset="0"/>
              <a:cs typeface="Arial" panose="020B0604020202020204" pitchFamily="34" charset="0"/>
            </a:rPr>
            <a:t> de la </a:t>
          </a:r>
          <a:r>
            <a:rPr lang="en-US" dirty="0" err="1">
              <a:latin typeface="Arial" panose="020B0604020202020204" pitchFamily="34" charset="0"/>
              <a:cs typeface="Arial" panose="020B0604020202020204" pitchFamily="34" charset="0"/>
            </a:rPr>
            <a:t>práctica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educativa</a:t>
          </a:r>
          <a:r>
            <a:rPr lang="en-US" dirty="0">
              <a:latin typeface="Arial" panose="020B0604020202020204" pitchFamily="34" charset="0"/>
              <a:cs typeface="Arial" panose="020B0604020202020204" pitchFamily="34" charset="0"/>
            </a:rPr>
            <a:t>, y </a:t>
          </a:r>
          <a:r>
            <a:rPr lang="en-US" dirty="0" err="1">
              <a:latin typeface="Arial" panose="020B0604020202020204" pitchFamily="34" charset="0"/>
              <a:cs typeface="Arial" panose="020B0604020202020204" pitchFamily="34" charset="0"/>
            </a:rPr>
            <a:t>permitiendo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favorecer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procesos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colaborativos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democráticos</a:t>
          </a:r>
          <a:r>
            <a:rPr lang="en-US" dirty="0">
              <a:latin typeface="Arial" panose="020B0604020202020204" pitchFamily="34" charset="0"/>
              <a:cs typeface="Arial" panose="020B0604020202020204" pitchFamily="34" charset="0"/>
            </a:rPr>
            <a:t> y </a:t>
          </a:r>
          <a:r>
            <a:rPr lang="en-US" dirty="0" err="1">
              <a:latin typeface="Arial" panose="020B0604020202020204" pitchFamily="34" charset="0"/>
              <a:cs typeface="Arial" panose="020B0604020202020204" pitchFamily="34" charset="0"/>
            </a:rPr>
            <a:t>éticos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que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permitan</a:t>
          </a:r>
          <a:r>
            <a:rPr lang="en-US" dirty="0">
              <a:latin typeface="Arial" panose="020B0604020202020204" pitchFamily="34" charset="0"/>
              <a:cs typeface="Arial" panose="020B0604020202020204" pitchFamily="34" charset="0"/>
            </a:rPr>
            <a:t> co-</a:t>
          </a:r>
          <a:r>
            <a:rPr lang="en-US" dirty="0" err="1">
              <a:latin typeface="Arial" panose="020B0604020202020204" pitchFamily="34" charset="0"/>
              <a:cs typeface="Arial" panose="020B0604020202020204" pitchFamily="34" charset="0"/>
            </a:rPr>
            <a:t>construir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transformaciones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sostenibles</a:t>
          </a:r>
          <a:r>
            <a:rPr lang="en-US" dirty="0">
              <a:latin typeface="Arial" panose="020B0604020202020204" pitchFamily="34" charset="0"/>
              <a:cs typeface="Arial" panose="020B0604020202020204" pitchFamily="34" charset="0"/>
            </a:rPr>
            <a:t> e </a:t>
          </a:r>
          <a:r>
            <a:rPr lang="en-US" dirty="0" err="1">
              <a:latin typeface="Arial" panose="020B0604020202020204" pitchFamily="34" charset="0"/>
              <a:cs typeface="Arial" panose="020B0604020202020204" pitchFamily="34" charset="0"/>
            </a:rPr>
            <a:t>inclusivas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en</a:t>
          </a:r>
          <a:r>
            <a:rPr lang="en-US" dirty="0">
              <a:latin typeface="Arial" panose="020B0604020202020204" pitchFamily="34" charset="0"/>
              <a:cs typeface="Arial" panose="020B0604020202020204" pitchFamily="34" charset="0"/>
            </a:rPr>
            <a:t> las </a:t>
          </a:r>
          <a:r>
            <a:rPr lang="en-US" dirty="0" err="1">
              <a:latin typeface="Arial" panose="020B0604020202020204" pitchFamily="34" charset="0"/>
              <a:cs typeface="Arial" panose="020B0604020202020204" pitchFamily="34" charset="0"/>
            </a:rPr>
            <a:t>prácticas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educativas</a:t>
          </a:r>
          <a:r>
            <a:rPr lang="en-US" dirty="0">
              <a:latin typeface="Arial" panose="020B0604020202020204" pitchFamily="34" charset="0"/>
              <a:cs typeface="Arial" panose="020B0604020202020204" pitchFamily="34" charset="0"/>
            </a:rPr>
            <a:t>, de </a:t>
          </a:r>
          <a:r>
            <a:rPr lang="en-US" dirty="0" err="1">
              <a:latin typeface="Arial" panose="020B0604020202020204" pitchFamily="34" charset="0"/>
              <a:cs typeface="Arial" panose="020B0604020202020204" pitchFamily="34" charset="0"/>
            </a:rPr>
            <a:t>acuerdo</a:t>
          </a:r>
          <a:r>
            <a:rPr lang="en-US" dirty="0">
              <a:latin typeface="Arial" panose="020B0604020202020204" pitchFamily="34" charset="0"/>
              <a:cs typeface="Arial" panose="020B0604020202020204" pitchFamily="34" charset="0"/>
            </a:rPr>
            <a:t> con </a:t>
          </a:r>
          <a:r>
            <a:rPr lang="en-US" dirty="0" err="1">
              <a:latin typeface="Arial" panose="020B0604020202020204" pitchFamily="34" charset="0"/>
              <a:cs typeface="Arial" panose="020B0604020202020204" pitchFamily="34" charset="0"/>
            </a:rPr>
            <a:t>los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principios</a:t>
          </a:r>
          <a:r>
            <a:rPr lang="en-US" dirty="0">
              <a:latin typeface="Arial" panose="020B0604020202020204" pitchFamily="34" charset="0"/>
              <a:cs typeface="Arial" panose="020B0604020202020204" pitchFamily="34" charset="0"/>
            </a:rPr>
            <a:t> de la </a:t>
          </a:r>
          <a:r>
            <a:rPr lang="en-US" dirty="0" err="1">
              <a:latin typeface="Arial" panose="020B0604020202020204" pitchFamily="34" charset="0"/>
              <a:cs typeface="Arial" panose="020B0604020202020204" pitchFamily="34" charset="0"/>
            </a:rPr>
            <a:t>Investigación-Acción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Participativa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Crítica</a:t>
          </a:r>
          <a:r>
            <a:rPr lang="en-US" dirty="0">
              <a:latin typeface="Arial" panose="020B0604020202020204" pitchFamily="34" charset="0"/>
              <a:cs typeface="Arial" panose="020B0604020202020204" pitchFamily="34" charset="0"/>
            </a:rPr>
            <a:t>.</a:t>
          </a:r>
          <a:endParaRPr lang="es-MX" dirty="0">
            <a:latin typeface="Arial" panose="020B0604020202020204" pitchFamily="34" charset="0"/>
            <a:cs typeface="Arial" panose="020B0604020202020204" pitchFamily="34" charset="0"/>
          </a:endParaRPr>
        </a:p>
      </dgm:t>
    </dgm:pt>
    <dgm:pt modelId="{E37CD6AB-6BAD-4F13-A953-B1681D1D6657}" type="parTrans" cxnId="{24A7C732-C8E9-47AC-9886-D15CA73D0A78}">
      <dgm:prSet/>
      <dgm:spPr/>
      <dgm:t>
        <a:bodyPr/>
        <a:lstStyle/>
        <a:p>
          <a:endParaRPr lang="es-MX"/>
        </a:p>
      </dgm:t>
    </dgm:pt>
    <dgm:pt modelId="{CD745F23-0D86-4A35-A42A-69FAE322ABC6}" type="sibTrans" cxnId="{24A7C732-C8E9-47AC-9886-D15CA73D0A78}">
      <dgm:prSet/>
      <dgm:spPr/>
      <dgm:t>
        <a:bodyPr/>
        <a:lstStyle/>
        <a:p>
          <a:endParaRPr lang="es-MX"/>
        </a:p>
      </dgm:t>
    </dgm:pt>
    <dgm:pt modelId="{B22C3DE7-26D1-40D8-ACC8-9BB3C2FDE7A9}" type="pres">
      <dgm:prSet presAssocID="{4046F764-0365-4DDD-9F7F-B9F139CDDCB9}" presName="linear" presStyleCnt="0">
        <dgm:presLayoutVars>
          <dgm:animLvl val="lvl"/>
          <dgm:resizeHandles val="exact"/>
        </dgm:presLayoutVars>
      </dgm:prSet>
      <dgm:spPr/>
    </dgm:pt>
    <dgm:pt modelId="{C6C98883-CB27-44CE-B583-6C33BC315EAA}" type="pres">
      <dgm:prSet presAssocID="{84199D1F-EA72-4E36-B52E-93C0251CE7AA}" presName="parentText" presStyleLbl="node1" presStyleIdx="0" presStyleCnt="1">
        <dgm:presLayoutVars>
          <dgm:chMax val="0"/>
          <dgm:bulletEnabled val="1"/>
        </dgm:presLayoutVars>
      </dgm:prSet>
      <dgm:spPr/>
    </dgm:pt>
  </dgm:ptLst>
  <dgm:cxnLst>
    <dgm:cxn modelId="{1091C314-1FC1-4286-89AA-CA52392EB0E8}" type="presOf" srcId="{84199D1F-EA72-4E36-B52E-93C0251CE7AA}" destId="{C6C98883-CB27-44CE-B583-6C33BC315EAA}" srcOrd="0" destOrd="0" presId="urn:microsoft.com/office/officeart/2005/8/layout/vList2"/>
    <dgm:cxn modelId="{47493817-34AC-48AC-832F-83F9038C2D3E}" type="presOf" srcId="{4046F764-0365-4DDD-9F7F-B9F139CDDCB9}" destId="{B22C3DE7-26D1-40D8-ACC8-9BB3C2FDE7A9}" srcOrd="0" destOrd="0" presId="urn:microsoft.com/office/officeart/2005/8/layout/vList2"/>
    <dgm:cxn modelId="{24A7C732-C8E9-47AC-9886-D15CA73D0A78}" srcId="{4046F764-0365-4DDD-9F7F-B9F139CDDCB9}" destId="{84199D1F-EA72-4E36-B52E-93C0251CE7AA}" srcOrd="0" destOrd="0" parTransId="{E37CD6AB-6BAD-4F13-A953-B1681D1D6657}" sibTransId="{CD745F23-0D86-4A35-A42A-69FAE322ABC6}"/>
    <dgm:cxn modelId="{972C28D2-09D5-4C90-8E1A-2FABC20D86DC}" type="presParOf" srcId="{B22C3DE7-26D1-40D8-ACC8-9BB3C2FDE7A9}" destId="{C6C98883-CB27-44CE-B583-6C33BC315EAA}"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9A30E7F-414D-4265-8798-CB7566E66C42}" type="doc">
      <dgm:prSet loTypeId="urn:microsoft.com/office/officeart/2005/8/layout/vList2" loCatId="list" qsTypeId="urn:microsoft.com/office/officeart/2005/8/quickstyle/simple5" qsCatId="simple" csTypeId="urn:microsoft.com/office/officeart/2005/8/colors/accent0_1" csCatId="mainScheme"/>
      <dgm:spPr/>
      <dgm:t>
        <a:bodyPr/>
        <a:lstStyle/>
        <a:p>
          <a:endParaRPr lang="es-MX"/>
        </a:p>
      </dgm:t>
    </dgm:pt>
    <dgm:pt modelId="{506E2465-3F48-41F3-9968-0F4165800161}">
      <dgm:prSet/>
      <dgm:spPr/>
      <dgm:t>
        <a:bodyPr/>
        <a:lstStyle/>
        <a:p>
          <a:pPr algn="just">
            <a:lnSpc>
              <a:spcPct val="100000"/>
            </a:lnSpc>
          </a:pPr>
          <a:r>
            <a:rPr lang="en-US" dirty="0" err="1">
              <a:latin typeface="Arial" panose="020B0604020202020204" pitchFamily="34" charset="0"/>
              <a:cs typeface="Arial" panose="020B0604020202020204" pitchFamily="34" charset="0"/>
            </a:rPr>
            <a:t>Identificar</a:t>
          </a:r>
          <a:r>
            <a:rPr lang="en-US" dirty="0">
              <a:latin typeface="Arial" panose="020B0604020202020204" pitchFamily="34" charset="0"/>
              <a:cs typeface="Arial" panose="020B0604020202020204" pitchFamily="34" charset="0"/>
            </a:rPr>
            <a:t> las </a:t>
          </a:r>
          <a:r>
            <a:rPr lang="en-US" dirty="0" err="1">
              <a:latin typeface="Arial" panose="020B0604020202020204" pitchFamily="34" charset="0"/>
              <a:cs typeface="Arial" panose="020B0604020202020204" pitchFamily="34" charset="0"/>
            </a:rPr>
            <a:t>fases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que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conforman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ciclo</a:t>
          </a:r>
          <a:r>
            <a:rPr lang="en-US" dirty="0">
              <a:latin typeface="Arial" panose="020B0604020202020204" pitchFamily="34" charset="0"/>
              <a:cs typeface="Arial" panose="020B0604020202020204" pitchFamily="34" charset="0"/>
            </a:rPr>
            <a:t> de la </a:t>
          </a:r>
          <a:r>
            <a:rPr lang="en-US" dirty="0" err="1">
              <a:latin typeface="Arial" panose="020B0604020202020204" pitchFamily="34" charset="0"/>
              <a:cs typeface="Arial" panose="020B0604020202020204" pitchFamily="34" charset="0"/>
            </a:rPr>
            <a:t>Investigación-Acción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Participativa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diagnóstico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planificación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acción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observación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reflexión</a:t>
          </a:r>
          <a:r>
            <a:rPr lang="en-US" dirty="0">
              <a:latin typeface="Arial" panose="020B0604020202020204" pitchFamily="34" charset="0"/>
              <a:cs typeface="Arial" panose="020B0604020202020204" pitchFamily="34" charset="0"/>
            </a:rPr>
            <a:t>, evaluación y </a:t>
          </a:r>
          <a:r>
            <a:rPr lang="en-US" dirty="0" err="1">
              <a:latin typeface="Arial" panose="020B0604020202020204" pitchFamily="34" charset="0"/>
              <a:cs typeface="Arial" panose="020B0604020202020204" pitchFamily="34" charset="0"/>
            </a:rPr>
            <a:t>replanteamiento</a:t>
          </a:r>
          <a:r>
            <a:rPr lang="en-US" dirty="0">
              <a:latin typeface="Arial" panose="020B0604020202020204" pitchFamily="34" charset="0"/>
              <a:cs typeface="Arial" panose="020B0604020202020204" pitchFamily="34" charset="0"/>
            </a:rPr>
            <a:t> para </a:t>
          </a:r>
          <a:r>
            <a:rPr lang="en-US" dirty="0" err="1">
              <a:latin typeface="Arial" panose="020B0604020202020204" pitchFamily="34" charset="0"/>
              <a:cs typeface="Arial" panose="020B0604020202020204" pitchFamily="34" charset="0"/>
            </a:rPr>
            <a:t>diseñar</a:t>
          </a:r>
          <a:r>
            <a:rPr lang="en-US" dirty="0">
              <a:latin typeface="Arial" panose="020B0604020202020204" pitchFamily="34" charset="0"/>
              <a:cs typeface="Arial" panose="020B0604020202020204" pitchFamily="34" charset="0"/>
            </a:rPr>
            <a:t> y </a:t>
          </a:r>
          <a:r>
            <a:rPr lang="en-US" dirty="0" err="1">
              <a:latin typeface="Arial" panose="020B0604020202020204" pitchFamily="34" charset="0"/>
              <a:cs typeface="Arial" panose="020B0604020202020204" pitchFamily="34" charset="0"/>
            </a:rPr>
            <a:t>elaborar</a:t>
          </a:r>
          <a:r>
            <a:rPr lang="en-US" dirty="0">
              <a:latin typeface="Arial" panose="020B0604020202020204" pitchFamily="34" charset="0"/>
              <a:cs typeface="Arial" panose="020B0604020202020204" pitchFamily="34" charset="0"/>
            </a:rPr>
            <a:t> un </a:t>
          </a:r>
          <a:r>
            <a:rPr lang="en-US" dirty="0" err="1">
              <a:latin typeface="Arial" panose="020B0604020202020204" pitchFamily="34" charset="0"/>
              <a:cs typeface="Arial" panose="020B0604020202020204" pitchFamily="34" charset="0"/>
            </a:rPr>
            <a:t>diagrama</a:t>
          </a:r>
          <a:r>
            <a:rPr lang="en-US" dirty="0">
              <a:latin typeface="Arial" panose="020B0604020202020204" pitchFamily="34" charset="0"/>
              <a:cs typeface="Arial" panose="020B0604020202020204" pitchFamily="34" charset="0"/>
            </a:rPr>
            <a:t> visual </a:t>
          </a:r>
          <a:r>
            <a:rPr lang="en-US" dirty="0" err="1">
              <a:latin typeface="Arial" panose="020B0604020202020204" pitchFamily="34" charset="0"/>
              <a:cs typeface="Arial" panose="020B0604020202020204" pitchFamily="34" charset="0"/>
            </a:rPr>
            <a:t>que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represente</a:t>
          </a:r>
          <a:r>
            <a:rPr lang="en-US" dirty="0">
              <a:latin typeface="Arial" panose="020B0604020202020204" pitchFamily="34" charset="0"/>
              <a:cs typeface="Arial" panose="020B0604020202020204" pitchFamily="34" charset="0"/>
            </a:rPr>
            <a:t> de </a:t>
          </a:r>
          <a:r>
            <a:rPr lang="en-US" dirty="0" err="1">
              <a:latin typeface="Arial" panose="020B0604020202020204" pitchFamily="34" charset="0"/>
              <a:cs typeface="Arial" panose="020B0604020202020204" pitchFamily="34" charset="0"/>
            </a:rPr>
            <a:t>manera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clara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coherente</a:t>
          </a:r>
          <a:r>
            <a:rPr lang="en-US" dirty="0">
              <a:latin typeface="Arial" panose="020B0604020202020204" pitchFamily="34" charset="0"/>
              <a:cs typeface="Arial" panose="020B0604020202020204" pitchFamily="34" charset="0"/>
            </a:rPr>
            <a:t> y </a:t>
          </a:r>
          <a:r>
            <a:rPr lang="en-US" dirty="0" err="1">
              <a:latin typeface="Arial" panose="020B0604020202020204" pitchFamily="34" charset="0"/>
              <a:cs typeface="Arial" panose="020B0604020202020204" pitchFamily="34" charset="0"/>
            </a:rPr>
            <a:t>metodológica</a:t>
          </a:r>
          <a:r>
            <a:rPr lang="en-US" dirty="0">
              <a:latin typeface="Arial" panose="020B0604020202020204" pitchFamily="34" charset="0"/>
              <a:cs typeface="Arial" panose="020B0604020202020204" pitchFamily="34" charset="0"/>
            </a:rPr>
            <a:t> la </a:t>
          </a:r>
          <a:r>
            <a:rPr lang="en-US" dirty="0" err="1">
              <a:latin typeface="Arial" panose="020B0604020202020204" pitchFamily="34" charset="0"/>
              <a:cs typeface="Arial" panose="020B0604020202020204" pitchFamily="34" charset="0"/>
            </a:rPr>
            <a:t>estructura</a:t>
          </a:r>
          <a:r>
            <a:rPr lang="en-US" dirty="0">
              <a:latin typeface="Arial" panose="020B0604020202020204" pitchFamily="34" charset="0"/>
              <a:cs typeface="Arial" panose="020B0604020202020204" pitchFamily="34" charset="0"/>
            </a:rPr>
            <a:t> del </a:t>
          </a:r>
          <a:r>
            <a:rPr lang="en-US" dirty="0" err="1">
              <a:latin typeface="Arial" panose="020B0604020202020204" pitchFamily="34" charset="0"/>
              <a:cs typeface="Arial" panose="020B0604020202020204" pitchFamily="34" charset="0"/>
            </a:rPr>
            <a:t>proceso</a:t>
          </a:r>
          <a:r>
            <a:rPr lang="en-US" dirty="0">
              <a:latin typeface="Arial" panose="020B0604020202020204" pitchFamily="34" charset="0"/>
              <a:cs typeface="Arial" panose="020B0604020202020204" pitchFamily="34" charset="0"/>
            </a:rPr>
            <a:t>, y </a:t>
          </a:r>
          <a:r>
            <a:rPr lang="en-US" dirty="0" err="1">
              <a:latin typeface="Arial" panose="020B0604020202020204" pitchFamily="34" charset="0"/>
              <a:cs typeface="Arial" panose="020B0604020202020204" pitchFamily="34" charset="0"/>
            </a:rPr>
            <a:t>fortaleciendo</a:t>
          </a:r>
          <a:r>
            <a:rPr lang="en-US" dirty="0">
              <a:latin typeface="Arial" panose="020B0604020202020204" pitchFamily="34" charset="0"/>
              <a:cs typeface="Arial" panose="020B0604020202020204" pitchFamily="34" charset="0"/>
            </a:rPr>
            <a:t> la </a:t>
          </a:r>
          <a:r>
            <a:rPr lang="en-US" dirty="0" err="1">
              <a:latin typeface="Arial" panose="020B0604020202020204" pitchFamily="34" charset="0"/>
              <a:cs typeface="Arial" panose="020B0604020202020204" pitchFamily="34" charset="0"/>
            </a:rPr>
            <a:t>colaboración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diálogo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democrático</a:t>
          </a:r>
          <a:r>
            <a:rPr lang="en-US" dirty="0">
              <a:latin typeface="Arial" panose="020B0604020202020204" pitchFamily="34" charset="0"/>
              <a:cs typeface="Arial" panose="020B0604020202020204" pitchFamily="34" charset="0"/>
            </a:rPr>
            <a:t> y la </a:t>
          </a:r>
          <a:r>
            <a:rPr lang="en-US" dirty="0" err="1">
              <a:latin typeface="Arial" panose="020B0604020202020204" pitchFamily="34" charset="0"/>
              <a:cs typeface="Arial" panose="020B0604020202020204" pitchFamily="34" charset="0"/>
            </a:rPr>
            <a:t>corresponsabilidad</a:t>
          </a:r>
          <a:r>
            <a:rPr lang="en-US" dirty="0">
              <a:latin typeface="Arial" panose="020B0604020202020204" pitchFamily="34" charset="0"/>
              <a:cs typeface="Arial" panose="020B0604020202020204" pitchFamily="34" charset="0"/>
            </a:rPr>
            <a:t> entre </a:t>
          </a:r>
          <a:r>
            <a:rPr lang="en-US" dirty="0" err="1">
              <a:latin typeface="Arial" panose="020B0604020202020204" pitchFamily="34" charset="0"/>
              <a:cs typeface="Arial" panose="020B0604020202020204" pitchFamily="34" charset="0"/>
            </a:rPr>
            <a:t>los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participantes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promoviendo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una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comprensión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colectiva</a:t>
          </a:r>
          <a:r>
            <a:rPr lang="en-US" dirty="0">
              <a:latin typeface="Arial" panose="020B0604020202020204" pitchFamily="34" charset="0"/>
              <a:cs typeface="Arial" panose="020B0604020202020204" pitchFamily="34" charset="0"/>
            </a:rPr>
            <a:t> y </a:t>
          </a:r>
          <a:r>
            <a:rPr lang="en-US" dirty="0" err="1">
              <a:latin typeface="Arial" panose="020B0604020202020204" pitchFamily="34" charset="0"/>
              <a:cs typeface="Arial" panose="020B0604020202020204" pitchFamily="34" charset="0"/>
            </a:rPr>
            <a:t>ética</a:t>
          </a:r>
          <a:r>
            <a:rPr lang="en-US" dirty="0">
              <a:latin typeface="Arial" panose="020B0604020202020204" pitchFamily="34" charset="0"/>
              <a:cs typeface="Arial" panose="020B0604020202020204" pitchFamily="34" charset="0"/>
            </a:rPr>
            <a:t> del </a:t>
          </a:r>
          <a:r>
            <a:rPr lang="en-US" dirty="0" err="1">
              <a:latin typeface="Arial" panose="020B0604020202020204" pitchFamily="34" charset="0"/>
              <a:cs typeface="Arial" panose="020B0604020202020204" pitchFamily="34" charset="0"/>
            </a:rPr>
            <a:t>proceso</a:t>
          </a:r>
          <a:r>
            <a:rPr lang="en-US" dirty="0">
              <a:latin typeface="Arial" panose="020B0604020202020204" pitchFamily="34" charset="0"/>
              <a:cs typeface="Arial" panose="020B0604020202020204" pitchFamily="34" charset="0"/>
            </a:rPr>
            <a:t> de </a:t>
          </a:r>
          <a:r>
            <a:rPr lang="en-US" dirty="0" err="1">
              <a:latin typeface="Arial" panose="020B0604020202020204" pitchFamily="34" charset="0"/>
              <a:cs typeface="Arial" panose="020B0604020202020204" pitchFamily="34" charset="0"/>
            </a:rPr>
            <a:t>transformación</a:t>
          </a:r>
          <a:r>
            <a:rPr lang="en-US" dirty="0">
              <a:latin typeface="Arial" panose="020B0604020202020204" pitchFamily="34" charset="0"/>
              <a:cs typeface="Arial" panose="020B0604020202020204" pitchFamily="34" charset="0"/>
            </a:rPr>
            <a:t> de las </a:t>
          </a:r>
          <a:r>
            <a:rPr lang="en-US" dirty="0" err="1">
              <a:latin typeface="Arial" panose="020B0604020202020204" pitchFamily="34" charset="0"/>
              <a:cs typeface="Arial" panose="020B0604020202020204" pitchFamily="34" charset="0"/>
            </a:rPr>
            <a:t>prácticas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educativas</a:t>
          </a:r>
          <a:r>
            <a:rPr lang="en-US" dirty="0">
              <a:latin typeface="Arial" panose="020B0604020202020204" pitchFamily="34" charset="0"/>
              <a:cs typeface="Arial" panose="020B0604020202020204" pitchFamily="34" charset="0"/>
            </a:rPr>
            <a:t>.</a:t>
          </a:r>
          <a:endParaRPr lang="es-MX" dirty="0">
            <a:latin typeface="Arial" panose="020B0604020202020204" pitchFamily="34" charset="0"/>
            <a:cs typeface="Arial" panose="020B0604020202020204" pitchFamily="34" charset="0"/>
          </a:endParaRPr>
        </a:p>
      </dgm:t>
    </dgm:pt>
    <dgm:pt modelId="{50DE0265-998F-4158-A9F0-566B06028A6F}" type="parTrans" cxnId="{79911910-7EEF-487A-824D-26A41BDA9782}">
      <dgm:prSet/>
      <dgm:spPr/>
      <dgm:t>
        <a:bodyPr/>
        <a:lstStyle/>
        <a:p>
          <a:endParaRPr lang="es-MX"/>
        </a:p>
      </dgm:t>
    </dgm:pt>
    <dgm:pt modelId="{7A39CC99-8150-4B49-9362-ED1645216423}" type="sibTrans" cxnId="{79911910-7EEF-487A-824D-26A41BDA9782}">
      <dgm:prSet/>
      <dgm:spPr/>
      <dgm:t>
        <a:bodyPr/>
        <a:lstStyle/>
        <a:p>
          <a:endParaRPr lang="es-MX"/>
        </a:p>
      </dgm:t>
    </dgm:pt>
    <dgm:pt modelId="{DD182103-A4D4-4B1F-BEAC-F4151255586C}" type="pres">
      <dgm:prSet presAssocID="{89A30E7F-414D-4265-8798-CB7566E66C42}" presName="linear" presStyleCnt="0">
        <dgm:presLayoutVars>
          <dgm:animLvl val="lvl"/>
          <dgm:resizeHandles val="exact"/>
        </dgm:presLayoutVars>
      </dgm:prSet>
      <dgm:spPr/>
    </dgm:pt>
    <dgm:pt modelId="{D888F268-CD34-4713-A994-BF56EAC88731}" type="pres">
      <dgm:prSet presAssocID="{506E2465-3F48-41F3-9968-0F4165800161}" presName="parentText" presStyleLbl="node1" presStyleIdx="0" presStyleCnt="1">
        <dgm:presLayoutVars>
          <dgm:chMax val="0"/>
          <dgm:bulletEnabled val="1"/>
        </dgm:presLayoutVars>
      </dgm:prSet>
      <dgm:spPr/>
    </dgm:pt>
  </dgm:ptLst>
  <dgm:cxnLst>
    <dgm:cxn modelId="{79911910-7EEF-487A-824D-26A41BDA9782}" srcId="{89A30E7F-414D-4265-8798-CB7566E66C42}" destId="{506E2465-3F48-41F3-9968-0F4165800161}" srcOrd="0" destOrd="0" parTransId="{50DE0265-998F-4158-A9F0-566B06028A6F}" sibTransId="{7A39CC99-8150-4B49-9362-ED1645216423}"/>
    <dgm:cxn modelId="{8E12BC3C-700A-45FC-9640-8E67D9683103}" type="presOf" srcId="{506E2465-3F48-41F3-9968-0F4165800161}" destId="{D888F268-CD34-4713-A994-BF56EAC88731}" srcOrd="0" destOrd="0" presId="urn:microsoft.com/office/officeart/2005/8/layout/vList2"/>
    <dgm:cxn modelId="{7BCDFDDE-C076-45FF-ACAE-734E6DE61E30}" type="presOf" srcId="{89A30E7F-414D-4265-8798-CB7566E66C42}" destId="{DD182103-A4D4-4B1F-BEAC-F4151255586C}" srcOrd="0" destOrd="0" presId="urn:microsoft.com/office/officeart/2005/8/layout/vList2"/>
    <dgm:cxn modelId="{F7665143-2442-42F1-9F52-49BAD9B4A707}" type="presParOf" srcId="{DD182103-A4D4-4B1F-BEAC-F4151255586C}" destId="{D888F268-CD34-4713-A994-BF56EAC8873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EE73453-36C6-4DEB-979A-26450826C562}" type="doc">
      <dgm:prSet loTypeId="urn:microsoft.com/office/officeart/2005/8/layout/vList2" loCatId="list" qsTypeId="urn:microsoft.com/office/officeart/2005/8/quickstyle/simple5" qsCatId="simple" csTypeId="urn:microsoft.com/office/officeart/2005/8/colors/accent0_1" csCatId="mainScheme"/>
      <dgm:spPr/>
      <dgm:t>
        <a:bodyPr/>
        <a:lstStyle/>
        <a:p>
          <a:endParaRPr lang="es-MX"/>
        </a:p>
      </dgm:t>
    </dgm:pt>
    <dgm:pt modelId="{234E936B-2816-49FA-91F5-34E392BF9D71}">
      <dgm:prSet/>
      <dgm:spPr/>
      <dgm:t>
        <a:bodyPr/>
        <a:lstStyle/>
        <a:p>
          <a:pPr>
            <a:lnSpc>
              <a:spcPct val="100000"/>
            </a:lnSpc>
          </a:pPr>
          <a:r>
            <a:rPr lang="es-MX" dirty="0">
              <a:latin typeface="Arial" panose="020B0604020202020204" pitchFamily="34" charset="0"/>
              <a:cs typeface="Arial" panose="020B0604020202020204" pitchFamily="34" charset="0"/>
            </a:rPr>
            <a:t>Registrar los comportamientos, interacciones, discursos y patrones que se manifiestan en la práctica educativa durante un periodo de observación participante, para aplicar técnicas formales de registro y elaboración de una bitácora analítica que documente de manera sistemática los datos observados, y fortalecer la sensibilidad ética, el diálogo reflexivo y la corresponsabilidad docente, promoviendo una lectura colectiva y crítica de la práctica desde los principios de la Investigación-Acción Participativa Crítica.</a:t>
          </a:r>
        </a:p>
      </dgm:t>
    </dgm:pt>
    <dgm:pt modelId="{634F0DE2-FC12-4BA2-87F5-32D5CB0E2775}" type="parTrans" cxnId="{13026033-F956-4BC7-B14D-8127ABDF59D6}">
      <dgm:prSet/>
      <dgm:spPr/>
      <dgm:t>
        <a:bodyPr/>
        <a:lstStyle/>
        <a:p>
          <a:endParaRPr lang="es-MX"/>
        </a:p>
      </dgm:t>
    </dgm:pt>
    <dgm:pt modelId="{FA0A4F0D-FD5E-45B5-AAFB-765AFCE883A8}" type="sibTrans" cxnId="{13026033-F956-4BC7-B14D-8127ABDF59D6}">
      <dgm:prSet/>
      <dgm:spPr/>
      <dgm:t>
        <a:bodyPr/>
        <a:lstStyle/>
        <a:p>
          <a:endParaRPr lang="es-MX"/>
        </a:p>
      </dgm:t>
    </dgm:pt>
    <dgm:pt modelId="{BA816DC1-7AC8-4164-A082-9C9F6581E560}" type="pres">
      <dgm:prSet presAssocID="{DEE73453-36C6-4DEB-979A-26450826C562}" presName="linear" presStyleCnt="0">
        <dgm:presLayoutVars>
          <dgm:animLvl val="lvl"/>
          <dgm:resizeHandles val="exact"/>
        </dgm:presLayoutVars>
      </dgm:prSet>
      <dgm:spPr/>
    </dgm:pt>
    <dgm:pt modelId="{424ED4BD-6432-4B31-8986-A630521CC10E}" type="pres">
      <dgm:prSet presAssocID="{234E936B-2816-49FA-91F5-34E392BF9D71}" presName="parentText" presStyleLbl="node1" presStyleIdx="0" presStyleCnt="1">
        <dgm:presLayoutVars>
          <dgm:chMax val="0"/>
          <dgm:bulletEnabled val="1"/>
        </dgm:presLayoutVars>
      </dgm:prSet>
      <dgm:spPr/>
    </dgm:pt>
  </dgm:ptLst>
  <dgm:cxnLst>
    <dgm:cxn modelId="{13026033-F956-4BC7-B14D-8127ABDF59D6}" srcId="{DEE73453-36C6-4DEB-979A-26450826C562}" destId="{234E936B-2816-49FA-91F5-34E392BF9D71}" srcOrd="0" destOrd="0" parTransId="{634F0DE2-FC12-4BA2-87F5-32D5CB0E2775}" sibTransId="{FA0A4F0D-FD5E-45B5-AAFB-765AFCE883A8}"/>
    <dgm:cxn modelId="{48147734-69F2-4DE9-AE75-80CF0EB2160E}" type="presOf" srcId="{234E936B-2816-49FA-91F5-34E392BF9D71}" destId="{424ED4BD-6432-4B31-8986-A630521CC10E}" srcOrd="0" destOrd="0" presId="urn:microsoft.com/office/officeart/2005/8/layout/vList2"/>
    <dgm:cxn modelId="{16AEC6D6-2876-4BB6-A57F-8703E03A8B02}" type="presOf" srcId="{DEE73453-36C6-4DEB-979A-26450826C562}" destId="{BA816DC1-7AC8-4164-A082-9C9F6581E560}" srcOrd="0" destOrd="0" presId="urn:microsoft.com/office/officeart/2005/8/layout/vList2"/>
    <dgm:cxn modelId="{D29AF606-01CF-42B1-B471-EDD84333B929}" type="presParOf" srcId="{BA816DC1-7AC8-4164-A082-9C9F6581E560}" destId="{424ED4BD-6432-4B31-8986-A630521CC10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3A098D5-03B8-444F-A8ED-64156E3A8E94}" type="doc">
      <dgm:prSet loTypeId="urn:microsoft.com/office/officeart/2005/8/layout/vList2" loCatId="list" qsTypeId="urn:microsoft.com/office/officeart/2005/8/quickstyle/simple5" qsCatId="simple" csTypeId="urn:microsoft.com/office/officeart/2005/8/colors/accent0_1" csCatId="mainScheme"/>
      <dgm:spPr/>
      <dgm:t>
        <a:bodyPr/>
        <a:lstStyle/>
        <a:p>
          <a:endParaRPr lang="es-MX"/>
        </a:p>
      </dgm:t>
    </dgm:pt>
    <dgm:pt modelId="{EA03023B-375A-4EB9-B4DD-BBDB7A478E80}">
      <dgm:prSet/>
      <dgm:spPr/>
      <dgm:t>
        <a:bodyPr/>
        <a:lstStyle/>
        <a:p>
          <a:r>
            <a:rPr lang="es-MX" dirty="0">
              <a:latin typeface="Arial" panose="020B0604020202020204" pitchFamily="34" charset="0"/>
              <a:cs typeface="Arial" panose="020B0604020202020204" pitchFamily="34" charset="0"/>
            </a:rPr>
            <a:t>Interpretar críticamente los datos recolectados durante el estudio piloto, identificando unidades de significado, creando categorías temáticas y estableciendo relaciones conceptuales entre ellas, para aplicar técnicas especializadas de codificación, categorización y elaboración de una matriz analítica mediante herramientas digitales o análisis manual, y fortalecer el trabajo colaborativo, el diálogo reflexivo y la corresponsabilidad metodológica entre los participantes, promoviendo una comprensión colectiva, ética y transformadora del proceso de investigación en el marco de la Investigación-Acción Participativa Crítica.</a:t>
          </a:r>
        </a:p>
      </dgm:t>
    </dgm:pt>
    <dgm:pt modelId="{6E533DF1-A6C2-48BC-852D-E1553A4A02BF}" type="parTrans" cxnId="{80999DD9-14B3-4E9D-8179-7EA20779FB2C}">
      <dgm:prSet/>
      <dgm:spPr/>
      <dgm:t>
        <a:bodyPr/>
        <a:lstStyle/>
        <a:p>
          <a:endParaRPr lang="es-MX"/>
        </a:p>
      </dgm:t>
    </dgm:pt>
    <dgm:pt modelId="{149E7254-1D11-4B55-B4E2-AE4B3016D0E7}" type="sibTrans" cxnId="{80999DD9-14B3-4E9D-8179-7EA20779FB2C}">
      <dgm:prSet/>
      <dgm:spPr/>
      <dgm:t>
        <a:bodyPr/>
        <a:lstStyle/>
        <a:p>
          <a:endParaRPr lang="es-MX"/>
        </a:p>
      </dgm:t>
    </dgm:pt>
    <dgm:pt modelId="{779E28BE-5A53-492E-B1AF-6DBF56FBB020}" type="pres">
      <dgm:prSet presAssocID="{33A098D5-03B8-444F-A8ED-64156E3A8E94}" presName="linear" presStyleCnt="0">
        <dgm:presLayoutVars>
          <dgm:animLvl val="lvl"/>
          <dgm:resizeHandles val="exact"/>
        </dgm:presLayoutVars>
      </dgm:prSet>
      <dgm:spPr/>
    </dgm:pt>
    <dgm:pt modelId="{429232BD-C5EF-4058-9578-4240C30BE4BA}" type="pres">
      <dgm:prSet presAssocID="{EA03023B-375A-4EB9-B4DD-BBDB7A478E80}" presName="parentText" presStyleLbl="node1" presStyleIdx="0" presStyleCnt="1">
        <dgm:presLayoutVars>
          <dgm:chMax val="0"/>
          <dgm:bulletEnabled val="1"/>
        </dgm:presLayoutVars>
      </dgm:prSet>
      <dgm:spPr/>
    </dgm:pt>
  </dgm:ptLst>
  <dgm:cxnLst>
    <dgm:cxn modelId="{AEC8FE1F-1FA6-430E-B656-19089FE403DE}" type="presOf" srcId="{33A098D5-03B8-444F-A8ED-64156E3A8E94}" destId="{779E28BE-5A53-492E-B1AF-6DBF56FBB020}" srcOrd="0" destOrd="0" presId="urn:microsoft.com/office/officeart/2005/8/layout/vList2"/>
    <dgm:cxn modelId="{80999DD9-14B3-4E9D-8179-7EA20779FB2C}" srcId="{33A098D5-03B8-444F-A8ED-64156E3A8E94}" destId="{EA03023B-375A-4EB9-B4DD-BBDB7A478E80}" srcOrd="0" destOrd="0" parTransId="{6E533DF1-A6C2-48BC-852D-E1553A4A02BF}" sibTransId="{149E7254-1D11-4B55-B4E2-AE4B3016D0E7}"/>
    <dgm:cxn modelId="{EE1BCEEC-6B1B-4D6B-BF16-16BC8F395481}" type="presOf" srcId="{EA03023B-375A-4EB9-B4DD-BBDB7A478E80}" destId="{429232BD-C5EF-4058-9578-4240C30BE4BA}" srcOrd="0" destOrd="0" presId="urn:microsoft.com/office/officeart/2005/8/layout/vList2"/>
    <dgm:cxn modelId="{77E309E2-FCB9-42AB-B67D-39110AEC575D}" type="presParOf" srcId="{779E28BE-5A53-492E-B1AF-6DBF56FBB020}" destId="{429232BD-C5EF-4058-9578-4240C30BE4BA}"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7622E84-83A7-4B6F-8AEB-BB1E9E5A7098}" type="doc">
      <dgm:prSet loTypeId="urn:microsoft.com/office/officeart/2005/8/layout/vList2" loCatId="list" qsTypeId="urn:microsoft.com/office/officeart/2005/8/quickstyle/simple5" qsCatId="simple" csTypeId="urn:microsoft.com/office/officeart/2005/8/colors/accent0_1" csCatId="mainScheme"/>
      <dgm:spPr/>
      <dgm:t>
        <a:bodyPr/>
        <a:lstStyle/>
        <a:p>
          <a:endParaRPr lang="es-MX"/>
        </a:p>
      </dgm:t>
    </dgm:pt>
    <dgm:pt modelId="{AF2F196C-757B-4F33-B6CE-B9E3506F87CE}">
      <dgm:prSet/>
      <dgm:spPr/>
      <dgm:t>
        <a:bodyPr/>
        <a:lstStyle/>
        <a:p>
          <a:pPr>
            <a:lnSpc>
              <a:spcPct val="100000"/>
            </a:lnSpc>
          </a:pPr>
          <a:r>
            <a:rPr lang="es-MX" dirty="0">
              <a:latin typeface="Arial" panose="020B0604020202020204" pitchFamily="34" charset="0"/>
              <a:cs typeface="Arial" panose="020B0604020202020204" pitchFamily="34" charset="0"/>
            </a:rPr>
            <a:t>Integrar  los aprendizajes, hallazgos, procesos metodológicos y categorías emergentes construidos a lo largo de la asignatura incluyendo la línea de tiempo histórica, la representación crítica de la práctica, el ciclo detallado de investigación-acción, el diagrama visual del proceso, la bitácora de observación participante, la matriz analítica de datos y el diseño preliminar de acciones transformadoras para elaborar un ensayo crítico-reflexivo que articule de forma coherente estas experiencias mediante una argumentación sólida, fundamentación teórica y escritura académica,  fortaleciendo la reflexividad ética, la conciencia profesional, el compromiso democrático, el diálogo crítico y la corresponsabilidad docente frente a la transformación sostenible e inclusiva de las prácticas educativas, en coherencia con los principios de la Investigación-Acción Participativa Crítica.</a:t>
          </a:r>
        </a:p>
      </dgm:t>
    </dgm:pt>
    <dgm:pt modelId="{33AA30E4-1413-4E4B-AB8C-282015763584}" type="parTrans" cxnId="{BFE1C50E-9A61-4D00-928C-B701D01D7A79}">
      <dgm:prSet/>
      <dgm:spPr/>
      <dgm:t>
        <a:bodyPr/>
        <a:lstStyle/>
        <a:p>
          <a:endParaRPr lang="es-MX"/>
        </a:p>
      </dgm:t>
    </dgm:pt>
    <dgm:pt modelId="{CB8328F3-ED2E-4C62-9217-9AA9294D08B5}" type="sibTrans" cxnId="{BFE1C50E-9A61-4D00-928C-B701D01D7A79}">
      <dgm:prSet/>
      <dgm:spPr/>
      <dgm:t>
        <a:bodyPr/>
        <a:lstStyle/>
        <a:p>
          <a:endParaRPr lang="es-MX"/>
        </a:p>
      </dgm:t>
    </dgm:pt>
    <dgm:pt modelId="{DCFDB883-4224-409F-B226-F0678F82549A}" type="pres">
      <dgm:prSet presAssocID="{A7622E84-83A7-4B6F-8AEB-BB1E9E5A7098}" presName="linear" presStyleCnt="0">
        <dgm:presLayoutVars>
          <dgm:animLvl val="lvl"/>
          <dgm:resizeHandles val="exact"/>
        </dgm:presLayoutVars>
      </dgm:prSet>
      <dgm:spPr/>
    </dgm:pt>
    <dgm:pt modelId="{938653B5-F848-486A-AB10-CFE702114312}" type="pres">
      <dgm:prSet presAssocID="{AF2F196C-757B-4F33-B6CE-B9E3506F87CE}" presName="parentText" presStyleLbl="node1" presStyleIdx="0" presStyleCnt="1">
        <dgm:presLayoutVars>
          <dgm:chMax val="0"/>
          <dgm:bulletEnabled val="1"/>
        </dgm:presLayoutVars>
      </dgm:prSet>
      <dgm:spPr/>
    </dgm:pt>
  </dgm:ptLst>
  <dgm:cxnLst>
    <dgm:cxn modelId="{BFE1C50E-9A61-4D00-928C-B701D01D7A79}" srcId="{A7622E84-83A7-4B6F-8AEB-BB1E9E5A7098}" destId="{AF2F196C-757B-4F33-B6CE-B9E3506F87CE}" srcOrd="0" destOrd="0" parTransId="{33AA30E4-1413-4E4B-AB8C-282015763584}" sibTransId="{CB8328F3-ED2E-4C62-9217-9AA9294D08B5}"/>
    <dgm:cxn modelId="{01F78551-CEF3-4AC9-9200-F95F4C1EF67A}" type="presOf" srcId="{A7622E84-83A7-4B6F-8AEB-BB1E9E5A7098}" destId="{DCFDB883-4224-409F-B226-F0678F82549A}" srcOrd="0" destOrd="0" presId="urn:microsoft.com/office/officeart/2005/8/layout/vList2"/>
    <dgm:cxn modelId="{D3B1E274-9954-4430-B41E-B605131EEE02}" type="presOf" srcId="{AF2F196C-757B-4F33-B6CE-B9E3506F87CE}" destId="{938653B5-F848-486A-AB10-CFE702114312}" srcOrd="0" destOrd="0" presId="urn:microsoft.com/office/officeart/2005/8/layout/vList2"/>
    <dgm:cxn modelId="{7D28B198-B05F-4BE6-9F3C-76BD0C422AA6}" type="presParOf" srcId="{DCFDB883-4224-409F-B226-F0678F82549A}" destId="{938653B5-F848-486A-AB10-CFE70211431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5FD80E-9288-419E-9E24-3FFF54DE17D2}">
      <dsp:nvSpPr>
        <dsp:cNvPr id="0" name=""/>
        <dsp:cNvSpPr/>
      </dsp:nvSpPr>
      <dsp:spPr>
        <a:xfrm>
          <a:off x="0" y="127989"/>
          <a:ext cx="10515600" cy="202176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s-MX" sz="1800" kern="1200">
              <a:latin typeface="Arial" panose="020B0604020202020204" pitchFamily="34" charset="0"/>
              <a:cs typeface="Arial" panose="020B0604020202020204" pitchFamily="34" charset="0"/>
            </a:rPr>
            <a:t>La asignatura fortalece el pensamiento crítico al </a:t>
          </a:r>
          <a:r>
            <a:rPr lang="es-MX" sz="1800" b="1" kern="1200">
              <a:latin typeface="Arial" panose="020B0604020202020204" pitchFamily="34" charset="0"/>
              <a:cs typeface="Arial" panose="020B0604020202020204" pitchFamily="34" charset="0"/>
            </a:rPr>
            <a:t>promover</a:t>
          </a:r>
          <a:r>
            <a:rPr lang="es-MX" sz="1800" kern="1200">
              <a:latin typeface="Arial" panose="020B0604020202020204" pitchFamily="34" charset="0"/>
              <a:cs typeface="Arial" panose="020B0604020202020204" pitchFamily="34" charset="0"/>
            </a:rPr>
            <a:t> un entorno de aprendizaje reflexivo, participativo y colaborativo que permita </a:t>
          </a:r>
          <a:r>
            <a:rPr lang="es-MX" sz="1800" b="1" kern="1200">
              <a:latin typeface="Arial" panose="020B0604020202020204" pitchFamily="34" charset="0"/>
              <a:cs typeface="Arial" panose="020B0604020202020204" pitchFamily="34" charset="0"/>
            </a:rPr>
            <a:t>comprender</a:t>
          </a:r>
          <a:r>
            <a:rPr lang="es-MX" sz="1800" kern="1200">
              <a:latin typeface="Arial" panose="020B0604020202020204" pitchFamily="34" charset="0"/>
              <a:cs typeface="Arial" panose="020B0604020202020204" pitchFamily="34" charset="0"/>
            </a:rPr>
            <a:t> rigurosamente las bases teóricas, históricas y metodológicas de la Investigación-Acción Participativa Crítica (IAPC), sus tradiciones, discursos, arquitecturas de la práctica y ciclos reflexivos. A través de la lectura especializada, el análisis situado y la discusión dialógica, el estudiantado </a:t>
          </a:r>
          <a:r>
            <a:rPr lang="es-MX" sz="1800" b="1" kern="1200">
              <a:latin typeface="Arial" panose="020B0604020202020204" pitchFamily="34" charset="0"/>
              <a:cs typeface="Arial" panose="020B0604020202020204" pitchFamily="34" charset="0"/>
            </a:rPr>
            <a:t>desarrolla</a:t>
          </a:r>
          <a:r>
            <a:rPr lang="es-MX" sz="1800" kern="1200">
              <a:latin typeface="Arial" panose="020B0604020202020204" pitchFamily="34" charset="0"/>
              <a:cs typeface="Arial" panose="020B0604020202020204" pitchFamily="34" charset="0"/>
            </a:rPr>
            <a:t> capacidades para mejorar la toma de decisiones, </a:t>
          </a:r>
          <a:r>
            <a:rPr lang="es-MX" sz="1800" b="1" kern="1200">
              <a:latin typeface="Arial" panose="020B0604020202020204" pitchFamily="34" charset="0"/>
              <a:cs typeface="Arial" panose="020B0604020202020204" pitchFamily="34" charset="0"/>
            </a:rPr>
            <a:t>resolver problemas </a:t>
          </a:r>
          <a:r>
            <a:rPr lang="es-MX" sz="1800" kern="1200">
              <a:latin typeface="Arial" panose="020B0604020202020204" pitchFamily="34" charset="0"/>
              <a:cs typeface="Arial" panose="020B0604020202020204" pitchFamily="34" charset="0"/>
            </a:rPr>
            <a:t>con creatividad e identificar patrones, relaciones causales y soluciones innovadoras ante desafíos educativos complejos.</a:t>
          </a:r>
        </a:p>
      </dsp:txBody>
      <dsp:txXfrm>
        <a:off x="98694" y="226683"/>
        <a:ext cx="10318212" cy="1824372"/>
      </dsp:txXfrm>
    </dsp:sp>
    <dsp:sp modelId="{545C0801-1C32-4C8E-8213-11239393B7F3}">
      <dsp:nvSpPr>
        <dsp:cNvPr id="0" name=""/>
        <dsp:cNvSpPr/>
      </dsp:nvSpPr>
      <dsp:spPr>
        <a:xfrm>
          <a:off x="0" y="2201589"/>
          <a:ext cx="10515600" cy="202176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s-MX" sz="1800" kern="1200"/>
            <a:t>Mediante la aplicación del método IAPC, las y los participantes fortalecen su pensamiento estructurado y su escucha activa, al tiempo que desarrollan habilidades psicomotoras y técnicas relacionadas con la observación participante, el registro sistemático, la codificación, la categorización y el diseño de acciones transformadoras utilizando bitácoras, matrices analíticas y diagramas visuales. Este proceso fomenta una sensibilidad ética, relacional y corresponsable frente a las realidades educativas.</a:t>
          </a:r>
        </a:p>
      </dsp:txBody>
      <dsp:txXfrm>
        <a:off x="98694" y="2300283"/>
        <a:ext cx="10318212" cy="182437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FD78A3-9124-4BDF-8182-69535301AAFB}">
      <dsp:nvSpPr>
        <dsp:cNvPr id="0" name=""/>
        <dsp:cNvSpPr/>
      </dsp:nvSpPr>
      <dsp:spPr>
        <a:xfrm>
          <a:off x="0" y="97749"/>
          <a:ext cx="10515600" cy="4155839"/>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100000"/>
            </a:lnSpc>
            <a:spcBef>
              <a:spcPct val="0"/>
            </a:spcBef>
            <a:spcAft>
              <a:spcPct val="35000"/>
            </a:spcAft>
            <a:buNone/>
          </a:pPr>
          <a:r>
            <a:rPr lang="es-MX" sz="2400" kern="1200" dirty="0">
              <a:latin typeface="Arial" panose="020B0604020202020204" pitchFamily="34" charset="0"/>
              <a:cs typeface="Arial" panose="020B0604020202020204" pitchFamily="34" charset="0"/>
            </a:rPr>
            <a:t>Sintetizar críticamente los resultados preliminares del proceso de Investigación-Acción Participativa Crítica incluyendo la tabla de consistencia, el diagrama visual del ciclo, la matriz analítica y la propuesta de acción transformadora para diseñar una presentación (Diapositivas) oral clara, organizada y fundamentada que comunique con precisión los hallazgos y decisiones metodológicas, para fortalecer habilidades de diálogo democrático, escucha activa, empatía, respeto mutuo y corresponsabilidad al interactuar con la comunidad académica en un espacio de retroalimentación crítica y colaborativa orientado a mejorar colectivamente la investigación y la práctica educativa.</a:t>
          </a:r>
        </a:p>
      </dsp:txBody>
      <dsp:txXfrm>
        <a:off x="202871" y="300620"/>
        <a:ext cx="10109858" cy="375009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0C4C36-7679-4817-9F0E-BE950705CF89}">
      <dsp:nvSpPr>
        <dsp:cNvPr id="0" name=""/>
        <dsp:cNvSpPr/>
      </dsp:nvSpPr>
      <dsp:spPr>
        <a:xfrm>
          <a:off x="0" y="35739"/>
          <a:ext cx="10515600" cy="427986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100000"/>
            </a:lnSpc>
            <a:spcBef>
              <a:spcPct val="0"/>
            </a:spcBef>
            <a:spcAft>
              <a:spcPct val="35000"/>
            </a:spcAft>
            <a:buNone/>
          </a:pPr>
          <a:r>
            <a:rPr lang="es-MX" sz="3100" kern="1200" dirty="0">
              <a:latin typeface="Arial" panose="020B0604020202020204" pitchFamily="34" charset="0"/>
              <a:cs typeface="Arial" panose="020B0604020202020204" pitchFamily="34" charset="0"/>
            </a:rPr>
            <a:t>Integrar  las ADAS para organizar un portafolio de evidencias claro, coherente, estético y estructurado que refleje el proceso completo de Investigación-Acción Participativa Crítica, fortaleciendo la conciencia ética, la identidad como docente-investigador, la responsabilidad profesional y la valoración del aprendizaje colaborativo alcanzado en la comunidad académica durante el semestre.</a:t>
          </a:r>
        </a:p>
      </dsp:txBody>
      <dsp:txXfrm>
        <a:off x="208926" y="244665"/>
        <a:ext cx="10097748" cy="386200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2D3D56-A7D8-4BED-8D4A-528E2D359D05}">
      <dsp:nvSpPr>
        <dsp:cNvPr id="0" name=""/>
        <dsp:cNvSpPr/>
      </dsp:nvSpPr>
      <dsp:spPr>
        <a:xfrm>
          <a:off x="3286" y="139153"/>
          <a:ext cx="3203971" cy="914394"/>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s-MX" sz="1900" b="1" kern="1200">
              <a:latin typeface="Arial" panose="020B0604020202020204" pitchFamily="34" charset="0"/>
              <a:cs typeface="Arial" panose="020B0604020202020204" pitchFamily="34" charset="0"/>
            </a:rPr>
            <a:t>Dimensión Cognitiva</a:t>
          </a:r>
          <a:endParaRPr lang="es-MX" sz="1900" kern="1200">
            <a:latin typeface="Arial" panose="020B0604020202020204" pitchFamily="34" charset="0"/>
            <a:cs typeface="Arial" panose="020B0604020202020204" pitchFamily="34" charset="0"/>
          </a:endParaRPr>
        </a:p>
      </dsp:txBody>
      <dsp:txXfrm>
        <a:off x="3286" y="139153"/>
        <a:ext cx="3203971" cy="914394"/>
      </dsp:txXfrm>
    </dsp:sp>
    <dsp:sp modelId="{BD3F8DC6-FD42-42DA-A35F-2752DB7A8579}">
      <dsp:nvSpPr>
        <dsp:cNvPr id="0" name=""/>
        <dsp:cNvSpPr/>
      </dsp:nvSpPr>
      <dsp:spPr>
        <a:xfrm>
          <a:off x="3286" y="1053547"/>
          <a:ext cx="3203971" cy="3158637"/>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s-MX" sz="1900" b="1" kern="1200">
              <a:latin typeface="Arial" panose="020B0604020202020204" pitchFamily="34" charset="0"/>
              <a:cs typeface="Arial" panose="020B0604020202020204" pitchFamily="34" charset="0"/>
            </a:rPr>
            <a:t>ADA 1:</a:t>
          </a:r>
          <a:r>
            <a:rPr lang="es-MX" sz="1900" kern="1200">
              <a:latin typeface="Arial" panose="020B0604020202020204" pitchFamily="34" charset="0"/>
              <a:cs typeface="Arial" panose="020B0604020202020204" pitchFamily="34" charset="0"/>
            </a:rPr>
            <a:t> Línea de tiempo y reporte de lectura.</a:t>
          </a:r>
        </a:p>
        <a:p>
          <a:pPr marL="171450" lvl="1" indent="-171450" algn="l" defTabSz="844550">
            <a:lnSpc>
              <a:spcPct val="90000"/>
            </a:lnSpc>
            <a:spcBef>
              <a:spcPct val="0"/>
            </a:spcBef>
            <a:spcAft>
              <a:spcPct val="15000"/>
            </a:spcAft>
            <a:buChar char="•"/>
          </a:pPr>
          <a:r>
            <a:rPr lang="es-MX" sz="1900" b="1" kern="1200">
              <a:latin typeface="Arial" panose="020B0604020202020204" pitchFamily="34" charset="0"/>
              <a:cs typeface="Arial" panose="020B0604020202020204" pitchFamily="34" charset="0"/>
            </a:rPr>
            <a:t>ADA 2:</a:t>
          </a:r>
          <a:r>
            <a:rPr lang="es-MX" sz="1900" kern="1200">
              <a:latin typeface="Arial" panose="020B0604020202020204" pitchFamily="34" charset="0"/>
              <a:cs typeface="Arial" panose="020B0604020202020204" pitchFamily="34" charset="0"/>
            </a:rPr>
            <a:t> Representación crítica de una práctica.</a:t>
          </a:r>
        </a:p>
        <a:p>
          <a:pPr marL="171450" lvl="1" indent="-171450" algn="l" defTabSz="844550">
            <a:lnSpc>
              <a:spcPct val="90000"/>
            </a:lnSpc>
            <a:spcBef>
              <a:spcPct val="0"/>
            </a:spcBef>
            <a:spcAft>
              <a:spcPct val="15000"/>
            </a:spcAft>
            <a:buChar char="•"/>
          </a:pPr>
          <a:r>
            <a:rPr lang="es-MX" sz="1900" b="1" kern="1200">
              <a:latin typeface="Arial" panose="020B0604020202020204" pitchFamily="34" charset="0"/>
              <a:cs typeface="Arial" panose="020B0604020202020204" pitchFamily="34" charset="0"/>
            </a:rPr>
            <a:t>ADA 3:</a:t>
          </a:r>
          <a:r>
            <a:rPr lang="es-MX" sz="1900" kern="1200">
              <a:latin typeface="Arial" panose="020B0604020202020204" pitchFamily="34" charset="0"/>
              <a:cs typeface="Arial" panose="020B0604020202020204" pitchFamily="34" charset="0"/>
            </a:rPr>
            <a:t> Ciclo detallado de investigación-acción basado en teoría.</a:t>
          </a:r>
        </a:p>
        <a:p>
          <a:pPr marL="171450" lvl="1" indent="-171450" algn="l" defTabSz="844550">
            <a:lnSpc>
              <a:spcPct val="90000"/>
            </a:lnSpc>
            <a:spcBef>
              <a:spcPct val="0"/>
            </a:spcBef>
            <a:spcAft>
              <a:spcPct val="15000"/>
            </a:spcAft>
            <a:buChar char="•"/>
          </a:pPr>
          <a:r>
            <a:rPr lang="es-MX" sz="1900" b="1" kern="1200">
              <a:latin typeface="Arial" panose="020B0604020202020204" pitchFamily="34" charset="0"/>
              <a:cs typeface="Arial" panose="020B0604020202020204" pitchFamily="34" charset="0"/>
            </a:rPr>
            <a:t>ADA 4:</a:t>
          </a:r>
          <a:r>
            <a:rPr lang="es-MX" sz="1900" kern="1200">
              <a:latin typeface="Arial" panose="020B0604020202020204" pitchFamily="34" charset="0"/>
              <a:cs typeface="Arial" panose="020B0604020202020204" pitchFamily="34" charset="0"/>
            </a:rPr>
            <a:t> Diagrama conceptual del ciclo IAP.</a:t>
          </a:r>
        </a:p>
      </dsp:txBody>
      <dsp:txXfrm>
        <a:off x="3286" y="1053547"/>
        <a:ext cx="3203971" cy="3158637"/>
      </dsp:txXfrm>
    </dsp:sp>
    <dsp:sp modelId="{8F327C93-7602-46DD-85D8-707B1FC4CC91}">
      <dsp:nvSpPr>
        <dsp:cNvPr id="0" name=""/>
        <dsp:cNvSpPr/>
      </dsp:nvSpPr>
      <dsp:spPr>
        <a:xfrm>
          <a:off x="3655814" y="139153"/>
          <a:ext cx="3203971" cy="914394"/>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s-MX" sz="1900" b="1" kern="1200">
              <a:latin typeface="Arial" panose="020B0604020202020204" pitchFamily="34" charset="0"/>
              <a:cs typeface="Arial" panose="020B0604020202020204" pitchFamily="34" charset="0"/>
            </a:rPr>
            <a:t>Dimensión Psicomotora</a:t>
          </a:r>
          <a:endParaRPr lang="es-MX" sz="1900" kern="1200">
            <a:latin typeface="Arial" panose="020B0604020202020204" pitchFamily="34" charset="0"/>
            <a:cs typeface="Arial" panose="020B0604020202020204" pitchFamily="34" charset="0"/>
          </a:endParaRPr>
        </a:p>
      </dsp:txBody>
      <dsp:txXfrm>
        <a:off x="3655814" y="139153"/>
        <a:ext cx="3203971" cy="914394"/>
      </dsp:txXfrm>
    </dsp:sp>
    <dsp:sp modelId="{6814BDDB-07B6-4030-8CF9-B52F3A29C5C2}">
      <dsp:nvSpPr>
        <dsp:cNvPr id="0" name=""/>
        <dsp:cNvSpPr/>
      </dsp:nvSpPr>
      <dsp:spPr>
        <a:xfrm>
          <a:off x="3655814" y="1053547"/>
          <a:ext cx="3203971" cy="3158637"/>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s-MX" sz="1900" b="1" kern="1200">
              <a:latin typeface="Arial" panose="020B0604020202020204" pitchFamily="34" charset="0"/>
              <a:cs typeface="Arial" panose="020B0604020202020204" pitchFamily="34" charset="0"/>
            </a:rPr>
            <a:t>ADA 5:</a:t>
          </a:r>
          <a:r>
            <a:rPr lang="es-MX" sz="1900" kern="1200">
              <a:latin typeface="Arial" panose="020B0604020202020204" pitchFamily="34" charset="0"/>
              <a:cs typeface="Arial" panose="020B0604020202020204" pitchFamily="34" charset="0"/>
            </a:rPr>
            <a:t> Bitácora de observación crítica participativa.</a:t>
          </a:r>
        </a:p>
        <a:p>
          <a:pPr marL="171450" lvl="1" indent="-171450" algn="l" defTabSz="844550">
            <a:lnSpc>
              <a:spcPct val="90000"/>
            </a:lnSpc>
            <a:spcBef>
              <a:spcPct val="0"/>
            </a:spcBef>
            <a:spcAft>
              <a:spcPct val="15000"/>
            </a:spcAft>
            <a:buChar char="•"/>
          </a:pPr>
          <a:r>
            <a:rPr lang="es-MX" sz="1900" b="1" kern="1200">
              <a:latin typeface="Arial" panose="020B0604020202020204" pitchFamily="34" charset="0"/>
              <a:cs typeface="Arial" panose="020B0604020202020204" pitchFamily="34" charset="0"/>
            </a:rPr>
            <a:t>ADA 6:</a:t>
          </a:r>
          <a:r>
            <a:rPr lang="es-MX" sz="1900" kern="1200">
              <a:latin typeface="Arial" panose="020B0604020202020204" pitchFamily="34" charset="0"/>
              <a:cs typeface="Arial" panose="020B0604020202020204" pitchFamily="34" charset="0"/>
            </a:rPr>
            <a:t> Análisis de datos y categorización temática.</a:t>
          </a:r>
        </a:p>
        <a:p>
          <a:pPr marL="171450" lvl="1" indent="-171450" algn="l" defTabSz="844550">
            <a:lnSpc>
              <a:spcPct val="90000"/>
            </a:lnSpc>
            <a:spcBef>
              <a:spcPct val="0"/>
            </a:spcBef>
            <a:spcAft>
              <a:spcPct val="15000"/>
            </a:spcAft>
            <a:buChar char="•"/>
          </a:pPr>
          <a:r>
            <a:rPr lang="es-MX" sz="1900" b="1" kern="1200">
              <a:latin typeface="Arial" panose="020B0604020202020204" pitchFamily="34" charset="0"/>
              <a:cs typeface="Arial" panose="020B0604020202020204" pitchFamily="34" charset="0"/>
            </a:rPr>
            <a:t>ADA 7:</a:t>
          </a:r>
          <a:r>
            <a:rPr lang="es-MX" sz="1900" kern="1200">
              <a:latin typeface="Arial" panose="020B0604020202020204" pitchFamily="34" charset="0"/>
              <a:cs typeface="Arial" panose="020B0604020202020204" pitchFamily="34" charset="0"/>
            </a:rPr>
            <a:t> Acción integral del ciclo IAPC.</a:t>
          </a:r>
        </a:p>
        <a:p>
          <a:pPr marL="171450" lvl="1" indent="-171450" algn="l" defTabSz="844550">
            <a:lnSpc>
              <a:spcPct val="90000"/>
            </a:lnSpc>
            <a:spcBef>
              <a:spcPct val="0"/>
            </a:spcBef>
            <a:spcAft>
              <a:spcPct val="15000"/>
            </a:spcAft>
            <a:buChar char="•"/>
          </a:pPr>
          <a:r>
            <a:rPr lang="es-MX" sz="1900" b="1" kern="1200">
              <a:latin typeface="Arial" panose="020B0604020202020204" pitchFamily="34" charset="0"/>
              <a:cs typeface="Arial" panose="020B0604020202020204" pitchFamily="34" charset="0"/>
            </a:rPr>
            <a:t>ADA 10:</a:t>
          </a:r>
          <a:r>
            <a:rPr lang="es-MX" sz="1900" kern="1200">
              <a:latin typeface="Arial" panose="020B0604020202020204" pitchFamily="34" charset="0"/>
              <a:cs typeface="Arial" panose="020B0604020202020204" pitchFamily="34" charset="0"/>
            </a:rPr>
            <a:t> Portafolio final de evidencias.</a:t>
          </a:r>
        </a:p>
      </dsp:txBody>
      <dsp:txXfrm>
        <a:off x="3655814" y="1053547"/>
        <a:ext cx="3203971" cy="3158637"/>
      </dsp:txXfrm>
    </dsp:sp>
    <dsp:sp modelId="{FEC6F5BA-2BFF-4EA6-81B8-936522470A2B}">
      <dsp:nvSpPr>
        <dsp:cNvPr id="0" name=""/>
        <dsp:cNvSpPr/>
      </dsp:nvSpPr>
      <dsp:spPr>
        <a:xfrm>
          <a:off x="7308342" y="139153"/>
          <a:ext cx="3203971" cy="914394"/>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s-MX" sz="1900" b="1" kern="1200">
              <a:latin typeface="Arial" panose="020B0604020202020204" pitchFamily="34" charset="0"/>
              <a:cs typeface="Arial" panose="020B0604020202020204" pitchFamily="34" charset="0"/>
            </a:rPr>
            <a:t>Dimensión Afectivo/Social-Relacional</a:t>
          </a:r>
          <a:endParaRPr lang="es-MX" sz="1900" kern="1200">
            <a:latin typeface="Arial" panose="020B0604020202020204" pitchFamily="34" charset="0"/>
            <a:cs typeface="Arial" panose="020B0604020202020204" pitchFamily="34" charset="0"/>
          </a:endParaRPr>
        </a:p>
      </dsp:txBody>
      <dsp:txXfrm>
        <a:off x="7308342" y="139153"/>
        <a:ext cx="3203971" cy="914394"/>
      </dsp:txXfrm>
    </dsp:sp>
    <dsp:sp modelId="{569B168D-4119-434A-B1B2-1C1390480F82}">
      <dsp:nvSpPr>
        <dsp:cNvPr id="0" name=""/>
        <dsp:cNvSpPr/>
      </dsp:nvSpPr>
      <dsp:spPr>
        <a:xfrm>
          <a:off x="7308342" y="1053547"/>
          <a:ext cx="3203971" cy="3158637"/>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s-MX" sz="1900" b="1" kern="1200">
              <a:latin typeface="Arial" panose="020B0604020202020204" pitchFamily="34" charset="0"/>
              <a:cs typeface="Arial" panose="020B0604020202020204" pitchFamily="34" charset="0"/>
            </a:rPr>
            <a:t>ADA 2:</a:t>
          </a:r>
          <a:r>
            <a:rPr lang="es-MX" sz="1900" kern="1200">
              <a:latin typeface="Arial" panose="020B0604020202020204" pitchFamily="34" charset="0"/>
              <a:cs typeface="Arial" panose="020B0604020202020204" pitchFamily="34" charset="0"/>
            </a:rPr>
            <a:t> Identificación colaborativa de prácticas injustas.</a:t>
          </a:r>
        </a:p>
        <a:p>
          <a:pPr marL="171450" lvl="1" indent="-171450" algn="l" defTabSz="844550">
            <a:lnSpc>
              <a:spcPct val="90000"/>
            </a:lnSpc>
            <a:spcBef>
              <a:spcPct val="0"/>
            </a:spcBef>
            <a:spcAft>
              <a:spcPct val="15000"/>
            </a:spcAft>
            <a:buChar char="•"/>
          </a:pPr>
          <a:r>
            <a:rPr lang="es-MX" sz="1900" b="1" kern="1200">
              <a:latin typeface="Arial" panose="020B0604020202020204" pitchFamily="34" charset="0"/>
              <a:cs typeface="Arial" panose="020B0604020202020204" pitchFamily="34" charset="0"/>
            </a:rPr>
            <a:t>ADA 7:</a:t>
          </a:r>
          <a:r>
            <a:rPr lang="es-MX" sz="1900" kern="1200">
              <a:latin typeface="Arial" panose="020B0604020202020204" pitchFamily="34" charset="0"/>
              <a:cs typeface="Arial" panose="020B0604020202020204" pitchFamily="34" charset="0"/>
            </a:rPr>
            <a:t> Mesa de trabajo y toma de decisiones éticas.</a:t>
          </a:r>
        </a:p>
        <a:p>
          <a:pPr marL="171450" lvl="1" indent="-171450" algn="l" defTabSz="844550">
            <a:lnSpc>
              <a:spcPct val="90000"/>
            </a:lnSpc>
            <a:spcBef>
              <a:spcPct val="0"/>
            </a:spcBef>
            <a:spcAft>
              <a:spcPct val="15000"/>
            </a:spcAft>
            <a:buChar char="•"/>
          </a:pPr>
          <a:r>
            <a:rPr lang="es-MX" sz="1900" b="1" kern="1200">
              <a:latin typeface="Arial" panose="020B0604020202020204" pitchFamily="34" charset="0"/>
              <a:cs typeface="Arial" panose="020B0604020202020204" pitchFamily="34" charset="0"/>
            </a:rPr>
            <a:t>ADA 8:</a:t>
          </a:r>
          <a:r>
            <a:rPr lang="es-MX" sz="1900" kern="1200">
              <a:latin typeface="Arial" panose="020B0604020202020204" pitchFamily="34" charset="0"/>
              <a:cs typeface="Arial" panose="020B0604020202020204" pitchFamily="34" charset="0"/>
            </a:rPr>
            <a:t> Ensayo crítico (reflexividad ética).</a:t>
          </a:r>
        </a:p>
        <a:p>
          <a:pPr marL="171450" lvl="1" indent="-171450" algn="l" defTabSz="844550">
            <a:lnSpc>
              <a:spcPct val="90000"/>
            </a:lnSpc>
            <a:spcBef>
              <a:spcPct val="0"/>
            </a:spcBef>
            <a:spcAft>
              <a:spcPct val="15000"/>
            </a:spcAft>
            <a:buChar char="•"/>
          </a:pPr>
          <a:r>
            <a:rPr lang="es-MX" sz="1900" b="1" kern="1200">
              <a:latin typeface="Arial" panose="020B0604020202020204" pitchFamily="34" charset="0"/>
              <a:cs typeface="Arial" panose="020B0604020202020204" pitchFamily="34" charset="0"/>
            </a:rPr>
            <a:t>ADA 9:</a:t>
          </a:r>
          <a:r>
            <a:rPr lang="es-MX" sz="1900" kern="1200">
              <a:latin typeface="Arial" panose="020B0604020202020204" pitchFamily="34" charset="0"/>
              <a:cs typeface="Arial" panose="020B0604020202020204" pitchFamily="34" charset="0"/>
            </a:rPr>
            <a:t> Presentación oral con enfoque democrático y empático.</a:t>
          </a:r>
        </a:p>
      </dsp:txBody>
      <dsp:txXfrm>
        <a:off x="7308342" y="1053547"/>
        <a:ext cx="3203971" cy="31586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46BB5A-B81A-431B-B354-0140C5A06799}">
      <dsp:nvSpPr>
        <dsp:cNvPr id="0" name=""/>
        <dsp:cNvSpPr/>
      </dsp:nvSpPr>
      <dsp:spPr>
        <a:xfrm>
          <a:off x="0" y="2708"/>
          <a:ext cx="10515600" cy="3931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MX" sz="1600" kern="1200"/>
            <a:t>ADA 1 – Reporte de lectura y línea de tiempo.</a:t>
          </a:r>
        </a:p>
      </dsp:txBody>
      <dsp:txXfrm>
        <a:off x="19191" y="21899"/>
        <a:ext cx="10477218" cy="354738"/>
      </dsp:txXfrm>
    </dsp:sp>
    <dsp:sp modelId="{CCDEF2C3-66DE-4E8A-B27E-339188C824CB}">
      <dsp:nvSpPr>
        <dsp:cNvPr id="0" name=""/>
        <dsp:cNvSpPr/>
      </dsp:nvSpPr>
      <dsp:spPr>
        <a:xfrm>
          <a:off x="0" y="441908"/>
          <a:ext cx="10515600" cy="3931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MX" sz="1600" kern="1200"/>
            <a:t>ADA 2 – Representación crítica de una práctica educativa.</a:t>
          </a:r>
        </a:p>
      </dsp:txBody>
      <dsp:txXfrm>
        <a:off x="19191" y="461099"/>
        <a:ext cx="10477218" cy="354738"/>
      </dsp:txXfrm>
    </dsp:sp>
    <dsp:sp modelId="{A7CB2D91-A563-42DC-9B13-B13C0A7B9EDD}">
      <dsp:nvSpPr>
        <dsp:cNvPr id="0" name=""/>
        <dsp:cNvSpPr/>
      </dsp:nvSpPr>
      <dsp:spPr>
        <a:xfrm>
          <a:off x="0" y="881108"/>
          <a:ext cx="10515600" cy="3931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MX" sz="1600" kern="1200"/>
            <a:t>ADA 3 – Ciclo detallado de investigación-acción.</a:t>
          </a:r>
        </a:p>
      </dsp:txBody>
      <dsp:txXfrm>
        <a:off x="19191" y="900299"/>
        <a:ext cx="10477218" cy="354738"/>
      </dsp:txXfrm>
    </dsp:sp>
    <dsp:sp modelId="{C3DF04F5-614E-4E60-B05D-07DFBCD81916}">
      <dsp:nvSpPr>
        <dsp:cNvPr id="0" name=""/>
        <dsp:cNvSpPr/>
      </dsp:nvSpPr>
      <dsp:spPr>
        <a:xfrm>
          <a:off x="0" y="1320309"/>
          <a:ext cx="10515600" cy="3931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MX" sz="1600" kern="1200"/>
            <a:t>ADA 4 – Diagrama visual del ciclo IAP.</a:t>
          </a:r>
        </a:p>
      </dsp:txBody>
      <dsp:txXfrm>
        <a:off x="19191" y="1339500"/>
        <a:ext cx="10477218" cy="354738"/>
      </dsp:txXfrm>
    </dsp:sp>
    <dsp:sp modelId="{BE4105EE-20BD-49AD-BFFE-0586AE3383ED}">
      <dsp:nvSpPr>
        <dsp:cNvPr id="0" name=""/>
        <dsp:cNvSpPr/>
      </dsp:nvSpPr>
      <dsp:spPr>
        <a:xfrm>
          <a:off x="0" y="1759509"/>
          <a:ext cx="10515600" cy="3931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MX" sz="1600" kern="1200"/>
            <a:t>ADA 5 – Bitácora de Observación Crítica Participativa.</a:t>
          </a:r>
        </a:p>
      </dsp:txBody>
      <dsp:txXfrm>
        <a:off x="19191" y="1778700"/>
        <a:ext cx="10477218" cy="354738"/>
      </dsp:txXfrm>
    </dsp:sp>
    <dsp:sp modelId="{E4D6C3E2-243A-4C2D-BE86-A473D9651D8F}">
      <dsp:nvSpPr>
        <dsp:cNvPr id="0" name=""/>
        <dsp:cNvSpPr/>
      </dsp:nvSpPr>
      <dsp:spPr>
        <a:xfrm>
          <a:off x="0" y="2198709"/>
          <a:ext cx="10515600" cy="3931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MX" sz="1600" kern="1200"/>
            <a:t>ADA 6 – Análisis de Datos y Categorización Temática.</a:t>
          </a:r>
        </a:p>
      </dsp:txBody>
      <dsp:txXfrm>
        <a:off x="19191" y="2217900"/>
        <a:ext cx="10477218" cy="354738"/>
      </dsp:txXfrm>
    </dsp:sp>
    <dsp:sp modelId="{6603DD3D-8885-4A2E-9CBC-085D0F8CB6AC}">
      <dsp:nvSpPr>
        <dsp:cNvPr id="0" name=""/>
        <dsp:cNvSpPr/>
      </dsp:nvSpPr>
      <dsp:spPr>
        <a:xfrm>
          <a:off x="0" y="2637909"/>
          <a:ext cx="10515600" cy="3931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MX" sz="1600" kern="1200"/>
            <a:t>ADA 7 – Acción Integral del Ciclo IAPC.</a:t>
          </a:r>
        </a:p>
      </dsp:txBody>
      <dsp:txXfrm>
        <a:off x="19191" y="2657100"/>
        <a:ext cx="10477218" cy="354738"/>
      </dsp:txXfrm>
    </dsp:sp>
    <dsp:sp modelId="{3230C824-D00A-459A-A9B0-5A5AC09E057F}">
      <dsp:nvSpPr>
        <dsp:cNvPr id="0" name=""/>
        <dsp:cNvSpPr/>
      </dsp:nvSpPr>
      <dsp:spPr>
        <a:xfrm>
          <a:off x="0" y="3077109"/>
          <a:ext cx="10515600" cy="3931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MX" sz="1600" kern="1200"/>
            <a:t>ADA 8 – Ensayo Crítico.</a:t>
          </a:r>
        </a:p>
      </dsp:txBody>
      <dsp:txXfrm>
        <a:off x="19191" y="3096300"/>
        <a:ext cx="10477218" cy="354738"/>
      </dsp:txXfrm>
    </dsp:sp>
    <dsp:sp modelId="{EB692A52-D687-41C9-AD43-8DF9AF8B68A6}">
      <dsp:nvSpPr>
        <dsp:cNvPr id="0" name=""/>
        <dsp:cNvSpPr/>
      </dsp:nvSpPr>
      <dsp:spPr>
        <a:xfrm>
          <a:off x="0" y="3516309"/>
          <a:ext cx="10515600" cy="3931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MX" sz="1600" kern="1200"/>
            <a:t>ADA 9 – Diseño de Diapositivas.</a:t>
          </a:r>
        </a:p>
      </dsp:txBody>
      <dsp:txXfrm>
        <a:off x="19191" y="3535500"/>
        <a:ext cx="10477218" cy="354738"/>
      </dsp:txXfrm>
    </dsp:sp>
    <dsp:sp modelId="{F18C6793-C6F6-4321-A907-3BB996B777A0}">
      <dsp:nvSpPr>
        <dsp:cNvPr id="0" name=""/>
        <dsp:cNvSpPr/>
      </dsp:nvSpPr>
      <dsp:spPr>
        <a:xfrm>
          <a:off x="0" y="3955509"/>
          <a:ext cx="10515600" cy="3931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pt-BR" sz="1600" kern="1200"/>
            <a:t>DA 10 – Portafolio de evidencias.</a:t>
          </a:r>
          <a:endParaRPr lang="es-MX" sz="1600" kern="1200"/>
        </a:p>
      </dsp:txBody>
      <dsp:txXfrm>
        <a:off x="19191" y="3974700"/>
        <a:ext cx="10477218" cy="35473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D0573F-E557-4E12-95E9-B15E1A24AD05}">
      <dsp:nvSpPr>
        <dsp:cNvPr id="0" name=""/>
        <dsp:cNvSpPr/>
      </dsp:nvSpPr>
      <dsp:spPr>
        <a:xfrm>
          <a:off x="0" y="139967"/>
          <a:ext cx="10515600" cy="2008341"/>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100000"/>
            </a:lnSpc>
            <a:spcBef>
              <a:spcPct val="0"/>
            </a:spcBef>
            <a:spcAft>
              <a:spcPct val="35000"/>
            </a:spcAft>
            <a:buNone/>
          </a:pPr>
          <a:r>
            <a:rPr lang="es-ES_tradnl" sz="1900" kern="1200" dirty="0">
              <a:latin typeface="Arial" panose="020B0604020202020204" pitchFamily="34" charset="0"/>
              <a:cs typeface="Arial" panose="020B0604020202020204" pitchFamily="34" charset="0"/>
            </a:rPr>
            <a:t>Objetivo: Comprender </a:t>
          </a:r>
          <a:r>
            <a:rPr lang="es-ES" sz="1900" kern="1200" dirty="0">
              <a:latin typeface="Arial" panose="020B0604020202020204" pitchFamily="34" charset="0"/>
              <a:cs typeface="Arial" panose="020B0604020202020204" pitchFamily="34" charset="0"/>
            </a:rPr>
            <a:t>la evolución histórica de la investigación-acción y distingue sus enfoques técnico, práctico y crítico, aplicando los conceptos de discursos (</a:t>
          </a:r>
          <a:r>
            <a:rPr lang="es-ES" sz="1900" kern="1200" dirty="0" err="1">
              <a:latin typeface="Arial" panose="020B0604020202020204" pitchFamily="34" charset="0"/>
              <a:cs typeface="Arial" panose="020B0604020202020204" pitchFamily="34" charset="0"/>
            </a:rPr>
            <a:t>sayings</a:t>
          </a:r>
          <a:r>
            <a:rPr lang="es-ES" sz="1900" kern="1200" dirty="0">
              <a:latin typeface="Arial" panose="020B0604020202020204" pitchFamily="34" charset="0"/>
              <a:cs typeface="Arial" panose="020B0604020202020204" pitchFamily="34" charset="0"/>
            </a:rPr>
            <a:t>), acciones (</a:t>
          </a:r>
          <a:r>
            <a:rPr lang="es-ES" sz="1900" kern="1200" dirty="0" err="1">
              <a:latin typeface="Arial" panose="020B0604020202020204" pitchFamily="34" charset="0"/>
              <a:cs typeface="Arial" panose="020B0604020202020204" pitchFamily="34" charset="0"/>
            </a:rPr>
            <a:t>doings</a:t>
          </a:r>
          <a:r>
            <a:rPr lang="es-ES" sz="1900" kern="1200" dirty="0">
              <a:latin typeface="Arial" panose="020B0604020202020204" pitchFamily="34" charset="0"/>
              <a:cs typeface="Arial" panose="020B0604020202020204" pitchFamily="34" charset="0"/>
            </a:rPr>
            <a:t>) y relaciones (</a:t>
          </a:r>
          <a:r>
            <a:rPr lang="es-ES" sz="1900" kern="1200" dirty="0" err="1">
              <a:latin typeface="Arial" panose="020B0604020202020204" pitchFamily="34" charset="0"/>
              <a:cs typeface="Arial" panose="020B0604020202020204" pitchFamily="34" charset="0"/>
            </a:rPr>
            <a:t>relatings</a:t>
          </a:r>
          <a:r>
            <a:rPr lang="es-ES" sz="1900" kern="1200" dirty="0">
              <a:latin typeface="Arial" panose="020B0604020202020204" pitchFamily="34" charset="0"/>
              <a:cs typeface="Arial" panose="020B0604020202020204" pitchFamily="34" charset="0"/>
            </a:rPr>
            <a:t>) para interpretar prácticas educativas.</a:t>
          </a:r>
          <a:endParaRPr lang="es-MX" sz="1900" kern="1200" dirty="0">
            <a:latin typeface="Arial" panose="020B0604020202020204" pitchFamily="34" charset="0"/>
            <a:cs typeface="Arial" panose="020B0604020202020204" pitchFamily="34" charset="0"/>
          </a:endParaRPr>
        </a:p>
      </dsp:txBody>
      <dsp:txXfrm>
        <a:off x="98039" y="238006"/>
        <a:ext cx="10319522" cy="1812263"/>
      </dsp:txXfrm>
    </dsp:sp>
    <dsp:sp modelId="{E4CE145D-B445-424C-8796-922CF5240A57}">
      <dsp:nvSpPr>
        <dsp:cNvPr id="0" name=""/>
        <dsp:cNvSpPr/>
      </dsp:nvSpPr>
      <dsp:spPr>
        <a:xfrm>
          <a:off x="0" y="2203029"/>
          <a:ext cx="10515600" cy="2008341"/>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100000"/>
            </a:lnSpc>
            <a:spcBef>
              <a:spcPct val="0"/>
            </a:spcBef>
            <a:spcAft>
              <a:spcPct val="35000"/>
            </a:spcAft>
            <a:buNone/>
          </a:pPr>
          <a:r>
            <a:rPr lang="es-MX" sz="1900" kern="1200" dirty="0">
              <a:latin typeface="Arial" panose="020B0604020202020204" pitchFamily="34" charset="0"/>
              <a:cs typeface="Arial" panose="020B0604020202020204" pitchFamily="34" charset="0"/>
            </a:rPr>
            <a:t>Elabora una línea del tiempo digital sobre la investigación-acción crítica, correspondiente al periodo 1980–2025, utilizando la plataforma </a:t>
          </a:r>
          <a:r>
            <a:rPr lang="es-MX" sz="1900" kern="1200" dirty="0" err="1">
              <a:latin typeface="Arial" panose="020B0604020202020204" pitchFamily="34" charset="0"/>
              <a:cs typeface="Arial" panose="020B0604020202020204" pitchFamily="34" charset="0"/>
            </a:rPr>
            <a:t>Sutori</a:t>
          </a:r>
          <a:r>
            <a:rPr lang="es-MX" sz="1900" kern="1200" dirty="0">
              <a:latin typeface="Arial" panose="020B0604020202020204" pitchFamily="34" charset="0"/>
              <a:cs typeface="Arial" panose="020B0604020202020204" pitchFamily="34" charset="0"/>
            </a:rPr>
            <a:t> (</a:t>
          </a:r>
          <a:r>
            <a:rPr lang="es-MX" sz="1900" kern="1200" dirty="0">
              <a:latin typeface="Arial" panose="020B0604020202020204" pitchFamily="34" charset="0"/>
              <a:cs typeface="Arial" panose="020B0604020202020204" pitchFamily="34" charset="0"/>
              <a:hlinkClick xmlns:r="http://schemas.openxmlformats.org/officeDocument/2006/relationships" r:id="rId1"/>
            </a:rPr>
            <a:t>https://www.sutori.com</a:t>
          </a:r>
          <a:r>
            <a:rPr lang="es-MX" sz="1900" kern="1200" dirty="0">
              <a:latin typeface="Arial" panose="020B0604020202020204" pitchFamily="34" charset="0"/>
              <a:cs typeface="Arial" panose="020B0604020202020204" pitchFamily="34" charset="0"/>
            </a:rPr>
            <a:t>). Organiza la información por décadas e incluye los principales autores, conceptos, aportes y contextos sociopolíticos, integrando fuentes académicas confiables, recursos digitales (imágenes o videos) y citas en formato APA 7.ª edición. Finaliza con una reflexión crítica personal que analice las transformaciones, continuidades y retos actuales de la investigación-acción crítica.</a:t>
          </a:r>
        </a:p>
      </dsp:txBody>
      <dsp:txXfrm>
        <a:off x="98039" y="2301068"/>
        <a:ext cx="10319522" cy="181226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D7C3C4-ABC8-46E6-8EF8-F9FB1C34AEE7}">
      <dsp:nvSpPr>
        <dsp:cNvPr id="0" name=""/>
        <dsp:cNvSpPr/>
      </dsp:nvSpPr>
      <dsp:spPr>
        <a:xfrm>
          <a:off x="0" y="242829"/>
          <a:ext cx="10515600" cy="386568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100000"/>
            </a:lnSpc>
            <a:spcBef>
              <a:spcPct val="0"/>
            </a:spcBef>
            <a:spcAft>
              <a:spcPct val="35000"/>
            </a:spcAft>
            <a:buNone/>
          </a:pPr>
          <a:r>
            <a:rPr lang="es-MX" sz="2800" kern="1200" dirty="0">
              <a:latin typeface="Arial" panose="020B0604020202020204" pitchFamily="34" charset="0"/>
              <a:cs typeface="Arial" panose="020B0604020202020204" pitchFamily="34" charset="0"/>
            </a:rPr>
            <a:t>Analizar críticamente las tradiciones, discursos, acciones e interacciones que configuran la práctica educativa, aplicando técnicas de indagación participativa para observar, registrar y representar dichas prácticas, y fortalecer relaciones colaborativas, democráticas y éticas que permitan transformar colectivamente conductas y prácticas educativas irracionales, insostenibles o injustas, de acuerdo con los principios de la Investigación-Acción Participativa Crítica.</a:t>
          </a:r>
        </a:p>
      </dsp:txBody>
      <dsp:txXfrm>
        <a:off x="188707" y="431536"/>
        <a:ext cx="10138186" cy="348826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C98883-CB27-44CE-B583-6C33BC315EAA}">
      <dsp:nvSpPr>
        <dsp:cNvPr id="0" name=""/>
        <dsp:cNvSpPr/>
      </dsp:nvSpPr>
      <dsp:spPr>
        <a:xfrm>
          <a:off x="0" y="167948"/>
          <a:ext cx="10515600" cy="401544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just" defTabSz="1155700">
            <a:lnSpc>
              <a:spcPct val="100000"/>
            </a:lnSpc>
            <a:spcBef>
              <a:spcPct val="0"/>
            </a:spcBef>
            <a:spcAft>
              <a:spcPct val="35000"/>
            </a:spcAft>
            <a:buNone/>
          </a:pPr>
          <a:r>
            <a:rPr lang="en-US" sz="2600" kern="1200" dirty="0" err="1">
              <a:latin typeface="Arial" panose="020B0604020202020204" pitchFamily="34" charset="0"/>
              <a:cs typeface="Arial" panose="020B0604020202020204" pitchFamily="34" charset="0"/>
            </a:rPr>
            <a:t>Construir</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cada</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fase</a:t>
          </a:r>
          <a:r>
            <a:rPr lang="en-US" sz="2600" kern="1200" dirty="0">
              <a:latin typeface="Arial" panose="020B0604020202020204" pitchFamily="34" charset="0"/>
              <a:cs typeface="Arial" panose="020B0604020202020204" pitchFamily="34" charset="0"/>
            </a:rPr>
            <a:t> del </a:t>
          </a:r>
          <a:r>
            <a:rPr lang="en-US" sz="2600" kern="1200" dirty="0" err="1">
              <a:latin typeface="Arial" panose="020B0604020202020204" pitchFamily="34" charset="0"/>
              <a:cs typeface="Arial" panose="020B0604020202020204" pitchFamily="34" charset="0"/>
            </a:rPr>
            <a:t>ciclo</a:t>
          </a:r>
          <a:r>
            <a:rPr lang="en-US" sz="2600" kern="1200" dirty="0">
              <a:latin typeface="Arial" panose="020B0604020202020204" pitchFamily="34" charset="0"/>
              <a:cs typeface="Arial" panose="020B0604020202020204" pitchFamily="34" charset="0"/>
            </a:rPr>
            <a:t> de la </a:t>
          </a:r>
          <a:r>
            <a:rPr lang="en-US" sz="2600" kern="1200" dirty="0" err="1">
              <a:latin typeface="Arial" panose="020B0604020202020204" pitchFamily="34" charset="0"/>
              <a:cs typeface="Arial" panose="020B0604020202020204" pitchFamily="34" charset="0"/>
            </a:rPr>
            <a:t>investigación-acción</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diagnóstico</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planificación</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acción</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observación</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reflexión</a:t>
          </a:r>
          <a:r>
            <a:rPr lang="en-US" sz="2600" kern="1200" dirty="0">
              <a:latin typeface="Arial" panose="020B0604020202020204" pitchFamily="34" charset="0"/>
              <a:cs typeface="Arial" panose="020B0604020202020204" pitchFamily="34" charset="0"/>
            </a:rPr>
            <a:t>, evaluación y </a:t>
          </a:r>
          <a:r>
            <a:rPr lang="en-US" sz="2600" kern="1200" dirty="0" err="1">
              <a:latin typeface="Arial" panose="020B0604020202020204" pitchFamily="34" charset="0"/>
              <a:cs typeface="Arial" panose="020B0604020202020204" pitchFamily="34" charset="0"/>
            </a:rPr>
            <a:t>replanteamiento</a:t>
          </a:r>
          <a:r>
            <a:rPr lang="en-US" sz="2600" kern="1200" dirty="0">
              <a:latin typeface="Arial" panose="020B0604020202020204" pitchFamily="34" charset="0"/>
              <a:cs typeface="Arial" panose="020B0604020202020204" pitchFamily="34" charset="0"/>
            </a:rPr>
            <a:t>) a </a:t>
          </a:r>
          <a:r>
            <a:rPr lang="en-US" sz="2600" kern="1200" dirty="0" err="1">
              <a:latin typeface="Arial" panose="020B0604020202020204" pitchFamily="34" charset="0"/>
              <a:cs typeface="Arial" panose="020B0604020202020204" pitchFamily="34" charset="0"/>
            </a:rPr>
            <a:t>través</a:t>
          </a:r>
          <a:r>
            <a:rPr lang="en-US" sz="2600" kern="1200" dirty="0">
              <a:latin typeface="Arial" panose="020B0604020202020204" pitchFamily="34" charset="0"/>
              <a:cs typeface="Arial" panose="020B0604020202020204" pitchFamily="34" charset="0"/>
            </a:rPr>
            <a:t> de un </a:t>
          </a:r>
          <a:r>
            <a:rPr lang="en-US" sz="2600" kern="1200" dirty="0" err="1">
              <a:latin typeface="Arial" panose="020B0604020202020204" pitchFamily="34" charset="0"/>
              <a:cs typeface="Arial" panose="020B0604020202020204" pitchFamily="34" charset="0"/>
            </a:rPr>
            <a:t>tabla</a:t>
          </a:r>
          <a:r>
            <a:rPr lang="en-US" sz="2600" kern="1200" dirty="0">
              <a:latin typeface="Arial" panose="020B0604020202020204" pitchFamily="34" charset="0"/>
              <a:cs typeface="Arial" panose="020B0604020202020204" pitchFamily="34" charset="0"/>
            </a:rPr>
            <a:t> de </a:t>
          </a:r>
          <a:r>
            <a:rPr lang="en-US" sz="2600" kern="1200" dirty="0" err="1">
              <a:latin typeface="Arial" panose="020B0604020202020204" pitchFamily="34" charset="0"/>
              <a:cs typeface="Arial" panose="020B0604020202020204" pitchFamily="34" charset="0"/>
            </a:rPr>
            <a:t>consistencia</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metodologíca</a:t>
          </a:r>
          <a:r>
            <a:rPr lang="en-US" sz="2600" kern="1200" dirty="0">
              <a:latin typeface="Arial" panose="020B0604020202020204" pitchFamily="34" charset="0"/>
              <a:cs typeface="Arial" panose="020B0604020202020204" pitchFamily="34" charset="0"/>
            </a:rPr>
            <a:t> para </a:t>
          </a:r>
          <a:r>
            <a:rPr lang="en-US" sz="2600" kern="1200" dirty="0" err="1">
              <a:latin typeface="Arial" panose="020B0604020202020204" pitchFamily="34" charset="0"/>
              <a:cs typeface="Arial" panose="020B0604020202020204" pitchFamily="34" charset="0"/>
            </a:rPr>
            <a:t>describir</a:t>
          </a:r>
          <a:r>
            <a:rPr lang="en-US" sz="2600" kern="1200" dirty="0">
              <a:latin typeface="Arial" panose="020B0604020202020204" pitchFamily="34" charset="0"/>
              <a:cs typeface="Arial" panose="020B0604020202020204" pitchFamily="34" charset="0"/>
            </a:rPr>
            <a:t> procedimientos de </a:t>
          </a:r>
          <a:r>
            <a:rPr lang="en-US" sz="2600" kern="1200" dirty="0" err="1">
              <a:latin typeface="Arial" panose="020B0604020202020204" pitchFamily="34" charset="0"/>
              <a:cs typeface="Arial" panose="020B0604020202020204" pitchFamily="34" charset="0"/>
            </a:rPr>
            <a:t>indagación</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registro</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categorización</a:t>
          </a:r>
          <a:r>
            <a:rPr lang="en-US" sz="2600" kern="1200" dirty="0">
              <a:latin typeface="Arial" panose="020B0604020202020204" pitchFamily="34" charset="0"/>
              <a:cs typeface="Arial" panose="020B0604020202020204" pitchFamily="34" charset="0"/>
            </a:rPr>
            <a:t> y </a:t>
          </a:r>
          <a:r>
            <a:rPr lang="en-US" sz="2600" kern="1200" dirty="0" err="1">
              <a:latin typeface="Arial" panose="020B0604020202020204" pitchFamily="34" charset="0"/>
              <a:cs typeface="Arial" panose="020B0604020202020204" pitchFamily="34" charset="0"/>
            </a:rPr>
            <a:t>representación</a:t>
          </a:r>
          <a:r>
            <a:rPr lang="en-US" sz="2600" kern="1200" dirty="0">
              <a:latin typeface="Arial" panose="020B0604020202020204" pitchFamily="34" charset="0"/>
              <a:cs typeface="Arial" panose="020B0604020202020204" pitchFamily="34" charset="0"/>
            </a:rPr>
            <a:t> de la </a:t>
          </a:r>
          <a:r>
            <a:rPr lang="en-US" sz="2600" kern="1200" dirty="0" err="1">
              <a:latin typeface="Arial" panose="020B0604020202020204" pitchFamily="34" charset="0"/>
              <a:cs typeface="Arial" panose="020B0604020202020204" pitchFamily="34" charset="0"/>
            </a:rPr>
            <a:t>práctica</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educativa</a:t>
          </a:r>
          <a:r>
            <a:rPr lang="en-US" sz="2600" kern="1200" dirty="0">
              <a:latin typeface="Arial" panose="020B0604020202020204" pitchFamily="34" charset="0"/>
              <a:cs typeface="Arial" panose="020B0604020202020204" pitchFamily="34" charset="0"/>
            </a:rPr>
            <a:t>, y </a:t>
          </a:r>
          <a:r>
            <a:rPr lang="en-US" sz="2600" kern="1200" dirty="0" err="1">
              <a:latin typeface="Arial" panose="020B0604020202020204" pitchFamily="34" charset="0"/>
              <a:cs typeface="Arial" panose="020B0604020202020204" pitchFamily="34" charset="0"/>
            </a:rPr>
            <a:t>permitiendo</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favorecer</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los</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procesos</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colaborativos</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democráticos</a:t>
          </a:r>
          <a:r>
            <a:rPr lang="en-US" sz="2600" kern="1200" dirty="0">
              <a:latin typeface="Arial" panose="020B0604020202020204" pitchFamily="34" charset="0"/>
              <a:cs typeface="Arial" panose="020B0604020202020204" pitchFamily="34" charset="0"/>
            </a:rPr>
            <a:t> y </a:t>
          </a:r>
          <a:r>
            <a:rPr lang="en-US" sz="2600" kern="1200" dirty="0" err="1">
              <a:latin typeface="Arial" panose="020B0604020202020204" pitchFamily="34" charset="0"/>
              <a:cs typeface="Arial" panose="020B0604020202020204" pitchFamily="34" charset="0"/>
            </a:rPr>
            <a:t>éticos</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que</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permitan</a:t>
          </a:r>
          <a:r>
            <a:rPr lang="en-US" sz="2600" kern="1200" dirty="0">
              <a:latin typeface="Arial" panose="020B0604020202020204" pitchFamily="34" charset="0"/>
              <a:cs typeface="Arial" panose="020B0604020202020204" pitchFamily="34" charset="0"/>
            </a:rPr>
            <a:t> co-</a:t>
          </a:r>
          <a:r>
            <a:rPr lang="en-US" sz="2600" kern="1200" dirty="0" err="1">
              <a:latin typeface="Arial" panose="020B0604020202020204" pitchFamily="34" charset="0"/>
              <a:cs typeface="Arial" panose="020B0604020202020204" pitchFamily="34" charset="0"/>
            </a:rPr>
            <a:t>construir</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transformaciones</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sostenibles</a:t>
          </a:r>
          <a:r>
            <a:rPr lang="en-US" sz="2600" kern="1200" dirty="0">
              <a:latin typeface="Arial" panose="020B0604020202020204" pitchFamily="34" charset="0"/>
              <a:cs typeface="Arial" panose="020B0604020202020204" pitchFamily="34" charset="0"/>
            </a:rPr>
            <a:t> e </a:t>
          </a:r>
          <a:r>
            <a:rPr lang="en-US" sz="2600" kern="1200" dirty="0" err="1">
              <a:latin typeface="Arial" panose="020B0604020202020204" pitchFamily="34" charset="0"/>
              <a:cs typeface="Arial" panose="020B0604020202020204" pitchFamily="34" charset="0"/>
            </a:rPr>
            <a:t>inclusivas</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en</a:t>
          </a:r>
          <a:r>
            <a:rPr lang="en-US" sz="2600" kern="1200" dirty="0">
              <a:latin typeface="Arial" panose="020B0604020202020204" pitchFamily="34" charset="0"/>
              <a:cs typeface="Arial" panose="020B0604020202020204" pitchFamily="34" charset="0"/>
            </a:rPr>
            <a:t> las </a:t>
          </a:r>
          <a:r>
            <a:rPr lang="en-US" sz="2600" kern="1200" dirty="0" err="1">
              <a:latin typeface="Arial" panose="020B0604020202020204" pitchFamily="34" charset="0"/>
              <a:cs typeface="Arial" panose="020B0604020202020204" pitchFamily="34" charset="0"/>
            </a:rPr>
            <a:t>prácticas</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educativas</a:t>
          </a:r>
          <a:r>
            <a:rPr lang="en-US" sz="2600" kern="1200" dirty="0">
              <a:latin typeface="Arial" panose="020B0604020202020204" pitchFamily="34" charset="0"/>
              <a:cs typeface="Arial" panose="020B0604020202020204" pitchFamily="34" charset="0"/>
            </a:rPr>
            <a:t>, de </a:t>
          </a:r>
          <a:r>
            <a:rPr lang="en-US" sz="2600" kern="1200" dirty="0" err="1">
              <a:latin typeface="Arial" panose="020B0604020202020204" pitchFamily="34" charset="0"/>
              <a:cs typeface="Arial" panose="020B0604020202020204" pitchFamily="34" charset="0"/>
            </a:rPr>
            <a:t>acuerdo</a:t>
          </a:r>
          <a:r>
            <a:rPr lang="en-US" sz="2600" kern="1200" dirty="0">
              <a:latin typeface="Arial" panose="020B0604020202020204" pitchFamily="34" charset="0"/>
              <a:cs typeface="Arial" panose="020B0604020202020204" pitchFamily="34" charset="0"/>
            </a:rPr>
            <a:t> con </a:t>
          </a:r>
          <a:r>
            <a:rPr lang="en-US" sz="2600" kern="1200" dirty="0" err="1">
              <a:latin typeface="Arial" panose="020B0604020202020204" pitchFamily="34" charset="0"/>
              <a:cs typeface="Arial" panose="020B0604020202020204" pitchFamily="34" charset="0"/>
            </a:rPr>
            <a:t>los</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principios</a:t>
          </a:r>
          <a:r>
            <a:rPr lang="en-US" sz="2600" kern="1200" dirty="0">
              <a:latin typeface="Arial" panose="020B0604020202020204" pitchFamily="34" charset="0"/>
              <a:cs typeface="Arial" panose="020B0604020202020204" pitchFamily="34" charset="0"/>
            </a:rPr>
            <a:t> de la </a:t>
          </a:r>
          <a:r>
            <a:rPr lang="en-US" sz="2600" kern="1200" dirty="0" err="1">
              <a:latin typeface="Arial" panose="020B0604020202020204" pitchFamily="34" charset="0"/>
              <a:cs typeface="Arial" panose="020B0604020202020204" pitchFamily="34" charset="0"/>
            </a:rPr>
            <a:t>Investigación-Acción</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Participativa</a:t>
          </a:r>
          <a:r>
            <a:rPr lang="en-US" sz="2600" kern="1200" dirty="0">
              <a:latin typeface="Arial" panose="020B0604020202020204" pitchFamily="34" charset="0"/>
              <a:cs typeface="Arial" panose="020B0604020202020204" pitchFamily="34" charset="0"/>
            </a:rPr>
            <a:t> </a:t>
          </a:r>
          <a:r>
            <a:rPr lang="en-US" sz="2600" kern="1200" dirty="0" err="1">
              <a:latin typeface="Arial" panose="020B0604020202020204" pitchFamily="34" charset="0"/>
              <a:cs typeface="Arial" panose="020B0604020202020204" pitchFamily="34" charset="0"/>
            </a:rPr>
            <a:t>Crítica</a:t>
          </a:r>
          <a:r>
            <a:rPr lang="en-US" sz="2600" kern="1200" dirty="0">
              <a:latin typeface="Arial" panose="020B0604020202020204" pitchFamily="34" charset="0"/>
              <a:cs typeface="Arial" panose="020B0604020202020204" pitchFamily="34" charset="0"/>
            </a:rPr>
            <a:t>.</a:t>
          </a:r>
          <a:endParaRPr lang="es-MX" sz="2600" kern="1200" dirty="0">
            <a:latin typeface="Arial" panose="020B0604020202020204" pitchFamily="34" charset="0"/>
            <a:cs typeface="Arial" panose="020B0604020202020204" pitchFamily="34" charset="0"/>
          </a:endParaRPr>
        </a:p>
      </dsp:txBody>
      <dsp:txXfrm>
        <a:off x="196018" y="363966"/>
        <a:ext cx="10123564" cy="362340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88F268-CD34-4713-A994-BF56EAC88731}">
      <dsp:nvSpPr>
        <dsp:cNvPr id="0" name=""/>
        <dsp:cNvSpPr/>
      </dsp:nvSpPr>
      <dsp:spPr>
        <a:xfrm>
          <a:off x="0" y="13509"/>
          <a:ext cx="10515600" cy="4324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just" defTabSz="1244600">
            <a:lnSpc>
              <a:spcPct val="100000"/>
            </a:lnSpc>
            <a:spcBef>
              <a:spcPct val="0"/>
            </a:spcBef>
            <a:spcAft>
              <a:spcPct val="35000"/>
            </a:spcAft>
            <a:buNone/>
          </a:pPr>
          <a:r>
            <a:rPr lang="en-US" sz="2800" kern="1200" dirty="0" err="1">
              <a:latin typeface="Arial" panose="020B0604020202020204" pitchFamily="34" charset="0"/>
              <a:cs typeface="Arial" panose="020B0604020202020204" pitchFamily="34" charset="0"/>
            </a:rPr>
            <a:t>Identificar</a:t>
          </a:r>
          <a:r>
            <a:rPr lang="en-US" sz="2800" kern="1200" dirty="0">
              <a:latin typeface="Arial" panose="020B0604020202020204" pitchFamily="34" charset="0"/>
              <a:cs typeface="Arial" panose="020B0604020202020204" pitchFamily="34" charset="0"/>
            </a:rPr>
            <a:t> las </a:t>
          </a:r>
          <a:r>
            <a:rPr lang="en-US" sz="2800" kern="1200" dirty="0" err="1">
              <a:latin typeface="Arial" panose="020B0604020202020204" pitchFamily="34" charset="0"/>
              <a:cs typeface="Arial" panose="020B0604020202020204" pitchFamily="34" charset="0"/>
            </a:rPr>
            <a:t>fases</a:t>
          </a:r>
          <a:r>
            <a:rPr lang="en-US" sz="2800" kern="1200" dirty="0">
              <a:latin typeface="Arial" panose="020B0604020202020204" pitchFamily="34" charset="0"/>
              <a:cs typeface="Arial" panose="020B0604020202020204" pitchFamily="34" charset="0"/>
            </a:rPr>
            <a:t> </a:t>
          </a:r>
          <a:r>
            <a:rPr lang="en-US" sz="2800" kern="1200" dirty="0" err="1">
              <a:latin typeface="Arial" panose="020B0604020202020204" pitchFamily="34" charset="0"/>
              <a:cs typeface="Arial" panose="020B0604020202020204" pitchFamily="34" charset="0"/>
            </a:rPr>
            <a:t>que</a:t>
          </a:r>
          <a:r>
            <a:rPr lang="en-US" sz="2800" kern="1200" dirty="0">
              <a:latin typeface="Arial" panose="020B0604020202020204" pitchFamily="34" charset="0"/>
              <a:cs typeface="Arial" panose="020B0604020202020204" pitchFamily="34" charset="0"/>
            </a:rPr>
            <a:t> </a:t>
          </a:r>
          <a:r>
            <a:rPr lang="en-US" sz="2800" kern="1200" dirty="0" err="1">
              <a:latin typeface="Arial" panose="020B0604020202020204" pitchFamily="34" charset="0"/>
              <a:cs typeface="Arial" panose="020B0604020202020204" pitchFamily="34" charset="0"/>
            </a:rPr>
            <a:t>conforman</a:t>
          </a:r>
          <a:r>
            <a:rPr lang="en-US" sz="2800" kern="1200" dirty="0">
              <a:latin typeface="Arial" panose="020B0604020202020204" pitchFamily="34" charset="0"/>
              <a:cs typeface="Arial" panose="020B0604020202020204" pitchFamily="34" charset="0"/>
            </a:rPr>
            <a:t> </a:t>
          </a:r>
          <a:r>
            <a:rPr lang="en-US" sz="2800" kern="1200" dirty="0" err="1">
              <a:latin typeface="Arial" panose="020B0604020202020204" pitchFamily="34" charset="0"/>
              <a:cs typeface="Arial" panose="020B0604020202020204" pitchFamily="34" charset="0"/>
            </a:rPr>
            <a:t>el</a:t>
          </a:r>
          <a:r>
            <a:rPr lang="en-US" sz="2800" kern="1200" dirty="0">
              <a:latin typeface="Arial" panose="020B0604020202020204" pitchFamily="34" charset="0"/>
              <a:cs typeface="Arial" panose="020B0604020202020204" pitchFamily="34" charset="0"/>
            </a:rPr>
            <a:t> </a:t>
          </a:r>
          <a:r>
            <a:rPr lang="en-US" sz="2800" kern="1200" dirty="0" err="1">
              <a:latin typeface="Arial" panose="020B0604020202020204" pitchFamily="34" charset="0"/>
              <a:cs typeface="Arial" panose="020B0604020202020204" pitchFamily="34" charset="0"/>
            </a:rPr>
            <a:t>ciclo</a:t>
          </a:r>
          <a:r>
            <a:rPr lang="en-US" sz="2800" kern="1200" dirty="0">
              <a:latin typeface="Arial" panose="020B0604020202020204" pitchFamily="34" charset="0"/>
              <a:cs typeface="Arial" panose="020B0604020202020204" pitchFamily="34" charset="0"/>
            </a:rPr>
            <a:t> de la </a:t>
          </a:r>
          <a:r>
            <a:rPr lang="en-US" sz="2800" kern="1200" dirty="0" err="1">
              <a:latin typeface="Arial" panose="020B0604020202020204" pitchFamily="34" charset="0"/>
              <a:cs typeface="Arial" panose="020B0604020202020204" pitchFamily="34" charset="0"/>
            </a:rPr>
            <a:t>Investigación-Acción</a:t>
          </a:r>
          <a:r>
            <a:rPr lang="en-US" sz="2800" kern="1200" dirty="0">
              <a:latin typeface="Arial" panose="020B0604020202020204" pitchFamily="34" charset="0"/>
              <a:cs typeface="Arial" panose="020B0604020202020204" pitchFamily="34" charset="0"/>
            </a:rPr>
            <a:t> </a:t>
          </a:r>
          <a:r>
            <a:rPr lang="en-US" sz="2800" kern="1200" dirty="0" err="1">
              <a:latin typeface="Arial" panose="020B0604020202020204" pitchFamily="34" charset="0"/>
              <a:cs typeface="Arial" panose="020B0604020202020204" pitchFamily="34" charset="0"/>
            </a:rPr>
            <a:t>Participativa</a:t>
          </a:r>
          <a:r>
            <a:rPr lang="en-US" sz="2800" kern="1200" dirty="0">
              <a:latin typeface="Arial" panose="020B0604020202020204" pitchFamily="34" charset="0"/>
              <a:cs typeface="Arial" panose="020B0604020202020204" pitchFamily="34" charset="0"/>
            </a:rPr>
            <a:t>, </a:t>
          </a:r>
          <a:r>
            <a:rPr lang="en-US" sz="2800" kern="1200" dirty="0" err="1">
              <a:latin typeface="Arial" panose="020B0604020202020204" pitchFamily="34" charset="0"/>
              <a:cs typeface="Arial" panose="020B0604020202020204" pitchFamily="34" charset="0"/>
            </a:rPr>
            <a:t>diagnóstico</a:t>
          </a:r>
          <a:r>
            <a:rPr lang="en-US" sz="2800" kern="1200" dirty="0">
              <a:latin typeface="Arial" panose="020B0604020202020204" pitchFamily="34" charset="0"/>
              <a:cs typeface="Arial" panose="020B0604020202020204" pitchFamily="34" charset="0"/>
            </a:rPr>
            <a:t>, </a:t>
          </a:r>
          <a:r>
            <a:rPr lang="en-US" sz="2800" kern="1200" dirty="0" err="1">
              <a:latin typeface="Arial" panose="020B0604020202020204" pitchFamily="34" charset="0"/>
              <a:cs typeface="Arial" panose="020B0604020202020204" pitchFamily="34" charset="0"/>
            </a:rPr>
            <a:t>planificación</a:t>
          </a:r>
          <a:r>
            <a:rPr lang="en-US" sz="2800" kern="1200" dirty="0">
              <a:latin typeface="Arial" panose="020B0604020202020204" pitchFamily="34" charset="0"/>
              <a:cs typeface="Arial" panose="020B0604020202020204" pitchFamily="34" charset="0"/>
            </a:rPr>
            <a:t>, </a:t>
          </a:r>
          <a:r>
            <a:rPr lang="en-US" sz="2800" kern="1200" dirty="0" err="1">
              <a:latin typeface="Arial" panose="020B0604020202020204" pitchFamily="34" charset="0"/>
              <a:cs typeface="Arial" panose="020B0604020202020204" pitchFamily="34" charset="0"/>
            </a:rPr>
            <a:t>acción</a:t>
          </a:r>
          <a:r>
            <a:rPr lang="en-US" sz="2800" kern="1200" dirty="0">
              <a:latin typeface="Arial" panose="020B0604020202020204" pitchFamily="34" charset="0"/>
              <a:cs typeface="Arial" panose="020B0604020202020204" pitchFamily="34" charset="0"/>
            </a:rPr>
            <a:t>, </a:t>
          </a:r>
          <a:r>
            <a:rPr lang="en-US" sz="2800" kern="1200" dirty="0" err="1">
              <a:latin typeface="Arial" panose="020B0604020202020204" pitchFamily="34" charset="0"/>
              <a:cs typeface="Arial" panose="020B0604020202020204" pitchFamily="34" charset="0"/>
            </a:rPr>
            <a:t>observación</a:t>
          </a:r>
          <a:r>
            <a:rPr lang="en-US" sz="2800" kern="1200" dirty="0">
              <a:latin typeface="Arial" panose="020B0604020202020204" pitchFamily="34" charset="0"/>
              <a:cs typeface="Arial" panose="020B0604020202020204" pitchFamily="34" charset="0"/>
            </a:rPr>
            <a:t>, </a:t>
          </a:r>
          <a:r>
            <a:rPr lang="en-US" sz="2800" kern="1200" dirty="0" err="1">
              <a:latin typeface="Arial" panose="020B0604020202020204" pitchFamily="34" charset="0"/>
              <a:cs typeface="Arial" panose="020B0604020202020204" pitchFamily="34" charset="0"/>
            </a:rPr>
            <a:t>reflexión</a:t>
          </a:r>
          <a:r>
            <a:rPr lang="en-US" sz="2800" kern="1200" dirty="0">
              <a:latin typeface="Arial" panose="020B0604020202020204" pitchFamily="34" charset="0"/>
              <a:cs typeface="Arial" panose="020B0604020202020204" pitchFamily="34" charset="0"/>
            </a:rPr>
            <a:t>, evaluación y </a:t>
          </a:r>
          <a:r>
            <a:rPr lang="en-US" sz="2800" kern="1200" dirty="0" err="1">
              <a:latin typeface="Arial" panose="020B0604020202020204" pitchFamily="34" charset="0"/>
              <a:cs typeface="Arial" panose="020B0604020202020204" pitchFamily="34" charset="0"/>
            </a:rPr>
            <a:t>replanteamiento</a:t>
          </a:r>
          <a:r>
            <a:rPr lang="en-US" sz="2800" kern="1200" dirty="0">
              <a:latin typeface="Arial" panose="020B0604020202020204" pitchFamily="34" charset="0"/>
              <a:cs typeface="Arial" panose="020B0604020202020204" pitchFamily="34" charset="0"/>
            </a:rPr>
            <a:t> para </a:t>
          </a:r>
          <a:r>
            <a:rPr lang="en-US" sz="2800" kern="1200" dirty="0" err="1">
              <a:latin typeface="Arial" panose="020B0604020202020204" pitchFamily="34" charset="0"/>
              <a:cs typeface="Arial" panose="020B0604020202020204" pitchFamily="34" charset="0"/>
            </a:rPr>
            <a:t>diseñar</a:t>
          </a:r>
          <a:r>
            <a:rPr lang="en-US" sz="2800" kern="1200" dirty="0">
              <a:latin typeface="Arial" panose="020B0604020202020204" pitchFamily="34" charset="0"/>
              <a:cs typeface="Arial" panose="020B0604020202020204" pitchFamily="34" charset="0"/>
            </a:rPr>
            <a:t> y </a:t>
          </a:r>
          <a:r>
            <a:rPr lang="en-US" sz="2800" kern="1200" dirty="0" err="1">
              <a:latin typeface="Arial" panose="020B0604020202020204" pitchFamily="34" charset="0"/>
              <a:cs typeface="Arial" panose="020B0604020202020204" pitchFamily="34" charset="0"/>
            </a:rPr>
            <a:t>elaborar</a:t>
          </a:r>
          <a:r>
            <a:rPr lang="en-US" sz="2800" kern="1200" dirty="0">
              <a:latin typeface="Arial" panose="020B0604020202020204" pitchFamily="34" charset="0"/>
              <a:cs typeface="Arial" panose="020B0604020202020204" pitchFamily="34" charset="0"/>
            </a:rPr>
            <a:t> un </a:t>
          </a:r>
          <a:r>
            <a:rPr lang="en-US" sz="2800" kern="1200" dirty="0" err="1">
              <a:latin typeface="Arial" panose="020B0604020202020204" pitchFamily="34" charset="0"/>
              <a:cs typeface="Arial" panose="020B0604020202020204" pitchFamily="34" charset="0"/>
            </a:rPr>
            <a:t>diagrama</a:t>
          </a:r>
          <a:r>
            <a:rPr lang="en-US" sz="2800" kern="1200" dirty="0">
              <a:latin typeface="Arial" panose="020B0604020202020204" pitchFamily="34" charset="0"/>
              <a:cs typeface="Arial" panose="020B0604020202020204" pitchFamily="34" charset="0"/>
            </a:rPr>
            <a:t> visual </a:t>
          </a:r>
          <a:r>
            <a:rPr lang="en-US" sz="2800" kern="1200" dirty="0" err="1">
              <a:latin typeface="Arial" panose="020B0604020202020204" pitchFamily="34" charset="0"/>
              <a:cs typeface="Arial" panose="020B0604020202020204" pitchFamily="34" charset="0"/>
            </a:rPr>
            <a:t>que</a:t>
          </a:r>
          <a:r>
            <a:rPr lang="en-US" sz="2800" kern="1200" dirty="0">
              <a:latin typeface="Arial" panose="020B0604020202020204" pitchFamily="34" charset="0"/>
              <a:cs typeface="Arial" panose="020B0604020202020204" pitchFamily="34" charset="0"/>
            </a:rPr>
            <a:t> </a:t>
          </a:r>
          <a:r>
            <a:rPr lang="en-US" sz="2800" kern="1200" dirty="0" err="1">
              <a:latin typeface="Arial" panose="020B0604020202020204" pitchFamily="34" charset="0"/>
              <a:cs typeface="Arial" panose="020B0604020202020204" pitchFamily="34" charset="0"/>
            </a:rPr>
            <a:t>represente</a:t>
          </a:r>
          <a:r>
            <a:rPr lang="en-US" sz="2800" kern="1200" dirty="0">
              <a:latin typeface="Arial" panose="020B0604020202020204" pitchFamily="34" charset="0"/>
              <a:cs typeface="Arial" panose="020B0604020202020204" pitchFamily="34" charset="0"/>
            </a:rPr>
            <a:t> de </a:t>
          </a:r>
          <a:r>
            <a:rPr lang="en-US" sz="2800" kern="1200" dirty="0" err="1">
              <a:latin typeface="Arial" panose="020B0604020202020204" pitchFamily="34" charset="0"/>
              <a:cs typeface="Arial" panose="020B0604020202020204" pitchFamily="34" charset="0"/>
            </a:rPr>
            <a:t>manera</a:t>
          </a:r>
          <a:r>
            <a:rPr lang="en-US" sz="2800" kern="1200" dirty="0">
              <a:latin typeface="Arial" panose="020B0604020202020204" pitchFamily="34" charset="0"/>
              <a:cs typeface="Arial" panose="020B0604020202020204" pitchFamily="34" charset="0"/>
            </a:rPr>
            <a:t> </a:t>
          </a:r>
          <a:r>
            <a:rPr lang="en-US" sz="2800" kern="1200" dirty="0" err="1">
              <a:latin typeface="Arial" panose="020B0604020202020204" pitchFamily="34" charset="0"/>
              <a:cs typeface="Arial" panose="020B0604020202020204" pitchFamily="34" charset="0"/>
            </a:rPr>
            <a:t>clara</a:t>
          </a:r>
          <a:r>
            <a:rPr lang="en-US" sz="2800" kern="1200" dirty="0">
              <a:latin typeface="Arial" panose="020B0604020202020204" pitchFamily="34" charset="0"/>
              <a:cs typeface="Arial" panose="020B0604020202020204" pitchFamily="34" charset="0"/>
            </a:rPr>
            <a:t>, </a:t>
          </a:r>
          <a:r>
            <a:rPr lang="en-US" sz="2800" kern="1200" dirty="0" err="1">
              <a:latin typeface="Arial" panose="020B0604020202020204" pitchFamily="34" charset="0"/>
              <a:cs typeface="Arial" panose="020B0604020202020204" pitchFamily="34" charset="0"/>
            </a:rPr>
            <a:t>coherente</a:t>
          </a:r>
          <a:r>
            <a:rPr lang="en-US" sz="2800" kern="1200" dirty="0">
              <a:latin typeface="Arial" panose="020B0604020202020204" pitchFamily="34" charset="0"/>
              <a:cs typeface="Arial" panose="020B0604020202020204" pitchFamily="34" charset="0"/>
            </a:rPr>
            <a:t> y </a:t>
          </a:r>
          <a:r>
            <a:rPr lang="en-US" sz="2800" kern="1200" dirty="0" err="1">
              <a:latin typeface="Arial" panose="020B0604020202020204" pitchFamily="34" charset="0"/>
              <a:cs typeface="Arial" panose="020B0604020202020204" pitchFamily="34" charset="0"/>
            </a:rPr>
            <a:t>metodológica</a:t>
          </a:r>
          <a:r>
            <a:rPr lang="en-US" sz="2800" kern="1200" dirty="0">
              <a:latin typeface="Arial" panose="020B0604020202020204" pitchFamily="34" charset="0"/>
              <a:cs typeface="Arial" panose="020B0604020202020204" pitchFamily="34" charset="0"/>
            </a:rPr>
            <a:t> la </a:t>
          </a:r>
          <a:r>
            <a:rPr lang="en-US" sz="2800" kern="1200" dirty="0" err="1">
              <a:latin typeface="Arial" panose="020B0604020202020204" pitchFamily="34" charset="0"/>
              <a:cs typeface="Arial" panose="020B0604020202020204" pitchFamily="34" charset="0"/>
            </a:rPr>
            <a:t>estructura</a:t>
          </a:r>
          <a:r>
            <a:rPr lang="en-US" sz="2800" kern="1200" dirty="0">
              <a:latin typeface="Arial" panose="020B0604020202020204" pitchFamily="34" charset="0"/>
              <a:cs typeface="Arial" panose="020B0604020202020204" pitchFamily="34" charset="0"/>
            </a:rPr>
            <a:t> del </a:t>
          </a:r>
          <a:r>
            <a:rPr lang="en-US" sz="2800" kern="1200" dirty="0" err="1">
              <a:latin typeface="Arial" panose="020B0604020202020204" pitchFamily="34" charset="0"/>
              <a:cs typeface="Arial" panose="020B0604020202020204" pitchFamily="34" charset="0"/>
            </a:rPr>
            <a:t>proceso</a:t>
          </a:r>
          <a:r>
            <a:rPr lang="en-US" sz="2800" kern="1200" dirty="0">
              <a:latin typeface="Arial" panose="020B0604020202020204" pitchFamily="34" charset="0"/>
              <a:cs typeface="Arial" panose="020B0604020202020204" pitchFamily="34" charset="0"/>
            </a:rPr>
            <a:t>, y </a:t>
          </a:r>
          <a:r>
            <a:rPr lang="en-US" sz="2800" kern="1200" dirty="0" err="1">
              <a:latin typeface="Arial" panose="020B0604020202020204" pitchFamily="34" charset="0"/>
              <a:cs typeface="Arial" panose="020B0604020202020204" pitchFamily="34" charset="0"/>
            </a:rPr>
            <a:t>fortaleciendo</a:t>
          </a:r>
          <a:r>
            <a:rPr lang="en-US" sz="2800" kern="1200" dirty="0">
              <a:latin typeface="Arial" panose="020B0604020202020204" pitchFamily="34" charset="0"/>
              <a:cs typeface="Arial" panose="020B0604020202020204" pitchFamily="34" charset="0"/>
            </a:rPr>
            <a:t> la </a:t>
          </a:r>
          <a:r>
            <a:rPr lang="en-US" sz="2800" kern="1200" dirty="0" err="1">
              <a:latin typeface="Arial" panose="020B0604020202020204" pitchFamily="34" charset="0"/>
              <a:cs typeface="Arial" panose="020B0604020202020204" pitchFamily="34" charset="0"/>
            </a:rPr>
            <a:t>colaboración</a:t>
          </a:r>
          <a:r>
            <a:rPr lang="en-US" sz="2800" kern="1200" dirty="0">
              <a:latin typeface="Arial" panose="020B0604020202020204" pitchFamily="34" charset="0"/>
              <a:cs typeface="Arial" panose="020B0604020202020204" pitchFamily="34" charset="0"/>
            </a:rPr>
            <a:t>, </a:t>
          </a:r>
          <a:r>
            <a:rPr lang="en-US" sz="2800" kern="1200" dirty="0" err="1">
              <a:latin typeface="Arial" panose="020B0604020202020204" pitchFamily="34" charset="0"/>
              <a:cs typeface="Arial" panose="020B0604020202020204" pitchFamily="34" charset="0"/>
            </a:rPr>
            <a:t>el</a:t>
          </a:r>
          <a:r>
            <a:rPr lang="en-US" sz="2800" kern="1200" dirty="0">
              <a:latin typeface="Arial" panose="020B0604020202020204" pitchFamily="34" charset="0"/>
              <a:cs typeface="Arial" panose="020B0604020202020204" pitchFamily="34" charset="0"/>
            </a:rPr>
            <a:t> </a:t>
          </a:r>
          <a:r>
            <a:rPr lang="en-US" sz="2800" kern="1200" dirty="0" err="1">
              <a:latin typeface="Arial" panose="020B0604020202020204" pitchFamily="34" charset="0"/>
              <a:cs typeface="Arial" panose="020B0604020202020204" pitchFamily="34" charset="0"/>
            </a:rPr>
            <a:t>diálogo</a:t>
          </a:r>
          <a:r>
            <a:rPr lang="en-US" sz="2800" kern="1200" dirty="0">
              <a:latin typeface="Arial" panose="020B0604020202020204" pitchFamily="34" charset="0"/>
              <a:cs typeface="Arial" panose="020B0604020202020204" pitchFamily="34" charset="0"/>
            </a:rPr>
            <a:t> </a:t>
          </a:r>
          <a:r>
            <a:rPr lang="en-US" sz="2800" kern="1200" dirty="0" err="1">
              <a:latin typeface="Arial" panose="020B0604020202020204" pitchFamily="34" charset="0"/>
              <a:cs typeface="Arial" panose="020B0604020202020204" pitchFamily="34" charset="0"/>
            </a:rPr>
            <a:t>democrático</a:t>
          </a:r>
          <a:r>
            <a:rPr lang="en-US" sz="2800" kern="1200" dirty="0">
              <a:latin typeface="Arial" panose="020B0604020202020204" pitchFamily="34" charset="0"/>
              <a:cs typeface="Arial" panose="020B0604020202020204" pitchFamily="34" charset="0"/>
            </a:rPr>
            <a:t> y la </a:t>
          </a:r>
          <a:r>
            <a:rPr lang="en-US" sz="2800" kern="1200" dirty="0" err="1">
              <a:latin typeface="Arial" panose="020B0604020202020204" pitchFamily="34" charset="0"/>
              <a:cs typeface="Arial" panose="020B0604020202020204" pitchFamily="34" charset="0"/>
            </a:rPr>
            <a:t>corresponsabilidad</a:t>
          </a:r>
          <a:r>
            <a:rPr lang="en-US" sz="2800" kern="1200" dirty="0">
              <a:latin typeface="Arial" panose="020B0604020202020204" pitchFamily="34" charset="0"/>
              <a:cs typeface="Arial" panose="020B0604020202020204" pitchFamily="34" charset="0"/>
            </a:rPr>
            <a:t> entre </a:t>
          </a:r>
          <a:r>
            <a:rPr lang="en-US" sz="2800" kern="1200" dirty="0" err="1">
              <a:latin typeface="Arial" panose="020B0604020202020204" pitchFamily="34" charset="0"/>
              <a:cs typeface="Arial" panose="020B0604020202020204" pitchFamily="34" charset="0"/>
            </a:rPr>
            <a:t>los</a:t>
          </a:r>
          <a:r>
            <a:rPr lang="en-US" sz="2800" kern="1200" dirty="0">
              <a:latin typeface="Arial" panose="020B0604020202020204" pitchFamily="34" charset="0"/>
              <a:cs typeface="Arial" panose="020B0604020202020204" pitchFamily="34" charset="0"/>
            </a:rPr>
            <a:t> </a:t>
          </a:r>
          <a:r>
            <a:rPr lang="en-US" sz="2800" kern="1200" dirty="0" err="1">
              <a:latin typeface="Arial" panose="020B0604020202020204" pitchFamily="34" charset="0"/>
              <a:cs typeface="Arial" panose="020B0604020202020204" pitchFamily="34" charset="0"/>
            </a:rPr>
            <a:t>participantes</a:t>
          </a:r>
          <a:r>
            <a:rPr lang="en-US" sz="2800" kern="1200" dirty="0">
              <a:latin typeface="Arial" panose="020B0604020202020204" pitchFamily="34" charset="0"/>
              <a:cs typeface="Arial" panose="020B0604020202020204" pitchFamily="34" charset="0"/>
            </a:rPr>
            <a:t>, </a:t>
          </a:r>
          <a:r>
            <a:rPr lang="en-US" sz="2800" kern="1200" dirty="0" err="1">
              <a:latin typeface="Arial" panose="020B0604020202020204" pitchFamily="34" charset="0"/>
              <a:cs typeface="Arial" panose="020B0604020202020204" pitchFamily="34" charset="0"/>
            </a:rPr>
            <a:t>promoviendo</a:t>
          </a:r>
          <a:r>
            <a:rPr lang="en-US" sz="2800" kern="1200" dirty="0">
              <a:latin typeface="Arial" panose="020B0604020202020204" pitchFamily="34" charset="0"/>
              <a:cs typeface="Arial" panose="020B0604020202020204" pitchFamily="34" charset="0"/>
            </a:rPr>
            <a:t> </a:t>
          </a:r>
          <a:r>
            <a:rPr lang="en-US" sz="2800" kern="1200" dirty="0" err="1">
              <a:latin typeface="Arial" panose="020B0604020202020204" pitchFamily="34" charset="0"/>
              <a:cs typeface="Arial" panose="020B0604020202020204" pitchFamily="34" charset="0"/>
            </a:rPr>
            <a:t>una</a:t>
          </a:r>
          <a:r>
            <a:rPr lang="en-US" sz="2800" kern="1200" dirty="0">
              <a:latin typeface="Arial" panose="020B0604020202020204" pitchFamily="34" charset="0"/>
              <a:cs typeface="Arial" panose="020B0604020202020204" pitchFamily="34" charset="0"/>
            </a:rPr>
            <a:t> </a:t>
          </a:r>
          <a:r>
            <a:rPr lang="en-US" sz="2800" kern="1200" dirty="0" err="1">
              <a:latin typeface="Arial" panose="020B0604020202020204" pitchFamily="34" charset="0"/>
              <a:cs typeface="Arial" panose="020B0604020202020204" pitchFamily="34" charset="0"/>
            </a:rPr>
            <a:t>comprensión</a:t>
          </a:r>
          <a:r>
            <a:rPr lang="en-US" sz="2800" kern="1200" dirty="0">
              <a:latin typeface="Arial" panose="020B0604020202020204" pitchFamily="34" charset="0"/>
              <a:cs typeface="Arial" panose="020B0604020202020204" pitchFamily="34" charset="0"/>
            </a:rPr>
            <a:t> </a:t>
          </a:r>
          <a:r>
            <a:rPr lang="en-US" sz="2800" kern="1200" dirty="0" err="1">
              <a:latin typeface="Arial" panose="020B0604020202020204" pitchFamily="34" charset="0"/>
              <a:cs typeface="Arial" panose="020B0604020202020204" pitchFamily="34" charset="0"/>
            </a:rPr>
            <a:t>colectiva</a:t>
          </a:r>
          <a:r>
            <a:rPr lang="en-US" sz="2800" kern="1200" dirty="0">
              <a:latin typeface="Arial" panose="020B0604020202020204" pitchFamily="34" charset="0"/>
              <a:cs typeface="Arial" panose="020B0604020202020204" pitchFamily="34" charset="0"/>
            </a:rPr>
            <a:t> y </a:t>
          </a:r>
          <a:r>
            <a:rPr lang="en-US" sz="2800" kern="1200" dirty="0" err="1">
              <a:latin typeface="Arial" panose="020B0604020202020204" pitchFamily="34" charset="0"/>
              <a:cs typeface="Arial" panose="020B0604020202020204" pitchFamily="34" charset="0"/>
            </a:rPr>
            <a:t>ética</a:t>
          </a:r>
          <a:r>
            <a:rPr lang="en-US" sz="2800" kern="1200" dirty="0">
              <a:latin typeface="Arial" panose="020B0604020202020204" pitchFamily="34" charset="0"/>
              <a:cs typeface="Arial" panose="020B0604020202020204" pitchFamily="34" charset="0"/>
            </a:rPr>
            <a:t> del </a:t>
          </a:r>
          <a:r>
            <a:rPr lang="en-US" sz="2800" kern="1200" dirty="0" err="1">
              <a:latin typeface="Arial" panose="020B0604020202020204" pitchFamily="34" charset="0"/>
              <a:cs typeface="Arial" panose="020B0604020202020204" pitchFamily="34" charset="0"/>
            </a:rPr>
            <a:t>proceso</a:t>
          </a:r>
          <a:r>
            <a:rPr lang="en-US" sz="2800" kern="1200" dirty="0">
              <a:latin typeface="Arial" panose="020B0604020202020204" pitchFamily="34" charset="0"/>
              <a:cs typeface="Arial" panose="020B0604020202020204" pitchFamily="34" charset="0"/>
            </a:rPr>
            <a:t> de </a:t>
          </a:r>
          <a:r>
            <a:rPr lang="en-US" sz="2800" kern="1200" dirty="0" err="1">
              <a:latin typeface="Arial" panose="020B0604020202020204" pitchFamily="34" charset="0"/>
              <a:cs typeface="Arial" panose="020B0604020202020204" pitchFamily="34" charset="0"/>
            </a:rPr>
            <a:t>transformación</a:t>
          </a:r>
          <a:r>
            <a:rPr lang="en-US" sz="2800" kern="1200" dirty="0">
              <a:latin typeface="Arial" panose="020B0604020202020204" pitchFamily="34" charset="0"/>
              <a:cs typeface="Arial" panose="020B0604020202020204" pitchFamily="34" charset="0"/>
            </a:rPr>
            <a:t> de las </a:t>
          </a:r>
          <a:r>
            <a:rPr lang="en-US" sz="2800" kern="1200" dirty="0" err="1">
              <a:latin typeface="Arial" panose="020B0604020202020204" pitchFamily="34" charset="0"/>
              <a:cs typeface="Arial" panose="020B0604020202020204" pitchFamily="34" charset="0"/>
            </a:rPr>
            <a:t>prácticas</a:t>
          </a:r>
          <a:r>
            <a:rPr lang="en-US" sz="2800" kern="1200" dirty="0">
              <a:latin typeface="Arial" panose="020B0604020202020204" pitchFamily="34" charset="0"/>
              <a:cs typeface="Arial" panose="020B0604020202020204" pitchFamily="34" charset="0"/>
            </a:rPr>
            <a:t> </a:t>
          </a:r>
          <a:r>
            <a:rPr lang="en-US" sz="2800" kern="1200" dirty="0" err="1">
              <a:latin typeface="Arial" panose="020B0604020202020204" pitchFamily="34" charset="0"/>
              <a:cs typeface="Arial" panose="020B0604020202020204" pitchFamily="34" charset="0"/>
            </a:rPr>
            <a:t>educativas</a:t>
          </a:r>
          <a:r>
            <a:rPr lang="en-US" sz="2800" kern="1200" dirty="0">
              <a:latin typeface="Arial" panose="020B0604020202020204" pitchFamily="34" charset="0"/>
              <a:cs typeface="Arial" panose="020B0604020202020204" pitchFamily="34" charset="0"/>
            </a:rPr>
            <a:t>.</a:t>
          </a:r>
          <a:endParaRPr lang="es-MX" sz="2800" kern="1200" dirty="0">
            <a:latin typeface="Arial" panose="020B0604020202020204" pitchFamily="34" charset="0"/>
            <a:cs typeface="Arial" panose="020B0604020202020204" pitchFamily="34" charset="0"/>
          </a:endParaRPr>
        </a:p>
      </dsp:txBody>
      <dsp:txXfrm>
        <a:off x="211096" y="224605"/>
        <a:ext cx="10093408" cy="390212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4ED4BD-6432-4B31-8986-A630521CC10E}">
      <dsp:nvSpPr>
        <dsp:cNvPr id="0" name=""/>
        <dsp:cNvSpPr/>
      </dsp:nvSpPr>
      <dsp:spPr>
        <a:xfrm>
          <a:off x="0" y="13509"/>
          <a:ext cx="10515600" cy="4324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100000"/>
            </a:lnSpc>
            <a:spcBef>
              <a:spcPct val="0"/>
            </a:spcBef>
            <a:spcAft>
              <a:spcPct val="35000"/>
            </a:spcAft>
            <a:buNone/>
          </a:pPr>
          <a:r>
            <a:rPr lang="es-MX" sz="2800" kern="1200" dirty="0">
              <a:latin typeface="Arial" panose="020B0604020202020204" pitchFamily="34" charset="0"/>
              <a:cs typeface="Arial" panose="020B0604020202020204" pitchFamily="34" charset="0"/>
            </a:rPr>
            <a:t>Registrar los comportamientos, interacciones, discursos y patrones que se manifiestan en la práctica educativa durante un periodo de observación participante, para aplicar técnicas formales de registro y elaboración de una bitácora analítica que documente de manera sistemática los datos observados, y fortalecer la sensibilidad ética, el diálogo reflexivo y la corresponsabilidad docente, promoviendo una lectura colectiva y crítica de la práctica desde los principios de la Investigación-Acción Participativa Crítica.</a:t>
          </a:r>
        </a:p>
      </dsp:txBody>
      <dsp:txXfrm>
        <a:off x="211096" y="224605"/>
        <a:ext cx="10093408" cy="390212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9232BD-C5EF-4058-9578-4240C30BE4BA}">
      <dsp:nvSpPr>
        <dsp:cNvPr id="0" name=""/>
        <dsp:cNvSpPr/>
      </dsp:nvSpPr>
      <dsp:spPr>
        <a:xfrm>
          <a:off x="0" y="167948"/>
          <a:ext cx="10515600" cy="401544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s-MX" sz="2600" kern="1200" dirty="0">
              <a:latin typeface="Arial" panose="020B0604020202020204" pitchFamily="34" charset="0"/>
              <a:cs typeface="Arial" panose="020B0604020202020204" pitchFamily="34" charset="0"/>
            </a:rPr>
            <a:t>Interpretar críticamente los datos recolectados durante el estudio piloto, identificando unidades de significado, creando categorías temáticas y estableciendo relaciones conceptuales entre ellas, para aplicar técnicas especializadas de codificación, categorización y elaboración de una matriz analítica mediante herramientas digitales o análisis manual, y fortalecer el trabajo colaborativo, el diálogo reflexivo y la corresponsabilidad metodológica entre los participantes, promoviendo una comprensión colectiva, ética y transformadora del proceso de investigación en el marco de la Investigación-Acción Participativa Crítica.</a:t>
          </a:r>
        </a:p>
      </dsp:txBody>
      <dsp:txXfrm>
        <a:off x="196018" y="363966"/>
        <a:ext cx="10123564" cy="362340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8653B5-F848-486A-AB10-CFE702114312}">
      <dsp:nvSpPr>
        <dsp:cNvPr id="0" name=""/>
        <dsp:cNvSpPr/>
      </dsp:nvSpPr>
      <dsp:spPr>
        <a:xfrm>
          <a:off x="0" y="210069"/>
          <a:ext cx="10515600" cy="3931199"/>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100000"/>
            </a:lnSpc>
            <a:spcBef>
              <a:spcPct val="0"/>
            </a:spcBef>
            <a:spcAft>
              <a:spcPct val="35000"/>
            </a:spcAft>
            <a:buNone/>
          </a:pPr>
          <a:r>
            <a:rPr lang="es-MX" sz="2100" kern="1200" dirty="0">
              <a:latin typeface="Arial" panose="020B0604020202020204" pitchFamily="34" charset="0"/>
              <a:cs typeface="Arial" panose="020B0604020202020204" pitchFamily="34" charset="0"/>
            </a:rPr>
            <a:t>Integrar  los aprendizajes, hallazgos, procesos metodológicos y categorías emergentes construidos a lo largo de la asignatura incluyendo la línea de tiempo histórica, la representación crítica de la práctica, el ciclo detallado de investigación-acción, el diagrama visual del proceso, la bitácora de observación participante, la matriz analítica de datos y el diseño preliminar de acciones transformadoras para elaborar un ensayo crítico-reflexivo que articule de forma coherente estas experiencias mediante una argumentación sólida, fundamentación teórica y escritura académica,  fortaleciendo la reflexividad ética, la conciencia profesional, el compromiso democrático, el diálogo crítico y la corresponsabilidad docente frente a la transformación sostenible e inclusiva de las prácticas educativas, en coherencia con los principios de la Investigación-Acción Participativa Crítica.</a:t>
          </a:r>
        </a:p>
      </dsp:txBody>
      <dsp:txXfrm>
        <a:off x="191905" y="401974"/>
        <a:ext cx="10131790" cy="354738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391F57-45C2-49DC-862B-88D08B45AF19}" type="datetimeFigureOut">
              <a:rPr lang="es-MX" smtClean="0"/>
              <a:t>11/01/26</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C52FD9-77B2-487F-B660-87B3FC53A379}" type="slidenum">
              <a:rPr lang="es-MX" smtClean="0"/>
              <a:t>‹Nº›</a:t>
            </a:fld>
            <a:endParaRPr lang="es-MX"/>
          </a:p>
        </p:txBody>
      </p:sp>
    </p:spTree>
    <p:extLst>
      <p:ext uri="{BB962C8B-B14F-4D97-AF65-F5344CB8AC3E}">
        <p14:creationId xmlns:p14="http://schemas.microsoft.com/office/powerpoint/2010/main" val="1226552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txBody>
          <a:bodyPr/>
          <a:lstStyle/>
          <a:p>
            <a:endParaRPr lang="es-MX"/>
          </a:p>
        </p:txBody>
      </p:sp>
      <p:sp>
        <p:nvSpPr>
          <p:cNvPr id="3" name="Marcador de notas 2"/>
          <p:cNvSpPr>
            <a:spLocks noGrp="1"/>
          </p:cNvSpPr>
          <p:nvPr>
            <p:ph type="body" idx="1"/>
          </p:nvPr>
        </p:nvSpPr>
        <p:spPr/>
        <p:txBody>
          <a:bodyPr/>
          <a:lstStyle/>
          <a:p>
            <a:pPr>
              <a:lnSpc>
                <a:spcPct val="170000"/>
              </a:lnSpc>
            </a:pPr>
            <a:r>
              <a:rPr lang="es-MX" dirty="0">
                <a:latin typeface="Arial" panose="020B0604020202020204" pitchFamily="34" charset="0"/>
                <a:cs typeface="Arial" panose="020B0604020202020204" pitchFamily="34" charset="0"/>
              </a:rPr>
              <a:t>1. Evolución y consolidación de la Investigación-Acción Participativa Crítica</a:t>
            </a:r>
          </a:p>
          <a:p>
            <a:pPr lvl="1">
              <a:lnSpc>
                <a:spcPct val="170000"/>
              </a:lnSpc>
            </a:pPr>
            <a:r>
              <a:rPr lang="es-MX" dirty="0">
                <a:latin typeface="Arial" panose="020B0604020202020204" pitchFamily="34" charset="0"/>
                <a:cs typeface="Arial" panose="020B0604020202020204" pitchFamily="34" charset="0"/>
              </a:rPr>
              <a:t>Contexto histórico de la serie </a:t>
            </a:r>
            <a:r>
              <a:rPr lang="es-MX" i="1" dirty="0" err="1">
                <a:latin typeface="Arial" panose="020B0604020202020204" pitchFamily="34" charset="0"/>
                <a:cs typeface="Arial" panose="020B0604020202020204" pitchFamily="34" charset="0"/>
              </a:rPr>
              <a:t>The</a:t>
            </a:r>
            <a:r>
              <a:rPr lang="es-MX" i="1" dirty="0">
                <a:latin typeface="Arial" panose="020B0604020202020204" pitchFamily="34" charset="0"/>
                <a:cs typeface="Arial" panose="020B0604020202020204" pitchFamily="34" charset="0"/>
              </a:rPr>
              <a:t> </a:t>
            </a:r>
            <a:r>
              <a:rPr lang="es-MX" i="1" dirty="0" err="1">
                <a:latin typeface="Arial" panose="020B0604020202020204" pitchFamily="34" charset="0"/>
                <a:cs typeface="Arial" panose="020B0604020202020204" pitchFamily="34" charset="0"/>
              </a:rPr>
              <a:t>Action</a:t>
            </a:r>
            <a:r>
              <a:rPr lang="es-MX" i="1" dirty="0">
                <a:latin typeface="Arial" panose="020B0604020202020204" pitchFamily="34" charset="0"/>
                <a:cs typeface="Arial" panose="020B0604020202020204" pitchFamily="34" charset="0"/>
              </a:rPr>
              <a:t> </a:t>
            </a:r>
            <a:r>
              <a:rPr lang="es-MX" i="1" dirty="0" err="1">
                <a:latin typeface="Arial" panose="020B0604020202020204" pitchFamily="34" charset="0"/>
                <a:cs typeface="Arial" panose="020B0604020202020204" pitchFamily="34" charset="0"/>
              </a:rPr>
              <a:t>Research</a:t>
            </a:r>
            <a:r>
              <a:rPr lang="es-MX" i="1" dirty="0">
                <a:latin typeface="Arial" panose="020B0604020202020204" pitchFamily="34" charset="0"/>
                <a:cs typeface="Arial" panose="020B0604020202020204" pitchFamily="34" charset="0"/>
              </a:rPr>
              <a:t> </a:t>
            </a:r>
            <a:r>
              <a:rPr lang="es-MX" i="1" dirty="0" err="1">
                <a:latin typeface="Arial" panose="020B0604020202020204" pitchFamily="34" charset="0"/>
                <a:cs typeface="Arial" panose="020B0604020202020204" pitchFamily="34" charset="0"/>
              </a:rPr>
              <a:t>Planner</a:t>
            </a:r>
            <a:endParaRPr lang="es-MX" dirty="0">
              <a:latin typeface="Arial" panose="020B0604020202020204" pitchFamily="34" charset="0"/>
              <a:cs typeface="Arial" panose="020B0604020202020204" pitchFamily="34" charset="0"/>
            </a:endParaRPr>
          </a:p>
          <a:p>
            <a:pPr lvl="2">
              <a:lnSpc>
                <a:spcPct val="170000"/>
              </a:lnSpc>
            </a:pPr>
            <a:r>
              <a:rPr lang="es-MX" dirty="0">
                <a:latin typeface="Arial" panose="020B0604020202020204" pitchFamily="34" charset="0"/>
                <a:cs typeface="Arial" panose="020B0604020202020204" pitchFamily="34" charset="0"/>
              </a:rPr>
              <a:t>Historia y diversidad de la investigación acción. </a:t>
            </a:r>
          </a:p>
          <a:p>
            <a:pPr marL="1371600" lvl="3" indent="0" eaLnBrk="0" fontAlgn="base" hangingPunct="0">
              <a:lnSpc>
                <a:spcPct val="170000"/>
              </a:lnSpc>
              <a:spcBef>
                <a:spcPct val="0"/>
              </a:spcBef>
              <a:spcAft>
                <a:spcPct val="0"/>
              </a:spcAft>
              <a:buFontTx/>
              <a:buChar char="•"/>
            </a:pPr>
            <a:r>
              <a:rPr lang="es-MX" altLang="es-MX" dirty="0">
                <a:latin typeface="Arial" panose="020B0604020202020204" pitchFamily="34" charset="0"/>
                <a:cs typeface="Arial" panose="020B0604020202020204" pitchFamily="34" charset="0"/>
              </a:rPr>
              <a:t>Investigación-acción técnica (orientada a resultados).</a:t>
            </a:r>
          </a:p>
          <a:p>
            <a:pPr marL="1371600" lvl="3" indent="0" eaLnBrk="0" fontAlgn="base" hangingPunct="0">
              <a:lnSpc>
                <a:spcPct val="170000"/>
              </a:lnSpc>
              <a:spcBef>
                <a:spcPct val="0"/>
              </a:spcBef>
              <a:spcAft>
                <a:spcPct val="0"/>
              </a:spcAft>
              <a:buFontTx/>
              <a:buChar char="•"/>
            </a:pPr>
            <a:r>
              <a:rPr lang="es-MX" altLang="es-MX" dirty="0">
                <a:latin typeface="Arial" panose="020B0604020202020204" pitchFamily="34" charset="0"/>
                <a:cs typeface="Arial" panose="020B0604020202020204" pitchFamily="34" charset="0"/>
              </a:rPr>
              <a:t>Investigación-acción práctica (orientada al entendimiento prudente).</a:t>
            </a:r>
          </a:p>
          <a:p>
            <a:pPr marL="1371600" lvl="3" indent="0" eaLnBrk="0" fontAlgn="base" hangingPunct="0">
              <a:lnSpc>
                <a:spcPct val="170000"/>
              </a:lnSpc>
              <a:spcBef>
                <a:spcPct val="0"/>
              </a:spcBef>
              <a:spcAft>
                <a:spcPct val="0"/>
              </a:spcAft>
              <a:buFontTx/>
              <a:buChar char="•"/>
            </a:pPr>
            <a:r>
              <a:rPr lang="es-MX" altLang="es-MX" dirty="0">
                <a:latin typeface="Arial" panose="020B0604020202020204" pitchFamily="34" charset="0"/>
                <a:cs typeface="Arial" panose="020B0604020202020204" pitchFamily="34" charset="0"/>
              </a:rPr>
              <a:t>Investigación-acción crítica (orientada a la emancipación y justicia).</a:t>
            </a:r>
          </a:p>
          <a:p>
            <a:pPr marL="914400" lvl="2" indent="0" eaLnBrk="0" fontAlgn="base" hangingPunct="0">
              <a:lnSpc>
                <a:spcPct val="170000"/>
              </a:lnSpc>
              <a:spcBef>
                <a:spcPct val="0"/>
              </a:spcBef>
              <a:spcAft>
                <a:spcPct val="0"/>
              </a:spcAft>
              <a:buFontTx/>
              <a:buChar char="•"/>
            </a:pPr>
            <a:r>
              <a:rPr lang="es-MX" dirty="0">
                <a:latin typeface="Arial" panose="020B0604020202020204" pitchFamily="34" charset="0"/>
                <a:cs typeface="Arial" panose="020B0604020202020204" pitchFamily="34" charset="0"/>
              </a:rPr>
              <a:t>Discursos (</a:t>
            </a:r>
            <a:r>
              <a:rPr lang="es-MX" dirty="0" err="1">
                <a:latin typeface="Arial" panose="020B0604020202020204" pitchFamily="34" charset="0"/>
                <a:cs typeface="Arial" panose="020B0604020202020204" pitchFamily="34" charset="0"/>
              </a:rPr>
              <a:t>sayings</a:t>
            </a:r>
            <a:r>
              <a:rPr lang="es-MX" dirty="0">
                <a:latin typeface="Arial" panose="020B0604020202020204" pitchFamily="34" charset="0"/>
                <a:cs typeface="Arial" panose="020B0604020202020204" pitchFamily="34" charset="0"/>
              </a:rPr>
              <a:t>), Acciones (</a:t>
            </a:r>
            <a:r>
              <a:rPr lang="es-MX" dirty="0" err="1">
                <a:latin typeface="Arial" panose="020B0604020202020204" pitchFamily="34" charset="0"/>
                <a:cs typeface="Arial" panose="020B0604020202020204" pitchFamily="34" charset="0"/>
              </a:rPr>
              <a:t>doings</a:t>
            </a:r>
            <a:r>
              <a:rPr lang="es-MX" dirty="0">
                <a:latin typeface="Arial" panose="020B0604020202020204" pitchFamily="34" charset="0"/>
                <a:cs typeface="Arial" panose="020B0604020202020204" pitchFamily="34" charset="0"/>
              </a:rPr>
              <a:t>) y Relaciones (</a:t>
            </a:r>
            <a:r>
              <a:rPr lang="es-MX" dirty="0" err="1">
                <a:latin typeface="Arial" panose="020B0604020202020204" pitchFamily="34" charset="0"/>
                <a:cs typeface="Arial" panose="020B0604020202020204" pitchFamily="34" charset="0"/>
              </a:rPr>
              <a:t>relatings</a:t>
            </a:r>
            <a:r>
              <a:rPr lang="es-MX" dirty="0">
                <a:latin typeface="Arial" panose="020B0604020202020204" pitchFamily="34" charset="0"/>
                <a:cs typeface="Arial" panose="020B0604020202020204" pitchFamily="34" charset="0"/>
              </a:rPr>
              <a:t>), articuladas en condiciones culturales, materiales y sociopolíticas.</a:t>
            </a:r>
          </a:p>
          <a:p>
            <a:pPr>
              <a:lnSpc>
                <a:spcPct val="170000"/>
              </a:lnSpc>
            </a:pPr>
            <a:r>
              <a:rPr lang="es-MX" dirty="0">
                <a:latin typeface="Arial" panose="020B0604020202020204" pitchFamily="34" charset="0"/>
                <a:cs typeface="Arial" panose="020B0604020202020204" pitchFamily="34" charset="0"/>
              </a:rPr>
              <a:t>2. ¿Qué es la Investigación-Acción Participativa Crítica (IAPC)?</a:t>
            </a:r>
          </a:p>
          <a:p>
            <a:pPr lvl="1">
              <a:lnSpc>
                <a:spcPct val="170000"/>
              </a:lnSpc>
            </a:pPr>
            <a:r>
              <a:rPr lang="es-MX" dirty="0">
                <a:latin typeface="Arial" panose="020B0604020202020204" pitchFamily="34" charset="0"/>
                <a:cs typeface="Arial" panose="020B0604020202020204" pitchFamily="34" charset="0"/>
              </a:rPr>
              <a:t>Concepto general.</a:t>
            </a:r>
          </a:p>
          <a:p>
            <a:pPr lvl="1">
              <a:lnSpc>
                <a:spcPct val="170000"/>
              </a:lnSpc>
            </a:pPr>
            <a:r>
              <a:rPr lang="es-MX" dirty="0">
                <a:latin typeface="Arial" panose="020B0604020202020204" pitchFamily="34" charset="0"/>
                <a:cs typeface="Arial" panose="020B0604020202020204" pitchFamily="34" charset="0"/>
              </a:rPr>
              <a:t>Definición de la investigación acción</a:t>
            </a:r>
          </a:p>
          <a:p>
            <a:pPr lvl="1">
              <a:lnSpc>
                <a:spcPct val="170000"/>
              </a:lnSpc>
            </a:pPr>
            <a:r>
              <a:rPr lang="es-MX" dirty="0">
                <a:latin typeface="Arial" panose="020B0604020202020204" pitchFamily="34" charset="0"/>
                <a:cs typeface="Arial" panose="020B0604020202020204" pitchFamily="34" charset="0"/>
              </a:rPr>
              <a:t>Características de la investigación acción</a:t>
            </a:r>
          </a:p>
          <a:p>
            <a:pPr lvl="1">
              <a:lnSpc>
                <a:spcPct val="170000"/>
              </a:lnSpc>
            </a:pPr>
            <a:r>
              <a:rPr lang="es-MX" dirty="0">
                <a:latin typeface="Arial" panose="020B0604020202020204" pitchFamily="34" charset="0"/>
                <a:cs typeface="Arial" panose="020B0604020202020204" pitchFamily="34" charset="0"/>
              </a:rPr>
              <a:t>Propositos de la investigación acción</a:t>
            </a:r>
          </a:p>
          <a:p>
            <a:pPr lvl="2">
              <a:lnSpc>
                <a:spcPct val="170000"/>
              </a:lnSpc>
            </a:pPr>
            <a:r>
              <a:rPr lang="es-MX" dirty="0">
                <a:latin typeface="Arial" panose="020B0604020202020204" pitchFamily="34" charset="0"/>
                <a:cs typeface="Arial" panose="020B0604020202020204" pitchFamily="34" charset="0"/>
              </a:rPr>
              <a:t>Diferencias con otras variantes de investigación-acción.</a:t>
            </a:r>
          </a:p>
          <a:p>
            <a:pPr lvl="2">
              <a:lnSpc>
                <a:spcPct val="170000"/>
              </a:lnSpc>
            </a:pPr>
            <a:r>
              <a:rPr lang="es-MX" dirty="0">
                <a:latin typeface="Arial" panose="020B0604020202020204" pitchFamily="34" charset="0"/>
                <a:cs typeface="Arial" panose="020B0604020202020204" pitchFamily="34" charset="0"/>
              </a:rPr>
              <a:t>La idea central: una práctica que transforma prácticas.</a:t>
            </a:r>
          </a:p>
          <a:p>
            <a:pPr>
              <a:lnSpc>
                <a:spcPct val="170000"/>
              </a:lnSpc>
            </a:pPr>
            <a:r>
              <a:rPr lang="es-MX" dirty="0">
                <a:latin typeface="Arial" panose="020B0604020202020204" pitchFamily="34" charset="0"/>
                <a:cs typeface="Arial" panose="020B0604020202020204" pitchFamily="34" charset="0"/>
              </a:rPr>
              <a:t>3. Características de la investigación acción</a:t>
            </a:r>
          </a:p>
          <a:p>
            <a:pPr lvl="1">
              <a:lnSpc>
                <a:spcPct val="170000"/>
              </a:lnSpc>
            </a:pPr>
            <a:r>
              <a:rPr lang="es-MX" dirty="0">
                <a:latin typeface="Arial" panose="020B0604020202020204" pitchFamily="34" charset="0"/>
                <a:cs typeface="Arial" panose="020B0604020202020204" pitchFamily="34" charset="0"/>
              </a:rPr>
              <a:t>Propositos de la investigación acción</a:t>
            </a:r>
          </a:p>
          <a:p>
            <a:pPr lvl="1">
              <a:lnSpc>
                <a:spcPct val="170000"/>
              </a:lnSpc>
            </a:pPr>
            <a:r>
              <a:rPr lang="es-MX" dirty="0">
                <a:latin typeface="Arial" panose="020B0604020202020204" pitchFamily="34" charset="0"/>
                <a:cs typeface="Arial" panose="020B0604020202020204" pitchFamily="34" charset="0"/>
              </a:rPr>
              <a:t>Identidad de la investigación acción</a:t>
            </a:r>
          </a:p>
          <a:p>
            <a:pPr lvl="1">
              <a:lnSpc>
                <a:spcPct val="170000"/>
              </a:lnSpc>
            </a:pPr>
            <a:r>
              <a:rPr lang="es-MX" dirty="0">
                <a:latin typeface="Arial" panose="020B0604020202020204" pitchFamily="34" charset="0"/>
                <a:cs typeface="Arial" panose="020B0604020202020204" pitchFamily="34" charset="0"/>
              </a:rPr>
              <a:t>Principios éticos de la investigación acción</a:t>
            </a:r>
          </a:p>
          <a:p>
            <a:pPr>
              <a:lnSpc>
                <a:spcPct val="170000"/>
              </a:lnSpc>
            </a:pPr>
            <a:r>
              <a:rPr lang="es-MX" dirty="0">
                <a:latin typeface="Arial" panose="020B0604020202020204" pitchFamily="34" charset="0"/>
                <a:cs typeface="Arial" panose="020B0604020202020204" pitchFamily="34" charset="0"/>
              </a:rPr>
              <a:t>4. Institucionalización de la investigación acción</a:t>
            </a:r>
          </a:p>
          <a:p>
            <a:pPr lvl="1">
              <a:lnSpc>
                <a:spcPct val="170000"/>
              </a:lnSpc>
            </a:pPr>
            <a:r>
              <a:rPr lang="es-MX" dirty="0">
                <a:latin typeface="Arial" panose="020B0604020202020204" pitchFamily="34" charset="0"/>
                <a:cs typeface="Arial" panose="020B0604020202020204" pitchFamily="34" charset="0"/>
              </a:rPr>
              <a:t>Modelos de la investigación acción</a:t>
            </a:r>
          </a:p>
          <a:p>
            <a:pPr lvl="1">
              <a:lnSpc>
                <a:spcPct val="170000"/>
              </a:lnSpc>
            </a:pPr>
            <a:r>
              <a:rPr lang="es-MX" dirty="0">
                <a:latin typeface="Arial" panose="020B0604020202020204" pitchFamily="34" charset="0"/>
                <a:cs typeface="Arial" panose="020B0604020202020204" pitchFamily="34" charset="0"/>
              </a:rPr>
              <a:t>El proceso de la investigación acción</a:t>
            </a:r>
          </a:p>
          <a:p>
            <a:pPr lvl="1">
              <a:lnSpc>
                <a:spcPct val="170000"/>
              </a:lnSpc>
            </a:pPr>
            <a:r>
              <a:rPr lang="es-MX" dirty="0">
                <a:latin typeface="Arial" panose="020B0604020202020204" pitchFamily="34" charset="0"/>
                <a:cs typeface="Arial" panose="020B0604020202020204" pitchFamily="34" charset="0"/>
              </a:rPr>
              <a:t>Portafolio de evidencias</a:t>
            </a:r>
          </a:p>
          <a:p>
            <a:pPr lvl="2">
              <a:lnSpc>
                <a:spcPct val="170000"/>
              </a:lnSpc>
            </a:pPr>
            <a:r>
              <a:rPr lang="es-MX" dirty="0">
                <a:latin typeface="Arial" panose="020B0604020202020204" pitchFamily="34" charset="0"/>
                <a:cs typeface="Arial" panose="020B0604020202020204" pitchFamily="34" charset="0"/>
              </a:rPr>
              <a:t>Ensayo final </a:t>
            </a:r>
          </a:p>
          <a:p>
            <a:pPr lvl="2">
              <a:lnSpc>
                <a:spcPct val="170000"/>
              </a:lnSpc>
            </a:pPr>
            <a:r>
              <a:rPr lang="es-MX" dirty="0">
                <a:latin typeface="Arial" panose="020B0604020202020204" pitchFamily="34" charset="0"/>
                <a:cs typeface="Arial" panose="020B0604020202020204" pitchFamily="34" charset="0"/>
              </a:rPr>
              <a:t>Conclusión del trabajo</a:t>
            </a:r>
          </a:p>
          <a:p>
            <a:pPr>
              <a:lnSpc>
                <a:spcPct val="170000"/>
              </a:lnSpc>
            </a:pPr>
            <a:r>
              <a:rPr lang="es-MX" dirty="0">
                <a:latin typeface="Arial" panose="020B0604020202020204" pitchFamily="34" charset="0"/>
                <a:cs typeface="Arial" panose="020B0604020202020204" pitchFamily="34" charset="0"/>
              </a:rPr>
              <a:t>Bibliografía</a:t>
            </a:r>
          </a:p>
          <a:p>
            <a:endParaRPr lang="es-MX" dirty="0"/>
          </a:p>
        </p:txBody>
      </p:sp>
      <p:sp>
        <p:nvSpPr>
          <p:cNvPr id="4" name="Marcador de número de diapositiva 3"/>
          <p:cNvSpPr>
            <a:spLocks noGrp="1"/>
          </p:cNvSpPr>
          <p:nvPr>
            <p:ph type="sldNum" sz="quarter" idx="5"/>
          </p:nvPr>
        </p:nvSpPr>
        <p:spPr/>
        <p:txBody>
          <a:bodyPr/>
          <a:lstStyle/>
          <a:p>
            <a:fld id="{5AC52FD9-77B2-487F-B660-87B3FC53A379}" type="slidenum">
              <a:rPr lang="es-MX" smtClean="0"/>
              <a:t>4</a:t>
            </a:fld>
            <a:endParaRPr lang="es-MX"/>
          </a:p>
        </p:txBody>
      </p:sp>
    </p:spTree>
    <p:extLst>
      <p:ext uri="{BB962C8B-B14F-4D97-AF65-F5344CB8AC3E}">
        <p14:creationId xmlns:p14="http://schemas.microsoft.com/office/powerpoint/2010/main" val="1581465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txBody>
          <a:bodyPr/>
          <a:lstStyle/>
          <a:p>
            <a:endParaRPr lang="es-MX"/>
          </a:p>
        </p:txBody>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fld id="{5AC52FD9-77B2-487F-B660-87B3FC53A379}" type="slidenum">
              <a:rPr lang="es-MX" smtClean="0"/>
              <a:t>8</a:t>
            </a:fld>
            <a:endParaRPr lang="es-MX"/>
          </a:p>
        </p:txBody>
      </p:sp>
    </p:spTree>
    <p:extLst>
      <p:ext uri="{BB962C8B-B14F-4D97-AF65-F5344CB8AC3E}">
        <p14:creationId xmlns:p14="http://schemas.microsoft.com/office/powerpoint/2010/main" val="34411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205F04-1F46-A538-1B63-1894D8CB265B}"/>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30CB968C-F034-6943-A7CB-562CA519EB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0364A6B2-A4FC-234E-5DF7-A379D3AF9757}"/>
              </a:ext>
            </a:extLst>
          </p:cNvPr>
          <p:cNvSpPr>
            <a:spLocks noGrp="1"/>
          </p:cNvSpPr>
          <p:nvPr>
            <p:ph type="dt" sz="half" idx="10"/>
          </p:nvPr>
        </p:nvSpPr>
        <p:spPr/>
        <p:txBody>
          <a:bodyPr/>
          <a:lstStyle/>
          <a:p>
            <a:fld id="{71E43F06-0A1C-4318-91B3-CAEA2F453846}" type="datetimeFigureOut">
              <a:rPr lang="es-MX" smtClean="0"/>
              <a:t>11/01/26</a:t>
            </a:fld>
            <a:endParaRPr lang="es-MX"/>
          </a:p>
        </p:txBody>
      </p:sp>
      <p:sp>
        <p:nvSpPr>
          <p:cNvPr id="5" name="Marcador de pie de página 4">
            <a:extLst>
              <a:ext uri="{FF2B5EF4-FFF2-40B4-BE49-F238E27FC236}">
                <a16:creationId xmlns:a16="http://schemas.microsoft.com/office/drawing/2014/main" id="{ECD7A775-7071-EBBF-2731-9E5ED1F425FE}"/>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3DDAEB6C-CCB3-024C-B912-13D403D5F7FC}"/>
              </a:ext>
            </a:extLst>
          </p:cNvPr>
          <p:cNvSpPr>
            <a:spLocks noGrp="1"/>
          </p:cNvSpPr>
          <p:nvPr>
            <p:ph type="sldNum" sz="quarter" idx="12"/>
          </p:nvPr>
        </p:nvSpPr>
        <p:spPr/>
        <p:txBody>
          <a:bodyPr/>
          <a:lstStyle/>
          <a:p>
            <a:fld id="{A25ED685-2766-40D1-A3C4-357E940064D1}" type="slidenum">
              <a:rPr lang="es-MX" smtClean="0"/>
              <a:t>‹Nº›</a:t>
            </a:fld>
            <a:endParaRPr lang="es-MX"/>
          </a:p>
        </p:txBody>
      </p:sp>
    </p:spTree>
    <p:extLst>
      <p:ext uri="{BB962C8B-B14F-4D97-AF65-F5344CB8AC3E}">
        <p14:creationId xmlns:p14="http://schemas.microsoft.com/office/powerpoint/2010/main" val="3858179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3551E8-338A-6F42-BEB0-3B55D334C0C3}"/>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E831378E-9C4E-82E2-AA18-7D05040CE238}"/>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A3972741-3294-66B9-7871-5F3B92989273}"/>
              </a:ext>
            </a:extLst>
          </p:cNvPr>
          <p:cNvSpPr>
            <a:spLocks noGrp="1"/>
          </p:cNvSpPr>
          <p:nvPr>
            <p:ph type="dt" sz="half" idx="10"/>
          </p:nvPr>
        </p:nvSpPr>
        <p:spPr/>
        <p:txBody>
          <a:bodyPr/>
          <a:lstStyle/>
          <a:p>
            <a:fld id="{71E43F06-0A1C-4318-91B3-CAEA2F453846}" type="datetimeFigureOut">
              <a:rPr lang="es-MX" smtClean="0"/>
              <a:t>11/01/26</a:t>
            </a:fld>
            <a:endParaRPr lang="es-MX"/>
          </a:p>
        </p:txBody>
      </p:sp>
      <p:sp>
        <p:nvSpPr>
          <p:cNvPr id="5" name="Marcador de pie de página 4">
            <a:extLst>
              <a:ext uri="{FF2B5EF4-FFF2-40B4-BE49-F238E27FC236}">
                <a16:creationId xmlns:a16="http://schemas.microsoft.com/office/drawing/2014/main" id="{589DA4FF-27BC-7210-6D86-3AC967F794DD}"/>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7185D405-A38D-10A7-3E07-2BE987FC3849}"/>
              </a:ext>
            </a:extLst>
          </p:cNvPr>
          <p:cNvSpPr>
            <a:spLocks noGrp="1"/>
          </p:cNvSpPr>
          <p:nvPr>
            <p:ph type="sldNum" sz="quarter" idx="12"/>
          </p:nvPr>
        </p:nvSpPr>
        <p:spPr/>
        <p:txBody>
          <a:bodyPr/>
          <a:lstStyle/>
          <a:p>
            <a:fld id="{A25ED685-2766-40D1-A3C4-357E940064D1}" type="slidenum">
              <a:rPr lang="es-MX" smtClean="0"/>
              <a:t>‹Nº›</a:t>
            </a:fld>
            <a:endParaRPr lang="es-MX"/>
          </a:p>
        </p:txBody>
      </p:sp>
    </p:spTree>
    <p:extLst>
      <p:ext uri="{BB962C8B-B14F-4D97-AF65-F5344CB8AC3E}">
        <p14:creationId xmlns:p14="http://schemas.microsoft.com/office/powerpoint/2010/main" val="723483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52EF23D-18D7-53BB-9D3E-3711CFB02E4A}"/>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27DFC6AE-C750-1F13-514C-5C5461EE9C9F}"/>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03FA4549-A882-6B63-5E9D-024EF1C5210A}"/>
              </a:ext>
            </a:extLst>
          </p:cNvPr>
          <p:cNvSpPr>
            <a:spLocks noGrp="1"/>
          </p:cNvSpPr>
          <p:nvPr>
            <p:ph type="dt" sz="half" idx="10"/>
          </p:nvPr>
        </p:nvSpPr>
        <p:spPr/>
        <p:txBody>
          <a:bodyPr/>
          <a:lstStyle/>
          <a:p>
            <a:fld id="{71E43F06-0A1C-4318-91B3-CAEA2F453846}" type="datetimeFigureOut">
              <a:rPr lang="es-MX" smtClean="0"/>
              <a:t>11/01/26</a:t>
            </a:fld>
            <a:endParaRPr lang="es-MX"/>
          </a:p>
        </p:txBody>
      </p:sp>
      <p:sp>
        <p:nvSpPr>
          <p:cNvPr id="5" name="Marcador de pie de página 4">
            <a:extLst>
              <a:ext uri="{FF2B5EF4-FFF2-40B4-BE49-F238E27FC236}">
                <a16:creationId xmlns:a16="http://schemas.microsoft.com/office/drawing/2014/main" id="{53B5C248-A005-9689-7BA0-8F8C4AD1FFE2}"/>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94D1FFE7-8665-CC4D-FF05-A49FFC6E384E}"/>
              </a:ext>
            </a:extLst>
          </p:cNvPr>
          <p:cNvSpPr>
            <a:spLocks noGrp="1"/>
          </p:cNvSpPr>
          <p:nvPr>
            <p:ph type="sldNum" sz="quarter" idx="12"/>
          </p:nvPr>
        </p:nvSpPr>
        <p:spPr/>
        <p:txBody>
          <a:bodyPr/>
          <a:lstStyle/>
          <a:p>
            <a:fld id="{A25ED685-2766-40D1-A3C4-357E940064D1}" type="slidenum">
              <a:rPr lang="es-MX" smtClean="0"/>
              <a:t>‹Nº›</a:t>
            </a:fld>
            <a:endParaRPr lang="es-MX"/>
          </a:p>
        </p:txBody>
      </p:sp>
    </p:spTree>
    <p:extLst>
      <p:ext uri="{BB962C8B-B14F-4D97-AF65-F5344CB8AC3E}">
        <p14:creationId xmlns:p14="http://schemas.microsoft.com/office/powerpoint/2010/main" val="3970732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64EE86-7F97-DBE1-B52B-75784775DE7D}"/>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B1723CA6-29BF-0B28-436D-6C6A6EF988CC}"/>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487D07AD-D76F-8713-352E-1B7BE0CFDD95}"/>
              </a:ext>
            </a:extLst>
          </p:cNvPr>
          <p:cNvSpPr>
            <a:spLocks noGrp="1"/>
          </p:cNvSpPr>
          <p:nvPr>
            <p:ph type="dt" sz="half" idx="10"/>
          </p:nvPr>
        </p:nvSpPr>
        <p:spPr/>
        <p:txBody>
          <a:bodyPr/>
          <a:lstStyle/>
          <a:p>
            <a:fld id="{71E43F06-0A1C-4318-91B3-CAEA2F453846}" type="datetimeFigureOut">
              <a:rPr lang="es-MX" smtClean="0"/>
              <a:t>11/01/26</a:t>
            </a:fld>
            <a:endParaRPr lang="es-MX"/>
          </a:p>
        </p:txBody>
      </p:sp>
      <p:sp>
        <p:nvSpPr>
          <p:cNvPr id="5" name="Marcador de pie de página 4">
            <a:extLst>
              <a:ext uri="{FF2B5EF4-FFF2-40B4-BE49-F238E27FC236}">
                <a16:creationId xmlns:a16="http://schemas.microsoft.com/office/drawing/2014/main" id="{7896B14A-2D06-BD2A-4AD1-B87DDCC33CAB}"/>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6CC96265-D76D-F8F7-7B61-47E1AC5AA61A}"/>
              </a:ext>
            </a:extLst>
          </p:cNvPr>
          <p:cNvSpPr>
            <a:spLocks noGrp="1"/>
          </p:cNvSpPr>
          <p:nvPr>
            <p:ph type="sldNum" sz="quarter" idx="12"/>
          </p:nvPr>
        </p:nvSpPr>
        <p:spPr/>
        <p:txBody>
          <a:bodyPr/>
          <a:lstStyle/>
          <a:p>
            <a:fld id="{A25ED685-2766-40D1-A3C4-357E940064D1}" type="slidenum">
              <a:rPr lang="es-MX" smtClean="0"/>
              <a:t>‹Nº›</a:t>
            </a:fld>
            <a:endParaRPr lang="es-MX"/>
          </a:p>
        </p:txBody>
      </p:sp>
    </p:spTree>
    <p:extLst>
      <p:ext uri="{BB962C8B-B14F-4D97-AF65-F5344CB8AC3E}">
        <p14:creationId xmlns:p14="http://schemas.microsoft.com/office/powerpoint/2010/main" val="2436634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600761-5F29-85A4-7B7C-E8A4111EAFC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FB1A5D49-BD50-47BE-89AE-932A73D8E22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9528E900-9E9B-4846-0F70-253E2E0F7ACA}"/>
              </a:ext>
            </a:extLst>
          </p:cNvPr>
          <p:cNvSpPr>
            <a:spLocks noGrp="1"/>
          </p:cNvSpPr>
          <p:nvPr>
            <p:ph type="dt" sz="half" idx="10"/>
          </p:nvPr>
        </p:nvSpPr>
        <p:spPr/>
        <p:txBody>
          <a:bodyPr/>
          <a:lstStyle/>
          <a:p>
            <a:fld id="{71E43F06-0A1C-4318-91B3-CAEA2F453846}" type="datetimeFigureOut">
              <a:rPr lang="es-MX" smtClean="0"/>
              <a:t>11/01/26</a:t>
            </a:fld>
            <a:endParaRPr lang="es-MX"/>
          </a:p>
        </p:txBody>
      </p:sp>
      <p:sp>
        <p:nvSpPr>
          <p:cNvPr id="5" name="Marcador de pie de página 4">
            <a:extLst>
              <a:ext uri="{FF2B5EF4-FFF2-40B4-BE49-F238E27FC236}">
                <a16:creationId xmlns:a16="http://schemas.microsoft.com/office/drawing/2014/main" id="{F48E2C7F-BAEB-4EE2-DFCE-D6A017CF5F30}"/>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52FE5CA5-E7BC-D0E5-8EE9-DFC0DB38C7AC}"/>
              </a:ext>
            </a:extLst>
          </p:cNvPr>
          <p:cNvSpPr>
            <a:spLocks noGrp="1"/>
          </p:cNvSpPr>
          <p:nvPr>
            <p:ph type="sldNum" sz="quarter" idx="12"/>
          </p:nvPr>
        </p:nvSpPr>
        <p:spPr/>
        <p:txBody>
          <a:bodyPr/>
          <a:lstStyle/>
          <a:p>
            <a:fld id="{A25ED685-2766-40D1-A3C4-357E940064D1}" type="slidenum">
              <a:rPr lang="es-MX" smtClean="0"/>
              <a:t>‹Nº›</a:t>
            </a:fld>
            <a:endParaRPr lang="es-MX"/>
          </a:p>
        </p:txBody>
      </p:sp>
    </p:spTree>
    <p:extLst>
      <p:ext uri="{BB962C8B-B14F-4D97-AF65-F5344CB8AC3E}">
        <p14:creationId xmlns:p14="http://schemas.microsoft.com/office/powerpoint/2010/main" val="1468149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1DCEB3-3DF6-0C34-34A8-10AB7D6360A5}"/>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E45F703C-C9CD-F610-8250-3A5FB9AE1D82}"/>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CC840E33-FB61-491C-7983-F1877CAB69F1}"/>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EE4E3462-0A89-9516-88E0-638CBDFC1D44}"/>
              </a:ext>
            </a:extLst>
          </p:cNvPr>
          <p:cNvSpPr>
            <a:spLocks noGrp="1"/>
          </p:cNvSpPr>
          <p:nvPr>
            <p:ph type="dt" sz="half" idx="10"/>
          </p:nvPr>
        </p:nvSpPr>
        <p:spPr/>
        <p:txBody>
          <a:bodyPr/>
          <a:lstStyle/>
          <a:p>
            <a:fld id="{71E43F06-0A1C-4318-91B3-CAEA2F453846}" type="datetimeFigureOut">
              <a:rPr lang="es-MX" smtClean="0"/>
              <a:t>11/01/26</a:t>
            </a:fld>
            <a:endParaRPr lang="es-MX"/>
          </a:p>
        </p:txBody>
      </p:sp>
      <p:sp>
        <p:nvSpPr>
          <p:cNvPr id="6" name="Marcador de pie de página 5">
            <a:extLst>
              <a:ext uri="{FF2B5EF4-FFF2-40B4-BE49-F238E27FC236}">
                <a16:creationId xmlns:a16="http://schemas.microsoft.com/office/drawing/2014/main" id="{2B975472-B654-AEE4-9E20-2EAC38E115AC}"/>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AE17EE2B-7D69-7545-C244-5298BD0BD5E3}"/>
              </a:ext>
            </a:extLst>
          </p:cNvPr>
          <p:cNvSpPr>
            <a:spLocks noGrp="1"/>
          </p:cNvSpPr>
          <p:nvPr>
            <p:ph type="sldNum" sz="quarter" idx="12"/>
          </p:nvPr>
        </p:nvSpPr>
        <p:spPr/>
        <p:txBody>
          <a:bodyPr/>
          <a:lstStyle/>
          <a:p>
            <a:fld id="{A25ED685-2766-40D1-A3C4-357E940064D1}" type="slidenum">
              <a:rPr lang="es-MX" smtClean="0"/>
              <a:t>‹Nº›</a:t>
            </a:fld>
            <a:endParaRPr lang="es-MX"/>
          </a:p>
        </p:txBody>
      </p:sp>
    </p:spTree>
    <p:extLst>
      <p:ext uri="{BB962C8B-B14F-4D97-AF65-F5344CB8AC3E}">
        <p14:creationId xmlns:p14="http://schemas.microsoft.com/office/powerpoint/2010/main" val="3254112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04A447-BD63-E269-EEAE-6EB5B6EAC57E}"/>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46261D04-F891-9EA0-52E4-F0981ED8BD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BE703F9D-629E-894A-6DB9-797FD2062F4A}"/>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4BC61B91-E6E5-0336-BE16-32D6C577C5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FA7EA3F1-9128-ED31-88FF-F46B50FF814E}"/>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EE378882-4626-8794-9AEC-9151E69F6222}"/>
              </a:ext>
            </a:extLst>
          </p:cNvPr>
          <p:cNvSpPr>
            <a:spLocks noGrp="1"/>
          </p:cNvSpPr>
          <p:nvPr>
            <p:ph type="dt" sz="half" idx="10"/>
          </p:nvPr>
        </p:nvSpPr>
        <p:spPr/>
        <p:txBody>
          <a:bodyPr/>
          <a:lstStyle/>
          <a:p>
            <a:fld id="{71E43F06-0A1C-4318-91B3-CAEA2F453846}" type="datetimeFigureOut">
              <a:rPr lang="es-MX" smtClean="0"/>
              <a:t>11/01/26</a:t>
            </a:fld>
            <a:endParaRPr lang="es-MX"/>
          </a:p>
        </p:txBody>
      </p:sp>
      <p:sp>
        <p:nvSpPr>
          <p:cNvPr id="8" name="Marcador de pie de página 7">
            <a:extLst>
              <a:ext uri="{FF2B5EF4-FFF2-40B4-BE49-F238E27FC236}">
                <a16:creationId xmlns:a16="http://schemas.microsoft.com/office/drawing/2014/main" id="{44F13F65-10B5-2CC2-7343-A01BD5ADCCD2}"/>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FFD98193-1AD7-46B3-AB1B-C41B8BF61DD1}"/>
              </a:ext>
            </a:extLst>
          </p:cNvPr>
          <p:cNvSpPr>
            <a:spLocks noGrp="1"/>
          </p:cNvSpPr>
          <p:nvPr>
            <p:ph type="sldNum" sz="quarter" idx="12"/>
          </p:nvPr>
        </p:nvSpPr>
        <p:spPr/>
        <p:txBody>
          <a:bodyPr/>
          <a:lstStyle/>
          <a:p>
            <a:fld id="{A25ED685-2766-40D1-A3C4-357E940064D1}" type="slidenum">
              <a:rPr lang="es-MX" smtClean="0"/>
              <a:t>‹Nº›</a:t>
            </a:fld>
            <a:endParaRPr lang="es-MX"/>
          </a:p>
        </p:txBody>
      </p:sp>
    </p:spTree>
    <p:extLst>
      <p:ext uri="{BB962C8B-B14F-4D97-AF65-F5344CB8AC3E}">
        <p14:creationId xmlns:p14="http://schemas.microsoft.com/office/powerpoint/2010/main" val="3678719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8A8236-619E-4BFA-9FBC-D5BD226C2C82}"/>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10E7720F-FEA9-E672-D752-B1249C8D6985}"/>
              </a:ext>
            </a:extLst>
          </p:cNvPr>
          <p:cNvSpPr>
            <a:spLocks noGrp="1"/>
          </p:cNvSpPr>
          <p:nvPr>
            <p:ph type="dt" sz="half" idx="10"/>
          </p:nvPr>
        </p:nvSpPr>
        <p:spPr/>
        <p:txBody>
          <a:bodyPr/>
          <a:lstStyle/>
          <a:p>
            <a:fld id="{71E43F06-0A1C-4318-91B3-CAEA2F453846}" type="datetimeFigureOut">
              <a:rPr lang="es-MX" smtClean="0"/>
              <a:t>11/01/26</a:t>
            </a:fld>
            <a:endParaRPr lang="es-MX"/>
          </a:p>
        </p:txBody>
      </p:sp>
      <p:sp>
        <p:nvSpPr>
          <p:cNvPr id="4" name="Marcador de pie de página 3">
            <a:extLst>
              <a:ext uri="{FF2B5EF4-FFF2-40B4-BE49-F238E27FC236}">
                <a16:creationId xmlns:a16="http://schemas.microsoft.com/office/drawing/2014/main" id="{8083604E-4352-422C-9165-EE18DA97A18A}"/>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C26C2BBB-DD8E-9497-B319-AD07933C5081}"/>
              </a:ext>
            </a:extLst>
          </p:cNvPr>
          <p:cNvSpPr>
            <a:spLocks noGrp="1"/>
          </p:cNvSpPr>
          <p:nvPr>
            <p:ph type="sldNum" sz="quarter" idx="12"/>
          </p:nvPr>
        </p:nvSpPr>
        <p:spPr/>
        <p:txBody>
          <a:bodyPr/>
          <a:lstStyle/>
          <a:p>
            <a:fld id="{A25ED685-2766-40D1-A3C4-357E940064D1}" type="slidenum">
              <a:rPr lang="es-MX" smtClean="0"/>
              <a:t>‹Nº›</a:t>
            </a:fld>
            <a:endParaRPr lang="es-MX"/>
          </a:p>
        </p:txBody>
      </p:sp>
    </p:spTree>
    <p:extLst>
      <p:ext uri="{BB962C8B-B14F-4D97-AF65-F5344CB8AC3E}">
        <p14:creationId xmlns:p14="http://schemas.microsoft.com/office/powerpoint/2010/main" val="810712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1F33D64F-E64B-A00A-D4BD-C849F01F63F5}"/>
              </a:ext>
            </a:extLst>
          </p:cNvPr>
          <p:cNvSpPr>
            <a:spLocks noGrp="1"/>
          </p:cNvSpPr>
          <p:nvPr>
            <p:ph type="dt" sz="half" idx="10"/>
          </p:nvPr>
        </p:nvSpPr>
        <p:spPr/>
        <p:txBody>
          <a:bodyPr/>
          <a:lstStyle/>
          <a:p>
            <a:fld id="{71E43F06-0A1C-4318-91B3-CAEA2F453846}" type="datetimeFigureOut">
              <a:rPr lang="es-MX" smtClean="0"/>
              <a:t>11/01/26</a:t>
            </a:fld>
            <a:endParaRPr lang="es-MX"/>
          </a:p>
        </p:txBody>
      </p:sp>
      <p:sp>
        <p:nvSpPr>
          <p:cNvPr id="3" name="Marcador de pie de página 2">
            <a:extLst>
              <a:ext uri="{FF2B5EF4-FFF2-40B4-BE49-F238E27FC236}">
                <a16:creationId xmlns:a16="http://schemas.microsoft.com/office/drawing/2014/main" id="{A5103DCB-8B66-AF33-26F0-3C93FCF5F06F}"/>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C4C6F093-F5F7-3B4A-3911-81973F343D91}"/>
              </a:ext>
            </a:extLst>
          </p:cNvPr>
          <p:cNvSpPr>
            <a:spLocks noGrp="1"/>
          </p:cNvSpPr>
          <p:nvPr>
            <p:ph type="sldNum" sz="quarter" idx="12"/>
          </p:nvPr>
        </p:nvSpPr>
        <p:spPr/>
        <p:txBody>
          <a:bodyPr/>
          <a:lstStyle/>
          <a:p>
            <a:fld id="{A25ED685-2766-40D1-A3C4-357E940064D1}" type="slidenum">
              <a:rPr lang="es-MX" smtClean="0"/>
              <a:t>‹Nº›</a:t>
            </a:fld>
            <a:endParaRPr lang="es-MX"/>
          </a:p>
        </p:txBody>
      </p:sp>
    </p:spTree>
    <p:extLst>
      <p:ext uri="{BB962C8B-B14F-4D97-AF65-F5344CB8AC3E}">
        <p14:creationId xmlns:p14="http://schemas.microsoft.com/office/powerpoint/2010/main" val="1564676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377904-DEE9-61EE-EF9F-EB49B38E6AD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E0281FAA-463F-EAB4-7E28-D6A1492594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46ABBFD5-9FE6-0A4F-303D-E4E31CD319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344829B-89DF-A923-5EBF-14694BFBDB2B}"/>
              </a:ext>
            </a:extLst>
          </p:cNvPr>
          <p:cNvSpPr>
            <a:spLocks noGrp="1"/>
          </p:cNvSpPr>
          <p:nvPr>
            <p:ph type="dt" sz="half" idx="10"/>
          </p:nvPr>
        </p:nvSpPr>
        <p:spPr/>
        <p:txBody>
          <a:bodyPr/>
          <a:lstStyle/>
          <a:p>
            <a:fld id="{71E43F06-0A1C-4318-91B3-CAEA2F453846}" type="datetimeFigureOut">
              <a:rPr lang="es-MX" smtClean="0"/>
              <a:t>11/01/26</a:t>
            </a:fld>
            <a:endParaRPr lang="es-MX"/>
          </a:p>
        </p:txBody>
      </p:sp>
      <p:sp>
        <p:nvSpPr>
          <p:cNvPr id="6" name="Marcador de pie de página 5">
            <a:extLst>
              <a:ext uri="{FF2B5EF4-FFF2-40B4-BE49-F238E27FC236}">
                <a16:creationId xmlns:a16="http://schemas.microsoft.com/office/drawing/2014/main" id="{D8A1B4A1-D481-ECE7-913F-257CE66ECB86}"/>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8C5960DD-4A86-0D99-7F40-85B0E90D200B}"/>
              </a:ext>
            </a:extLst>
          </p:cNvPr>
          <p:cNvSpPr>
            <a:spLocks noGrp="1"/>
          </p:cNvSpPr>
          <p:nvPr>
            <p:ph type="sldNum" sz="quarter" idx="12"/>
          </p:nvPr>
        </p:nvSpPr>
        <p:spPr/>
        <p:txBody>
          <a:bodyPr/>
          <a:lstStyle/>
          <a:p>
            <a:fld id="{A25ED685-2766-40D1-A3C4-357E940064D1}" type="slidenum">
              <a:rPr lang="es-MX" smtClean="0"/>
              <a:t>‹Nº›</a:t>
            </a:fld>
            <a:endParaRPr lang="es-MX"/>
          </a:p>
        </p:txBody>
      </p:sp>
    </p:spTree>
    <p:extLst>
      <p:ext uri="{BB962C8B-B14F-4D97-AF65-F5344CB8AC3E}">
        <p14:creationId xmlns:p14="http://schemas.microsoft.com/office/powerpoint/2010/main" val="3629656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62D333-FECF-9F20-4335-ED2CEE386DF9}"/>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7AE198C2-A0F5-FE06-D6EE-818D3DDC7A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0F8EE6CC-2444-1847-4BF1-D43DF61917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EB23571-2D37-C689-E54B-234474FAAF00}"/>
              </a:ext>
            </a:extLst>
          </p:cNvPr>
          <p:cNvSpPr>
            <a:spLocks noGrp="1"/>
          </p:cNvSpPr>
          <p:nvPr>
            <p:ph type="dt" sz="half" idx="10"/>
          </p:nvPr>
        </p:nvSpPr>
        <p:spPr/>
        <p:txBody>
          <a:bodyPr/>
          <a:lstStyle/>
          <a:p>
            <a:fld id="{71E43F06-0A1C-4318-91B3-CAEA2F453846}" type="datetimeFigureOut">
              <a:rPr lang="es-MX" smtClean="0"/>
              <a:t>11/01/26</a:t>
            </a:fld>
            <a:endParaRPr lang="es-MX"/>
          </a:p>
        </p:txBody>
      </p:sp>
      <p:sp>
        <p:nvSpPr>
          <p:cNvPr id="6" name="Marcador de pie de página 5">
            <a:extLst>
              <a:ext uri="{FF2B5EF4-FFF2-40B4-BE49-F238E27FC236}">
                <a16:creationId xmlns:a16="http://schemas.microsoft.com/office/drawing/2014/main" id="{DDDA4BE6-44FE-BDE3-19B5-6939964182F7}"/>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4D57D42D-90D4-F056-BD46-492302167083}"/>
              </a:ext>
            </a:extLst>
          </p:cNvPr>
          <p:cNvSpPr>
            <a:spLocks noGrp="1"/>
          </p:cNvSpPr>
          <p:nvPr>
            <p:ph type="sldNum" sz="quarter" idx="12"/>
          </p:nvPr>
        </p:nvSpPr>
        <p:spPr/>
        <p:txBody>
          <a:bodyPr/>
          <a:lstStyle/>
          <a:p>
            <a:fld id="{A25ED685-2766-40D1-A3C4-357E940064D1}" type="slidenum">
              <a:rPr lang="es-MX" smtClean="0"/>
              <a:t>‹Nº›</a:t>
            </a:fld>
            <a:endParaRPr lang="es-MX"/>
          </a:p>
        </p:txBody>
      </p:sp>
    </p:spTree>
    <p:extLst>
      <p:ext uri="{BB962C8B-B14F-4D97-AF65-F5344CB8AC3E}">
        <p14:creationId xmlns:p14="http://schemas.microsoft.com/office/powerpoint/2010/main" val="2698822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A5B48AF2-6379-3CA2-CFA8-26DCB0BE73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96854C1A-4E4B-1A80-479B-E7CA58A50D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6D8FDA04-8A11-0DD2-C6BC-9BDDA5847B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1E43F06-0A1C-4318-91B3-CAEA2F453846}" type="datetimeFigureOut">
              <a:rPr lang="es-MX" smtClean="0"/>
              <a:t>11/01/26</a:t>
            </a:fld>
            <a:endParaRPr lang="es-MX"/>
          </a:p>
        </p:txBody>
      </p:sp>
      <p:sp>
        <p:nvSpPr>
          <p:cNvPr id="5" name="Marcador de pie de página 4">
            <a:extLst>
              <a:ext uri="{FF2B5EF4-FFF2-40B4-BE49-F238E27FC236}">
                <a16:creationId xmlns:a16="http://schemas.microsoft.com/office/drawing/2014/main" id="{784DB94E-5F00-6355-4D52-4EBFCF64D6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MX"/>
          </a:p>
        </p:txBody>
      </p:sp>
      <p:sp>
        <p:nvSpPr>
          <p:cNvPr id="6" name="Marcador de número de diapositiva 5">
            <a:extLst>
              <a:ext uri="{FF2B5EF4-FFF2-40B4-BE49-F238E27FC236}">
                <a16:creationId xmlns:a16="http://schemas.microsoft.com/office/drawing/2014/main" id="{41025466-0751-B57B-8F3C-5A72564E36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25ED685-2766-40D1-A3C4-357E940064D1}" type="slidenum">
              <a:rPr lang="es-MX" smtClean="0"/>
              <a:t>‹Nº›</a:t>
            </a:fld>
            <a:endParaRPr lang="es-MX"/>
          </a:p>
        </p:txBody>
      </p:sp>
    </p:spTree>
    <p:extLst>
      <p:ext uri="{BB962C8B-B14F-4D97-AF65-F5344CB8AC3E}">
        <p14:creationId xmlns:p14="http://schemas.microsoft.com/office/powerpoint/2010/main" val="657508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s://doi.org/10.14221/1835-517X.5335" TargetMode="External"/><Relationship Id="rId3" Type="http://schemas.openxmlformats.org/officeDocument/2006/relationships/hyperlink" Target="https://share.google/QseSC2ZZ2iJAFPiDD" TargetMode="External"/><Relationship Id="rId7" Type="http://schemas.openxmlformats.org/officeDocument/2006/relationships/hyperlink" Target="https://doi.org/10.14221/1835-517X.6065" TargetMode="External"/><Relationship Id="rId2" Type="http://schemas.openxmlformats.org/officeDocument/2006/relationships/hyperlink" Target="https://share.google/48Hh3hclEJxr96VXW" TargetMode="External"/><Relationship Id="rId1" Type="http://schemas.openxmlformats.org/officeDocument/2006/relationships/slideLayout" Target="../slideLayouts/slideLayout2.xml"/><Relationship Id="rId6" Type="http://schemas.openxmlformats.org/officeDocument/2006/relationships/hyperlink" Target="https://share.google/CjwGtmMScLbJH5OWL" TargetMode="External"/><Relationship Id="rId5" Type="http://schemas.openxmlformats.org/officeDocument/2006/relationships/hyperlink" Target="https://doi.org/10.1007/978-981-4560-67-2" TargetMode="External"/><Relationship Id="rId4" Type="http://schemas.openxmlformats.org/officeDocument/2006/relationships/hyperlink" Target="https://doi.org/10.1007/978-981-32-9539-1" TargetMode="External"/><Relationship Id="rId9" Type="http://schemas.openxmlformats.org/officeDocument/2006/relationships/hyperlink" Target="https://share.google/uoYxUvypD3q9rjXye" TargetMode="External"/></Relationships>
</file>

<file path=ppt/slides/_rels/slide24.xml.rels><?xml version="1.0" encoding="UTF-8" standalone="yes"?>
<Relationships xmlns="http://schemas.openxmlformats.org/package/2006/relationships"><Relationship Id="rId2" Type="http://schemas.openxmlformats.org/officeDocument/2006/relationships/hyperlink" Target="https://creativecommons.org/licenses/by-nc-nd/4.0/"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998CBF-C92C-E9BB-8970-0274C672CC41}"/>
              </a:ext>
            </a:extLst>
          </p:cNvPr>
          <p:cNvSpPr>
            <a:spLocks noGrp="1"/>
          </p:cNvSpPr>
          <p:nvPr>
            <p:ph type="ctrTitle"/>
          </p:nvPr>
        </p:nvSpPr>
        <p:spPr>
          <a:xfrm>
            <a:off x="1524000" y="1122362"/>
            <a:ext cx="9144000" cy="2525077"/>
          </a:xfrm>
        </p:spPr>
        <p:txBody>
          <a:bodyPr>
            <a:noAutofit/>
          </a:bodyPr>
          <a:lstStyle/>
          <a:p>
            <a:r>
              <a:rPr lang="es-MX" sz="4000" dirty="0">
                <a:latin typeface="Arial" panose="020B0604020202020204" pitchFamily="34" charset="0"/>
                <a:cs typeface="Arial" panose="020B0604020202020204" pitchFamily="34" charset="0"/>
              </a:rPr>
              <a:t>Programa general de Investigación acción participativa desde el aula: Actividades Didácticas de Aprendizaje  </a:t>
            </a:r>
          </a:p>
        </p:txBody>
      </p:sp>
      <p:sp>
        <p:nvSpPr>
          <p:cNvPr id="3" name="Subtítulo 2">
            <a:extLst>
              <a:ext uri="{FF2B5EF4-FFF2-40B4-BE49-F238E27FC236}">
                <a16:creationId xmlns:a16="http://schemas.microsoft.com/office/drawing/2014/main" id="{B26A237D-4A5C-88AD-7FAF-49612F806A9A}"/>
              </a:ext>
            </a:extLst>
          </p:cNvPr>
          <p:cNvSpPr>
            <a:spLocks noGrp="1"/>
          </p:cNvSpPr>
          <p:nvPr>
            <p:ph type="subTitle" idx="1"/>
          </p:nvPr>
        </p:nvSpPr>
        <p:spPr>
          <a:xfrm>
            <a:off x="1524000" y="4084320"/>
            <a:ext cx="9144000" cy="2032000"/>
          </a:xfrm>
        </p:spPr>
        <p:txBody>
          <a:bodyPr>
            <a:normAutofit lnSpcReduction="10000"/>
          </a:bodyPr>
          <a:lstStyle/>
          <a:p>
            <a:r>
              <a:rPr lang="es-MX" sz="1200" dirty="0">
                <a:latin typeface="Arial" panose="020B0604020202020204" pitchFamily="34" charset="0"/>
                <a:cs typeface="Arial" panose="020B0604020202020204" pitchFamily="34" charset="0"/>
              </a:rPr>
              <a:t>Dr. Rodolfo Jiménez León </a:t>
            </a:r>
          </a:p>
          <a:p>
            <a:r>
              <a:rPr lang="es-MX" sz="1200" dirty="0">
                <a:latin typeface="Arial" panose="020B0604020202020204" pitchFamily="34" charset="0"/>
                <a:cs typeface="Arial" panose="020B0604020202020204" pitchFamily="34" charset="0"/>
              </a:rPr>
              <a:t>Profesor-Investigador </a:t>
            </a:r>
          </a:p>
          <a:p>
            <a:r>
              <a:rPr lang="es-MX" sz="1200" dirty="0">
                <a:latin typeface="Arial" panose="020B0604020202020204" pitchFamily="34" charset="0"/>
                <a:cs typeface="Arial" panose="020B0604020202020204" pitchFamily="34" charset="0"/>
              </a:rPr>
              <a:t>Dra. Edith J. Cisneros Chacón</a:t>
            </a:r>
          </a:p>
          <a:p>
            <a:r>
              <a:rPr lang="es-MX" sz="1200" dirty="0">
                <a:latin typeface="Arial" panose="020B0604020202020204" pitchFamily="34" charset="0"/>
                <a:cs typeface="Arial" panose="020B0604020202020204" pitchFamily="34" charset="0"/>
              </a:rPr>
              <a:t>En Supervisión </a:t>
            </a:r>
          </a:p>
          <a:p>
            <a:r>
              <a:rPr lang="es-MX" sz="1200" dirty="0">
                <a:latin typeface="Arial" panose="020B0604020202020204" pitchFamily="34" charset="0"/>
                <a:cs typeface="Arial" panose="020B0604020202020204" pitchFamily="34" charset="0"/>
              </a:rPr>
              <a:t>Para citar este documento: Jiménez-León, R. &amp; Cisneros-Chacón, E. (2026). Programa general de Investigación acción participativa desde el aula: Actividades Didácticas de Aprendizaje [Presentación]. Universidad Autónoma de Yucatán. </a:t>
            </a:r>
          </a:p>
          <a:p>
            <a:r>
              <a:rPr lang="en-US" sz="1200" dirty="0">
                <a:latin typeface="Arial" panose="020B0604020202020204" pitchFamily="34" charset="0"/>
                <a:cs typeface="Arial" panose="020B0604020202020204" pitchFamily="34" charset="0"/>
              </a:rPr>
              <a:t>This work is licensed under CC BY-NC-ND 4.0. To view a copy of this license, visit https://creativecommons.org/licenses/by-nc-nd/4.0/</a:t>
            </a:r>
            <a:endParaRPr lang="es-MX"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88641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BD0F28-CE4C-4A8F-4C70-2D7E1281B565}"/>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Construcción de Actividades Didácticas de Aprendizaje [ADA]</a:t>
            </a:r>
          </a:p>
        </p:txBody>
      </p:sp>
      <p:graphicFrame>
        <p:nvGraphicFramePr>
          <p:cNvPr id="4" name="Marcador de contenido 3">
            <a:extLst>
              <a:ext uri="{FF2B5EF4-FFF2-40B4-BE49-F238E27FC236}">
                <a16:creationId xmlns:a16="http://schemas.microsoft.com/office/drawing/2014/main" id="{03665A4F-0095-5067-21E2-52915B3EE4F6}"/>
              </a:ext>
            </a:extLst>
          </p:cNvPr>
          <p:cNvGraphicFramePr>
            <a:graphicFrameLocks noGrp="1"/>
          </p:cNvGraphicFramePr>
          <p:nvPr>
            <p:ph idx="1"/>
            <p:extLst>
              <p:ext uri="{D42A27DB-BD31-4B8C-83A1-F6EECF244321}">
                <p14:modId xmlns:p14="http://schemas.microsoft.com/office/powerpoint/2010/main" val="618193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4918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178D6D-FCCA-34DC-76DD-235A8CB75012}"/>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ADA 1 – Reporte de lectura y línea de tiempo.</a:t>
            </a:r>
          </a:p>
        </p:txBody>
      </p:sp>
      <p:graphicFrame>
        <p:nvGraphicFramePr>
          <p:cNvPr id="4" name="Marcador de contenido 3">
            <a:extLst>
              <a:ext uri="{FF2B5EF4-FFF2-40B4-BE49-F238E27FC236}">
                <a16:creationId xmlns:a16="http://schemas.microsoft.com/office/drawing/2014/main" id="{7696A89E-E533-7840-5EAC-8D01DDA0F00E}"/>
              </a:ext>
            </a:extLst>
          </p:cNvPr>
          <p:cNvGraphicFramePr>
            <a:graphicFrameLocks noGrp="1"/>
          </p:cNvGraphicFramePr>
          <p:nvPr>
            <p:ph idx="1"/>
            <p:extLst>
              <p:ext uri="{D42A27DB-BD31-4B8C-83A1-F6EECF244321}">
                <p14:modId xmlns:p14="http://schemas.microsoft.com/office/powerpoint/2010/main" val="89834689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77855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3AA173-B72D-285F-B214-2FA7EC062C6A}"/>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ADA 2 – Representación crítica de una práctica educativa</a:t>
            </a:r>
          </a:p>
        </p:txBody>
      </p:sp>
      <p:graphicFrame>
        <p:nvGraphicFramePr>
          <p:cNvPr id="4" name="Marcador de contenido 3">
            <a:extLst>
              <a:ext uri="{FF2B5EF4-FFF2-40B4-BE49-F238E27FC236}">
                <a16:creationId xmlns:a16="http://schemas.microsoft.com/office/drawing/2014/main" id="{720EE5C7-AFA4-59BA-B113-3B15849946FE}"/>
              </a:ext>
            </a:extLst>
          </p:cNvPr>
          <p:cNvGraphicFramePr>
            <a:graphicFrameLocks noGrp="1"/>
          </p:cNvGraphicFramePr>
          <p:nvPr>
            <p:ph idx="1"/>
            <p:extLst>
              <p:ext uri="{D42A27DB-BD31-4B8C-83A1-F6EECF244321}">
                <p14:modId xmlns:p14="http://schemas.microsoft.com/office/powerpoint/2010/main" val="48384944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81090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0008B3-B920-9876-5593-5D3BED96C61F}"/>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ADA 3 – Ciclo detallado de investigación-acción</a:t>
            </a:r>
          </a:p>
        </p:txBody>
      </p:sp>
      <p:graphicFrame>
        <p:nvGraphicFramePr>
          <p:cNvPr id="4" name="Marcador de contenido 3">
            <a:extLst>
              <a:ext uri="{FF2B5EF4-FFF2-40B4-BE49-F238E27FC236}">
                <a16:creationId xmlns:a16="http://schemas.microsoft.com/office/drawing/2014/main" id="{9050B397-42C9-9981-F042-216392156018}"/>
              </a:ext>
            </a:extLst>
          </p:cNvPr>
          <p:cNvGraphicFramePr>
            <a:graphicFrameLocks noGrp="1"/>
          </p:cNvGraphicFramePr>
          <p:nvPr>
            <p:ph idx="1"/>
            <p:extLst>
              <p:ext uri="{D42A27DB-BD31-4B8C-83A1-F6EECF244321}">
                <p14:modId xmlns:p14="http://schemas.microsoft.com/office/powerpoint/2010/main" val="386207627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50871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0F5FC7-E78E-A3E8-8C5B-7E3C849BFBB9}"/>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ADA 4 – Diagrama visual del ciclo IAP.</a:t>
            </a:r>
            <a:br>
              <a:rPr lang="es-MX" dirty="0"/>
            </a:br>
            <a:endParaRPr lang="es-MX" dirty="0"/>
          </a:p>
        </p:txBody>
      </p:sp>
      <p:graphicFrame>
        <p:nvGraphicFramePr>
          <p:cNvPr id="4" name="Marcador de contenido 3">
            <a:extLst>
              <a:ext uri="{FF2B5EF4-FFF2-40B4-BE49-F238E27FC236}">
                <a16:creationId xmlns:a16="http://schemas.microsoft.com/office/drawing/2014/main" id="{99D7087C-B500-2913-922C-B152366030A0}"/>
              </a:ext>
            </a:extLst>
          </p:cNvPr>
          <p:cNvGraphicFramePr>
            <a:graphicFrameLocks noGrp="1"/>
          </p:cNvGraphicFramePr>
          <p:nvPr>
            <p:ph idx="1"/>
            <p:extLst>
              <p:ext uri="{D42A27DB-BD31-4B8C-83A1-F6EECF244321}">
                <p14:modId xmlns:p14="http://schemas.microsoft.com/office/powerpoint/2010/main" val="219802100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41414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66F87B-3BAC-F0A3-BE84-5CA9D121E958}"/>
              </a:ext>
            </a:extLst>
          </p:cNvPr>
          <p:cNvSpPr>
            <a:spLocks noGrp="1"/>
          </p:cNvSpPr>
          <p:nvPr>
            <p:ph type="title"/>
          </p:nvPr>
        </p:nvSpPr>
        <p:spPr/>
        <p:txBody>
          <a:bodyPr>
            <a:normAutofit/>
          </a:bodyPr>
          <a:lstStyle/>
          <a:p>
            <a:r>
              <a:rPr lang="es-MX" dirty="0">
                <a:latin typeface="Arial" panose="020B0604020202020204" pitchFamily="34" charset="0"/>
                <a:cs typeface="Arial" panose="020B0604020202020204" pitchFamily="34" charset="0"/>
              </a:rPr>
              <a:t>ADA 5 – Bitácora de Observación Crítica Participativa.</a:t>
            </a:r>
          </a:p>
        </p:txBody>
      </p:sp>
      <p:graphicFrame>
        <p:nvGraphicFramePr>
          <p:cNvPr id="4" name="Marcador de contenido 3">
            <a:extLst>
              <a:ext uri="{FF2B5EF4-FFF2-40B4-BE49-F238E27FC236}">
                <a16:creationId xmlns:a16="http://schemas.microsoft.com/office/drawing/2014/main" id="{AFFAAB88-9A13-91BC-9469-77437C276186}"/>
              </a:ext>
            </a:extLst>
          </p:cNvPr>
          <p:cNvGraphicFramePr>
            <a:graphicFrameLocks noGrp="1"/>
          </p:cNvGraphicFramePr>
          <p:nvPr>
            <p:ph idx="1"/>
            <p:extLst>
              <p:ext uri="{D42A27DB-BD31-4B8C-83A1-F6EECF244321}">
                <p14:modId xmlns:p14="http://schemas.microsoft.com/office/powerpoint/2010/main" val="277362352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97151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AD2A61-65AB-8B55-107B-E422471FA6A1}"/>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ADA 6 – Análisis de Datos y Categorización Temática</a:t>
            </a:r>
          </a:p>
        </p:txBody>
      </p:sp>
      <p:graphicFrame>
        <p:nvGraphicFramePr>
          <p:cNvPr id="4" name="Marcador de contenido 3">
            <a:extLst>
              <a:ext uri="{FF2B5EF4-FFF2-40B4-BE49-F238E27FC236}">
                <a16:creationId xmlns:a16="http://schemas.microsoft.com/office/drawing/2014/main" id="{79DA3421-BEF2-8A1C-C748-469242EA2542}"/>
              </a:ext>
            </a:extLst>
          </p:cNvPr>
          <p:cNvGraphicFramePr>
            <a:graphicFrameLocks noGrp="1"/>
          </p:cNvGraphicFramePr>
          <p:nvPr>
            <p:ph idx="1"/>
            <p:extLst>
              <p:ext uri="{D42A27DB-BD31-4B8C-83A1-F6EECF244321}">
                <p14:modId xmlns:p14="http://schemas.microsoft.com/office/powerpoint/2010/main" val="48340533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124760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ECE075-0422-B54F-544A-02858C44F36E}"/>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ADA 8 – Ensayo Crítico.</a:t>
            </a:r>
            <a:br>
              <a:rPr lang="es-MX" dirty="0">
                <a:latin typeface="Arial" panose="020B0604020202020204" pitchFamily="34" charset="0"/>
                <a:cs typeface="Arial" panose="020B0604020202020204" pitchFamily="34" charset="0"/>
              </a:rPr>
            </a:br>
            <a:endParaRPr lang="es-MX" dirty="0">
              <a:latin typeface="Arial" panose="020B0604020202020204" pitchFamily="34" charset="0"/>
              <a:cs typeface="Arial" panose="020B0604020202020204" pitchFamily="34" charset="0"/>
            </a:endParaRPr>
          </a:p>
        </p:txBody>
      </p:sp>
      <p:graphicFrame>
        <p:nvGraphicFramePr>
          <p:cNvPr id="4" name="Marcador de contenido 3">
            <a:extLst>
              <a:ext uri="{FF2B5EF4-FFF2-40B4-BE49-F238E27FC236}">
                <a16:creationId xmlns:a16="http://schemas.microsoft.com/office/drawing/2014/main" id="{014D8DBB-E62C-C2E9-7379-C1BA6AA80E6C}"/>
              </a:ext>
            </a:extLst>
          </p:cNvPr>
          <p:cNvGraphicFramePr>
            <a:graphicFrameLocks noGrp="1"/>
          </p:cNvGraphicFramePr>
          <p:nvPr>
            <p:ph idx="1"/>
            <p:extLst>
              <p:ext uri="{D42A27DB-BD31-4B8C-83A1-F6EECF244321}">
                <p14:modId xmlns:p14="http://schemas.microsoft.com/office/powerpoint/2010/main" val="378418051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2306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FEA4EA-8DF7-293A-8717-8B50A69417C9}"/>
              </a:ext>
            </a:extLst>
          </p:cNvPr>
          <p:cNvSpPr>
            <a:spLocks noGrp="1"/>
          </p:cNvSpPr>
          <p:nvPr>
            <p:ph type="title"/>
          </p:nvPr>
        </p:nvSpPr>
        <p:spPr/>
        <p:txBody>
          <a:bodyPr>
            <a:normAutofit/>
          </a:bodyPr>
          <a:lstStyle/>
          <a:p>
            <a:r>
              <a:rPr lang="es-MX" dirty="0">
                <a:latin typeface="Arial" panose="020B0604020202020204" pitchFamily="34" charset="0"/>
                <a:cs typeface="Arial" panose="020B0604020202020204" pitchFamily="34" charset="0"/>
              </a:rPr>
              <a:t>ADA 9 – Diseño de Diapositivas.</a:t>
            </a:r>
            <a:br>
              <a:rPr lang="es-MX" b="1" dirty="0"/>
            </a:br>
            <a:endParaRPr lang="es-MX" dirty="0"/>
          </a:p>
        </p:txBody>
      </p:sp>
      <p:graphicFrame>
        <p:nvGraphicFramePr>
          <p:cNvPr id="4" name="Marcador de contenido 3">
            <a:extLst>
              <a:ext uri="{FF2B5EF4-FFF2-40B4-BE49-F238E27FC236}">
                <a16:creationId xmlns:a16="http://schemas.microsoft.com/office/drawing/2014/main" id="{92ED671D-8D85-6932-5C5A-F6B47201452B}"/>
              </a:ext>
            </a:extLst>
          </p:cNvPr>
          <p:cNvGraphicFramePr>
            <a:graphicFrameLocks noGrp="1"/>
          </p:cNvGraphicFramePr>
          <p:nvPr>
            <p:ph idx="1"/>
            <p:extLst>
              <p:ext uri="{D42A27DB-BD31-4B8C-83A1-F6EECF244321}">
                <p14:modId xmlns:p14="http://schemas.microsoft.com/office/powerpoint/2010/main" val="168832881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907423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705A00-D166-00B3-8F58-4D9E0359274F}"/>
              </a:ext>
            </a:extLst>
          </p:cNvPr>
          <p:cNvSpPr>
            <a:spLocks noGrp="1"/>
          </p:cNvSpPr>
          <p:nvPr>
            <p:ph type="title"/>
          </p:nvPr>
        </p:nvSpPr>
        <p:spPr/>
        <p:txBody>
          <a:bodyPr/>
          <a:lstStyle/>
          <a:p>
            <a:r>
              <a:rPr lang="pt-BR" dirty="0">
                <a:latin typeface="Arial" panose="020B0604020202020204" pitchFamily="34" charset="0"/>
                <a:cs typeface="Arial" panose="020B0604020202020204" pitchFamily="34" charset="0"/>
              </a:rPr>
              <a:t>ADA 10 – </a:t>
            </a:r>
            <a:r>
              <a:rPr lang="pt-BR" dirty="0" err="1">
                <a:latin typeface="Arial" panose="020B0604020202020204" pitchFamily="34" charset="0"/>
                <a:cs typeface="Arial" panose="020B0604020202020204" pitchFamily="34" charset="0"/>
              </a:rPr>
              <a:t>Portafolio</a:t>
            </a:r>
            <a:r>
              <a:rPr lang="pt-BR" dirty="0">
                <a:latin typeface="Arial" panose="020B0604020202020204" pitchFamily="34" charset="0"/>
                <a:cs typeface="Arial" panose="020B0604020202020204" pitchFamily="34" charset="0"/>
              </a:rPr>
              <a:t> de evidencias.</a:t>
            </a:r>
            <a:endParaRPr lang="es-MX" dirty="0">
              <a:latin typeface="Arial" panose="020B0604020202020204" pitchFamily="34" charset="0"/>
              <a:cs typeface="Arial" panose="020B0604020202020204" pitchFamily="34" charset="0"/>
            </a:endParaRPr>
          </a:p>
        </p:txBody>
      </p:sp>
      <p:graphicFrame>
        <p:nvGraphicFramePr>
          <p:cNvPr id="4" name="Marcador de contenido 3">
            <a:extLst>
              <a:ext uri="{FF2B5EF4-FFF2-40B4-BE49-F238E27FC236}">
                <a16:creationId xmlns:a16="http://schemas.microsoft.com/office/drawing/2014/main" id="{46555999-088F-1BF8-CF9C-F70E2BD4BDB3}"/>
              </a:ext>
            </a:extLst>
          </p:cNvPr>
          <p:cNvGraphicFramePr>
            <a:graphicFrameLocks noGrp="1"/>
          </p:cNvGraphicFramePr>
          <p:nvPr>
            <p:ph idx="1"/>
            <p:extLst>
              <p:ext uri="{D42A27DB-BD31-4B8C-83A1-F6EECF244321}">
                <p14:modId xmlns:p14="http://schemas.microsoft.com/office/powerpoint/2010/main" val="33566914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6190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F176D6C-FAB4-93BB-1809-A163DB56AAA5}"/>
              </a:ext>
            </a:extLst>
          </p:cNvPr>
          <p:cNvSpPr>
            <a:spLocks noGrp="1"/>
          </p:cNvSpPr>
          <p:nvPr>
            <p:ph idx="1"/>
          </p:nvPr>
        </p:nvSpPr>
        <p:spPr>
          <a:xfrm>
            <a:off x="838200" y="786581"/>
            <a:ext cx="10515600" cy="5390382"/>
          </a:xfrm>
        </p:spPr>
        <p:txBody>
          <a:bodyPr numCol="2" spcCol="360000">
            <a:normAutofit fontScale="25000" lnSpcReduction="20000"/>
          </a:bodyPr>
          <a:lstStyle/>
          <a:p>
            <a:pPr marL="0" lvl="0" indent="0" algn="just" eaLnBrk="0" fontAlgn="base" hangingPunct="0">
              <a:lnSpc>
                <a:spcPct val="170000"/>
              </a:lnSpc>
              <a:spcBef>
                <a:spcPct val="0"/>
              </a:spcBef>
              <a:spcAft>
                <a:spcPct val="0"/>
              </a:spcAft>
              <a:buNone/>
            </a:pPr>
            <a:r>
              <a:rPr lang="es-MX" altLang="es-MX" sz="4800" b="1" dirty="0">
                <a:latin typeface="Arial" panose="020B0604020202020204" pitchFamily="34" charset="0"/>
                <a:cs typeface="Arial" panose="020B0604020202020204" pitchFamily="34" charset="0"/>
              </a:rPr>
              <a:t>Resumen</a:t>
            </a:r>
          </a:p>
          <a:p>
            <a:pPr marL="0" lvl="0" indent="0" algn="just" eaLnBrk="0" fontAlgn="base" hangingPunct="0">
              <a:lnSpc>
                <a:spcPct val="170000"/>
              </a:lnSpc>
              <a:spcBef>
                <a:spcPct val="0"/>
              </a:spcBef>
              <a:spcAft>
                <a:spcPct val="0"/>
              </a:spcAft>
              <a:buNone/>
            </a:pPr>
            <a:r>
              <a:rPr lang="es-MX" altLang="es-MX" sz="4800" dirty="0">
                <a:latin typeface="Arial" panose="020B0604020202020204" pitchFamily="34" charset="0"/>
                <a:cs typeface="Arial" panose="020B0604020202020204" pitchFamily="34" charset="0"/>
              </a:rPr>
              <a:t>La asignatura </a:t>
            </a:r>
            <a:r>
              <a:rPr lang="es-MX" altLang="es-MX" sz="4800" i="1" dirty="0">
                <a:latin typeface="Arial" panose="020B0604020202020204" pitchFamily="34" charset="0"/>
                <a:cs typeface="Arial" panose="020B0604020202020204" pitchFamily="34" charset="0"/>
              </a:rPr>
              <a:t>Investigación-acción en el aula</a:t>
            </a:r>
            <a:r>
              <a:rPr lang="es-MX" altLang="es-MX" sz="4800" dirty="0">
                <a:latin typeface="Arial" panose="020B0604020202020204" pitchFamily="34" charset="0"/>
                <a:cs typeface="Arial" panose="020B0604020202020204" pitchFamily="34" charset="0"/>
              </a:rPr>
              <a:t> fue diseñada para la Maestría en Investigación Educativa, integrada al Sistema Nacional de Posgrado de la Secretaría de Ciencia, Humanidades, Tecnología e Innovación, con el propósito de fortalecer la formación de docentes-investigadores críticos y reflexivos. El curso adopta el enfoque de Investigación-Acción Participativa Crítica (IAPC), estructurado en ciclos sistemáticos de diagnóstico, planificación, acción, observación y reflexión, apoyados en Actividades Didácticas de Aprendizaje (ADA), bitácoras de observación, análisis cualitativo y trabajo colaborativo. La implementación del programa favorece el desarrollo de competencias metodológicas, éticas y relacionales, al articular teoría y práctica situada, promover la toma de decisiones informada y generar acciones transformadoras en contextos educativos reales. La asignatura contribuye a la profesionalización docente al consolidar una práctica investigativa reflexiva, democrática y orientada a la mejora continua, alineada con los estándares de calidad del posgrado nacional y las demandas contemporáneas de la investigación educativa </a:t>
            </a:r>
          </a:p>
          <a:p>
            <a:pPr marL="0" lvl="0" indent="0" algn="just" eaLnBrk="0" fontAlgn="base" hangingPunct="0">
              <a:lnSpc>
                <a:spcPct val="170000"/>
              </a:lnSpc>
              <a:spcBef>
                <a:spcPct val="0"/>
              </a:spcBef>
              <a:spcAft>
                <a:spcPct val="0"/>
              </a:spcAft>
              <a:buNone/>
            </a:pPr>
            <a:r>
              <a:rPr lang="es-MX" altLang="es-MX" sz="4800" b="1" dirty="0">
                <a:latin typeface="Arial" panose="020B0604020202020204" pitchFamily="34" charset="0"/>
                <a:cs typeface="Arial" panose="020B0604020202020204" pitchFamily="34" charset="0"/>
              </a:rPr>
              <a:t>Palabras clave:</a:t>
            </a:r>
            <a:r>
              <a:rPr lang="es-MX" altLang="es-MX" sz="4800" dirty="0">
                <a:latin typeface="Arial" panose="020B0604020202020204" pitchFamily="34" charset="0"/>
                <a:cs typeface="Arial" panose="020B0604020202020204" pitchFamily="34" charset="0"/>
              </a:rPr>
              <a:t> investigación-acción; práctica docente; posgrado educativo; transformación educativa; reflexión crítica.</a:t>
            </a:r>
          </a:p>
          <a:p>
            <a:pPr marL="0" lvl="0" indent="0" algn="just" eaLnBrk="0" fontAlgn="base" hangingPunct="0">
              <a:lnSpc>
                <a:spcPct val="170000"/>
              </a:lnSpc>
              <a:spcBef>
                <a:spcPct val="0"/>
              </a:spcBef>
              <a:spcAft>
                <a:spcPct val="0"/>
              </a:spcAft>
              <a:buNone/>
            </a:pPr>
            <a:r>
              <a:rPr lang="en-US" sz="4800" b="1" dirty="0">
                <a:latin typeface="Arial" panose="020B0604020202020204" pitchFamily="34" charset="0"/>
                <a:cs typeface="Arial" panose="020B0604020202020204" pitchFamily="34" charset="0"/>
              </a:rPr>
              <a:t>Abstract</a:t>
            </a:r>
          </a:p>
          <a:p>
            <a:pPr marL="0" lvl="0" indent="0" algn="just" eaLnBrk="0" fontAlgn="base" hangingPunct="0">
              <a:lnSpc>
                <a:spcPct val="170000"/>
              </a:lnSpc>
              <a:spcBef>
                <a:spcPct val="0"/>
              </a:spcBef>
              <a:spcAft>
                <a:spcPct val="0"/>
              </a:spcAft>
              <a:buNone/>
            </a:pPr>
            <a:r>
              <a:rPr lang="en-US" sz="4800" dirty="0">
                <a:latin typeface="Arial" panose="020B0604020202020204" pitchFamily="34" charset="0"/>
                <a:cs typeface="Arial" panose="020B0604020202020204" pitchFamily="34" charset="0"/>
              </a:rPr>
              <a:t> The assignment of </a:t>
            </a:r>
            <a:r>
              <a:rPr lang="en-US" sz="4800" dirty="0" err="1">
                <a:latin typeface="Arial" panose="020B0604020202020204" pitchFamily="34" charset="0"/>
                <a:cs typeface="Arial" panose="020B0604020202020204" pitchFamily="34" charset="0"/>
              </a:rPr>
              <a:t>Investigación</a:t>
            </a:r>
            <a:r>
              <a:rPr lang="en-US" sz="4800" dirty="0">
                <a:latin typeface="Arial" panose="020B0604020202020204" pitchFamily="34" charset="0"/>
                <a:cs typeface="Arial" panose="020B0604020202020204" pitchFamily="34" charset="0"/>
              </a:rPr>
              <a:t>-action </a:t>
            </a:r>
            <a:r>
              <a:rPr lang="en-US" sz="4800" dirty="0" err="1">
                <a:latin typeface="Arial" panose="020B0604020202020204" pitchFamily="34" charset="0"/>
                <a:cs typeface="Arial" panose="020B0604020202020204" pitchFamily="34" charset="0"/>
              </a:rPr>
              <a:t>en</a:t>
            </a:r>
            <a:r>
              <a:rPr lang="en-US" sz="4800" dirty="0">
                <a:latin typeface="Arial" panose="020B0604020202020204" pitchFamily="34" charset="0"/>
                <a:cs typeface="Arial" panose="020B0604020202020204" pitchFamily="34" charset="0"/>
              </a:rPr>
              <a:t> </a:t>
            </a:r>
            <a:r>
              <a:rPr lang="en-US" sz="4800" dirty="0" err="1">
                <a:latin typeface="Arial" panose="020B0604020202020204" pitchFamily="34" charset="0"/>
                <a:cs typeface="Arial" panose="020B0604020202020204" pitchFamily="34" charset="0"/>
              </a:rPr>
              <a:t>el</a:t>
            </a:r>
            <a:r>
              <a:rPr lang="en-US" sz="4800" dirty="0">
                <a:latin typeface="Arial" panose="020B0604020202020204" pitchFamily="34" charset="0"/>
                <a:cs typeface="Arial" panose="020B0604020202020204" pitchFamily="34" charset="0"/>
              </a:rPr>
              <a:t> aula was designed by the Maestría </a:t>
            </a:r>
            <a:r>
              <a:rPr lang="en-US" sz="4800" dirty="0" err="1">
                <a:latin typeface="Arial" panose="020B0604020202020204" pitchFamily="34" charset="0"/>
                <a:cs typeface="Arial" panose="020B0604020202020204" pitchFamily="34" charset="0"/>
              </a:rPr>
              <a:t>en</a:t>
            </a:r>
            <a:r>
              <a:rPr lang="en-US" sz="4800" dirty="0">
                <a:latin typeface="Arial" panose="020B0604020202020204" pitchFamily="34" charset="0"/>
                <a:cs typeface="Arial" panose="020B0604020202020204" pitchFamily="34" charset="0"/>
              </a:rPr>
              <a:t> </a:t>
            </a:r>
            <a:r>
              <a:rPr lang="en-US" sz="4800" dirty="0" err="1">
                <a:latin typeface="Arial" panose="020B0604020202020204" pitchFamily="34" charset="0"/>
                <a:cs typeface="Arial" panose="020B0604020202020204" pitchFamily="34" charset="0"/>
              </a:rPr>
              <a:t>Investigación</a:t>
            </a:r>
            <a:r>
              <a:rPr lang="en-US" sz="4800" dirty="0">
                <a:latin typeface="Arial" panose="020B0604020202020204" pitchFamily="34" charset="0"/>
                <a:cs typeface="Arial" panose="020B0604020202020204" pitchFamily="34" charset="0"/>
              </a:rPr>
              <a:t> </a:t>
            </a:r>
            <a:r>
              <a:rPr lang="en-US" sz="4800" dirty="0" err="1">
                <a:latin typeface="Arial" panose="020B0604020202020204" pitchFamily="34" charset="0"/>
                <a:cs typeface="Arial" panose="020B0604020202020204" pitchFamily="34" charset="0"/>
              </a:rPr>
              <a:t>Educativa</a:t>
            </a:r>
            <a:r>
              <a:rPr lang="en-US" sz="4800" dirty="0">
                <a:latin typeface="Arial" panose="020B0604020202020204" pitchFamily="34" charset="0"/>
                <a:cs typeface="Arial" panose="020B0604020202020204" pitchFamily="34" charset="0"/>
              </a:rPr>
              <a:t>, integrated into the Sistema Nacional de </a:t>
            </a:r>
            <a:r>
              <a:rPr lang="en-US" sz="4800" dirty="0" err="1">
                <a:latin typeface="Arial" panose="020B0604020202020204" pitchFamily="34" charset="0"/>
                <a:cs typeface="Arial" panose="020B0604020202020204" pitchFamily="34" charset="0"/>
              </a:rPr>
              <a:t>Posgrado</a:t>
            </a:r>
            <a:r>
              <a:rPr lang="en-US" sz="4800" dirty="0">
                <a:latin typeface="Arial" panose="020B0604020202020204" pitchFamily="34" charset="0"/>
                <a:cs typeface="Arial" panose="020B0604020202020204" pitchFamily="34" charset="0"/>
              </a:rPr>
              <a:t> de la </a:t>
            </a:r>
            <a:r>
              <a:rPr lang="en-US" sz="4800" dirty="0" err="1">
                <a:latin typeface="Arial" panose="020B0604020202020204" pitchFamily="34" charset="0"/>
                <a:cs typeface="Arial" panose="020B0604020202020204" pitchFamily="34" charset="0"/>
              </a:rPr>
              <a:t>Secretaría</a:t>
            </a:r>
            <a:r>
              <a:rPr lang="en-US" sz="4800" dirty="0">
                <a:latin typeface="Arial" panose="020B0604020202020204" pitchFamily="34" charset="0"/>
                <a:cs typeface="Arial" panose="020B0604020202020204" pitchFamily="34" charset="0"/>
              </a:rPr>
              <a:t> de Ciencia, </a:t>
            </a:r>
            <a:r>
              <a:rPr lang="en-US" sz="4800" dirty="0" err="1">
                <a:latin typeface="Arial" panose="020B0604020202020204" pitchFamily="34" charset="0"/>
                <a:cs typeface="Arial" panose="020B0604020202020204" pitchFamily="34" charset="0"/>
              </a:rPr>
              <a:t>Humanidades</a:t>
            </a:r>
            <a:r>
              <a:rPr lang="en-US" sz="4800" dirty="0">
                <a:latin typeface="Arial" panose="020B0604020202020204" pitchFamily="34" charset="0"/>
                <a:cs typeface="Arial" panose="020B0604020202020204" pitchFamily="34" charset="0"/>
              </a:rPr>
              <a:t>, </a:t>
            </a:r>
            <a:r>
              <a:rPr lang="en-US" sz="4800" dirty="0" err="1">
                <a:latin typeface="Arial" panose="020B0604020202020204" pitchFamily="34" charset="0"/>
                <a:cs typeface="Arial" panose="020B0604020202020204" pitchFamily="34" charset="0"/>
              </a:rPr>
              <a:t>Tecnología</a:t>
            </a:r>
            <a:r>
              <a:rPr lang="en-US" sz="4800" dirty="0">
                <a:latin typeface="Arial" panose="020B0604020202020204" pitchFamily="34" charset="0"/>
                <a:cs typeface="Arial" panose="020B0604020202020204" pitchFamily="34" charset="0"/>
              </a:rPr>
              <a:t> e </a:t>
            </a:r>
            <a:r>
              <a:rPr lang="en-US" sz="4800" dirty="0" err="1">
                <a:latin typeface="Arial" panose="020B0604020202020204" pitchFamily="34" charset="0"/>
                <a:cs typeface="Arial" panose="020B0604020202020204" pitchFamily="34" charset="0"/>
              </a:rPr>
              <a:t>Innovación</a:t>
            </a:r>
            <a:r>
              <a:rPr lang="en-US" sz="4800" dirty="0">
                <a:latin typeface="Arial" panose="020B0604020202020204" pitchFamily="34" charset="0"/>
                <a:cs typeface="Arial" panose="020B0604020202020204" pitchFamily="34" charset="0"/>
              </a:rPr>
              <a:t>, con </a:t>
            </a:r>
            <a:r>
              <a:rPr lang="en-US" sz="4800" dirty="0" err="1">
                <a:latin typeface="Arial" panose="020B0604020202020204" pitchFamily="34" charset="0"/>
                <a:cs typeface="Arial" panose="020B0604020202020204" pitchFamily="34" charset="0"/>
              </a:rPr>
              <a:t>el</a:t>
            </a:r>
            <a:r>
              <a:rPr lang="en-US" sz="4800" dirty="0">
                <a:latin typeface="Arial" panose="020B0604020202020204" pitchFamily="34" charset="0"/>
                <a:cs typeface="Arial" panose="020B0604020202020204" pitchFamily="34" charset="0"/>
              </a:rPr>
              <a:t> </a:t>
            </a:r>
            <a:r>
              <a:rPr lang="en-US" sz="4800" dirty="0" err="1">
                <a:latin typeface="Arial" panose="020B0604020202020204" pitchFamily="34" charset="0"/>
                <a:cs typeface="Arial" panose="020B0604020202020204" pitchFamily="34" charset="0"/>
              </a:rPr>
              <a:t>proposito</a:t>
            </a:r>
            <a:r>
              <a:rPr lang="en-US" sz="4800" dirty="0">
                <a:latin typeface="Arial" panose="020B0604020202020204" pitchFamily="34" charset="0"/>
                <a:cs typeface="Arial" panose="020B0604020202020204" pitchFamily="34" charset="0"/>
              </a:rPr>
              <a:t> de </a:t>
            </a:r>
            <a:r>
              <a:rPr lang="en-US" sz="4800" dirty="0" err="1">
                <a:latin typeface="Arial" panose="020B0604020202020204" pitchFamily="34" charset="0"/>
                <a:cs typeface="Arial" panose="020B0604020202020204" pitchFamily="34" charset="0"/>
              </a:rPr>
              <a:t>fortalecer</a:t>
            </a:r>
            <a:r>
              <a:rPr lang="en-US" sz="4800" dirty="0">
                <a:latin typeface="Arial" panose="020B0604020202020204" pitchFamily="34" charset="0"/>
                <a:cs typeface="Arial" panose="020B0604020202020204" pitchFamily="34" charset="0"/>
              </a:rPr>
              <a:t> la formation de </a:t>
            </a:r>
            <a:r>
              <a:rPr lang="en-US" sz="4800" dirty="0" err="1">
                <a:latin typeface="Arial" panose="020B0604020202020204" pitchFamily="34" charset="0"/>
                <a:cs typeface="Arial" panose="020B0604020202020204" pitchFamily="34" charset="0"/>
              </a:rPr>
              <a:t>docentes-investigadores</a:t>
            </a:r>
            <a:r>
              <a:rPr lang="en-US" sz="4800" dirty="0">
                <a:latin typeface="Arial" panose="020B0604020202020204" pitchFamily="34" charset="0"/>
                <a:cs typeface="Arial" panose="020B0604020202020204" pitchFamily="34" charset="0"/>
              </a:rPr>
              <a:t> </a:t>
            </a:r>
            <a:r>
              <a:rPr lang="en-US" sz="4800" dirty="0" err="1">
                <a:latin typeface="Arial" panose="020B0604020202020204" pitchFamily="34" charset="0"/>
                <a:cs typeface="Arial" panose="020B0604020202020204" pitchFamily="34" charset="0"/>
              </a:rPr>
              <a:t>críticos</a:t>
            </a:r>
            <a:r>
              <a:rPr lang="en-US" sz="4800" dirty="0">
                <a:latin typeface="Arial" panose="020B0604020202020204" pitchFamily="34" charset="0"/>
                <a:cs typeface="Arial" panose="020B0604020202020204" pitchFamily="34" charset="0"/>
              </a:rPr>
              <a:t> y </a:t>
            </a:r>
            <a:r>
              <a:rPr lang="en-US" sz="4800" dirty="0" err="1">
                <a:latin typeface="Arial" panose="020B0604020202020204" pitchFamily="34" charset="0"/>
                <a:cs typeface="Arial" panose="020B0604020202020204" pitchFamily="34" charset="0"/>
              </a:rPr>
              <a:t>reflexivos</a:t>
            </a:r>
            <a:r>
              <a:rPr lang="en-US" sz="4800" dirty="0">
                <a:latin typeface="Arial" panose="020B0604020202020204" pitchFamily="34" charset="0"/>
                <a:cs typeface="Arial" panose="020B0604020202020204" pitchFamily="34" charset="0"/>
              </a:rPr>
              <a:t>. The course adopted the start of Critical Participatory Action (IAPC), structured in diagnostic systems, planning, action, observation and reflection, based on learning activities (ADA), observational analysis, cultural analysis and work collaborative. The implementation of the program favors the development of methodological skills, ethics and relationships, the articulatory theory and practical situation, promotes the volume of informed decisions and generates transformative actions in real educational contexts. The signature contributes to educational professionalism to consolidate a reflexive, democratic and oriented investigative practice, aligned with the standards of national position and the contemporary demands of educational research. </a:t>
            </a:r>
          </a:p>
          <a:p>
            <a:pPr marL="0" lvl="0" indent="0" algn="just" eaLnBrk="0" fontAlgn="base" hangingPunct="0">
              <a:lnSpc>
                <a:spcPct val="170000"/>
              </a:lnSpc>
              <a:spcBef>
                <a:spcPct val="0"/>
              </a:spcBef>
              <a:spcAft>
                <a:spcPct val="0"/>
              </a:spcAft>
              <a:buNone/>
            </a:pPr>
            <a:r>
              <a:rPr lang="en-US" sz="4800" b="1" dirty="0">
                <a:latin typeface="Arial" panose="020B0604020202020204" pitchFamily="34" charset="0"/>
                <a:cs typeface="Arial" panose="020B0604020202020204" pitchFamily="34" charset="0"/>
              </a:rPr>
              <a:t>Keywords: </a:t>
            </a:r>
            <a:r>
              <a:rPr lang="en-US" sz="4800" dirty="0">
                <a:latin typeface="Arial" panose="020B0604020202020204" pitchFamily="34" charset="0"/>
                <a:cs typeface="Arial" panose="020B0604020202020204" pitchFamily="34" charset="0"/>
              </a:rPr>
              <a:t>investigation-action; educational practice; educational opportunity; educational transformation; critical reflection.</a:t>
            </a:r>
            <a:endParaRPr lang="es-MX" altLang="es-MX" sz="4800" dirty="0">
              <a:latin typeface="Arial" panose="020B0604020202020204" pitchFamily="34" charset="0"/>
              <a:cs typeface="Arial" panose="020B0604020202020204" pitchFamily="34" charset="0"/>
            </a:endParaRPr>
          </a:p>
          <a:p>
            <a:endParaRPr lang="es-MX" dirty="0"/>
          </a:p>
        </p:txBody>
      </p:sp>
    </p:spTree>
    <p:extLst>
      <p:ext uri="{BB962C8B-B14F-4D97-AF65-F5344CB8AC3E}">
        <p14:creationId xmlns:p14="http://schemas.microsoft.com/office/powerpoint/2010/main" val="14810599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2B0040-A116-5CE4-2391-0A6CA1FADE72}"/>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Estructura de aprendizaje </a:t>
            </a:r>
          </a:p>
        </p:txBody>
      </p:sp>
      <p:graphicFrame>
        <p:nvGraphicFramePr>
          <p:cNvPr id="4" name="Marcador de contenido 3">
            <a:extLst>
              <a:ext uri="{FF2B5EF4-FFF2-40B4-BE49-F238E27FC236}">
                <a16:creationId xmlns:a16="http://schemas.microsoft.com/office/drawing/2014/main" id="{451CF671-64E5-8FC4-1FB9-2C6BF7758F25}"/>
              </a:ext>
            </a:extLst>
          </p:cNvPr>
          <p:cNvGraphicFramePr>
            <a:graphicFrameLocks noGrp="1"/>
          </p:cNvGraphicFramePr>
          <p:nvPr>
            <p:ph idx="1"/>
            <p:extLst>
              <p:ext uri="{D42A27DB-BD31-4B8C-83A1-F6EECF244321}">
                <p14:modId xmlns:p14="http://schemas.microsoft.com/office/powerpoint/2010/main" val="402314977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755397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ítulo 1">
            <a:extLst>
              <a:ext uri="{FF2B5EF4-FFF2-40B4-BE49-F238E27FC236}">
                <a16:creationId xmlns:a16="http://schemas.microsoft.com/office/drawing/2014/main" id="{109D16E6-21BE-139E-EF3E-A83E3A2D18DC}"/>
              </a:ext>
            </a:extLst>
          </p:cNvPr>
          <p:cNvSpPr>
            <a:spLocks noGrp="1"/>
          </p:cNvSpPr>
          <p:nvPr>
            <p:ph type="title"/>
          </p:nvPr>
        </p:nvSpPr>
        <p:spPr>
          <a:xfrm>
            <a:off x="1371597" y="348865"/>
            <a:ext cx="10044023" cy="877729"/>
          </a:xfrm>
        </p:spPr>
        <p:txBody>
          <a:bodyPr anchor="ctr">
            <a:normAutofit/>
          </a:bodyPr>
          <a:lstStyle/>
          <a:p>
            <a:r>
              <a:rPr lang="es-MX" sz="4000">
                <a:solidFill>
                  <a:srgbClr val="FFFFFF"/>
                </a:solidFill>
                <a:latin typeface="Arial" panose="020B0604020202020204" pitchFamily="34" charset="0"/>
                <a:cs typeface="Arial" panose="020B0604020202020204" pitchFamily="34" charset="0"/>
              </a:rPr>
              <a:t>Preguntas del portafolio de evidencias </a:t>
            </a:r>
          </a:p>
        </p:txBody>
      </p:sp>
      <p:graphicFrame>
        <p:nvGraphicFramePr>
          <p:cNvPr id="4" name="Marcador de contenido 3">
            <a:extLst>
              <a:ext uri="{FF2B5EF4-FFF2-40B4-BE49-F238E27FC236}">
                <a16:creationId xmlns:a16="http://schemas.microsoft.com/office/drawing/2014/main" id="{5D343145-3E0F-7FCB-01D0-00F6BAD3DBBA}"/>
              </a:ext>
            </a:extLst>
          </p:cNvPr>
          <p:cNvGraphicFramePr>
            <a:graphicFrameLocks noGrp="1"/>
          </p:cNvGraphicFramePr>
          <p:nvPr>
            <p:ph idx="1"/>
            <p:extLst>
              <p:ext uri="{D42A27DB-BD31-4B8C-83A1-F6EECF244321}">
                <p14:modId xmlns:p14="http://schemas.microsoft.com/office/powerpoint/2010/main" val="2653463422"/>
              </p:ext>
            </p:extLst>
          </p:nvPr>
        </p:nvGraphicFramePr>
        <p:xfrm>
          <a:off x="1132875" y="2112579"/>
          <a:ext cx="9950192" cy="4192811"/>
        </p:xfrm>
        <a:graphic>
          <a:graphicData uri="http://schemas.openxmlformats.org/drawingml/2006/table">
            <a:tbl>
              <a:tblPr firstRow="1" firstCol="1" bandRow="1">
                <a:tableStyleId>{5C22544A-7EE6-4342-B048-85BDC9FD1C3A}</a:tableStyleId>
              </a:tblPr>
              <a:tblGrid>
                <a:gridCol w="9950192">
                  <a:extLst>
                    <a:ext uri="{9D8B030D-6E8A-4147-A177-3AD203B41FA5}">
                      <a16:colId xmlns:a16="http://schemas.microsoft.com/office/drawing/2014/main" val="565815171"/>
                    </a:ext>
                  </a:extLst>
                </a:gridCol>
              </a:tblGrid>
              <a:tr h="598973">
                <a:tc>
                  <a:txBody>
                    <a:bodyPr/>
                    <a:lstStyle/>
                    <a:p>
                      <a:pPr>
                        <a:lnSpc>
                          <a:spcPct val="115000"/>
                        </a:lnSpc>
                        <a:spcAft>
                          <a:spcPts val="1000"/>
                        </a:spcAft>
                        <a:buNone/>
                      </a:pP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Qué</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propósito</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tiene</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este</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ensayo</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en</a:t>
                      </a:r>
                      <a:r>
                        <a:rPr lang="en-US" sz="1100" dirty="0">
                          <a:effectLst/>
                          <a:latin typeface="Arial" panose="020B0604020202020204" pitchFamily="34" charset="0"/>
                          <a:cs typeface="Arial" panose="020B0604020202020204" pitchFamily="34" charset="0"/>
                        </a:rPr>
                        <a:t> mi </a:t>
                      </a:r>
                      <a:r>
                        <a:rPr lang="en-US" sz="1100" dirty="0" err="1">
                          <a:effectLst/>
                          <a:latin typeface="Arial" panose="020B0604020202020204" pitchFamily="34" charset="0"/>
                          <a:cs typeface="Arial" panose="020B0604020202020204" pitchFamily="34" charset="0"/>
                        </a:rPr>
                        <a:t>proceso</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formativo</a:t>
                      </a:r>
                      <a:r>
                        <a:rPr lang="en-US" sz="1100" dirty="0">
                          <a:effectLst/>
                          <a:latin typeface="Arial" panose="020B0604020202020204" pitchFamily="34" charset="0"/>
                          <a:cs typeface="Arial" panose="020B0604020202020204" pitchFamily="34" charset="0"/>
                        </a:rPr>
                        <a:t>?</a:t>
                      </a:r>
                      <a:br>
                        <a:rPr lang="en-US" sz="1100" dirty="0">
                          <a:effectLst/>
                          <a:latin typeface="Arial" panose="020B0604020202020204" pitchFamily="34" charset="0"/>
                          <a:cs typeface="Arial" panose="020B0604020202020204" pitchFamily="34" charset="0"/>
                        </a:rPr>
                      </a:b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Qué</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problemática</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educativa</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abordé</a:t>
                      </a:r>
                      <a:r>
                        <a:rPr lang="en-US" sz="1100" dirty="0">
                          <a:effectLst/>
                          <a:latin typeface="Arial" panose="020B0604020202020204" pitchFamily="34" charset="0"/>
                          <a:cs typeface="Arial" panose="020B0604020202020204" pitchFamily="34" charset="0"/>
                        </a:rPr>
                        <a:t> y </a:t>
                      </a:r>
                      <a:r>
                        <a:rPr lang="en-US" sz="1100" dirty="0" err="1">
                          <a:effectLst/>
                          <a:latin typeface="Arial" panose="020B0604020202020204" pitchFamily="34" charset="0"/>
                          <a:cs typeface="Arial" panose="020B0604020202020204" pitchFamily="34" charset="0"/>
                        </a:rPr>
                        <a:t>por</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qué</a:t>
                      </a:r>
                      <a:r>
                        <a:rPr lang="en-US" sz="1100" dirty="0">
                          <a:effectLst/>
                          <a:latin typeface="Arial" panose="020B0604020202020204" pitchFamily="34" charset="0"/>
                          <a:cs typeface="Arial" panose="020B0604020202020204" pitchFamily="34" charset="0"/>
                        </a:rPr>
                        <a:t> es </a:t>
                      </a:r>
                      <a:r>
                        <a:rPr lang="en-US" sz="1100" dirty="0" err="1">
                          <a:effectLst/>
                          <a:latin typeface="Arial" panose="020B0604020202020204" pitchFamily="34" charset="0"/>
                          <a:cs typeface="Arial" panose="020B0604020202020204" pitchFamily="34" charset="0"/>
                        </a:rPr>
                        <a:t>relevante</a:t>
                      </a:r>
                      <a:r>
                        <a:rPr lang="en-US" sz="1100" dirty="0">
                          <a:effectLst/>
                          <a:latin typeface="Arial" panose="020B0604020202020204" pitchFamily="34" charset="0"/>
                          <a:cs typeface="Arial" panose="020B0604020202020204" pitchFamily="34" charset="0"/>
                        </a:rPr>
                        <a:t>?</a:t>
                      </a:r>
                      <a:br>
                        <a:rPr lang="en-US" sz="1100" dirty="0">
                          <a:effectLst/>
                          <a:latin typeface="Arial" panose="020B0604020202020204" pitchFamily="34" charset="0"/>
                          <a:cs typeface="Arial" panose="020B0604020202020204" pitchFamily="34" charset="0"/>
                        </a:rPr>
                      </a:b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Cómo</a:t>
                      </a:r>
                      <a:r>
                        <a:rPr lang="en-US" sz="1100" dirty="0">
                          <a:effectLst/>
                          <a:latin typeface="Arial" panose="020B0604020202020204" pitchFamily="34" charset="0"/>
                          <a:cs typeface="Arial" panose="020B0604020202020204" pitchFamily="34" charset="0"/>
                        </a:rPr>
                        <a:t> se </a:t>
                      </a:r>
                      <a:r>
                        <a:rPr lang="en-US" sz="1100" dirty="0" err="1">
                          <a:effectLst/>
                          <a:latin typeface="Arial" panose="020B0604020202020204" pitchFamily="34" charset="0"/>
                          <a:cs typeface="Arial" panose="020B0604020202020204" pitchFamily="34" charset="0"/>
                        </a:rPr>
                        <a:t>relaciona</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el</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ensayo</a:t>
                      </a:r>
                      <a:r>
                        <a:rPr lang="en-US" sz="1100" dirty="0">
                          <a:effectLst/>
                          <a:latin typeface="Arial" panose="020B0604020202020204" pitchFamily="34" charset="0"/>
                          <a:cs typeface="Arial" panose="020B0604020202020204" pitchFamily="34" charset="0"/>
                        </a:rPr>
                        <a:t> con la IAPC?</a:t>
                      </a:r>
                      <a:endParaRPr lang="es-MX" sz="1100" dirty="0">
                        <a:effectLst/>
                        <a:latin typeface="Arial" panose="020B0604020202020204" pitchFamily="34" charset="0"/>
                        <a:ea typeface="Calibri" panose="020F0502020204030204" pitchFamily="34" charset="0"/>
                        <a:cs typeface="Arial" panose="020B0604020202020204" pitchFamily="34" charset="0"/>
                      </a:endParaRPr>
                    </a:p>
                  </a:txBody>
                  <a:tcPr marL="68628" marR="180467" marT="0" marB="0"/>
                </a:tc>
                <a:extLst>
                  <a:ext uri="{0D108BD9-81ED-4DB2-BD59-A6C34878D82A}">
                    <a16:rowId xmlns:a16="http://schemas.microsoft.com/office/drawing/2014/main" val="1082261535"/>
                  </a:ext>
                </a:extLst>
              </a:tr>
              <a:tr h="598973">
                <a:tc>
                  <a:txBody>
                    <a:bodyPr/>
                    <a:lstStyle/>
                    <a:p>
                      <a:pPr>
                        <a:lnSpc>
                          <a:spcPct val="115000"/>
                        </a:lnSpc>
                        <a:spcAft>
                          <a:spcPts val="1000"/>
                        </a:spcAft>
                        <a:buNone/>
                      </a:pPr>
                      <a:r>
                        <a:rPr lang="en-US" sz="1100" dirty="0">
                          <a:effectLst/>
                          <a:latin typeface="Arial" panose="020B0604020202020204" pitchFamily="34" charset="0"/>
                          <a:cs typeface="Arial" panose="020B0604020202020204" pitchFamily="34" charset="0"/>
                        </a:rPr>
                        <a:t>¿</a:t>
                      </a:r>
                      <a:r>
                        <a:rPr lang="en-US" sz="1100" dirty="0" err="1">
                          <a:effectLst/>
                          <a:latin typeface="Arial" panose="020B0604020202020204" pitchFamily="34" charset="0"/>
                          <a:cs typeface="Arial" panose="020B0604020202020204" pitchFamily="34" charset="0"/>
                        </a:rPr>
                        <a:t>Qué</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conceptos</a:t>
                      </a:r>
                      <a:r>
                        <a:rPr lang="en-US" sz="1100" dirty="0">
                          <a:effectLst/>
                          <a:latin typeface="Arial" panose="020B0604020202020204" pitchFamily="34" charset="0"/>
                          <a:cs typeface="Arial" panose="020B0604020202020204" pitchFamily="34" charset="0"/>
                        </a:rPr>
                        <a:t> clave </a:t>
                      </a:r>
                      <a:r>
                        <a:rPr lang="en-US" sz="1100" dirty="0" err="1">
                          <a:effectLst/>
                          <a:latin typeface="Arial" panose="020B0604020202020204" pitchFamily="34" charset="0"/>
                          <a:cs typeface="Arial" panose="020B0604020202020204" pitchFamily="34" charset="0"/>
                        </a:rPr>
                        <a:t>guiaron</a:t>
                      </a:r>
                      <a:r>
                        <a:rPr lang="en-US" sz="1100" dirty="0">
                          <a:effectLst/>
                          <a:latin typeface="Arial" panose="020B0604020202020204" pitchFamily="34" charset="0"/>
                          <a:cs typeface="Arial" panose="020B0604020202020204" pitchFamily="34" charset="0"/>
                        </a:rPr>
                        <a:t> mi </a:t>
                      </a:r>
                      <a:r>
                        <a:rPr lang="en-US" sz="1100" dirty="0" err="1">
                          <a:effectLst/>
                          <a:latin typeface="Arial" panose="020B0604020202020204" pitchFamily="34" charset="0"/>
                          <a:cs typeface="Arial" panose="020B0604020202020204" pitchFamily="34" charset="0"/>
                        </a:rPr>
                        <a:t>proceso</a:t>
                      </a:r>
                      <a:r>
                        <a:rPr lang="en-US" sz="1100" dirty="0">
                          <a:effectLst/>
                          <a:latin typeface="Arial" panose="020B0604020202020204" pitchFamily="34" charset="0"/>
                          <a:cs typeface="Arial" panose="020B0604020202020204" pitchFamily="34" charset="0"/>
                        </a:rPr>
                        <a:t>?</a:t>
                      </a:r>
                      <a:br>
                        <a:rPr lang="en-US" sz="1100" dirty="0">
                          <a:effectLst/>
                          <a:latin typeface="Arial" panose="020B0604020202020204" pitchFamily="34" charset="0"/>
                          <a:cs typeface="Arial" panose="020B0604020202020204" pitchFamily="34" charset="0"/>
                        </a:rPr>
                      </a:b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Cómo</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los</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interpreto</a:t>
                      </a:r>
                      <a:r>
                        <a:rPr lang="en-US" sz="1100" dirty="0">
                          <a:effectLst/>
                          <a:latin typeface="Arial" panose="020B0604020202020204" pitchFamily="34" charset="0"/>
                          <a:cs typeface="Arial" panose="020B0604020202020204" pitchFamily="34" charset="0"/>
                        </a:rPr>
                        <a:t> a </a:t>
                      </a:r>
                      <a:r>
                        <a:rPr lang="en-US" sz="1100" dirty="0" err="1">
                          <a:effectLst/>
                          <a:latin typeface="Arial" panose="020B0604020202020204" pitchFamily="34" charset="0"/>
                          <a:cs typeface="Arial" panose="020B0604020202020204" pitchFamily="34" charset="0"/>
                        </a:rPr>
                        <a:t>partir</a:t>
                      </a:r>
                      <a:r>
                        <a:rPr lang="en-US" sz="1100" dirty="0">
                          <a:effectLst/>
                          <a:latin typeface="Arial" panose="020B0604020202020204" pitchFamily="34" charset="0"/>
                          <a:cs typeface="Arial" panose="020B0604020202020204" pitchFamily="34" charset="0"/>
                        </a:rPr>
                        <a:t> de las </a:t>
                      </a:r>
                      <a:r>
                        <a:rPr lang="en-US" sz="1100" dirty="0" err="1">
                          <a:effectLst/>
                          <a:latin typeface="Arial" panose="020B0604020202020204" pitchFamily="34" charset="0"/>
                          <a:cs typeface="Arial" panose="020B0604020202020204" pitchFamily="34" charset="0"/>
                        </a:rPr>
                        <a:t>lecturas</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realizadas</a:t>
                      </a:r>
                      <a:r>
                        <a:rPr lang="en-US" sz="1100" dirty="0">
                          <a:effectLst/>
                          <a:latin typeface="Arial" panose="020B0604020202020204" pitchFamily="34" charset="0"/>
                          <a:cs typeface="Arial" panose="020B0604020202020204" pitchFamily="34" charset="0"/>
                        </a:rPr>
                        <a:t>?</a:t>
                      </a:r>
                      <a:br>
                        <a:rPr lang="en-US" sz="1100" dirty="0">
                          <a:effectLst/>
                          <a:latin typeface="Arial" panose="020B0604020202020204" pitchFamily="34" charset="0"/>
                          <a:cs typeface="Arial" panose="020B0604020202020204" pitchFamily="34" charset="0"/>
                        </a:rPr>
                      </a:b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Qué</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autores</a:t>
                      </a:r>
                      <a:r>
                        <a:rPr lang="en-US" sz="1100" dirty="0">
                          <a:effectLst/>
                          <a:latin typeface="Arial" panose="020B0604020202020204" pitchFamily="34" charset="0"/>
                          <a:cs typeface="Arial" panose="020B0604020202020204" pitchFamily="34" charset="0"/>
                        </a:rPr>
                        <a:t> o </a:t>
                      </a:r>
                      <a:r>
                        <a:rPr lang="en-US" sz="1100" dirty="0" err="1">
                          <a:effectLst/>
                          <a:latin typeface="Arial" panose="020B0604020202020204" pitchFamily="34" charset="0"/>
                          <a:cs typeface="Arial" panose="020B0604020202020204" pitchFamily="34" charset="0"/>
                        </a:rPr>
                        <a:t>teorías</a:t>
                      </a:r>
                      <a:r>
                        <a:rPr lang="en-US" sz="1100" dirty="0">
                          <a:effectLst/>
                          <a:latin typeface="Arial" panose="020B0604020202020204" pitchFamily="34" charset="0"/>
                          <a:cs typeface="Arial" panose="020B0604020202020204" pitchFamily="34" charset="0"/>
                        </a:rPr>
                        <a:t> fueron </a:t>
                      </a:r>
                      <a:r>
                        <a:rPr lang="en-US" sz="1100" dirty="0" err="1">
                          <a:effectLst/>
                          <a:latin typeface="Arial" panose="020B0604020202020204" pitchFamily="34" charset="0"/>
                          <a:cs typeface="Arial" panose="020B0604020202020204" pitchFamily="34" charset="0"/>
                        </a:rPr>
                        <a:t>más</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significativos</a:t>
                      </a:r>
                      <a:r>
                        <a:rPr lang="en-US" sz="1100" dirty="0">
                          <a:effectLst/>
                          <a:latin typeface="Arial" panose="020B0604020202020204" pitchFamily="34" charset="0"/>
                          <a:cs typeface="Arial" panose="020B0604020202020204" pitchFamily="34" charset="0"/>
                        </a:rPr>
                        <a:t>?</a:t>
                      </a:r>
                      <a:endParaRPr lang="es-MX" sz="1100" dirty="0">
                        <a:effectLst/>
                        <a:latin typeface="Arial" panose="020B0604020202020204" pitchFamily="34" charset="0"/>
                        <a:ea typeface="Calibri" panose="020F0502020204030204" pitchFamily="34" charset="0"/>
                        <a:cs typeface="Arial" panose="020B0604020202020204" pitchFamily="34" charset="0"/>
                      </a:endParaRPr>
                    </a:p>
                  </a:txBody>
                  <a:tcPr marL="68628" marR="180467" marT="0" marB="0"/>
                </a:tc>
                <a:extLst>
                  <a:ext uri="{0D108BD9-81ED-4DB2-BD59-A6C34878D82A}">
                    <a16:rowId xmlns:a16="http://schemas.microsoft.com/office/drawing/2014/main" val="509269165"/>
                  </a:ext>
                </a:extLst>
              </a:tr>
              <a:tr h="598973">
                <a:tc>
                  <a:txBody>
                    <a:bodyPr/>
                    <a:lstStyle/>
                    <a:p>
                      <a:pPr>
                        <a:lnSpc>
                          <a:spcPct val="115000"/>
                        </a:lnSpc>
                        <a:spcAft>
                          <a:spcPts val="1000"/>
                        </a:spcAft>
                        <a:buNone/>
                      </a:pPr>
                      <a:r>
                        <a:rPr lang="en-US" sz="1100" dirty="0">
                          <a:effectLst/>
                          <a:latin typeface="Arial" panose="020B0604020202020204" pitchFamily="34" charset="0"/>
                          <a:cs typeface="Arial" panose="020B0604020202020204" pitchFamily="34" charset="0"/>
                        </a:rPr>
                        <a:t>¿</a:t>
                      </a:r>
                      <a:r>
                        <a:rPr lang="en-US" sz="1100" dirty="0" err="1">
                          <a:effectLst/>
                          <a:latin typeface="Arial" panose="020B0604020202020204" pitchFamily="34" charset="0"/>
                          <a:cs typeface="Arial" panose="020B0604020202020204" pitchFamily="34" charset="0"/>
                        </a:rPr>
                        <a:t>Qué</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aprendí</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en</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cada</a:t>
                      </a:r>
                      <a:r>
                        <a:rPr lang="en-US" sz="1100" dirty="0">
                          <a:effectLst/>
                          <a:latin typeface="Arial" panose="020B0604020202020204" pitchFamily="34" charset="0"/>
                          <a:cs typeface="Arial" panose="020B0604020202020204" pitchFamily="34" charset="0"/>
                        </a:rPr>
                        <a:t> ADA?</a:t>
                      </a:r>
                      <a:br>
                        <a:rPr lang="en-US" sz="1100" dirty="0">
                          <a:effectLst/>
                          <a:latin typeface="Arial" panose="020B0604020202020204" pitchFamily="34" charset="0"/>
                          <a:cs typeface="Arial" panose="020B0604020202020204" pitchFamily="34" charset="0"/>
                        </a:rPr>
                      </a:b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Cómo</a:t>
                      </a:r>
                      <a:r>
                        <a:rPr lang="en-US" sz="1100" dirty="0">
                          <a:effectLst/>
                          <a:latin typeface="Arial" panose="020B0604020202020204" pitchFamily="34" charset="0"/>
                          <a:cs typeface="Arial" panose="020B0604020202020204" pitchFamily="34" charset="0"/>
                        </a:rPr>
                        <a:t> se </a:t>
                      </a:r>
                      <a:r>
                        <a:rPr lang="en-US" sz="1100" dirty="0" err="1">
                          <a:effectLst/>
                          <a:latin typeface="Arial" panose="020B0604020202020204" pitchFamily="34" charset="0"/>
                          <a:cs typeface="Arial" panose="020B0604020202020204" pitchFamily="34" charset="0"/>
                        </a:rPr>
                        <a:t>transformó</a:t>
                      </a:r>
                      <a:r>
                        <a:rPr lang="en-US" sz="1100" dirty="0">
                          <a:effectLst/>
                          <a:latin typeface="Arial" panose="020B0604020202020204" pitchFamily="34" charset="0"/>
                          <a:cs typeface="Arial" panose="020B0604020202020204" pitchFamily="34" charset="0"/>
                        </a:rPr>
                        <a:t> mi </a:t>
                      </a:r>
                      <a:r>
                        <a:rPr lang="en-US" sz="1100" dirty="0" err="1">
                          <a:effectLst/>
                          <a:latin typeface="Arial" panose="020B0604020202020204" pitchFamily="34" charset="0"/>
                          <a:cs typeface="Arial" panose="020B0604020202020204" pitchFamily="34" charset="0"/>
                        </a:rPr>
                        <a:t>comprensión</a:t>
                      </a:r>
                      <a:r>
                        <a:rPr lang="en-US" sz="1100" dirty="0">
                          <a:effectLst/>
                          <a:latin typeface="Arial" panose="020B0604020202020204" pitchFamily="34" charset="0"/>
                          <a:cs typeface="Arial" panose="020B0604020202020204" pitchFamily="34" charset="0"/>
                        </a:rPr>
                        <a:t> de la </a:t>
                      </a:r>
                      <a:r>
                        <a:rPr lang="en-US" sz="1100" dirty="0" err="1">
                          <a:effectLst/>
                          <a:latin typeface="Arial" panose="020B0604020202020204" pitchFamily="34" charset="0"/>
                          <a:cs typeface="Arial" panose="020B0604020202020204" pitchFamily="34" charset="0"/>
                        </a:rPr>
                        <a:t>práctica</a:t>
                      </a:r>
                      <a:r>
                        <a:rPr lang="en-US" sz="1100" dirty="0">
                          <a:effectLst/>
                          <a:latin typeface="Arial" panose="020B0604020202020204" pitchFamily="34" charset="0"/>
                          <a:cs typeface="Arial" panose="020B0604020202020204" pitchFamily="34" charset="0"/>
                        </a:rPr>
                        <a:t>?</a:t>
                      </a:r>
                      <a:br>
                        <a:rPr lang="en-US" sz="1100" dirty="0">
                          <a:effectLst/>
                          <a:latin typeface="Arial" panose="020B0604020202020204" pitchFamily="34" charset="0"/>
                          <a:cs typeface="Arial" panose="020B0604020202020204" pitchFamily="34" charset="0"/>
                        </a:rPr>
                      </a:b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Qué</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hallazgos</a:t>
                      </a:r>
                      <a:r>
                        <a:rPr lang="en-US" sz="1100" dirty="0">
                          <a:effectLst/>
                          <a:latin typeface="Arial" panose="020B0604020202020204" pitchFamily="34" charset="0"/>
                          <a:cs typeface="Arial" panose="020B0604020202020204" pitchFamily="34" charset="0"/>
                        </a:rPr>
                        <a:t> y </a:t>
                      </a:r>
                      <a:r>
                        <a:rPr lang="en-US" sz="1100" dirty="0" err="1">
                          <a:effectLst/>
                          <a:latin typeface="Arial" panose="020B0604020202020204" pitchFamily="34" charset="0"/>
                          <a:cs typeface="Arial" panose="020B0604020202020204" pitchFamily="34" charset="0"/>
                        </a:rPr>
                        <a:t>tensiones</a:t>
                      </a:r>
                      <a:r>
                        <a:rPr lang="en-US" sz="1100" dirty="0">
                          <a:effectLst/>
                          <a:latin typeface="Arial" panose="020B0604020202020204" pitchFamily="34" charset="0"/>
                          <a:cs typeface="Arial" panose="020B0604020202020204" pitchFamily="34" charset="0"/>
                        </a:rPr>
                        <a:t> fueron </a:t>
                      </a:r>
                      <a:r>
                        <a:rPr lang="en-US" sz="1100" dirty="0" err="1">
                          <a:effectLst/>
                          <a:latin typeface="Arial" panose="020B0604020202020204" pitchFamily="34" charset="0"/>
                          <a:cs typeface="Arial" panose="020B0604020202020204" pitchFamily="34" charset="0"/>
                        </a:rPr>
                        <a:t>emergiendo</a:t>
                      </a:r>
                      <a:r>
                        <a:rPr lang="en-US" sz="1100" dirty="0">
                          <a:effectLst/>
                          <a:latin typeface="Arial" panose="020B0604020202020204" pitchFamily="34" charset="0"/>
                          <a:cs typeface="Arial" panose="020B0604020202020204" pitchFamily="34" charset="0"/>
                        </a:rPr>
                        <a:t>?</a:t>
                      </a:r>
                      <a:endParaRPr lang="es-MX" sz="1100" dirty="0">
                        <a:effectLst/>
                        <a:latin typeface="Arial" panose="020B0604020202020204" pitchFamily="34" charset="0"/>
                        <a:ea typeface="Calibri" panose="020F0502020204030204" pitchFamily="34" charset="0"/>
                        <a:cs typeface="Arial" panose="020B0604020202020204" pitchFamily="34" charset="0"/>
                      </a:endParaRPr>
                    </a:p>
                  </a:txBody>
                  <a:tcPr marL="68628" marR="180467" marT="0" marB="0"/>
                </a:tc>
                <a:extLst>
                  <a:ext uri="{0D108BD9-81ED-4DB2-BD59-A6C34878D82A}">
                    <a16:rowId xmlns:a16="http://schemas.microsoft.com/office/drawing/2014/main" val="1390515853"/>
                  </a:ext>
                </a:extLst>
              </a:tr>
              <a:tr h="598973">
                <a:tc>
                  <a:txBody>
                    <a:bodyPr/>
                    <a:lstStyle/>
                    <a:p>
                      <a:pPr>
                        <a:lnSpc>
                          <a:spcPct val="115000"/>
                        </a:lnSpc>
                        <a:spcAft>
                          <a:spcPts val="1000"/>
                        </a:spcAft>
                        <a:buNone/>
                      </a:pP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Qué</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descubrí</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sobre</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mí</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como</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docente-investigador</a:t>
                      </a:r>
                      <a:r>
                        <a:rPr lang="en-US" sz="1100" dirty="0">
                          <a:effectLst/>
                          <a:latin typeface="Arial" panose="020B0604020202020204" pitchFamily="34" charset="0"/>
                          <a:cs typeface="Arial" panose="020B0604020202020204" pitchFamily="34" charset="0"/>
                        </a:rPr>
                        <a:t>?</a:t>
                      </a:r>
                      <a:br>
                        <a:rPr lang="en-US" sz="1100" dirty="0">
                          <a:effectLst/>
                          <a:latin typeface="Arial" panose="020B0604020202020204" pitchFamily="34" charset="0"/>
                          <a:cs typeface="Arial" panose="020B0604020202020204" pitchFamily="34" charset="0"/>
                        </a:rPr>
                      </a:b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Qué</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dilemas</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éticos</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enfrenté</a:t>
                      </a:r>
                      <a:r>
                        <a:rPr lang="en-US" sz="1100" dirty="0">
                          <a:effectLst/>
                          <a:latin typeface="Arial" panose="020B0604020202020204" pitchFamily="34" charset="0"/>
                          <a:cs typeface="Arial" panose="020B0604020202020204" pitchFamily="34" charset="0"/>
                        </a:rPr>
                        <a:t>?</a:t>
                      </a:r>
                      <a:br>
                        <a:rPr lang="en-US" sz="1100" dirty="0">
                          <a:effectLst/>
                          <a:latin typeface="Arial" panose="020B0604020202020204" pitchFamily="34" charset="0"/>
                          <a:cs typeface="Arial" panose="020B0604020202020204" pitchFamily="34" charset="0"/>
                        </a:rPr>
                      </a:b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Cómo</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influyeron</a:t>
                      </a:r>
                      <a:r>
                        <a:rPr lang="en-US" sz="1100" dirty="0">
                          <a:effectLst/>
                          <a:latin typeface="Arial" panose="020B0604020202020204" pitchFamily="34" charset="0"/>
                          <a:cs typeface="Arial" panose="020B0604020202020204" pitchFamily="34" charset="0"/>
                        </a:rPr>
                        <a:t> mis </a:t>
                      </a:r>
                      <a:r>
                        <a:rPr lang="en-US" sz="1100" dirty="0" err="1">
                          <a:effectLst/>
                          <a:latin typeface="Arial" panose="020B0604020202020204" pitchFamily="34" charset="0"/>
                          <a:cs typeface="Arial" panose="020B0604020202020204" pitchFamily="34" charset="0"/>
                        </a:rPr>
                        <a:t>decisiones</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en</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el</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proceso</a:t>
                      </a:r>
                      <a:r>
                        <a:rPr lang="en-US" sz="1100" dirty="0">
                          <a:effectLst/>
                          <a:latin typeface="Arial" panose="020B0604020202020204" pitchFamily="34" charset="0"/>
                          <a:cs typeface="Arial" panose="020B0604020202020204" pitchFamily="34" charset="0"/>
                        </a:rPr>
                        <a:t>?</a:t>
                      </a:r>
                      <a:endParaRPr lang="es-MX" sz="1100" dirty="0">
                        <a:effectLst/>
                        <a:latin typeface="Arial" panose="020B0604020202020204" pitchFamily="34" charset="0"/>
                        <a:ea typeface="Calibri" panose="020F0502020204030204" pitchFamily="34" charset="0"/>
                        <a:cs typeface="Arial" panose="020B0604020202020204" pitchFamily="34" charset="0"/>
                      </a:endParaRPr>
                    </a:p>
                  </a:txBody>
                  <a:tcPr marL="68628" marR="180467" marT="0" marB="0"/>
                </a:tc>
                <a:extLst>
                  <a:ext uri="{0D108BD9-81ED-4DB2-BD59-A6C34878D82A}">
                    <a16:rowId xmlns:a16="http://schemas.microsoft.com/office/drawing/2014/main" val="645126748"/>
                  </a:ext>
                </a:extLst>
              </a:tr>
              <a:tr h="598973">
                <a:tc>
                  <a:txBody>
                    <a:bodyPr/>
                    <a:lstStyle/>
                    <a:p>
                      <a:pPr>
                        <a:lnSpc>
                          <a:spcPct val="115000"/>
                        </a:lnSpc>
                        <a:spcAft>
                          <a:spcPts val="1000"/>
                        </a:spcAft>
                        <a:buNone/>
                      </a:pP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Qué</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categorías</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construí</a:t>
                      </a:r>
                      <a:r>
                        <a:rPr lang="en-US" sz="1100" dirty="0">
                          <a:effectLst/>
                          <a:latin typeface="Arial" panose="020B0604020202020204" pitchFamily="34" charset="0"/>
                          <a:cs typeface="Arial" panose="020B0604020202020204" pitchFamily="34" charset="0"/>
                        </a:rPr>
                        <a:t> y </a:t>
                      </a:r>
                      <a:r>
                        <a:rPr lang="en-US" sz="1100" dirty="0" err="1">
                          <a:effectLst/>
                          <a:latin typeface="Arial" panose="020B0604020202020204" pitchFamily="34" charset="0"/>
                          <a:cs typeface="Arial" panose="020B0604020202020204" pitchFamily="34" charset="0"/>
                        </a:rPr>
                        <a:t>por</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qué</a:t>
                      </a:r>
                      <a:r>
                        <a:rPr lang="en-US" sz="1100" dirty="0">
                          <a:effectLst/>
                          <a:latin typeface="Arial" panose="020B0604020202020204" pitchFamily="34" charset="0"/>
                          <a:cs typeface="Arial" panose="020B0604020202020204" pitchFamily="34" charset="0"/>
                        </a:rPr>
                        <a:t>?</a:t>
                      </a:r>
                      <a:br>
                        <a:rPr lang="en-US" sz="1100" dirty="0">
                          <a:effectLst/>
                          <a:latin typeface="Arial" panose="020B0604020202020204" pitchFamily="34" charset="0"/>
                          <a:cs typeface="Arial" panose="020B0604020202020204" pitchFamily="34" charset="0"/>
                        </a:rPr>
                      </a:b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Qué</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patrones</a:t>
                      </a:r>
                      <a:r>
                        <a:rPr lang="en-US" sz="1100" dirty="0">
                          <a:effectLst/>
                          <a:latin typeface="Arial" panose="020B0604020202020204" pitchFamily="34" charset="0"/>
                          <a:cs typeface="Arial" panose="020B0604020202020204" pitchFamily="34" charset="0"/>
                        </a:rPr>
                        <a:t> o </a:t>
                      </a:r>
                      <a:r>
                        <a:rPr lang="en-US" sz="1100" dirty="0" err="1">
                          <a:effectLst/>
                          <a:latin typeface="Arial" panose="020B0604020202020204" pitchFamily="34" charset="0"/>
                          <a:cs typeface="Arial" panose="020B0604020202020204" pitchFamily="34" charset="0"/>
                        </a:rPr>
                        <a:t>significados</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relevantes</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descubrí</a:t>
                      </a:r>
                      <a:r>
                        <a:rPr lang="en-US" sz="1100" dirty="0">
                          <a:effectLst/>
                          <a:latin typeface="Arial" panose="020B0604020202020204" pitchFamily="34" charset="0"/>
                          <a:cs typeface="Arial" panose="020B0604020202020204" pitchFamily="34" charset="0"/>
                        </a:rPr>
                        <a:t>?</a:t>
                      </a:r>
                      <a:br>
                        <a:rPr lang="en-US" sz="1100" dirty="0">
                          <a:effectLst/>
                          <a:latin typeface="Arial" panose="020B0604020202020204" pitchFamily="34" charset="0"/>
                          <a:cs typeface="Arial" panose="020B0604020202020204" pitchFamily="34" charset="0"/>
                        </a:rPr>
                      </a:b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Cómo</a:t>
                      </a:r>
                      <a:r>
                        <a:rPr lang="en-US" sz="1100" dirty="0">
                          <a:effectLst/>
                          <a:latin typeface="Arial" panose="020B0604020202020204" pitchFamily="34" charset="0"/>
                          <a:cs typeface="Arial" panose="020B0604020202020204" pitchFamily="34" charset="0"/>
                        </a:rPr>
                        <a:t> se </a:t>
                      </a:r>
                      <a:r>
                        <a:rPr lang="en-US" sz="1100" dirty="0" err="1">
                          <a:effectLst/>
                          <a:latin typeface="Arial" panose="020B0604020202020204" pitchFamily="34" charset="0"/>
                          <a:cs typeface="Arial" panose="020B0604020202020204" pitchFamily="34" charset="0"/>
                        </a:rPr>
                        <a:t>conectan</a:t>
                      </a:r>
                      <a:r>
                        <a:rPr lang="en-US" sz="1100" dirty="0">
                          <a:effectLst/>
                          <a:latin typeface="Arial" panose="020B0604020202020204" pitchFamily="34" charset="0"/>
                          <a:cs typeface="Arial" panose="020B0604020202020204" pitchFamily="34" charset="0"/>
                        </a:rPr>
                        <a:t> con la </a:t>
                      </a:r>
                      <a:r>
                        <a:rPr lang="en-US" sz="1100" dirty="0" err="1">
                          <a:effectLst/>
                          <a:latin typeface="Arial" panose="020B0604020202020204" pitchFamily="34" charset="0"/>
                          <a:cs typeface="Arial" panose="020B0604020202020204" pitchFamily="34" charset="0"/>
                        </a:rPr>
                        <a:t>acción</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transformadora</a:t>
                      </a:r>
                      <a:r>
                        <a:rPr lang="en-US" sz="1100" dirty="0">
                          <a:effectLst/>
                          <a:latin typeface="Arial" panose="020B0604020202020204" pitchFamily="34" charset="0"/>
                          <a:cs typeface="Arial" panose="020B0604020202020204" pitchFamily="34" charset="0"/>
                        </a:rPr>
                        <a:t>?</a:t>
                      </a:r>
                      <a:endParaRPr lang="es-MX" sz="1100" dirty="0">
                        <a:effectLst/>
                        <a:latin typeface="Arial" panose="020B0604020202020204" pitchFamily="34" charset="0"/>
                        <a:ea typeface="Calibri" panose="020F0502020204030204" pitchFamily="34" charset="0"/>
                        <a:cs typeface="Arial" panose="020B0604020202020204" pitchFamily="34" charset="0"/>
                      </a:endParaRPr>
                    </a:p>
                  </a:txBody>
                  <a:tcPr marL="68628" marR="180467" marT="0" marB="0"/>
                </a:tc>
                <a:extLst>
                  <a:ext uri="{0D108BD9-81ED-4DB2-BD59-A6C34878D82A}">
                    <a16:rowId xmlns:a16="http://schemas.microsoft.com/office/drawing/2014/main" val="4191482111"/>
                  </a:ext>
                </a:extLst>
              </a:tr>
              <a:tr h="598973">
                <a:tc>
                  <a:txBody>
                    <a:bodyPr/>
                    <a:lstStyle/>
                    <a:p>
                      <a:pPr>
                        <a:lnSpc>
                          <a:spcPct val="115000"/>
                        </a:lnSpc>
                        <a:spcAft>
                          <a:spcPts val="1000"/>
                        </a:spcAft>
                        <a:buNone/>
                      </a:pPr>
                      <a:r>
                        <a:rPr lang="en-US" sz="1100" dirty="0">
                          <a:effectLst/>
                          <a:latin typeface="Arial" panose="020B0604020202020204" pitchFamily="34" charset="0"/>
                          <a:cs typeface="Arial" panose="020B0604020202020204" pitchFamily="34" charset="0"/>
                        </a:rPr>
                        <a:t>¿</a:t>
                      </a:r>
                      <a:r>
                        <a:rPr lang="en-US" sz="1100" dirty="0" err="1">
                          <a:effectLst/>
                          <a:latin typeface="Arial" panose="020B0604020202020204" pitchFamily="34" charset="0"/>
                          <a:cs typeface="Arial" panose="020B0604020202020204" pitchFamily="34" charset="0"/>
                        </a:rPr>
                        <a:t>Qué</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acciones</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propuse</a:t>
                      </a:r>
                      <a:r>
                        <a:rPr lang="en-US" sz="1100" dirty="0">
                          <a:effectLst/>
                          <a:latin typeface="Arial" panose="020B0604020202020204" pitchFamily="34" charset="0"/>
                          <a:cs typeface="Arial" panose="020B0604020202020204" pitchFamily="34" charset="0"/>
                        </a:rPr>
                        <a:t> y </a:t>
                      </a:r>
                      <a:r>
                        <a:rPr lang="en-US" sz="1100" dirty="0" err="1">
                          <a:effectLst/>
                          <a:latin typeface="Arial" panose="020B0604020202020204" pitchFamily="34" charset="0"/>
                          <a:cs typeface="Arial" panose="020B0604020202020204" pitchFamily="34" charset="0"/>
                        </a:rPr>
                        <a:t>por</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qué</a:t>
                      </a:r>
                      <a:r>
                        <a:rPr lang="en-US" sz="1100" dirty="0">
                          <a:effectLst/>
                          <a:latin typeface="Arial" panose="020B0604020202020204" pitchFamily="34" charset="0"/>
                          <a:cs typeface="Arial" panose="020B0604020202020204" pitchFamily="34" charset="0"/>
                        </a:rPr>
                        <a:t> son necesarias?</a:t>
                      </a:r>
                      <a:br>
                        <a:rPr lang="en-US" sz="1100" dirty="0">
                          <a:effectLst/>
                          <a:latin typeface="Arial" panose="020B0604020202020204" pitchFamily="34" charset="0"/>
                          <a:cs typeface="Arial" panose="020B0604020202020204" pitchFamily="34" charset="0"/>
                        </a:rPr>
                      </a:b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Qué</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criterios</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éticos</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tomé</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en</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cuenta</a:t>
                      </a:r>
                      <a:r>
                        <a:rPr lang="en-US" sz="1100" dirty="0">
                          <a:effectLst/>
                          <a:latin typeface="Arial" panose="020B0604020202020204" pitchFamily="34" charset="0"/>
                          <a:cs typeface="Arial" panose="020B0604020202020204" pitchFamily="34" charset="0"/>
                        </a:rPr>
                        <a:t>?</a:t>
                      </a:r>
                      <a:br>
                        <a:rPr lang="en-US" sz="1100" dirty="0">
                          <a:effectLst/>
                          <a:latin typeface="Arial" panose="020B0604020202020204" pitchFamily="34" charset="0"/>
                          <a:cs typeface="Arial" panose="020B0604020202020204" pitchFamily="34" charset="0"/>
                        </a:rPr>
                      </a:b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Cómo</a:t>
                      </a:r>
                      <a:r>
                        <a:rPr lang="en-US" sz="1100" dirty="0">
                          <a:effectLst/>
                          <a:latin typeface="Arial" panose="020B0604020202020204" pitchFamily="34" charset="0"/>
                          <a:cs typeface="Arial" panose="020B0604020202020204" pitchFamily="34" charset="0"/>
                        </a:rPr>
                        <a:t> se vincula la </a:t>
                      </a:r>
                      <a:r>
                        <a:rPr lang="en-US" sz="1100" dirty="0" err="1">
                          <a:effectLst/>
                          <a:latin typeface="Arial" panose="020B0604020202020204" pitchFamily="34" charset="0"/>
                          <a:cs typeface="Arial" panose="020B0604020202020204" pitchFamily="34" charset="0"/>
                        </a:rPr>
                        <a:t>acción</a:t>
                      </a:r>
                      <a:r>
                        <a:rPr lang="en-US" sz="1100" dirty="0">
                          <a:effectLst/>
                          <a:latin typeface="Arial" panose="020B0604020202020204" pitchFamily="34" charset="0"/>
                          <a:cs typeface="Arial" panose="020B0604020202020204" pitchFamily="34" charset="0"/>
                        </a:rPr>
                        <a:t> con </a:t>
                      </a:r>
                      <a:r>
                        <a:rPr lang="en-US" sz="1100" dirty="0" err="1">
                          <a:effectLst/>
                          <a:latin typeface="Arial" panose="020B0604020202020204" pitchFamily="34" charset="0"/>
                          <a:cs typeface="Arial" panose="020B0604020202020204" pitchFamily="34" charset="0"/>
                        </a:rPr>
                        <a:t>los</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hallazgos</a:t>
                      </a:r>
                      <a:r>
                        <a:rPr lang="en-US" sz="1100" dirty="0">
                          <a:effectLst/>
                          <a:latin typeface="Arial" panose="020B0604020202020204" pitchFamily="34" charset="0"/>
                          <a:cs typeface="Arial" panose="020B0604020202020204" pitchFamily="34" charset="0"/>
                        </a:rPr>
                        <a:t>?</a:t>
                      </a:r>
                      <a:endParaRPr lang="es-MX" sz="1100" dirty="0">
                        <a:effectLst/>
                        <a:latin typeface="Arial" panose="020B0604020202020204" pitchFamily="34" charset="0"/>
                        <a:ea typeface="Calibri" panose="020F0502020204030204" pitchFamily="34" charset="0"/>
                        <a:cs typeface="Arial" panose="020B0604020202020204" pitchFamily="34" charset="0"/>
                      </a:endParaRPr>
                    </a:p>
                  </a:txBody>
                  <a:tcPr marL="68628" marR="180467" marT="0" marB="0"/>
                </a:tc>
                <a:extLst>
                  <a:ext uri="{0D108BD9-81ED-4DB2-BD59-A6C34878D82A}">
                    <a16:rowId xmlns:a16="http://schemas.microsoft.com/office/drawing/2014/main" val="1355181129"/>
                  </a:ext>
                </a:extLst>
              </a:tr>
              <a:tr h="598973">
                <a:tc>
                  <a:txBody>
                    <a:bodyPr/>
                    <a:lstStyle/>
                    <a:p>
                      <a:pPr>
                        <a:lnSpc>
                          <a:spcPct val="115000"/>
                        </a:lnSpc>
                        <a:spcAft>
                          <a:spcPts val="1000"/>
                        </a:spcAft>
                        <a:buNone/>
                      </a:pP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Qué</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aprendizajes</a:t>
                      </a:r>
                      <a:r>
                        <a:rPr lang="en-US" sz="1100" dirty="0">
                          <a:effectLst/>
                          <a:latin typeface="Arial" panose="020B0604020202020204" pitchFamily="34" charset="0"/>
                          <a:cs typeface="Arial" panose="020B0604020202020204" pitchFamily="34" charset="0"/>
                        </a:rPr>
                        <a:t> me </a:t>
                      </a:r>
                      <a:r>
                        <a:rPr lang="en-US" sz="1100" dirty="0" err="1">
                          <a:effectLst/>
                          <a:latin typeface="Arial" panose="020B0604020202020204" pitchFamily="34" charset="0"/>
                          <a:cs typeface="Arial" panose="020B0604020202020204" pitchFamily="34" charset="0"/>
                        </a:rPr>
                        <a:t>llevo</a:t>
                      </a:r>
                      <a:r>
                        <a:rPr lang="en-US" sz="1100" dirty="0">
                          <a:effectLst/>
                          <a:latin typeface="Arial" panose="020B0604020202020204" pitchFamily="34" charset="0"/>
                          <a:cs typeface="Arial" panose="020B0604020202020204" pitchFamily="34" charset="0"/>
                        </a:rPr>
                        <a:t> de </a:t>
                      </a:r>
                      <a:r>
                        <a:rPr lang="en-US" sz="1100" dirty="0" err="1">
                          <a:effectLst/>
                          <a:latin typeface="Arial" panose="020B0604020202020204" pitchFamily="34" charset="0"/>
                          <a:cs typeface="Arial" panose="020B0604020202020204" pitchFamily="34" charset="0"/>
                        </a:rPr>
                        <a:t>este</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proceso</a:t>
                      </a:r>
                      <a:r>
                        <a:rPr lang="en-US" sz="1100" dirty="0">
                          <a:effectLst/>
                          <a:latin typeface="Arial" panose="020B0604020202020204" pitchFamily="34" charset="0"/>
                          <a:cs typeface="Arial" panose="020B0604020202020204" pitchFamily="34" charset="0"/>
                        </a:rPr>
                        <a:t>?</a:t>
                      </a:r>
                      <a:br>
                        <a:rPr lang="en-US" sz="1100" dirty="0">
                          <a:effectLst/>
                          <a:latin typeface="Arial" panose="020B0604020202020204" pitchFamily="34" charset="0"/>
                          <a:cs typeface="Arial" panose="020B0604020202020204" pitchFamily="34" charset="0"/>
                        </a:rPr>
                      </a:b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Cómo</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cambió</a:t>
                      </a:r>
                      <a:r>
                        <a:rPr lang="en-US" sz="1100" dirty="0">
                          <a:effectLst/>
                          <a:latin typeface="Arial" panose="020B0604020202020204" pitchFamily="34" charset="0"/>
                          <a:cs typeface="Arial" panose="020B0604020202020204" pitchFamily="34" charset="0"/>
                        </a:rPr>
                        <a:t> mi </a:t>
                      </a:r>
                      <a:r>
                        <a:rPr lang="en-US" sz="1100" dirty="0" err="1">
                          <a:effectLst/>
                          <a:latin typeface="Arial" panose="020B0604020202020204" pitchFamily="34" charset="0"/>
                          <a:cs typeface="Arial" panose="020B0604020202020204" pitchFamily="34" charset="0"/>
                        </a:rPr>
                        <a:t>visión</a:t>
                      </a:r>
                      <a:r>
                        <a:rPr lang="en-US" sz="1100" dirty="0">
                          <a:effectLst/>
                          <a:latin typeface="Arial" panose="020B0604020202020204" pitchFamily="34" charset="0"/>
                          <a:cs typeface="Arial" panose="020B0604020202020204" pitchFamily="34" charset="0"/>
                        </a:rPr>
                        <a:t> de la </a:t>
                      </a:r>
                      <a:r>
                        <a:rPr lang="en-US" sz="1100" dirty="0" err="1">
                          <a:effectLst/>
                          <a:latin typeface="Arial" panose="020B0604020202020204" pitchFamily="34" charset="0"/>
                          <a:cs typeface="Arial" panose="020B0604020202020204" pitchFamily="34" charset="0"/>
                        </a:rPr>
                        <a:t>práctica</a:t>
                      </a:r>
                      <a:r>
                        <a:rPr lang="en-US" sz="1100" dirty="0">
                          <a:effectLst/>
                          <a:latin typeface="Arial" panose="020B0604020202020204" pitchFamily="34" charset="0"/>
                          <a:cs typeface="Arial" panose="020B0604020202020204" pitchFamily="34" charset="0"/>
                        </a:rPr>
                        <a:t> y del </a:t>
                      </a:r>
                      <a:r>
                        <a:rPr lang="en-US" sz="1100" dirty="0" err="1">
                          <a:effectLst/>
                          <a:latin typeface="Arial" panose="020B0604020202020204" pitchFamily="34" charset="0"/>
                          <a:cs typeface="Arial" panose="020B0604020202020204" pitchFamily="34" charset="0"/>
                        </a:rPr>
                        <a:t>rol</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docente</a:t>
                      </a:r>
                      <a:r>
                        <a:rPr lang="en-US" sz="1100" dirty="0">
                          <a:effectLst/>
                          <a:latin typeface="Arial" panose="020B0604020202020204" pitchFamily="34" charset="0"/>
                          <a:cs typeface="Arial" panose="020B0604020202020204" pitchFamily="34" charset="0"/>
                        </a:rPr>
                        <a:t>?</a:t>
                      </a:r>
                      <a:br>
                        <a:rPr lang="en-US" sz="1100" dirty="0">
                          <a:effectLst/>
                          <a:latin typeface="Arial" panose="020B0604020202020204" pitchFamily="34" charset="0"/>
                          <a:cs typeface="Arial" panose="020B0604020202020204" pitchFamily="34" charset="0"/>
                        </a:rPr>
                      </a:b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Qué</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compromisos</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asumo</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como</a:t>
                      </a:r>
                      <a:r>
                        <a:rPr lang="en-US" sz="1100" dirty="0">
                          <a:effectLst/>
                          <a:latin typeface="Arial" panose="020B0604020202020204" pitchFamily="34" charset="0"/>
                          <a:cs typeface="Arial" panose="020B0604020202020204" pitchFamily="34" charset="0"/>
                        </a:rPr>
                        <a:t> </a:t>
                      </a:r>
                      <a:r>
                        <a:rPr lang="en-US" sz="1100" dirty="0" err="1">
                          <a:effectLst/>
                          <a:latin typeface="Arial" panose="020B0604020202020204" pitchFamily="34" charset="0"/>
                          <a:cs typeface="Arial" panose="020B0604020202020204" pitchFamily="34" charset="0"/>
                        </a:rPr>
                        <a:t>profesional</a:t>
                      </a:r>
                      <a:r>
                        <a:rPr lang="en-US" sz="1100" dirty="0">
                          <a:effectLst/>
                          <a:latin typeface="Arial" panose="020B0604020202020204" pitchFamily="34" charset="0"/>
                          <a:cs typeface="Arial" panose="020B0604020202020204" pitchFamily="34" charset="0"/>
                        </a:rPr>
                        <a:t>?</a:t>
                      </a:r>
                      <a:endParaRPr lang="es-MX" sz="1100" dirty="0">
                        <a:effectLst/>
                        <a:latin typeface="Arial" panose="020B0604020202020204" pitchFamily="34" charset="0"/>
                        <a:ea typeface="Calibri" panose="020F0502020204030204" pitchFamily="34" charset="0"/>
                        <a:cs typeface="Arial" panose="020B0604020202020204" pitchFamily="34" charset="0"/>
                      </a:endParaRPr>
                    </a:p>
                  </a:txBody>
                  <a:tcPr marL="68628" marR="180467" marT="0" marB="0"/>
                </a:tc>
                <a:extLst>
                  <a:ext uri="{0D108BD9-81ED-4DB2-BD59-A6C34878D82A}">
                    <a16:rowId xmlns:a16="http://schemas.microsoft.com/office/drawing/2014/main" val="1671518422"/>
                  </a:ext>
                </a:extLst>
              </a:tr>
            </a:tbl>
          </a:graphicData>
        </a:graphic>
      </p:graphicFrame>
    </p:spTree>
    <p:extLst>
      <p:ext uri="{BB962C8B-B14F-4D97-AF65-F5344CB8AC3E}">
        <p14:creationId xmlns:p14="http://schemas.microsoft.com/office/powerpoint/2010/main" val="42721863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CEDEFB0-12BA-856A-45AA-12405B2F5FB3}"/>
              </a:ext>
            </a:extLst>
          </p:cNvPr>
          <p:cNvSpPr>
            <a:spLocks noGrp="1"/>
          </p:cNvSpPr>
          <p:nvPr>
            <p:ph type="title"/>
          </p:nvPr>
        </p:nvSpPr>
        <p:spPr>
          <a:xfrm>
            <a:off x="466722" y="586855"/>
            <a:ext cx="3201366" cy="3387497"/>
          </a:xfrm>
        </p:spPr>
        <p:txBody>
          <a:bodyPr anchor="b">
            <a:normAutofit/>
          </a:bodyPr>
          <a:lstStyle/>
          <a:p>
            <a:pPr algn="r"/>
            <a:r>
              <a:rPr lang="es-MX" sz="4000" dirty="0">
                <a:solidFill>
                  <a:srgbClr val="FFFFFF"/>
                </a:solidFill>
                <a:latin typeface="Arial" panose="020B0604020202020204" pitchFamily="34" charset="0"/>
                <a:cs typeface="Arial" panose="020B0604020202020204" pitchFamily="34" charset="0"/>
              </a:rPr>
              <a:t>Preguntas de portafolio de evidencias </a:t>
            </a:r>
          </a:p>
        </p:txBody>
      </p:sp>
      <p:sp>
        <p:nvSpPr>
          <p:cNvPr id="3" name="Marcador de contenido 2">
            <a:extLst>
              <a:ext uri="{FF2B5EF4-FFF2-40B4-BE49-F238E27FC236}">
                <a16:creationId xmlns:a16="http://schemas.microsoft.com/office/drawing/2014/main" id="{F0227767-48F0-F6E2-FB92-5AA20C0246A1}"/>
              </a:ext>
            </a:extLst>
          </p:cNvPr>
          <p:cNvSpPr>
            <a:spLocks noGrp="1"/>
          </p:cNvSpPr>
          <p:nvPr>
            <p:ph idx="1"/>
          </p:nvPr>
        </p:nvSpPr>
        <p:spPr>
          <a:xfrm>
            <a:off x="4810259" y="649480"/>
            <a:ext cx="6555347" cy="5546047"/>
          </a:xfrm>
        </p:spPr>
        <p:txBody>
          <a:bodyPr anchor="ctr">
            <a:normAutofit/>
          </a:bodyPr>
          <a:lstStyle/>
          <a:p>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Qué</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propósito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tiene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este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ensayo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en</a:t>
            </a:r>
            <a:r>
              <a:rPr lang="en-US" sz="1600" dirty="0">
                <a:latin typeface="Arial" panose="020B0604020202020204" pitchFamily="34" charset="0"/>
                <a:cs typeface="Arial" panose="020B0604020202020204" pitchFamily="34" charset="0"/>
              </a:rPr>
              <a:t> mi </a:t>
            </a:r>
            <a:r>
              <a:rPr lang="en-US" sz="1600" dirty="0" err="1">
                <a:latin typeface="Arial" panose="020B0604020202020204" pitchFamily="34" charset="0"/>
                <a:cs typeface="Arial" panose="020B0604020202020204" pitchFamily="34" charset="0"/>
              </a:rPr>
              <a:t>proceso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formativo</a:t>
            </a:r>
            <a:r>
              <a:rPr lang="en-US" sz="1600" dirty="0">
                <a:latin typeface="Arial" panose="020B0604020202020204" pitchFamily="34" charset="0"/>
                <a:cs typeface="Arial" panose="020B0604020202020204" pitchFamily="34" charset="0"/>
              </a:rPr>
              <a:t>?</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Qué</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problemática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educativa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abordé</a:t>
            </a:r>
            <a:r>
              <a:rPr lang="en-US" sz="1600" dirty="0">
                <a:latin typeface="Arial" panose="020B0604020202020204" pitchFamily="34" charset="0"/>
                <a:cs typeface="Arial" panose="020B0604020202020204" pitchFamily="34" charset="0"/>
              </a:rPr>
              <a:t> y </a:t>
            </a:r>
            <a:r>
              <a:rPr lang="en-US" sz="1600" dirty="0" err="1">
                <a:latin typeface="Arial" panose="020B0604020202020204" pitchFamily="34" charset="0"/>
                <a:cs typeface="Arial" panose="020B0604020202020204" pitchFamily="34" charset="0"/>
              </a:rPr>
              <a:t>por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qué</a:t>
            </a:r>
            <a:r>
              <a:rPr lang="en-US" sz="1600" dirty="0">
                <a:latin typeface="Arial" panose="020B0604020202020204" pitchFamily="34" charset="0"/>
                <a:cs typeface="Arial" panose="020B0604020202020204" pitchFamily="34" charset="0"/>
              </a:rPr>
              <a:t> es </a:t>
            </a:r>
            <a:r>
              <a:rPr lang="en-US" sz="1600" dirty="0" err="1">
                <a:latin typeface="Arial" panose="020B0604020202020204" pitchFamily="34" charset="0"/>
                <a:cs typeface="Arial" panose="020B0604020202020204" pitchFamily="34" charset="0"/>
              </a:rPr>
              <a:t>relevante</a:t>
            </a:r>
            <a:r>
              <a:rPr lang="en-US" sz="1600" dirty="0">
                <a:latin typeface="Arial" panose="020B0604020202020204" pitchFamily="34" charset="0"/>
                <a:cs typeface="Arial" panose="020B0604020202020204" pitchFamily="34" charset="0"/>
              </a:rPr>
              <a:t>?</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Cómo</a:t>
            </a:r>
            <a:r>
              <a:rPr lang="en-US" sz="1600" dirty="0">
                <a:latin typeface="Arial" panose="020B0604020202020204" pitchFamily="34" charset="0"/>
                <a:cs typeface="Arial" panose="020B0604020202020204" pitchFamily="34" charset="0"/>
              </a:rPr>
              <a:t> se </a:t>
            </a:r>
            <a:r>
              <a:rPr lang="en-US" sz="1600" dirty="0" err="1">
                <a:latin typeface="Arial" panose="020B0604020202020204" pitchFamily="34" charset="0"/>
                <a:cs typeface="Arial" panose="020B0604020202020204" pitchFamily="34" charset="0"/>
              </a:rPr>
              <a:t>relaciona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el</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ensayo</a:t>
            </a:r>
            <a:r>
              <a:rPr lang="en-US" sz="1600" dirty="0">
                <a:latin typeface="Arial" panose="020B0604020202020204" pitchFamily="34" charset="0"/>
                <a:cs typeface="Arial" panose="020B0604020202020204" pitchFamily="34" charset="0"/>
              </a:rPr>
              <a:t> con la IAPC?</a:t>
            </a:r>
            <a:endParaRPr lang="es-MX" sz="1600" dirty="0">
              <a:latin typeface="Arial" panose="020B0604020202020204" pitchFamily="34" charset="0"/>
              <a:ea typeface="Calibri" panose="020F050202020403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Qué</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conceptos</a:t>
            </a:r>
            <a:r>
              <a:rPr lang="en-US" sz="1600" dirty="0">
                <a:latin typeface="Arial" panose="020B0604020202020204" pitchFamily="34" charset="0"/>
                <a:cs typeface="Arial" panose="020B0604020202020204" pitchFamily="34" charset="0"/>
              </a:rPr>
              <a:t> clave </a:t>
            </a:r>
            <a:r>
              <a:rPr lang="en-US" sz="1600" dirty="0" err="1">
                <a:latin typeface="Arial" panose="020B0604020202020204" pitchFamily="34" charset="0"/>
                <a:cs typeface="Arial" panose="020B0604020202020204" pitchFamily="34" charset="0"/>
              </a:rPr>
              <a:t>guiaron</a:t>
            </a:r>
            <a:r>
              <a:rPr lang="en-US" sz="1600" dirty="0">
                <a:latin typeface="Arial" panose="020B0604020202020204" pitchFamily="34" charset="0"/>
                <a:cs typeface="Arial" panose="020B0604020202020204" pitchFamily="34" charset="0"/>
              </a:rPr>
              <a:t> mi </a:t>
            </a:r>
            <a:r>
              <a:rPr lang="en-US" sz="1600" dirty="0" err="1">
                <a:latin typeface="Arial" panose="020B0604020202020204" pitchFamily="34" charset="0"/>
                <a:cs typeface="Arial" panose="020B0604020202020204" pitchFamily="34" charset="0"/>
              </a:rPr>
              <a:t>proceso</a:t>
            </a:r>
            <a:r>
              <a:rPr lang="en-US" sz="1600" dirty="0">
                <a:latin typeface="Arial" panose="020B0604020202020204" pitchFamily="34" charset="0"/>
                <a:cs typeface="Arial" panose="020B0604020202020204" pitchFamily="34" charset="0"/>
              </a:rPr>
              <a:t>?</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Cómo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los</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interpreto</a:t>
            </a:r>
            <a:r>
              <a:rPr lang="en-US" sz="1600" dirty="0">
                <a:latin typeface="Arial" panose="020B0604020202020204" pitchFamily="34" charset="0"/>
                <a:cs typeface="Arial" panose="020B0604020202020204" pitchFamily="34" charset="0"/>
              </a:rPr>
              <a:t> a </a:t>
            </a:r>
            <a:r>
              <a:rPr lang="en-US" sz="1600" dirty="0" err="1">
                <a:latin typeface="Arial" panose="020B0604020202020204" pitchFamily="34" charset="0"/>
                <a:cs typeface="Arial" panose="020B0604020202020204" pitchFamily="34" charset="0"/>
              </a:rPr>
              <a:t>partir</a:t>
            </a:r>
            <a:r>
              <a:rPr lang="en-US" sz="1600" dirty="0">
                <a:latin typeface="Arial" panose="020B0604020202020204" pitchFamily="34" charset="0"/>
                <a:cs typeface="Arial" panose="020B0604020202020204" pitchFamily="34" charset="0"/>
              </a:rPr>
              <a:t> de las </a:t>
            </a:r>
            <a:r>
              <a:rPr lang="en-US" sz="1600" dirty="0" err="1">
                <a:latin typeface="Arial" panose="020B0604020202020204" pitchFamily="34" charset="0"/>
                <a:cs typeface="Arial" panose="020B0604020202020204" pitchFamily="34" charset="0"/>
              </a:rPr>
              <a:t>lecturas</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realizadas</a:t>
            </a:r>
            <a:r>
              <a:rPr lang="en-US" sz="1600" dirty="0">
                <a:latin typeface="Arial" panose="020B0604020202020204" pitchFamily="34" charset="0"/>
                <a:cs typeface="Arial" panose="020B0604020202020204" pitchFamily="34" charset="0"/>
              </a:rPr>
              <a:t>?</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Qué</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autores</a:t>
            </a:r>
            <a:r>
              <a:rPr lang="en-US" sz="1600" dirty="0">
                <a:latin typeface="Arial" panose="020B0604020202020204" pitchFamily="34" charset="0"/>
                <a:cs typeface="Arial" panose="020B0604020202020204" pitchFamily="34" charset="0"/>
              </a:rPr>
              <a:t> o </a:t>
            </a:r>
            <a:r>
              <a:rPr lang="en-US" sz="1600" dirty="0" err="1">
                <a:latin typeface="Arial" panose="020B0604020202020204" pitchFamily="34" charset="0"/>
                <a:cs typeface="Arial" panose="020B0604020202020204" pitchFamily="34" charset="0"/>
              </a:rPr>
              <a:t>teorías</a:t>
            </a:r>
            <a:r>
              <a:rPr lang="en-US" sz="1600" dirty="0">
                <a:latin typeface="Arial" panose="020B0604020202020204" pitchFamily="34" charset="0"/>
                <a:cs typeface="Arial" panose="020B0604020202020204" pitchFamily="34" charset="0"/>
              </a:rPr>
              <a:t> fueron </a:t>
            </a:r>
            <a:r>
              <a:rPr lang="en-US" sz="1600" dirty="0" err="1">
                <a:latin typeface="Arial" panose="020B0604020202020204" pitchFamily="34" charset="0"/>
                <a:cs typeface="Arial" panose="020B0604020202020204" pitchFamily="34" charset="0"/>
              </a:rPr>
              <a:t>más</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significativos</a:t>
            </a:r>
            <a:r>
              <a:rPr lang="en-US" sz="1600" dirty="0">
                <a:latin typeface="Arial" panose="020B0604020202020204" pitchFamily="34" charset="0"/>
                <a:cs typeface="Arial" panose="020B0604020202020204" pitchFamily="34" charset="0"/>
              </a:rPr>
              <a:t>?</a:t>
            </a:r>
            <a:endParaRPr lang="es-MX" sz="1600" dirty="0">
              <a:latin typeface="Arial" panose="020B0604020202020204" pitchFamily="34" charset="0"/>
              <a:ea typeface="Calibri" panose="020F050202020403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Qué</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aprendí</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cada</a:t>
            </a:r>
            <a:r>
              <a:rPr lang="en-US" sz="1600" dirty="0">
                <a:latin typeface="Arial" panose="020B0604020202020204" pitchFamily="34" charset="0"/>
                <a:cs typeface="Arial" panose="020B0604020202020204" pitchFamily="34" charset="0"/>
              </a:rPr>
              <a:t> ADA?</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Cómo</a:t>
            </a:r>
            <a:r>
              <a:rPr lang="en-US" sz="1600" dirty="0">
                <a:latin typeface="Arial" panose="020B0604020202020204" pitchFamily="34" charset="0"/>
                <a:cs typeface="Arial" panose="020B0604020202020204" pitchFamily="34" charset="0"/>
              </a:rPr>
              <a:t> se </a:t>
            </a:r>
            <a:r>
              <a:rPr lang="en-US" sz="1600" dirty="0" err="1">
                <a:latin typeface="Arial" panose="020B0604020202020204" pitchFamily="34" charset="0"/>
                <a:cs typeface="Arial" panose="020B0604020202020204" pitchFamily="34" charset="0"/>
              </a:rPr>
              <a:t>transformó</a:t>
            </a:r>
            <a:r>
              <a:rPr lang="en-US" sz="1600" dirty="0">
                <a:latin typeface="Arial" panose="020B0604020202020204" pitchFamily="34" charset="0"/>
                <a:cs typeface="Arial" panose="020B0604020202020204" pitchFamily="34" charset="0"/>
              </a:rPr>
              <a:t> mi </a:t>
            </a:r>
            <a:r>
              <a:rPr lang="en-US" sz="1600" dirty="0" err="1">
                <a:latin typeface="Arial" panose="020B0604020202020204" pitchFamily="34" charset="0"/>
                <a:cs typeface="Arial" panose="020B0604020202020204" pitchFamily="34" charset="0"/>
              </a:rPr>
              <a:t>comprensión</a:t>
            </a:r>
            <a:r>
              <a:rPr lang="en-US" sz="1600" dirty="0">
                <a:latin typeface="Arial" panose="020B0604020202020204" pitchFamily="34" charset="0"/>
                <a:cs typeface="Arial" panose="020B0604020202020204" pitchFamily="34" charset="0"/>
              </a:rPr>
              <a:t> de la </a:t>
            </a:r>
            <a:r>
              <a:rPr lang="en-US" sz="1600" dirty="0" err="1">
                <a:latin typeface="Arial" panose="020B0604020202020204" pitchFamily="34" charset="0"/>
                <a:cs typeface="Arial" panose="020B0604020202020204" pitchFamily="34" charset="0"/>
              </a:rPr>
              <a:t>práctica</a:t>
            </a:r>
            <a:r>
              <a:rPr lang="en-US" sz="1600" dirty="0">
                <a:latin typeface="Arial" panose="020B0604020202020204" pitchFamily="34" charset="0"/>
                <a:cs typeface="Arial" panose="020B0604020202020204" pitchFamily="34" charset="0"/>
              </a:rPr>
              <a:t>?</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Qué</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hallazgos</a:t>
            </a:r>
            <a:r>
              <a:rPr lang="en-US" sz="1600" dirty="0">
                <a:latin typeface="Arial" panose="020B0604020202020204" pitchFamily="34" charset="0"/>
                <a:cs typeface="Arial" panose="020B0604020202020204" pitchFamily="34" charset="0"/>
              </a:rPr>
              <a:t> y </a:t>
            </a:r>
            <a:r>
              <a:rPr lang="en-US" sz="1600" dirty="0" err="1">
                <a:latin typeface="Arial" panose="020B0604020202020204" pitchFamily="34" charset="0"/>
                <a:cs typeface="Arial" panose="020B0604020202020204" pitchFamily="34" charset="0"/>
              </a:rPr>
              <a:t>tensiones</a:t>
            </a:r>
            <a:r>
              <a:rPr lang="en-US" sz="1600" dirty="0">
                <a:latin typeface="Arial" panose="020B0604020202020204" pitchFamily="34" charset="0"/>
                <a:cs typeface="Arial" panose="020B0604020202020204" pitchFamily="34" charset="0"/>
              </a:rPr>
              <a:t> fueron </a:t>
            </a:r>
            <a:r>
              <a:rPr lang="en-US" sz="1600" dirty="0" err="1">
                <a:latin typeface="Arial" panose="020B0604020202020204" pitchFamily="34" charset="0"/>
                <a:cs typeface="Arial" panose="020B0604020202020204" pitchFamily="34" charset="0"/>
              </a:rPr>
              <a:t>emergiendo</a:t>
            </a:r>
            <a:r>
              <a:rPr lang="en-US" sz="1600" dirty="0">
                <a:latin typeface="Arial" panose="020B0604020202020204" pitchFamily="34" charset="0"/>
                <a:cs typeface="Arial" panose="020B0604020202020204" pitchFamily="34" charset="0"/>
              </a:rPr>
              <a:t>?</a:t>
            </a:r>
            <a:endParaRPr lang="es-MX" sz="1600" dirty="0">
              <a:latin typeface="Arial" panose="020B0604020202020204" pitchFamily="34" charset="0"/>
              <a:ea typeface="Calibri" panose="020F050202020403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Qué</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descubrí</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sobre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mí</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como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docente-investigador</a:t>
            </a:r>
            <a:r>
              <a:rPr lang="en-US" sz="1600" dirty="0">
                <a:latin typeface="Arial" panose="020B0604020202020204" pitchFamily="34" charset="0"/>
                <a:cs typeface="Arial" panose="020B0604020202020204" pitchFamily="34" charset="0"/>
              </a:rPr>
              <a:t>?</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Qué</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dilemas</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éticos</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enfrenté</a:t>
            </a:r>
            <a:r>
              <a:rPr lang="en-US" sz="1600" dirty="0">
                <a:latin typeface="Arial" panose="020B0604020202020204" pitchFamily="34" charset="0"/>
                <a:cs typeface="Arial" panose="020B0604020202020204" pitchFamily="34" charset="0"/>
              </a:rPr>
              <a:t>?</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Cómo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influyeron</a:t>
            </a:r>
            <a:r>
              <a:rPr lang="en-US" sz="1600" dirty="0">
                <a:latin typeface="Arial" panose="020B0604020202020204" pitchFamily="34" charset="0"/>
                <a:cs typeface="Arial" panose="020B0604020202020204" pitchFamily="34" charset="0"/>
              </a:rPr>
              <a:t> mis </a:t>
            </a:r>
            <a:r>
              <a:rPr lang="en-US" sz="1600" dirty="0" err="1">
                <a:latin typeface="Arial" panose="020B0604020202020204" pitchFamily="34" charset="0"/>
                <a:cs typeface="Arial" panose="020B0604020202020204" pitchFamily="34" charset="0"/>
              </a:rPr>
              <a:t>decisiones</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el</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proceso</a:t>
            </a:r>
            <a:r>
              <a:rPr lang="en-US" sz="1600" dirty="0">
                <a:latin typeface="Arial" panose="020B0604020202020204" pitchFamily="34" charset="0"/>
                <a:cs typeface="Arial" panose="020B0604020202020204" pitchFamily="34" charset="0"/>
              </a:rPr>
              <a:t>?</a:t>
            </a:r>
            <a:endParaRPr lang="es-MX" sz="1600" dirty="0">
              <a:latin typeface="Arial" panose="020B0604020202020204" pitchFamily="34" charset="0"/>
              <a:ea typeface="Calibri" panose="020F050202020403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Qué</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categorías</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construí</a:t>
            </a:r>
            <a:r>
              <a:rPr lang="en-US" sz="1600" dirty="0">
                <a:latin typeface="Arial" panose="020B0604020202020204" pitchFamily="34" charset="0"/>
                <a:cs typeface="Arial" panose="020B0604020202020204" pitchFamily="34" charset="0"/>
              </a:rPr>
              <a:t> y </a:t>
            </a:r>
            <a:r>
              <a:rPr lang="en-US" sz="1600" dirty="0" err="1">
                <a:latin typeface="Arial" panose="020B0604020202020204" pitchFamily="34" charset="0"/>
                <a:cs typeface="Arial" panose="020B0604020202020204" pitchFamily="34" charset="0"/>
              </a:rPr>
              <a:t>por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qué</a:t>
            </a:r>
            <a:r>
              <a:rPr lang="en-US" sz="1600" dirty="0">
                <a:latin typeface="Arial" panose="020B0604020202020204" pitchFamily="34" charset="0"/>
                <a:cs typeface="Arial" panose="020B0604020202020204" pitchFamily="34" charset="0"/>
              </a:rPr>
              <a:t>?</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Qué</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patrones</a:t>
            </a:r>
            <a:r>
              <a:rPr lang="en-US" sz="1600" dirty="0">
                <a:latin typeface="Arial" panose="020B0604020202020204" pitchFamily="34" charset="0"/>
                <a:cs typeface="Arial" panose="020B0604020202020204" pitchFamily="34" charset="0"/>
              </a:rPr>
              <a:t> o </a:t>
            </a:r>
            <a:r>
              <a:rPr lang="en-US" sz="1600" dirty="0" err="1">
                <a:latin typeface="Arial" panose="020B0604020202020204" pitchFamily="34" charset="0"/>
                <a:cs typeface="Arial" panose="020B0604020202020204" pitchFamily="34" charset="0"/>
              </a:rPr>
              <a:t>significados</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relevantes</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descubrí</a:t>
            </a:r>
            <a:r>
              <a:rPr lang="en-US" sz="1600" dirty="0">
                <a:latin typeface="Arial" panose="020B0604020202020204" pitchFamily="34" charset="0"/>
                <a:cs typeface="Arial" panose="020B0604020202020204" pitchFamily="34" charset="0"/>
              </a:rPr>
              <a:t>?</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Cómo</a:t>
            </a:r>
            <a:r>
              <a:rPr lang="en-US" sz="1600" dirty="0">
                <a:latin typeface="Arial" panose="020B0604020202020204" pitchFamily="34" charset="0"/>
                <a:cs typeface="Arial" panose="020B0604020202020204" pitchFamily="34" charset="0"/>
              </a:rPr>
              <a:t> se </a:t>
            </a:r>
            <a:r>
              <a:rPr lang="en-US" sz="1600" dirty="0" err="1">
                <a:latin typeface="Arial" panose="020B0604020202020204" pitchFamily="34" charset="0"/>
                <a:cs typeface="Arial" panose="020B0604020202020204" pitchFamily="34" charset="0"/>
              </a:rPr>
              <a:t>conectan</a:t>
            </a:r>
            <a:r>
              <a:rPr lang="en-US" sz="1600" dirty="0">
                <a:latin typeface="Arial" panose="020B0604020202020204" pitchFamily="34" charset="0"/>
                <a:cs typeface="Arial" panose="020B0604020202020204" pitchFamily="34" charset="0"/>
              </a:rPr>
              <a:t> con la </a:t>
            </a:r>
            <a:r>
              <a:rPr lang="en-US" sz="1600" dirty="0" err="1">
                <a:latin typeface="Arial" panose="020B0604020202020204" pitchFamily="34" charset="0"/>
                <a:cs typeface="Arial" panose="020B0604020202020204" pitchFamily="34" charset="0"/>
              </a:rPr>
              <a:t>acción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transformadora</a:t>
            </a:r>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Qué</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acciones</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propuse</a:t>
            </a:r>
            <a:r>
              <a:rPr lang="en-US" sz="1600" dirty="0">
                <a:latin typeface="Arial" panose="020B0604020202020204" pitchFamily="34" charset="0"/>
                <a:cs typeface="Arial" panose="020B0604020202020204" pitchFamily="34" charset="0"/>
              </a:rPr>
              <a:t> y </a:t>
            </a:r>
            <a:r>
              <a:rPr lang="en-US" sz="1600" dirty="0" err="1">
                <a:latin typeface="Arial" panose="020B0604020202020204" pitchFamily="34" charset="0"/>
                <a:cs typeface="Arial" panose="020B0604020202020204" pitchFamily="34" charset="0"/>
              </a:rPr>
              <a:t>por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qué</a:t>
            </a:r>
            <a:r>
              <a:rPr lang="en-US" sz="1600" dirty="0">
                <a:latin typeface="Arial" panose="020B0604020202020204" pitchFamily="34" charset="0"/>
                <a:cs typeface="Arial" panose="020B0604020202020204" pitchFamily="34" charset="0"/>
              </a:rPr>
              <a:t> son necesarias?</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Qué</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criterios</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éticos</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tomé</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cuenta</a:t>
            </a:r>
            <a:r>
              <a:rPr lang="en-US" sz="1600" dirty="0">
                <a:latin typeface="Arial" panose="020B0604020202020204" pitchFamily="34" charset="0"/>
                <a:cs typeface="Arial" panose="020B0604020202020204" pitchFamily="34" charset="0"/>
              </a:rPr>
              <a:t>?</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Cómo</a:t>
            </a:r>
            <a:r>
              <a:rPr lang="en-US" sz="1600" dirty="0">
                <a:latin typeface="Arial" panose="020B0604020202020204" pitchFamily="34" charset="0"/>
                <a:cs typeface="Arial" panose="020B0604020202020204" pitchFamily="34" charset="0"/>
              </a:rPr>
              <a:t> se vincula la </a:t>
            </a:r>
            <a:r>
              <a:rPr lang="en-US" sz="1600" dirty="0" err="1">
                <a:latin typeface="Arial" panose="020B0604020202020204" pitchFamily="34" charset="0"/>
                <a:cs typeface="Arial" panose="020B0604020202020204" pitchFamily="34" charset="0"/>
              </a:rPr>
              <a:t>acción</a:t>
            </a:r>
            <a:r>
              <a:rPr lang="en-US" sz="1600" dirty="0">
                <a:latin typeface="Arial" panose="020B0604020202020204" pitchFamily="34" charset="0"/>
                <a:cs typeface="Arial" panose="020B0604020202020204" pitchFamily="34" charset="0"/>
              </a:rPr>
              <a:t> con </a:t>
            </a:r>
            <a:r>
              <a:rPr lang="en-US" sz="1600" dirty="0" err="1">
                <a:latin typeface="Arial" panose="020B0604020202020204" pitchFamily="34" charset="0"/>
                <a:cs typeface="Arial" panose="020B0604020202020204" pitchFamily="34" charset="0"/>
              </a:rPr>
              <a:t>los</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hallazgos</a:t>
            </a:r>
            <a:r>
              <a:rPr lang="en-US" sz="1600" dirty="0">
                <a:latin typeface="Arial" panose="020B0604020202020204" pitchFamily="34" charset="0"/>
                <a:cs typeface="Arial" panose="020B0604020202020204" pitchFamily="34" charset="0"/>
              </a:rPr>
              <a:t>?</a:t>
            </a:r>
            <a:endParaRPr lang="es-MX" sz="1600" dirty="0">
              <a:latin typeface="Arial" panose="020B0604020202020204" pitchFamily="34" charset="0"/>
              <a:ea typeface="Calibri" panose="020F050202020403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Qué</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aprendizajes</a:t>
            </a:r>
            <a:r>
              <a:rPr lang="en-US" sz="1600" dirty="0">
                <a:latin typeface="Arial" panose="020B0604020202020204" pitchFamily="34" charset="0"/>
                <a:cs typeface="Arial" panose="020B0604020202020204" pitchFamily="34" charset="0"/>
              </a:rPr>
              <a:t> me </a:t>
            </a:r>
            <a:r>
              <a:rPr lang="en-US" sz="1600" dirty="0" err="1">
                <a:latin typeface="Arial" panose="020B0604020202020204" pitchFamily="34" charset="0"/>
                <a:cs typeface="Arial" panose="020B0604020202020204" pitchFamily="34" charset="0"/>
              </a:rPr>
              <a:t>llevo</a:t>
            </a:r>
            <a:r>
              <a:rPr lang="en-US" sz="1600" dirty="0">
                <a:latin typeface="Arial" panose="020B0604020202020204" pitchFamily="34" charset="0"/>
                <a:cs typeface="Arial" panose="020B0604020202020204" pitchFamily="34" charset="0"/>
              </a:rPr>
              <a:t> de </a:t>
            </a:r>
            <a:r>
              <a:rPr lang="en-US" sz="1600" dirty="0" err="1">
                <a:latin typeface="Arial" panose="020B0604020202020204" pitchFamily="34" charset="0"/>
                <a:cs typeface="Arial" panose="020B0604020202020204" pitchFamily="34" charset="0"/>
              </a:rPr>
              <a:t>este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proceso</a:t>
            </a:r>
            <a:r>
              <a:rPr lang="en-US" sz="1600" dirty="0">
                <a:latin typeface="Arial" panose="020B0604020202020204" pitchFamily="34" charset="0"/>
                <a:cs typeface="Arial" panose="020B0604020202020204" pitchFamily="34" charset="0"/>
              </a:rPr>
              <a:t>?</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Cómo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cambió</a:t>
            </a:r>
            <a:r>
              <a:rPr lang="en-US" sz="1600" dirty="0">
                <a:latin typeface="Arial" panose="020B0604020202020204" pitchFamily="34" charset="0"/>
                <a:cs typeface="Arial" panose="020B0604020202020204" pitchFamily="34" charset="0"/>
              </a:rPr>
              <a:t> mi </a:t>
            </a:r>
            <a:r>
              <a:rPr lang="en-US" sz="1600" dirty="0" err="1">
                <a:latin typeface="Arial" panose="020B0604020202020204" pitchFamily="34" charset="0"/>
                <a:cs typeface="Arial" panose="020B0604020202020204" pitchFamily="34" charset="0"/>
              </a:rPr>
              <a:t>visión</a:t>
            </a:r>
            <a:r>
              <a:rPr lang="en-US" sz="1600" dirty="0">
                <a:latin typeface="Arial" panose="020B0604020202020204" pitchFamily="34" charset="0"/>
                <a:cs typeface="Arial" panose="020B0604020202020204" pitchFamily="34" charset="0"/>
              </a:rPr>
              <a:t> de la </a:t>
            </a:r>
            <a:r>
              <a:rPr lang="en-US" sz="1600" dirty="0" err="1">
                <a:latin typeface="Arial" panose="020B0604020202020204" pitchFamily="34" charset="0"/>
                <a:cs typeface="Arial" panose="020B0604020202020204" pitchFamily="34" charset="0"/>
              </a:rPr>
              <a:t>práctica</a:t>
            </a:r>
            <a:r>
              <a:rPr lang="en-US" sz="1600" dirty="0">
                <a:latin typeface="Arial" panose="020B0604020202020204" pitchFamily="34" charset="0"/>
                <a:cs typeface="Arial" panose="020B0604020202020204" pitchFamily="34" charset="0"/>
              </a:rPr>
              <a:t> y del </a:t>
            </a:r>
            <a:r>
              <a:rPr lang="en-US" sz="1600" dirty="0" err="1">
                <a:latin typeface="Arial" panose="020B0604020202020204" pitchFamily="34" charset="0"/>
                <a:cs typeface="Arial" panose="020B0604020202020204" pitchFamily="34" charset="0"/>
              </a:rPr>
              <a:t>rol</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docente</a:t>
            </a:r>
            <a:r>
              <a:rPr lang="en-US" sz="1600" dirty="0">
                <a:latin typeface="Arial" panose="020B0604020202020204" pitchFamily="34" charset="0"/>
                <a:cs typeface="Arial" panose="020B0604020202020204" pitchFamily="34" charset="0"/>
              </a:rPr>
              <a:t>?</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Qué</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compromisos</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asumo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como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profesional</a:t>
            </a:r>
            <a:r>
              <a:rPr lang="en-US" sz="1600" dirty="0">
                <a:latin typeface="Arial" panose="020B0604020202020204" pitchFamily="34" charset="0"/>
                <a:cs typeface="Arial" panose="020B0604020202020204" pitchFamily="34" charset="0"/>
              </a:rPr>
              <a:t>?</a:t>
            </a:r>
            <a:endParaRPr lang="es-MX" sz="1600" dirty="0">
              <a:latin typeface="Arial" panose="020B0604020202020204" pitchFamily="34" charset="0"/>
              <a:ea typeface="Calibri" panose="020F0502020204030204" pitchFamily="34" charset="0"/>
              <a:cs typeface="Arial" panose="020B0604020202020204" pitchFamily="34" charset="0"/>
            </a:endParaRPr>
          </a:p>
          <a:p>
            <a:endParaRPr lang="es-MX" sz="1600" dirty="0"/>
          </a:p>
        </p:txBody>
      </p:sp>
    </p:spTree>
    <p:extLst>
      <p:ext uri="{BB962C8B-B14F-4D97-AF65-F5344CB8AC3E}">
        <p14:creationId xmlns:p14="http://schemas.microsoft.com/office/powerpoint/2010/main" val="28637461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93E748-41B1-5BB4-066E-EAEB1D2FA2B2}"/>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Bibliografía</a:t>
            </a:r>
            <a:r>
              <a:rPr lang="es-MX" dirty="0"/>
              <a:t> </a:t>
            </a:r>
          </a:p>
        </p:txBody>
      </p:sp>
      <p:sp>
        <p:nvSpPr>
          <p:cNvPr id="3" name="Marcador de contenido 2">
            <a:extLst>
              <a:ext uri="{FF2B5EF4-FFF2-40B4-BE49-F238E27FC236}">
                <a16:creationId xmlns:a16="http://schemas.microsoft.com/office/drawing/2014/main" id="{37CA9599-5345-68DB-AB7D-208A3A09F286}"/>
              </a:ext>
            </a:extLst>
          </p:cNvPr>
          <p:cNvSpPr>
            <a:spLocks noGrp="1"/>
          </p:cNvSpPr>
          <p:nvPr>
            <p:ph idx="1"/>
          </p:nvPr>
        </p:nvSpPr>
        <p:spPr/>
        <p:txBody>
          <a:bodyPr numCol="2">
            <a:normAutofit fontScale="55000" lnSpcReduction="20000"/>
          </a:bodyPr>
          <a:lstStyle/>
          <a:p>
            <a:r>
              <a:rPr lang="es-MX" dirty="0" err="1">
                <a:latin typeface="Arial" panose="020B0604020202020204" pitchFamily="34" charset="0"/>
                <a:cs typeface="Arial" panose="020B0604020202020204" pitchFamily="34" charset="0"/>
              </a:rPr>
              <a:t>Carr</a:t>
            </a:r>
            <a:r>
              <a:rPr lang="es-MX" dirty="0">
                <a:latin typeface="Arial" panose="020B0604020202020204" pitchFamily="34" charset="0"/>
                <a:cs typeface="Arial" panose="020B0604020202020204" pitchFamily="34" charset="0"/>
              </a:rPr>
              <a:t>, W. &amp; Kemmis, S. (1988). </a:t>
            </a:r>
            <a:r>
              <a:rPr lang="es-MX" i="1" dirty="0">
                <a:latin typeface="Arial" panose="020B0604020202020204" pitchFamily="34" charset="0"/>
                <a:cs typeface="Arial" panose="020B0604020202020204" pitchFamily="34" charset="0"/>
              </a:rPr>
              <a:t>Teoría crítica de la enseñanza: La investigación acción en la formación del profesorado. </a:t>
            </a:r>
            <a:r>
              <a:rPr lang="es-MX" dirty="0">
                <a:latin typeface="Arial" panose="020B0604020202020204" pitchFamily="34" charset="0"/>
                <a:cs typeface="Arial" panose="020B0604020202020204" pitchFamily="34" charset="0"/>
              </a:rPr>
              <a:t>Martínez Roca. </a:t>
            </a:r>
            <a:r>
              <a:rPr lang="es-MX" u="sng" dirty="0">
                <a:latin typeface="Arial" panose="020B0604020202020204" pitchFamily="34" charset="0"/>
                <a:cs typeface="Arial" panose="020B0604020202020204" pitchFamily="34" charset="0"/>
                <a:hlinkClick r:id="rId2"/>
              </a:rPr>
              <a:t>https://share.google/48Hh3hclEJxr96VXW</a:t>
            </a:r>
            <a:r>
              <a:rPr lang="es-MX" dirty="0">
                <a:latin typeface="Arial" panose="020B0604020202020204" pitchFamily="34" charset="0"/>
                <a:cs typeface="Arial" panose="020B0604020202020204" pitchFamily="34" charset="0"/>
              </a:rPr>
              <a:t> </a:t>
            </a:r>
          </a:p>
          <a:p>
            <a:r>
              <a:rPr lang="es-MX" dirty="0">
                <a:latin typeface="Arial" panose="020B0604020202020204" pitchFamily="34" charset="0"/>
                <a:cs typeface="Arial" panose="020B0604020202020204" pitchFamily="34" charset="0"/>
              </a:rPr>
              <a:t>Kemmis, S. (1993). </a:t>
            </a:r>
            <a:r>
              <a:rPr lang="es-MX" i="1" dirty="0">
                <a:latin typeface="Arial" panose="020B0604020202020204" pitchFamily="34" charset="0"/>
                <a:cs typeface="Arial" panose="020B0604020202020204" pitchFamily="34" charset="0"/>
              </a:rPr>
              <a:t>El </a:t>
            </a:r>
            <a:r>
              <a:rPr lang="es-MX" i="1" dirty="0" err="1">
                <a:latin typeface="Arial" panose="020B0604020202020204" pitchFamily="34" charset="0"/>
                <a:cs typeface="Arial" panose="020B0604020202020204" pitchFamily="34" charset="0"/>
              </a:rPr>
              <a:t>curriculum</a:t>
            </a:r>
            <a:r>
              <a:rPr lang="es-MX" i="1" dirty="0">
                <a:latin typeface="Arial" panose="020B0604020202020204" pitchFamily="34" charset="0"/>
                <a:cs typeface="Arial" panose="020B0604020202020204" pitchFamily="34" charset="0"/>
              </a:rPr>
              <a:t>: Más allá de una teoría de la reproducción</a:t>
            </a:r>
            <a:r>
              <a:rPr lang="es-MX"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Ediciones</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morata</a:t>
            </a:r>
            <a:r>
              <a:rPr lang="fr-FR" dirty="0">
                <a:latin typeface="Arial" panose="020B0604020202020204" pitchFamily="34" charset="0"/>
                <a:cs typeface="Arial" panose="020B0604020202020204" pitchFamily="34" charset="0"/>
              </a:rPr>
              <a:t>. </a:t>
            </a:r>
            <a:r>
              <a:rPr lang="fr-FR" u="sng" dirty="0">
                <a:latin typeface="Arial" panose="020B0604020202020204" pitchFamily="34" charset="0"/>
                <a:cs typeface="Arial" panose="020B0604020202020204" pitchFamily="34" charset="0"/>
                <a:hlinkClick r:id="rId3"/>
              </a:rPr>
              <a:t>https://share.google/QseSC2ZZ2iJAFPiDD</a:t>
            </a:r>
            <a:r>
              <a:rPr lang="es-MX" dirty="0">
                <a:latin typeface="Arial" panose="020B0604020202020204" pitchFamily="34" charset="0"/>
                <a:cs typeface="Arial" panose="020B0604020202020204" pitchFamily="34" charset="0"/>
              </a:rPr>
              <a:t> </a:t>
            </a:r>
          </a:p>
          <a:p>
            <a:r>
              <a:rPr lang="fr-FR" dirty="0" err="1">
                <a:latin typeface="Arial" panose="020B0604020202020204" pitchFamily="34" charset="0"/>
                <a:cs typeface="Arial" panose="020B0604020202020204" pitchFamily="34" charset="0"/>
              </a:rPr>
              <a:t>Kemmis</a:t>
            </a:r>
            <a:r>
              <a:rPr lang="fr-FR" dirty="0">
                <a:latin typeface="Arial" panose="020B0604020202020204" pitchFamily="34" charset="0"/>
                <a:cs typeface="Arial" panose="020B0604020202020204" pitchFamily="34" charset="0"/>
              </a:rPr>
              <a:t>, S. (2019). </a:t>
            </a:r>
            <a:r>
              <a:rPr lang="fr-FR" i="1" dirty="0">
                <a:latin typeface="Arial" panose="020B0604020202020204" pitchFamily="34" charset="0"/>
                <a:cs typeface="Arial" panose="020B0604020202020204" pitchFamily="34" charset="0"/>
              </a:rPr>
              <a:t>A practice </a:t>
            </a:r>
            <a:r>
              <a:rPr lang="fr-FR" i="1" dirty="0" err="1">
                <a:latin typeface="Arial" panose="020B0604020202020204" pitchFamily="34" charset="0"/>
                <a:cs typeface="Arial" panose="020B0604020202020204" pitchFamily="34" charset="0"/>
              </a:rPr>
              <a:t>sensibility</a:t>
            </a:r>
            <a:r>
              <a:rPr lang="fr-FR" i="1" dirty="0">
                <a:latin typeface="Arial" panose="020B0604020202020204" pitchFamily="34" charset="0"/>
                <a:cs typeface="Arial" panose="020B0604020202020204" pitchFamily="34" charset="0"/>
              </a:rPr>
              <a:t>: An invitation to the </a:t>
            </a:r>
            <a:r>
              <a:rPr lang="fr-FR" i="1" dirty="0" err="1">
                <a:latin typeface="Arial" panose="020B0604020202020204" pitchFamily="34" charset="0"/>
                <a:cs typeface="Arial" panose="020B0604020202020204" pitchFamily="34" charset="0"/>
              </a:rPr>
              <a:t>theory</a:t>
            </a:r>
            <a:r>
              <a:rPr lang="fr-FR" i="1" dirty="0">
                <a:latin typeface="Arial" panose="020B0604020202020204" pitchFamily="34" charset="0"/>
                <a:cs typeface="Arial" panose="020B0604020202020204" pitchFamily="34" charset="0"/>
              </a:rPr>
              <a:t> of practice architectures</a:t>
            </a:r>
            <a:r>
              <a:rPr lang="fr-FR" dirty="0">
                <a:latin typeface="Arial" panose="020B0604020202020204" pitchFamily="34" charset="0"/>
                <a:cs typeface="Arial" panose="020B0604020202020204" pitchFamily="34" charset="0"/>
              </a:rPr>
              <a:t>. Springer Nature Singapore </a:t>
            </a:r>
            <a:r>
              <a:rPr lang="fr-FR" dirty="0" err="1">
                <a:latin typeface="Arial" panose="020B0604020202020204" pitchFamily="34" charset="0"/>
                <a:cs typeface="Arial" panose="020B0604020202020204" pitchFamily="34" charset="0"/>
              </a:rPr>
              <a:t>Pte</a:t>
            </a:r>
            <a:r>
              <a:rPr lang="fr-FR" dirty="0">
                <a:latin typeface="Arial" panose="020B0604020202020204" pitchFamily="34" charset="0"/>
                <a:cs typeface="Arial" panose="020B0604020202020204" pitchFamily="34" charset="0"/>
              </a:rPr>
              <a:t> Ltd. </a:t>
            </a:r>
            <a:r>
              <a:rPr lang="fr-FR" u="sng" dirty="0">
                <a:latin typeface="Arial" panose="020B0604020202020204" pitchFamily="34" charset="0"/>
                <a:cs typeface="Arial" panose="020B0604020202020204" pitchFamily="34" charset="0"/>
                <a:hlinkClick r:id="rId4"/>
              </a:rPr>
              <a:t>https://doi.org/10.1007/978-981-32-9539-1</a:t>
            </a:r>
            <a:endParaRPr lang="es-MX" dirty="0">
              <a:latin typeface="Arial" panose="020B0604020202020204" pitchFamily="34" charset="0"/>
              <a:cs typeface="Arial" panose="020B0604020202020204" pitchFamily="34" charset="0"/>
            </a:endParaRPr>
          </a:p>
          <a:p>
            <a:r>
              <a:rPr lang="fr-FR" dirty="0" err="1">
                <a:latin typeface="Arial" panose="020B0604020202020204" pitchFamily="34" charset="0"/>
                <a:cs typeface="Arial" panose="020B0604020202020204" pitchFamily="34" charset="0"/>
              </a:rPr>
              <a:t>Kemmis</a:t>
            </a:r>
            <a:r>
              <a:rPr lang="fr-FR" dirty="0">
                <a:latin typeface="Arial" panose="020B0604020202020204" pitchFamily="34" charset="0"/>
                <a:cs typeface="Arial" panose="020B0604020202020204" pitchFamily="34" charset="0"/>
              </a:rPr>
              <a:t>, S., Cole, P. &amp; </a:t>
            </a:r>
            <a:r>
              <a:rPr lang="fr-FR" dirty="0" err="1">
                <a:latin typeface="Arial" panose="020B0604020202020204" pitchFamily="34" charset="0"/>
                <a:cs typeface="Arial" panose="020B0604020202020204" pitchFamily="34" charset="0"/>
              </a:rPr>
              <a:t>Suggett</a:t>
            </a:r>
            <a:r>
              <a:rPr lang="fr-FR" dirty="0">
                <a:latin typeface="Arial" panose="020B0604020202020204" pitchFamily="34" charset="0"/>
                <a:cs typeface="Arial" panose="020B0604020202020204" pitchFamily="34" charset="0"/>
              </a:rPr>
              <a:t>, D. (2007). </a:t>
            </a:r>
            <a:r>
              <a:rPr lang="es-MX" i="1" dirty="0">
                <a:latin typeface="Arial" panose="020B0604020202020204" pitchFamily="34" charset="0"/>
                <a:cs typeface="Arial" panose="020B0604020202020204" pitchFamily="34" charset="0"/>
              </a:rPr>
              <a:t>Hacia una escuela socialmente-crítica: Orientaciones para el currículo y la transición.</a:t>
            </a:r>
            <a:r>
              <a:rPr lang="es-MX" dirty="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Nau </a:t>
            </a:r>
            <a:r>
              <a:rPr lang="fr-FR" dirty="0" err="1">
                <a:latin typeface="Arial" panose="020B0604020202020204" pitchFamily="34" charset="0"/>
                <a:cs typeface="Arial" panose="020B0604020202020204" pitchFamily="34" charset="0"/>
              </a:rPr>
              <a:t>Llibres</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Edicions</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Culturals</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Valencianes</a:t>
            </a:r>
            <a:r>
              <a:rPr lang="fr-FR" dirty="0">
                <a:latin typeface="Arial" panose="020B0604020202020204" pitchFamily="34" charset="0"/>
                <a:cs typeface="Arial" panose="020B0604020202020204" pitchFamily="34" charset="0"/>
              </a:rPr>
              <a:t>, S.A. </a:t>
            </a:r>
            <a:endParaRPr lang="es-MX" dirty="0">
              <a:latin typeface="Arial" panose="020B0604020202020204" pitchFamily="34" charset="0"/>
              <a:cs typeface="Arial" panose="020B0604020202020204" pitchFamily="34" charset="0"/>
            </a:endParaRPr>
          </a:p>
          <a:p>
            <a:r>
              <a:rPr lang="fr-FR" u="sng" dirty="0" err="1">
                <a:latin typeface="Arial" panose="020B0604020202020204" pitchFamily="34" charset="0"/>
                <a:cs typeface="Arial" panose="020B0604020202020204" pitchFamily="34" charset="0"/>
              </a:rPr>
              <a:t>Kemmis</a:t>
            </a:r>
            <a:r>
              <a:rPr lang="fr-FR" u="sng" dirty="0">
                <a:latin typeface="Arial" panose="020B0604020202020204" pitchFamily="34" charset="0"/>
                <a:cs typeface="Arial" panose="020B0604020202020204" pitchFamily="34" charset="0"/>
              </a:rPr>
              <a:t>, S., </a:t>
            </a:r>
            <a:r>
              <a:rPr lang="fr-FR" u="sng" dirty="0" err="1">
                <a:latin typeface="Arial" panose="020B0604020202020204" pitchFamily="34" charset="0"/>
                <a:cs typeface="Arial" panose="020B0604020202020204" pitchFamily="34" charset="0"/>
              </a:rPr>
              <a:t>McTaggart</a:t>
            </a:r>
            <a:r>
              <a:rPr lang="fr-FR" u="sng" dirty="0">
                <a:latin typeface="Arial" panose="020B0604020202020204" pitchFamily="34" charset="0"/>
                <a:cs typeface="Arial" panose="020B0604020202020204" pitchFamily="34" charset="0"/>
              </a:rPr>
              <a:t>, R. &amp; Nixon, R. (2014). </a:t>
            </a:r>
            <a:r>
              <a:rPr lang="fr-FR" i="1" u="sng" dirty="0">
                <a:latin typeface="Arial" panose="020B0604020202020204" pitchFamily="34" charset="0"/>
                <a:cs typeface="Arial" panose="020B0604020202020204" pitchFamily="34" charset="0"/>
              </a:rPr>
              <a:t>The action </a:t>
            </a:r>
            <a:r>
              <a:rPr lang="fr-FR" i="1" u="sng" dirty="0" err="1">
                <a:latin typeface="Arial" panose="020B0604020202020204" pitchFamily="34" charset="0"/>
                <a:cs typeface="Arial" panose="020B0604020202020204" pitchFamily="34" charset="0"/>
              </a:rPr>
              <a:t>research</a:t>
            </a:r>
            <a:r>
              <a:rPr lang="fr-FR" i="1" u="sng" dirty="0">
                <a:latin typeface="Arial" panose="020B0604020202020204" pitchFamily="34" charset="0"/>
                <a:cs typeface="Arial" panose="020B0604020202020204" pitchFamily="34" charset="0"/>
              </a:rPr>
              <a:t> planner: </a:t>
            </a:r>
            <a:r>
              <a:rPr lang="fr-FR" i="1" u="sng" dirty="0" err="1">
                <a:latin typeface="Arial" panose="020B0604020202020204" pitchFamily="34" charset="0"/>
                <a:cs typeface="Arial" panose="020B0604020202020204" pitchFamily="34" charset="0"/>
              </a:rPr>
              <a:t>Doing</a:t>
            </a:r>
            <a:r>
              <a:rPr lang="fr-FR" i="1" u="sng" dirty="0">
                <a:latin typeface="Arial" panose="020B0604020202020204" pitchFamily="34" charset="0"/>
                <a:cs typeface="Arial" panose="020B0604020202020204" pitchFamily="34" charset="0"/>
              </a:rPr>
              <a:t> </a:t>
            </a:r>
            <a:r>
              <a:rPr lang="fr-FR" i="1" u="sng" dirty="0" err="1">
                <a:latin typeface="Arial" panose="020B0604020202020204" pitchFamily="34" charset="0"/>
                <a:cs typeface="Arial" panose="020B0604020202020204" pitchFamily="34" charset="0"/>
              </a:rPr>
              <a:t>critical</a:t>
            </a:r>
            <a:r>
              <a:rPr lang="fr-FR" i="1" u="sng" dirty="0">
                <a:latin typeface="Arial" panose="020B0604020202020204" pitchFamily="34" charset="0"/>
                <a:cs typeface="Arial" panose="020B0604020202020204" pitchFamily="34" charset="0"/>
              </a:rPr>
              <a:t> </a:t>
            </a:r>
            <a:r>
              <a:rPr lang="fr-FR" i="1" u="sng" dirty="0" err="1">
                <a:latin typeface="Arial" panose="020B0604020202020204" pitchFamily="34" charset="0"/>
                <a:cs typeface="Arial" panose="020B0604020202020204" pitchFamily="34" charset="0"/>
              </a:rPr>
              <a:t>participatory</a:t>
            </a:r>
            <a:r>
              <a:rPr lang="fr-FR" i="1" u="sng" dirty="0">
                <a:latin typeface="Arial" panose="020B0604020202020204" pitchFamily="34" charset="0"/>
                <a:cs typeface="Arial" panose="020B0604020202020204" pitchFamily="34" charset="0"/>
              </a:rPr>
              <a:t> action </a:t>
            </a:r>
            <a:r>
              <a:rPr lang="fr-FR" i="1" u="sng" dirty="0" err="1">
                <a:latin typeface="Arial" panose="020B0604020202020204" pitchFamily="34" charset="0"/>
                <a:cs typeface="Arial" panose="020B0604020202020204" pitchFamily="34" charset="0"/>
              </a:rPr>
              <a:t>research</a:t>
            </a:r>
            <a:r>
              <a:rPr lang="fr-FR" i="1" u="sng" dirty="0">
                <a:latin typeface="Arial" panose="020B0604020202020204" pitchFamily="34" charset="0"/>
                <a:cs typeface="Arial" panose="020B0604020202020204" pitchFamily="34" charset="0"/>
              </a:rPr>
              <a:t>.</a:t>
            </a:r>
            <a:r>
              <a:rPr lang="fr-FR" u="sng" dirty="0">
                <a:latin typeface="Arial" panose="020B0604020202020204" pitchFamily="34" charset="0"/>
                <a:cs typeface="Arial" panose="020B0604020202020204" pitchFamily="34" charset="0"/>
              </a:rPr>
              <a:t> </a:t>
            </a:r>
            <a:r>
              <a:rPr lang="es-MX" dirty="0">
                <a:latin typeface="Arial" panose="020B0604020202020204" pitchFamily="34" charset="0"/>
                <a:cs typeface="Arial" panose="020B0604020202020204" pitchFamily="34" charset="0"/>
              </a:rPr>
              <a:t>Springer </a:t>
            </a:r>
            <a:r>
              <a:rPr lang="es-MX" dirty="0" err="1">
                <a:latin typeface="Arial" panose="020B0604020202020204" pitchFamily="34" charset="0"/>
                <a:cs typeface="Arial" panose="020B0604020202020204" pitchFamily="34" charset="0"/>
              </a:rPr>
              <a:t>Science+Business</a:t>
            </a:r>
            <a:r>
              <a:rPr lang="es-MX" dirty="0">
                <a:latin typeface="Arial" panose="020B0604020202020204" pitchFamily="34" charset="0"/>
                <a:cs typeface="Arial" panose="020B0604020202020204" pitchFamily="34" charset="0"/>
              </a:rPr>
              <a:t> Media </a:t>
            </a:r>
            <a:r>
              <a:rPr lang="es-MX" dirty="0" err="1">
                <a:latin typeface="Arial" panose="020B0604020202020204" pitchFamily="34" charset="0"/>
                <a:cs typeface="Arial" panose="020B0604020202020204" pitchFamily="34" charset="0"/>
              </a:rPr>
              <a:t>Singapore</a:t>
            </a:r>
            <a:r>
              <a:rPr lang="es-MX" dirty="0">
                <a:latin typeface="Arial" panose="020B0604020202020204" pitchFamily="34" charset="0"/>
                <a:cs typeface="Arial" panose="020B0604020202020204" pitchFamily="34" charset="0"/>
              </a:rPr>
              <a:t>. </a:t>
            </a:r>
            <a:r>
              <a:rPr lang="es-MX" u="sng" dirty="0">
                <a:latin typeface="Arial" panose="020B0604020202020204" pitchFamily="34" charset="0"/>
                <a:cs typeface="Arial" panose="020B0604020202020204" pitchFamily="34" charset="0"/>
                <a:hlinkClick r:id="rId5"/>
              </a:rPr>
              <a:t>https://doi.org/10.1007/978-981-4560-67-2</a:t>
            </a:r>
            <a:r>
              <a:rPr lang="es-MX" dirty="0">
                <a:latin typeface="Arial" panose="020B0604020202020204" pitchFamily="34" charset="0"/>
                <a:cs typeface="Arial" panose="020B0604020202020204" pitchFamily="34" charset="0"/>
              </a:rPr>
              <a:t> </a:t>
            </a:r>
          </a:p>
          <a:p>
            <a:r>
              <a:rPr lang="es-MX" dirty="0">
                <a:latin typeface="Arial" panose="020B0604020202020204" pitchFamily="34" charset="0"/>
                <a:cs typeface="Arial" panose="020B0604020202020204" pitchFamily="34" charset="0"/>
              </a:rPr>
              <a:t>Latorre, A. (2003). </a:t>
            </a:r>
            <a:r>
              <a:rPr lang="es-MX" i="1" dirty="0">
                <a:latin typeface="Arial" panose="020B0604020202020204" pitchFamily="34" charset="0"/>
                <a:cs typeface="Arial" panose="020B0604020202020204" pitchFamily="34" charset="0"/>
              </a:rPr>
              <a:t>La investigación-acción: Conocer y cambiar la práctica educativa</a:t>
            </a:r>
            <a:r>
              <a:rPr lang="es-MX" dirty="0">
                <a:latin typeface="Arial" panose="020B0604020202020204" pitchFamily="34" charset="0"/>
                <a:cs typeface="Arial" panose="020B0604020202020204" pitchFamily="34" charset="0"/>
              </a:rPr>
              <a:t>. Editorial Graó, de IRIF, S.L. </a:t>
            </a:r>
            <a:r>
              <a:rPr lang="es-MX" u="sng" dirty="0">
                <a:latin typeface="Arial" panose="020B0604020202020204" pitchFamily="34" charset="0"/>
                <a:cs typeface="Arial" panose="020B0604020202020204" pitchFamily="34" charset="0"/>
                <a:hlinkClick r:id="rId6"/>
              </a:rPr>
              <a:t>https://share.google/CjwGtmMScLbJH5OWL</a:t>
            </a:r>
            <a:endParaRPr lang="es-MX" dirty="0">
              <a:latin typeface="Arial" panose="020B0604020202020204" pitchFamily="34" charset="0"/>
              <a:cs typeface="Arial" panose="020B0604020202020204" pitchFamily="34" charset="0"/>
            </a:endParaRPr>
          </a:p>
          <a:p>
            <a:r>
              <a:rPr lang="fr-FR" u="sng" dirty="0">
                <a:latin typeface="Arial" panose="020B0604020202020204" pitchFamily="34" charset="0"/>
                <a:cs typeface="Arial" panose="020B0604020202020204" pitchFamily="34" charset="0"/>
              </a:rPr>
              <a:t>Crawford, R. (2022). Action </a:t>
            </a:r>
            <a:r>
              <a:rPr lang="fr-FR" u="sng" dirty="0" err="1">
                <a:latin typeface="Arial" panose="020B0604020202020204" pitchFamily="34" charset="0"/>
                <a:cs typeface="Arial" panose="020B0604020202020204" pitchFamily="34" charset="0"/>
              </a:rPr>
              <a:t>research</a:t>
            </a:r>
            <a:r>
              <a:rPr lang="fr-FR" u="sng" dirty="0">
                <a:latin typeface="Arial" panose="020B0604020202020204" pitchFamily="34" charset="0"/>
                <a:cs typeface="Arial" panose="020B0604020202020204" pitchFamily="34" charset="0"/>
              </a:rPr>
              <a:t> as </a:t>
            </a:r>
            <a:r>
              <a:rPr lang="fr-FR" u="sng" dirty="0" err="1">
                <a:latin typeface="Arial" panose="020B0604020202020204" pitchFamily="34" charset="0"/>
                <a:cs typeface="Arial" panose="020B0604020202020204" pitchFamily="34" charset="0"/>
              </a:rPr>
              <a:t>evidence-based</a:t>
            </a:r>
            <a:r>
              <a:rPr lang="fr-FR" u="sng" dirty="0">
                <a:latin typeface="Arial" panose="020B0604020202020204" pitchFamily="34" charset="0"/>
                <a:cs typeface="Arial" panose="020B0604020202020204" pitchFamily="34" charset="0"/>
              </a:rPr>
              <a:t> practice: </a:t>
            </a:r>
            <a:r>
              <a:rPr lang="fr-FR" u="sng" dirty="0" err="1">
                <a:latin typeface="Arial" panose="020B0604020202020204" pitchFamily="34" charset="0"/>
                <a:cs typeface="Arial" panose="020B0604020202020204" pitchFamily="34" charset="0"/>
              </a:rPr>
              <a:t>enhancing</a:t>
            </a:r>
            <a:r>
              <a:rPr lang="fr-FR" u="sng" dirty="0">
                <a:latin typeface="Arial" panose="020B0604020202020204" pitchFamily="34" charset="0"/>
                <a:cs typeface="Arial" panose="020B0604020202020204" pitchFamily="34" charset="0"/>
              </a:rPr>
              <a:t> explicit </a:t>
            </a:r>
            <a:r>
              <a:rPr lang="fr-FR" u="sng" dirty="0" err="1">
                <a:latin typeface="Arial" panose="020B0604020202020204" pitchFamily="34" charset="0"/>
                <a:cs typeface="Arial" panose="020B0604020202020204" pitchFamily="34" charset="0"/>
              </a:rPr>
              <a:t>teaching</a:t>
            </a:r>
            <a:r>
              <a:rPr lang="fr-FR" u="sng" dirty="0">
                <a:latin typeface="Arial" panose="020B0604020202020204" pitchFamily="34" charset="0"/>
                <a:cs typeface="Arial" panose="020B0604020202020204" pitchFamily="34" charset="0"/>
              </a:rPr>
              <a:t> and </a:t>
            </a:r>
            <a:r>
              <a:rPr lang="fr-FR" u="sng" dirty="0" err="1">
                <a:latin typeface="Arial" panose="020B0604020202020204" pitchFamily="34" charset="0"/>
                <a:cs typeface="Arial" panose="020B0604020202020204" pitchFamily="34" charset="0"/>
              </a:rPr>
              <a:t>learning</a:t>
            </a:r>
            <a:r>
              <a:rPr lang="fr-FR" u="sng" dirty="0">
                <a:latin typeface="Arial" panose="020B0604020202020204" pitchFamily="34" charset="0"/>
                <a:cs typeface="Arial" panose="020B0604020202020204" pitchFamily="34" charset="0"/>
              </a:rPr>
              <a:t> </a:t>
            </a:r>
            <a:r>
              <a:rPr lang="fr-FR" u="sng" dirty="0" err="1">
                <a:latin typeface="Arial" panose="020B0604020202020204" pitchFamily="34" charset="0"/>
                <a:cs typeface="Arial" panose="020B0604020202020204" pitchFamily="34" charset="0"/>
              </a:rPr>
              <a:t>through</a:t>
            </a:r>
            <a:r>
              <a:rPr lang="fr-FR" u="sng" dirty="0">
                <a:latin typeface="Arial" panose="020B0604020202020204" pitchFamily="34" charset="0"/>
                <a:cs typeface="Arial" panose="020B0604020202020204" pitchFamily="34" charset="0"/>
              </a:rPr>
              <a:t> </a:t>
            </a:r>
            <a:r>
              <a:rPr lang="fr-FR" u="sng" dirty="0" err="1">
                <a:latin typeface="Arial" panose="020B0604020202020204" pitchFamily="34" charset="0"/>
                <a:cs typeface="Arial" panose="020B0604020202020204" pitchFamily="34" charset="0"/>
              </a:rPr>
              <a:t>critical</a:t>
            </a:r>
            <a:r>
              <a:rPr lang="fr-FR" u="sng" dirty="0">
                <a:latin typeface="Arial" panose="020B0604020202020204" pitchFamily="34" charset="0"/>
                <a:cs typeface="Arial" panose="020B0604020202020204" pitchFamily="34" charset="0"/>
              </a:rPr>
              <a:t> </a:t>
            </a:r>
            <a:r>
              <a:rPr lang="fr-FR" u="sng" dirty="0" err="1">
                <a:latin typeface="Arial" panose="020B0604020202020204" pitchFamily="34" charset="0"/>
                <a:cs typeface="Arial" panose="020B0604020202020204" pitchFamily="34" charset="0"/>
              </a:rPr>
              <a:t>reflection</a:t>
            </a:r>
            <a:r>
              <a:rPr lang="fr-FR" u="sng" dirty="0">
                <a:latin typeface="Arial" panose="020B0604020202020204" pitchFamily="34" charset="0"/>
                <a:cs typeface="Arial" panose="020B0604020202020204" pitchFamily="34" charset="0"/>
              </a:rPr>
              <a:t> and </a:t>
            </a:r>
            <a:r>
              <a:rPr lang="fr-FR" u="sng" dirty="0" err="1">
                <a:latin typeface="Arial" panose="020B0604020202020204" pitchFamily="34" charset="0"/>
                <a:cs typeface="Arial" panose="020B0604020202020204" pitchFamily="34" charset="0"/>
              </a:rPr>
              <a:t>collegial</a:t>
            </a:r>
            <a:r>
              <a:rPr lang="fr-FR" u="sng" dirty="0">
                <a:latin typeface="Arial" panose="020B0604020202020204" pitchFamily="34" charset="0"/>
                <a:cs typeface="Arial" panose="020B0604020202020204" pitchFamily="34" charset="0"/>
              </a:rPr>
              <a:t> </a:t>
            </a:r>
            <a:r>
              <a:rPr lang="fr-FR" u="sng" dirty="0" err="1">
                <a:latin typeface="Arial" panose="020B0604020202020204" pitchFamily="34" charset="0"/>
                <a:cs typeface="Arial" panose="020B0604020202020204" pitchFamily="34" charset="0"/>
              </a:rPr>
              <a:t>peer</a:t>
            </a:r>
            <a:r>
              <a:rPr lang="fr-FR" u="sng" dirty="0">
                <a:latin typeface="Arial" panose="020B0604020202020204" pitchFamily="34" charset="0"/>
                <a:cs typeface="Arial" panose="020B0604020202020204" pitchFamily="34" charset="0"/>
              </a:rPr>
              <a:t> observation. </a:t>
            </a:r>
            <a:r>
              <a:rPr lang="fr-FR" i="1" u="sng" dirty="0" err="1">
                <a:latin typeface="Arial" panose="020B0604020202020204" pitchFamily="34" charset="0"/>
                <a:cs typeface="Arial" panose="020B0604020202020204" pitchFamily="34" charset="0"/>
              </a:rPr>
              <a:t>Australian</a:t>
            </a:r>
            <a:r>
              <a:rPr lang="fr-FR" i="1" u="sng" dirty="0">
                <a:latin typeface="Arial" panose="020B0604020202020204" pitchFamily="34" charset="0"/>
                <a:cs typeface="Arial" panose="020B0604020202020204" pitchFamily="34" charset="0"/>
              </a:rPr>
              <a:t> Journal of Teacher Education</a:t>
            </a:r>
            <a:r>
              <a:rPr lang="fr-FR" u="sng" dirty="0">
                <a:latin typeface="Arial" panose="020B0604020202020204" pitchFamily="34" charset="0"/>
                <a:cs typeface="Arial" panose="020B0604020202020204" pitchFamily="34" charset="0"/>
              </a:rPr>
              <a:t>, 47(12), 53-75.  </a:t>
            </a:r>
            <a:r>
              <a:rPr lang="fr-FR" u="sng" dirty="0">
                <a:latin typeface="Arial" panose="020B0604020202020204" pitchFamily="34" charset="0"/>
                <a:cs typeface="Arial" panose="020B0604020202020204" pitchFamily="34" charset="0"/>
                <a:hlinkClick r:id="rId7"/>
              </a:rPr>
              <a:t>https://doi.org/10.14221/1835-517X.6065</a:t>
            </a:r>
            <a:endParaRPr lang="es-MX" dirty="0">
              <a:latin typeface="Arial" panose="020B0604020202020204" pitchFamily="34" charset="0"/>
              <a:cs typeface="Arial" panose="020B0604020202020204" pitchFamily="34" charset="0"/>
            </a:endParaRPr>
          </a:p>
          <a:p>
            <a:r>
              <a:rPr lang="fr-FR" dirty="0" err="1">
                <a:latin typeface="Arial" panose="020B0604020202020204" pitchFamily="34" charset="0"/>
                <a:cs typeface="Arial" panose="020B0604020202020204" pitchFamily="34" charset="0"/>
              </a:rPr>
              <a:t>Martinovic</a:t>
            </a:r>
            <a:r>
              <a:rPr lang="fr-FR" dirty="0">
                <a:latin typeface="Arial" panose="020B0604020202020204" pitchFamily="34" charset="0"/>
                <a:cs typeface="Arial" panose="020B0604020202020204" pitchFamily="34" charset="0"/>
              </a:rPr>
              <a:t>, D., &amp; </a:t>
            </a:r>
            <a:r>
              <a:rPr lang="fr-FR" dirty="0" err="1">
                <a:latin typeface="Arial" panose="020B0604020202020204" pitchFamily="34" charset="0"/>
                <a:cs typeface="Arial" panose="020B0604020202020204" pitchFamily="34" charset="0"/>
              </a:rPr>
              <a:t>Dabaja</a:t>
            </a:r>
            <a:r>
              <a:rPr lang="fr-FR" dirty="0">
                <a:latin typeface="Arial" panose="020B0604020202020204" pitchFamily="34" charset="0"/>
                <a:cs typeface="Arial" panose="020B0604020202020204" pitchFamily="34" charset="0"/>
              </a:rPr>
              <a:t>, Z. F. (2023). Building </a:t>
            </a:r>
            <a:r>
              <a:rPr lang="fr-FR" dirty="0" err="1">
                <a:latin typeface="Arial" panose="020B0604020202020204" pitchFamily="34" charset="0"/>
                <a:cs typeface="Arial" panose="020B0604020202020204" pitchFamily="34" charset="0"/>
              </a:rPr>
              <a:t>Research</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Capacity</a:t>
            </a:r>
            <a:r>
              <a:rPr lang="fr-FR" dirty="0">
                <a:latin typeface="Arial" panose="020B0604020202020204" pitchFamily="34" charset="0"/>
                <a:cs typeface="Arial" panose="020B0604020202020204" pitchFamily="34" charset="0"/>
              </a:rPr>
              <a:t> of Future </a:t>
            </a:r>
            <a:r>
              <a:rPr lang="fr-FR" dirty="0" err="1">
                <a:latin typeface="Arial" panose="020B0604020202020204" pitchFamily="34" charset="0"/>
                <a:cs typeface="Arial" panose="020B0604020202020204" pitchFamily="34" charset="0"/>
              </a:rPr>
              <a:t>Teachers</a:t>
            </a:r>
            <a:r>
              <a:rPr lang="fr-FR" dirty="0">
                <a:latin typeface="Arial" panose="020B0604020202020204" pitchFamily="34" charset="0"/>
                <a:cs typeface="Arial" panose="020B0604020202020204" pitchFamily="34" charset="0"/>
              </a:rPr>
              <a:t>: A Canadian Case </a:t>
            </a:r>
            <a:r>
              <a:rPr lang="fr-FR" dirty="0" err="1">
                <a:latin typeface="Arial" panose="020B0604020202020204" pitchFamily="34" charset="0"/>
                <a:cs typeface="Arial" panose="020B0604020202020204" pitchFamily="34" charset="0"/>
              </a:rPr>
              <a:t>Study</a:t>
            </a:r>
            <a:r>
              <a:rPr lang="fr-FR" dirty="0">
                <a:latin typeface="Arial" panose="020B0604020202020204" pitchFamily="34" charset="0"/>
                <a:cs typeface="Arial" panose="020B0604020202020204" pitchFamily="34" charset="0"/>
              </a:rPr>
              <a:t>. </a:t>
            </a:r>
            <a:r>
              <a:rPr lang="fr-FR" i="1" dirty="0" err="1">
                <a:latin typeface="Arial" panose="020B0604020202020204" pitchFamily="34" charset="0"/>
                <a:cs typeface="Arial" panose="020B0604020202020204" pitchFamily="34" charset="0"/>
              </a:rPr>
              <a:t>Australian</a:t>
            </a:r>
            <a:r>
              <a:rPr lang="fr-FR" i="1" dirty="0">
                <a:latin typeface="Arial" panose="020B0604020202020204" pitchFamily="34" charset="0"/>
                <a:cs typeface="Arial" panose="020B0604020202020204" pitchFamily="34" charset="0"/>
              </a:rPr>
              <a:t> Journal of Teacher Education, 48</a:t>
            </a:r>
            <a:r>
              <a:rPr lang="fr-FR" dirty="0">
                <a:latin typeface="Arial" panose="020B0604020202020204" pitchFamily="34" charset="0"/>
                <a:cs typeface="Arial" panose="020B0604020202020204" pitchFamily="34" charset="0"/>
              </a:rPr>
              <a:t>(2). </a:t>
            </a:r>
            <a:r>
              <a:rPr lang="es-MX" u="sng" dirty="0">
                <a:latin typeface="Arial" panose="020B0604020202020204" pitchFamily="34" charset="0"/>
                <a:cs typeface="Arial" panose="020B0604020202020204" pitchFamily="34" charset="0"/>
                <a:hlinkClick r:id="rId8"/>
              </a:rPr>
              <a:t>https://doi.org/10.14221/1835-517X.5335</a:t>
            </a:r>
            <a:endParaRPr lang="es-MX" dirty="0">
              <a:latin typeface="Arial" panose="020B0604020202020204" pitchFamily="34" charset="0"/>
              <a:cs typeface="Arial" panose="020B0604020202020204" pitchFamily="34" charset="0"/>
            </a:endParaRPr>
          </a:p>
          <a:p>
            <a:r>
              <a:rPr lang="fr-FR" u="sng" dirty="0" err="1">
                <a:latin typeface="Arial" panose="020B0604020202020204" pitchFamily="34" charset="0"/>
                <a:cs typeface="Arial" panose="020B0604020202020204" pitchFamily="34" charset="0"/>
              </a:rPr>
              <a:t>Martínez-Miguélez</a:t>
            </a:r>
            <a:r>
              <a:rPr lang="fr-FR" u="sng" dirty="0">
                <a:latin typeface="Arial" panose="020B0604020202020204" pitchFamily="34" charset="0"/>
                <a:cs typeface="Arial" panose="020B0604020202020204" pitchFamily="34" charset="0"/>
              </a:rPr>
              <a:t>, M. (2004). El </a:t>
            </a:r>
            <a:r>
              <a:rPr lang="fr-FR" u="sng" dirty="0" err="1">
                <a:latin typeface="Arial" panose="020B0604020202020204" pitchFamily="34" charset="0"/>
                <a:cs typeface="Arial" panose="020B0604020202020204" pitchFamily="34" charset="0"/>
              </a:rPr>
              <a:t>método</a:t>
            </a:r>
            <a:r>
              <a:rPr lang="fr-FR" u="sng" dirty="0">
                <a:latin typeface="Arial" panose="020B0604020202020204" pitchFamily="34" charset="0"/>
                <a:cs typeface="Arial" panose="020B0604020202020204" pitchFamily="34" charset="0"/>
              </a:rPr>
              <a:t> de </a:t>
            </a:r>
            <a:r>
              <a:rPr lang="fr-FR" u="sng" dirty="0" err="1">
                <a:latin typeface="Arial" panose="020B0604020202020204" pitchFamily="34" charset="0"/>
                <a:cs typeface="Arial" panose="020B0604020202020204" pitchFamily="34" charset="0"/>
              </a:rPr>
              <a:t>investigación-acción</a:t>
            </a:r>
            <a:r>
              <a:rPr lang="fr-FR" u="sng" dirty="0">
                <a:latin typeface="Arial" panose="020B0604020202020204" pitchFamily="34" charset="0"/>
                <a:cs typeface="Arial" panose="020B0604020202020204" pitchFamily="34" charset="0"/>
              </a:rPr>
              <a:t> en el aula. En M. </a:t>
            </a:r>
            <a:r>
              <a:rPr lang="fr-FR" u="sng" dirty="0" err="1">
                <a:latin typeface="Arial" panose="020B0604020202020204" pitchFamily="34" charset="0"/>
                <a:cs typeface="Arial" panose="020B0604020202020204" pitchFamily="34" charset="0"/>
              </a:rPr>
              <a:t>Martínez-Miguélez</a:t>
            </a:r>
            <a:r>
              <a:rPr lang="fr-FR" i="1" u="sng" dirty="0">
                <a:latin typeface="Arial" panose="020B0604020202020204" pitchFamily="34" charset="0"/>
                <a:cs typeface="Arial" panose="020B0604020202020204" pitchFamily="34" charset="0"/>
              </a:rPr>
              <a:t>. </a:t>
            </a:r>
            <a:r>
              <a:rPr lang="fr-FR" i="1" u="sng" dirty="0" err="1">
                <a:latin typeface="Arial" panose="020B0604020202020204" pitchFamily="34" charset="0"/>
                <a:cs typeface="Arial" panose="020B0604020202020204" pitchFamily="34" charset="0"/>
              </a:rPr>
              <a:t>Ciencia</a:t>
            </a:r>
            <a:r>
              <a:rPr lang="fr-FR" i="1" u="sng" dirty="0">
                <a:latin typeface="Arial" panose="020B0604020202020204" pitchFamily="34" charset="0"/>
                <a:cs typeface="Arial" panose="020B0604020202020204" pitchFamily="34" charset="0"/>
              </a:rPr>
              <a:t> y Arte en la </a:t>
            </a:r>
            <a:r>
              <a:rPr lang="fr-FR" i="1" u="sng" dirty="0" err="1">
                <a:latin typeface="Arial" panose="020B0604020202020204" pitchFamily="34" charset="0"/>
                <a:cs typeface="Arial" panose="020B0604020202020204" pitchFamily="34" charset="0"/>
              </a:rPr>
              <a:t>Metodología</a:t>
            </a:r>
            <a:r>
              <a:rPr lang="fr-FR" i="1" u="sng" dirty="0">
                <a:latin typeface="Arial" panose="020B0604020202020204" pitchFamily="34" charset="0"/>
                <a:cs typeface="Arial" panose="020B0604020202020204" pitchFamily="34" charset="0"/>
              </a:rPr>
              <a:t> </a:t>
            </a:r>
            <a:r>
              <a:rPr lang="fr-FR" i="1" u="sng" dirty="0" err="1">
                <a:latin typeface="Arial" panose="020B0604020202020204" pitchFamily="34" charset="0"/>
                <a:cs typeface="Arial" panose="020B0604020202020204" pitchFamily="34" charset="0"/>
              </a:rPr>
              <a:t>Cualitativa</a:t>
            </a:r>
            <a:r>
              <a:rPr lang="fr-FR" u="sng" dirty="0">
                <a:latin typeface="Arial" panose="020B0604020202020204" pitchFamily="34" charset="0"/>
                <a:cs typeface="Arial" panose="020B0604020202020204" pitchFamily="34" charset="0"/>
              </a:rPr>
              <a:t> (pp. 238-258). Editorial Trilla. </a:t>
            </a:r>
            <a:r>
              <a:rPr lang="fr-FR" dirty="0">
                <a:latin typeface="Arial" panose="020B0604020202020204" pitchFamily="34" charset="0"/>
                <a:cs typeface="Arial" panose="020B0604020202020204" pitchFamily="34" charset="0"/>
                <a:hlinkClick r:id="rId9"/>
              </a:rPr>
              <a:t>https://share.google/uoYxUvypD3q9rjXye</a:t>
            </a:r>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84828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073E7DA-E02C-D226-2A69-499EFEA83BDF}"/>
              </a:ext>
            </a:extLst>
          </p:cNvPr>
          <p:cNvSpPr>
            <a:spLocks noGrp="1"/>
          </p:cNvSpPr>
          <p:nvPr>
            <p:ph idx="1"/>
          </p:nvPr>
        </p:nvSpPr>
        <p:spPr>
          <a:xfrm>
            <a:off x="838200" y="4135119"/>
            <a:ext cx="10515600" cy="2041843"/>
          </a:xfrm>
        </p:spPr>
        <p:txBody>
          <a:bodyPr/>
          <a:lstStyle/>
          <a:p>
            <a:pPr marL="0" indent="0">
              <a:buNone/>
            </a:pPr>
            <a:r>
              <a:rPr lang="es-MX" sz="1800" dirty="0">
                <a:latin typeface="Arial" panose="020B0604020202020204" pitchFamily="34" charset="0"/>
                <a:cs typeface="Arial" panose="020B0604020202020204" pitchFamily="34" charset="0"/>
              </a:rPr>
              <a:t>Para citar este documento: Jiménez-León, R. &amp; Cisneros-Chacón, E. (2026). Programa general de Investigación acción participativa desde el aula: Actividades Didácticas de Aprendizaje [Presentación]. Universidad Autónoma de Yucatán. </a:t>
            </a:r>
          </a:p>
          <a:p>
            <a:pPr marL="0" indent="0" algn="just">
              <a:buNone/>
            </a:pPr>
            <a:r>
              <a:rPr lang="es-MX" sz="1800" dirty="0">
                <a:latin typeface="Arial" panose="020B0604020202020204" pitchFamily="34" charset="0"/>
                <a:cs typeface="Arial" panose="020B0604020202020204" pitchFamily="34" charset="0"/>
              </a:rPr>
              <a:t>Programa general de Investigación acción participativa desde el aula: Actividades Didácticas de Aprendizaje © 2026 by Rodolfo Jiménez León is licensed under Creative Commons Attribution-NonCommercial-NoDerivatives 4.0 International. </a:t>
            </a:r>
            <a:r>
              <a:rPr lang="es-MX" sz="1800" dirty="0" err="1">
                <a:latin typeface="Arial" panose="020B0604020202020204" pitchFamily="34" charset="0"/>
                <a:cs typeface="Arial" panose="020B0604020202020204" pitchFamily="34" charset="0"/>
              </a:rPr>
              <a:t>To</a:t>
            </a:r>
            <a:r>
              <a:rPr lang="es-MX" sz="1800" dirty="0">
                <a:latin typeface="Arial" panose="020B0604020202020204" pitchFamily="34" charset="0"/>
                <a:cs typeface="Arial" panose="020B0604020202020204" pitchFamily="34" charset="0"/>
              </a:rPr>
              <a:t> </a:t>
            </a:r>
            <a:r>
              <a:rPr lang="es-MX" sz="1800" dirty="0" err="1">
                <a:latin typeface="Arial" panose="020B0604020202020204" pitchFamily="34" charset="0"/>
                <a:cs typeface="Arial" panose="020B0604020202020204" pitchFamily="34" charset="0"/>
              </a:rPr>
              <a:t>view</a:t>
            </a:r>
            <a:r>
              <a:rPr lang="es-MX" sz="1800" dirty="0">
                <a:latin typeface="Arial" panose="020B0604020202020204" pitchFamily="34" charset="0"/>
                <a:cs typeface="Arial" panose="020B0604020202020204" pitchFamily="34" charset="0"/>
              </a:rPr>
              <a:t> a </a:t>
            </a:r>
            <a:r>
              <a:rPr lang="es-MX" sz="1800" dirty="0" err="1">
                <a:latin typeface="Arial" panose="020B0604020202020204" pitchFamily="34" charset="0"/>
                <a:cs typeface="Arial" panose="020B0604020202020204" pitchFamily="34" charset="0"/>
              </a:rPr>
              <a:t>copy</a:t>
            </a:r>
            <a:r>
              <a:rPr lang="es-MX" sz="1800" dirty="0">
                <a:latin typeface="Arial" panose="020B0604020202020204" pitchFamily="34" charset="0"/>
                <a:cs typeface="Arial" panose="020B0604020202020204" pitchFamily="34" charset="0"/>
              </a:rPr>
              <a:t> </a:t>
            </a:r>
            <a:r>
              <a:rPr lang="es-MX" sz="1800" dirty="0" err="1">
                <a:latin typeface="Arial" panose="020B0604020202020204" pitchFamily="34" charset="0"/>
                <a:cs typeface="Arial" panose="020B0604020202020204" pitchFamily="34" charset="0"/>
              </a:rPr>
              <a:t>of</a:t>
            </a:r>
            <a:r>
              <a:rPr lang="es-MX" sz="1800" dirty="0">
                <a:latin typeface="Arial" panose="020B0604020202020204" pitchFamily="34" charset="0"/>
                <a:cs typeface="Arial" panose="020B0604020202020204" pitchFamily="34" charset="0"/>
              </a:rPr>
              <a:t> </a:t>
            </a:r>
            <a:r>
              <a:rPr lang="es-MX" sz="1800" dirty="0" err="1">
                <a:latin typeface="Arial" panose="020B0604020202020204" pitchFamily="34" charset="0"/>
                <a:cs typeface="Arial" panose="020B0604020202020204" pitchFamily="34" charset="0"/>
              </a:rPr>
              <a:t>this</a:t>
            </a:r>
            <a:r>
              <a:rPr lang="es-MX" sz="1800" dirty="0">
                <a:latin typeface="Arial" panose="020B0604020202020204" pitchFamily="34" charset="0"/>
                <a:cs typeface="Arial" panose="020B0604020202020204" pitchFamily="34" charset="0"/>
              </a:rPr>
              <a:t> </a:t>
            </a:r>
            <a:r>
              <a:rPr lang="es-MX" sz="1800" dirty="0" err="1">
                <a:latin typeface="Arial" panose="020B0604020202020204" pitchFamily="34" charset="0"/>
                <a:cs typeface="Arial" panose="020B0604020202020204" pitchFamily="34" charset="0"/>
              </a:rPr>
              <a:t>license</a:t>
            </a:r>
            <a:r>
              <a:rPr lang="es-MX" sz="1800" dirty="0">
                <a:latin typeface="Arial" panose="020B0604020202020204" pitchFamily="34" charset="0"/>
                <a:cs typeface="Arial" panose="020B0604020202020204" pitchFamily="34" charset="0"/>
              </a:rPr>
              <a:t>, </a:t>
            </a:r>
            <a:r>
              <a:rPr lang="es-MX" sz="1800" dirty="0" err="1">
                <a:latin typeface="Arial" panose="020B0604020202020204" pitchFamily="34" charset="0"/>
                <a:cs typeface="Arial" panose="020B0604020202020204" pitchFamily="34" charset="0"/>
              </a:rPr>
              <a:t>visit</a:t>
            </a:r>
            <a:r>
              <a:rPr lang="es-MX" sz="1800" dirty="0">
                <a:latin typeface="Arial" panose="020B0604020202020204" pitchFamily="34" charset="0"/>
                <a:cs typeface="Arial" panose="020B0604020202020204" pitchFamily="34" charset="0"/>
              </a:rPr>
              <a:t> </a:t>
            </a:r>
            <a:r>
              <a:rPr lang="es-MX" sz="1800" dirty="0">
                <a:latin typeface="Arial" panose="020B0604020202020204" pitchFamily="34" charset="0"/>
                <a:cs typeface="Arial" panose="020B0604020202020204" pitchFamily="34" charset="0"/>
                <a:hlinkClick r:id="rId2"/>
              </a:rPr>
              <a:t>https://creativecommons.org/licenses/by-nc-nd/4.0/</a:t>
            </a:r>
            <a:endParaRPr lang="es-MX" sz="1800" dirty="0">
              <a:latin typeface="Arial" panose="020B0604020202020204" pitchFamily="34" charset="0"/>
              <a:cs typeface="Arial" panose="020B0604020202020204" pitchFamily="34" charset="0"/>
            </a:endParaRPr>
          </a:p>
          <a:p>
            <a:endParaRPr lang="es-MX" dirty="0"/>
          </a:p>
        </p:txBody>
      </p:sp>
    </p:spTree>
    <p:extLst>
      <p:ext uri="{BB962C8B-B14F-4D97-AF65-F5344CB8AC3E}">
        <p14:creationId xmlns:p14="http://schemas.microsoft.com/office/powerpoint/2010/main" val="2355597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09F5E8-E030-828C-6D5B-6E124EF001F0}"/>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Contenido</a:t>
            </a:r>
            <a:r>
              <a:rPr lang="es-MX" dirty="0"/>
              <a:t> </a:t>
            </a:r>
          </a:p>
        </p:txBody>
      </p:sp>
      <p:sp>
        <p:nvSpPr>
          <p:cNvPr id="3" name="Marcador de contenido 2">
            <a:extLst>
              <a:ext uri="{FF2B5EF4-FFF2-40B4-BE49-F238E27FC236}">
                <a16:creationId xmlns:a16="http://schemas.microsoft.com/office/drawing/2014/main" id="{9BA180E0-A195-CE91-103D-2D6D522F70C7}"/>
              </a:ext>
            </a:extLst>
          </p:cNvPr>
          <p:cNvSpPr>
            <a:spLocks noGrp="1"/>
          </p:cNvSpPr>
          <p:nvPr>
            <p:ph idx="1"/>
          </p:nvPr>
        </p:nvSpPr>
        <p:spPr/>
        <p:txBody>
          <a:bodyPr numCol="2" spcCol="288000">
            <a:normAutofit fontScale="70000" lnSpcReduction="20000"/>
          </a:bodyPr>
          <a:lstStyle/>
          <a:p>
            <a:r>
              <a:rPr lang="es-MX" dirty="0">
                <a:latin typeface="Arial" panose="020B0604020202020204" pitchFamily="34" charset="0"/>
                <a:cs typeface="Arial" panose="020B0604020202020204" pitchFamily="34" charset="0"/>
              </a:rPr>
              <a:t>Temario</a:t>
            </a:r>
          </a:p>
          <a:p>
            <a:r>
              <a:rPr lang="es-MX" dirty="0">
                <a:latin typeface="Arial" panose="020B0604020202020204" pitchFamily="34" charset="0"/>
                <a:cs typeface="Arial" panose="020B0604020202020204" pitchFamily="34" charset="0"/>
              </a:rPr>
              <a:t>Objetivo general</a:t>
            </a:r>
          </a:p>
          <a:p>
            <a:r>
              <a:rPr lang="es-MX" dirty="0">
                <a:latin typeface="Arial" panose="020B0604020202020204" pitchFamily="34" charset="0"/>
                <a:cs typeface="Arial" panose="020B0604020202020204" pitchFamily="34" charset="0"/>
              </a:rPr>
              <a:t>Objetivo específico (Cognitivo)</a:t>
            </a:r>
          </a:p>
          <a:p>
            <a:r>
              <a:rPr lang="es-MX" dirty="0">
                <a:latin typeface="Arial" panose="020B0604020202020204" pitchFamily="34" charset="0"/>
                <a:cs typeface="Arial" panose="020B0604020202020204" pitchFamily="34" charset="0"/>
              </a:rPr>
              <a:t>Objetivo específico (Psicomotor)</a:t>
            </a:r>
          </a:p>
          <a:p>
            <a:r>
              <a:rPr lang="es-MX" dirty="0">
                <a:latin typeface="Arial" panose="020B0604020202020204" pitchFamily="34" charset="0"/>
                <a:cs typeface="Arial" panose="020B0604020202020204" pitchFamily="34" charset="0"/>
              </a:rPr>
              <a:t>Objetivo específico (Afectivo-Relacional)</a:t>
            </a:r>
          </a:p>
          <a:p>
            <a:r>
              <a:rPr lang="es-MX" dirty="0">
                <a:latin typeface="Arial" panose="020B0604020202020204" pitchFamily="34" charset="0"/>
                <a:cs typeface="Arial" panose="020B0604020202020204" pitchFamily="34" charset="0"/>
              </a:rPr>
              <a:t>Beneficio de la Asignatura</a:t>
            </a:r>
          </a:p>
          <a:p>
            <a:r>
              <a:rPr lang="es-MX" dirty="0">
                <a:latin typeface="Arial" panose="020B0604020202020204" pitchFamily="34" charset="0"/>
                <a:cs typeface="Arial" panose="020B0604020202020204" pitchFamily="34" charset="0"/>
              </a:rPr>
              <a:t>Construcción de Actividades Didácticas de Aprendizaje [ADA]</a:t>
            </a:r>
          </a:p>
          <a:p>
            <a:r>
              <a:rPr lang="es-MX" dirty="0">
                <a:latin typeface="Arial" panose="020B0604020202020204" pitchFamily="34" charset="0"/>
                <a:cs typeface="Arial" panose="020B0604020202020204" pitchFamily="34" charset="0"/>
              </a:rPr>
              <a:t>ADA 1 – Reporte de lectura y línea de tiempo.</a:t>
            </a:r>
          </a:p>
          <a:p>
            <a:r>
              <a:rPr lang="es-MX" dirty="0">
                <a:latin typeface="Arial" panose="020B0604020202020204" pitchFamily="34" charset="0"/>
                <a:cs typeface="Arial" panose="020B0604020202020204" pitchFamily="34" charset="0"/>
              </a:rPr>
              <a:t>ADA 2 – Representación crítica de una práctica educativa.</a:t>
            </a:r>
          </a:p>
          <a:p>
            <a:r>
              <a:rPr lang="es-MX" dirty="0">
                <a:latin typeface="Arial" panose="020B0604020202020204" pitchFamily="34" charset="0"/>
                <a:cs typeface="Arial" panose="020B0604020202020204" pitchFamily="34" charset="0"/>
              </a:rPr>
              <a:t>ADA 3 – Ciclo detallado de investigación-acción.</a:t>
            </a:r>
          </a:p>
          <a:p>
            <a:r>
              <a:rPr lang="es-MX" dirty="0">
                <a:latin typeface="Arial" panose="020B0604020202020204" pitchFamily="34" charset="0"/>
                <a:cs typeface="Arial" panose="020B0604020202020204" pitchFamily="34" charset="0"/>
              </a:rPr>
              <a:t>ADA 4 – Diagrama visual del ciclo IAP.</a:t>
            </a:r>
          </a:p>
          <a:p>
            <a:r>
              <a:rPr lang="es-MX" dirty="0">
                <a:latin typeface="Arial" panose="020B0604020202020204" pitchFamily="34" charset="0"/>
                <a:cs typeface="Arial" panose="020B0604020202020204" pitchFamily="34" charset="0"/>
              </a:rPr>
              <a:t>ADA 5 – Bitácora de Observación Crítica Participativa.</a:t>
            </a:r>
          </a:p>
          <a:p>
            <a:r>
              <a:rPr lang="es-MX" dirty="0">
                <a:latin typeface="Arial" panose="020B0604020202020204" pitchFamily="34" charset="0"/>
                <a:cs typeface="Arial" panose="020B0604020202020204" pitchFamily="34" charset="0"/>
              </a:rPr>
              <a:t>ADA 6 – Análisis de Datos y Categorización Temática.</a:t>
            </a:r>
          </a:p>
          <a:p>
            <a:r>
              <a:rPr lang="es-MX" dirty="0">
                <a:latin typeface="Arial" panose="020B0604020202020204" pitchFamily="34" charset="0"/>
                <a:cs typeface="Arial" panose="020B0604020202020204" pitchFamily="34" charset="0"/>
              </a:rPr>
              <a:t>ADA 7 – Acción Integral del Ciclo IAPC.</a:t>
            </a:r>
          </a:p>
          <a:p>
            <a:r>
              <a:rPr lang="es-MX" dirty="0">
                <a:latin typeface="Arial" panose="020B0604020202020204" pitchFamily="34" charset="0"/>
                <a:cs typeface="Arial" panose="020B0604020202020204" pitchFamily="34" charset="0"/>
              </a:rPr>
              <a:t>ADA 8 – Ensayo Crítico.</a:t>
            </a:r>
          </a:p>
          <a:p>
            <a:r>
              <a:rPr lang="es-MX" dirty="0">
                <a:latin typeface="Arial" panose="020B0604020202020204" pitchFamily="34" charset="0"/>
                <a:cs typeface="Arial" panose="020B0604020202020204" pitchFamily="34" charset="0"/>
              </a:rPr>
              <a:t>ADA 9 – Diseño de Diapositivas.</a:t>
            </a:r>
          </a:p>
          <a:p>
            <a:r>
              <a:rPr lang="pt-BR" dirty="0">
                <a:latin typeface="Arial" panose="020B0604020202020204" pitchFamily="34" charset="0"/>
                <a:cs typeface="Arial" panose="020B0604020202020204" pitchFamily="34" charset="0"/>
              </a:rPr>
              <a:t>DA 10 – </a:t>
            </a:r>
            <a:r>
              <a:rPr lang="pt-BR" dirty="0" err="1">
                <a:latin typeface="Arial" panose="020B0604020202020204" pitchFamily="34" charset="0"/>
                <a:cs typeface="Arial" panose="020B0604020202020204" pitchFamily="34" charset="0"/>
              </a:rPr>
              <a:t>Portafolio</a:t>
            </a:r>
            <a:r>
              <a:rPr lang="pt-BR" dirty="0">
                <a:latin typeface="Arial" panose="020B0604020202020204" pitchFamily="34" charset="0"/>
                <a:cs typeface="Arial" panose="020B0604020202020204" pitchFamily="34" charset="0"/>
              </a:rPr>
              <a:t> de evidencias.</a:t>
            </a:r>
          </a:p>
          <a:p>
            <a:r>
              <a:rPr lang="pt-BR" dirty="0">
                <a:latin typeface="Arial" panose="020B0604020202020204" pitchFamily="34" charset="0"/>
                <a:cs typeface="Arial" panose="020B0604020202020204" pitchFamily="34" charset="0"/>
              </a:rPr>
              <a:t>Preguntas</a:t>
            </a:r>
          </a:p>
          <a:p>
            <a:r>
              <a:rPr lang="pt-BR" dirty="0" err="1">
                <a:latin typeface="Arial" panose="020B0604020202020204" pitchFamily="34" charset="0"/>
                <a:cs typeface="Arial" panose="020B0604020202020204" pitchFamily="34" charset="0"/>
              </a:rPr>
              <a:t>Bibliografía</a:t>
            </a:r>
            <a:r>
              <a:rPr lang="pt-BR" dirty="0">
                <a:latin typeface="Arial" panose="020B0604020202020204" pitchFamily="34" charset="0"/>
                <a:cs typeface="Arial" panose="020B0604020202020204" pitchFamily="34" charset="0"/>
              </a:rPr>
              <a:t> </a:t>
            </a:r>
            <a:endParaRPr lang="es-MX" dirty="0">
              <a:latin typeface="Arial" panose="020B0604020202020204" pitchFamily="34" charset="0"/>
              <a:cs typeface="Arial" panose="020B0604020202020204" pitchFamily="34" charset="0"/>
            </a:endParaRPr>
          </a:p>
          <a:p>
            <a:endParaRPr lang="es-MX" dirty="0"/>
          </a:p>
          <a:p>
            <a:endParaRPr lang="es-MX" dirty="0"/>
          </a:p>
        </p:txBody>
      </p:sp>
    </p:spTree>
    <p:extLst>
      <p:ext uri="{BB962C8B-B14F-4D97-AF65-F5344CB8AC3E}">
        <p14:creationId xmlns:p14="http://schemas.microsoft.com/office/powerpoint/2010/main" val="4022292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D3F83A-1FD8-46DF-70AF-B1A628537449}"/>
              </a:ext>
            </a:extLst>
          </p:cNvPr>
          <p:cNvSpPr>
            <a:spLocks noGrp="1"/>
          </p:cNvSpPr>
          <p:nvPr>
            <p:ph type="title"/>
          </p:nvPr>
        </p:nvSpPr>
        <p:spPr/>
        <p:txBody>
          <a:bodyPr/>
          <a:lstStyle/>
          <a:p>
            <a:r>
              <a:rPr lang="es-MX" dirty="0"/>
              <a:t>Temario </a:t>
            </a:r>
          </a:p>
        </p:txBody>
      </p:sp>
      <p:sp>
        <p:nvSpPr>
          <p:cNvPr id="3" name="Marcador de contenido 2">
            <a:extLst>
              <a:ext uri="{FF2B5EF4-FFF2-40B4-BE49-F238E27FC236}">
                <a16:creationId xmlns:a16="http://schemas.microsoft.com/office/drawing/2014/main" id="{E429E802-FA1A-17D1-F9F7-D0ACF6D33D23}"/>
              </a:ext>
            </a:extLst>
          </p:cNvPr>
          <p:cNvSpPr>
            <a:spLocks noGrp="1"/>
          </p:cNvSpPr>
          <p:nvPr>
            <p:ph idx="1"/>
          </p:nvPr>
        </p:nvSpPr>
        <p:spPr/>
        <p:txBody>
          <a:bodyPr numCol="2">
            <a:normAutofit fontScale="47500" lnSpcReduction="20000"/>
          </a:bodyPr>
          <a:lstStyle/>
          <a:p>
            <a:pPr>
              <a:lnSpc>
                <a:spcPct val="170000"/>
              </a:lnSpc>
            </a:pPr>
            <a:r>
              <a:rPr lang="es-MX" dirty="0">
                <a:latin typeface="Arial" panose="020B0604020202020204" pitchFamily="34" charset="0"/>
                <a:cs typeface="Arial" panose="020B0604020202020204" pitchFamily="34" charset="0"/>
              </a:rPr>
              <a:t>1. Evolución y consolidación de la Investigación-Acción Participativa Crítica</a:t>
            </a:r>
          </a:p>
          <a:p>
            <a:pPr lvl="1">
              <a:lnSpc>
                <a:spcPct val="170000"/>
              </a:lnSpc>
            </a:pPr>
            <a:r>
              <a:rPr lang="es-MX" dirty="0">
                <a:latin typeface="Arial" panose="020B0604020202020204" pitchFamily="34" charset="0"/>
                <a:cs typeface="Arial" panose="020B0604020202020204" pitchFamily="34" charset="0"/>
              </a:rPr>
              <a:t>Contexto histórico de la serie </a:t>
            </a:r>
            <a:r>
              <a:rPr lang="es-MX" i="1" dirty="0" err="1">
                <a:latin typeface="Arial" panose="020B0604020202020204" pitchFamily="34" charset="0"/>
                <a:cs typeface="Arial" panose="020B0604020202020204" pitchFamily="34" charset="0"/>
              </a:rPr>
              <a:t>The</a:t>
            </a:r>
            <a:r>
              <a:rPr lang="es-MX" i="1" dirty="0">
                <a:latin typeface="Arial" panose="020B0604020202020204" pitchFamily="34" charset="0"/>
                <a:cs typeface="Arial" panose="020B0604020202020204" pitchFamily="34" charset="0"/>
              </a:rPr>
              <a:t> </a:t>
            </a:r>
            <a:r>
              <a:rPr lang="es-MX" i="1" dirty="0" err="1">
                <a:latin typeface="Arial" panose="020B0604020202020204" pitchFamily="34" charset="0"/>
                <a:cs typeface="Arial" panose="020B0604020202020204" pitchFamily="34" charset="0"/>
              </a:rPr>
              <a:t>Action</a:t>
            </a:r>
            <a:r>
              <a:rPr lang="es-MX" i="1" dirty="0">
                <a:latin typeface="Arial" panose="020B0604020202020204" pitchFamily="34" charset="0"/>
                <a:cs typeface="Arial" panose="020B0604020202020204" pitchFamily="34" charset="0"/>
              </a:rPr>
              <a:t> </a:t>
            </a:r>
            <a:r>
              <a:rPr lang="es-MX" i="1" dirty="0" err="1">
                <a:latin typeface="Arial" panose="020B0604020202020204" pitchFamily="34" charset="0"/>
                <a:cs typeface="Arial" panose="020B0604020202020204" pitchFamily="34" charset="0"/>
              </a:rPr>
              <a:t>Research</a:t>
            </a:r>
            <a:r>
              <a:rPr lang="es-MX" i="1" dirty="0">
                <a:latin typeface="Arial" panose="020B0604020202020204" pitchFamily="34" charset="0"/>
                <a:cs typeface="Arial" panose="020B0604020202020204" pitchFamily="34" charset="0"/>
              </a:rPr>
              <a:t> </a:t>
            </a:r>
            <a:r>
              <a:rPr lang="es-MX" i="1" dirty="0" err="1">
                <a:latin typeface="Arial" panose="020B0604020202020204" pitchFamily="34" charset="0"/>
                <a:cs typeface="Arial" panose="020B0604020202020204" pitchFamily="34" charset="0"/>
              </a:rPr>
              <a:t>Planner</a:t>
            </a:r>
            <a:endParaRPr lang="es-MX" dirty="0">
              <a:latin typeface="Arial" panose="020B0604020202020204" pitchFamily="34" charset="0"/>
              <a:cs typeface="Arial" panose="020B0604020202020204" pitchFamily="34" charset="0"/>
            </a:endParaRPr>
          </a:p>
          <a:p>
            <a:pPr lvl="2">
              <a:lnSpc>
                <a:spcPct val="170000"/>
              </a:lnSpc>
            </a:pPr>
            <a:r>
              <a:rPr lang="es-MX" dirty="0">
                <a:latin typeface="Arial" panose="020B0604020202020204" pitchFamily="34" charset="0"/>
                <a:cs typeface="Arial" panose="020B0604020202020204" pitchFamily="34" charset="0"/>
              </a:rPr>
              <a:t>Historia y diversidad de la investigación acción. </a:t>
            </a:r>
          </a:p>
          <a:p>
            <a:pPr marL="1371600" lvl="3" indent="0" eaLnBrk="0" fontAlgn="base" hangingPunct="0">
              <a:lnSpc>
                <a:spcPct val="170000"/>
              </a:lnSpc>
              <a:spcBef>
                <a:spcPct val="0"/>
              </a:spcBef>
              <a:spcAft>
                <a:spcPct val="0"/>
              </a:spcAft>
              <a:buFontTx/>
              <a:buChar char="•"/>
            </a:pPr>
            <a:r>
              <a:rPr lang="es-MX" altLang="es-MX" dirty="0">
                <a:latin typeface="Arial" panose="020B0604020202020204" pitchFamily="34" charset="0"/>
                <a:cs typeface="Arial" panose="020B0604020202020204" pitchFamily="34" charset="0"/>
              </a:rPr>
              <a:t>Investigación-acción técnica (orientada a resultados).</a:t>
            </a:r>
          </a:p>
          <a:p>
            <a:pPr marL="1371600" lvl="3" indent="0" eaLnBrk="0" fontAlgn="base" hangingPunct="0">
              <a:lnSpc>
                <a:spcPct val="170000"/>
              </a:lnSpc>
              <a:spcBef>
                <a:spcPct val="0"/>
              </a:spcBef>
              <a:spcAft>
                <a:spcPct val="0"/>
              </a:spcAft>
              <a:buFontTx/>
              <a:buChar char="•"/>
            </a:pPr>
            <a:r>
              <a:rPr lang="es-MX" altLang="es-MX" dirty="0">
                <a:latin typeface="Arial" panose="020B0604020202020204" pitchFamily="34" charset="0"/>
                <a:cs typeface="Arial" panose="020B0604020202020204" pitchFamily="34" charset="0"/>
              </a:rPr>
              <a:t>Investigación-acción práctica (orientada al entendimiento prudente).</a:t>
            </a:r>
          </a:p>
          <a:p>
            <a:pPr marL="1371600" lvl="3" indent="0" eaLnBrk="0" fontAlgn="base" hangingPunct="0">
              <a:lnSpc>
                <a:spcPct val="170000"/>
              </a:lnSpc>
              <a:spcBef>
                <a:spcPct val="0"/>
              </a:spcBef>
              <a:spcAft>
                <a:spcPct val="0"/>
              </a:spcAft>
              <a:buFontTx/>
              <a:buChar char="•"/>
            </a:pPr>
            <a:r>
              <a:rPr lang="es-MX" altLang="es-MX" dirty="0">
                <a:latin typeface="Arial" panose="020B0604020202020204" pitchFamily="34" charset="0"/>
                <a:cs typeface="Arial" panose="020B0604020202020204" pitchFamily="34" charset="0"/>
              </a:rPr>
              <a:t>Investigación-acción crítica (orientada a la emancipación y justicia).</a:t>
            </a:r>
          </a:p>
          <a:p>
            <a:pPr marL="914400" lvl="2" indent="0" eaLnBrk="0" fontAlgn="base" hangingPunct="0">
              <a:lnSpc>
                <a:spcPct val="170000"/>
              </a:lnSpc>
              <a:spcBef>
                <a:spcPct val="0"/>
              </a:spcBef>
              <a:spcAft>
                <a:spcPct val="0"/>
              </a:spcAft>
              <a:buFontTx/>
              <a:buChar char="•"/>
            </a:pPr>
            <a:r>
              <a:rPr lang="es-MX" dirty="0">
                <a:latin typeface="Arial" panose="020B0604020202020204" pitchFamily="34" charset="0"/>
                <a:cs typeface="Arial" panose="020B0604020202020204" pitchFamily="34" charset="0"/>
              </a:rPr>
              <a:t>Discursos (</a:t>
            </a:r>
            <a:r>
              <a:rPr lang="es-MX" dirty="0" err="1">
                <a:latin typeface="Arial" panose="020B0604020202020204" pitchFamily="34" charset="0"/>
                <a:cs typeface="Arial" panose="020B0604020202020204" pitchFamily="34" charset="0"/>
              </a:rPr>
              <a:t>sayings</a:t>
            </a:r>
            <a:r>
              <a:rPr lang="es-MX" dirty="0">
                <a:latin typeface="Arial" panose="020B0604020202020204" pitchFamily="34" charset="0"/>
                <a:cs typeface="Arial" panose="020B0604020202020204" pitchFamily="34" charset="0"/>
              </a:rPr>
              <a:t>), Acciones (</a:t>
            </a:r>
            <a:r>
              <a:rPr lang="es-MX" dirty="0" err="1">
                <a:latin typeface="Arial" panose="020B0604020202020204" pitchFamily="34" charset="0"/>
                <a:cs typeface="Arial" panose="020B0604020202020204" pitchFamily="34" charset="0"/>
              </a:rPr>
              <a:t>doings</a:t>
            </a:r>
            <a:r>
              <a:rPr lang="es-MX" dirty="0">
                <a:latin typeface="Arial" panose="020B0604020202020204" pitchFamily="34" charset="0"/>
                <a:cs typeface="Arial" panose="020B0604020202020204" pitchFamily="34" charset="0"/>
              </a:rPr>
              <a:t>) y Relaciones (</a:t>
            </a:r>
            <a:r>
              <a:rPr lang="es-MX" dirty="0" err="1">
                <a:latin typeface="Arial" panose="020B0604020202020204" pitchFamily="34" charset="0"/>
                <a:cs typeface="Arial" panose="020B0604020202020204" pitchFamily="34" charset="0"/>
              </a:rPr>
              <a:t>relatings</a:t>
            </a:r>
            <a:r>
              <a:rPr lang="es-MX" dirty="0">
                <a:latin typeface="Arial" panose="020B0604020202020204" pitchFamily="34" charset="0"/>
                <a:cs typeface="Arial" panose="020B0604020202020204" pitchFamily="34" charset="0"/>
              </a:rPr>
              <a:t>), articuladas en condiciones culturales, materiales y sociopolíticas.</a:t>
            </a:r>
          </a:p>
          <a:p>
            <a:pPr>
              <a:lnSpc>
                <a:spcPct val="170000"/>
              </a:lnSpc>
            </a:pPr>
            <a:r>
              <a:rPr lang="es-MX" dirty="0">
                <a:latin typeface="Arial" panose="020B0604020202020204" pitchFamily="34" charset="0"/>
                <a:cs typeface="Arial" panose="020B0604020202020204" pitchFamily="34" charset="0"/>
              </a:rPr>
              <a:t>2.  Enfoque de Investigación-Acción Participativa Crítica (IAPC)</a:t>
            </a:r>
          </a:p>
          <a:p>
            <a:pPr lvl="1">
              <a:lnSpc>
                <a:spcPct val="170000"/>
              </a:lnSpc>
            </a:pPr>
            <a:r>
              <a:rPr lang="es-MX" dirty="0">
                <a:latin typeface="Arial" panose="020B0604020202020204" pitchFamily="34" charset="0"/>
                <a:cs typeface="Arial" panose="020B0604020202020204" pitchFamily="34" charset="0"/>
              </a:rPr>
              <a:t>Concepto general.</a:t>
            </a:r>
          </a:p>
          <a:p>
            <a:pPr lvl="1">
              <a:lnSpc>
                <a:spcPct val="170000"/>
              </a:lnSpc>
            </a:pPr>
            <a:r>
              <a:rPr lang="es-MX" dirty="0">
                <a:latin typeface="Arial" panose="020B0604020202020204" pitchFamily="34" charset="0"/>
                <a:cs typeface="Arial" panose="020B0604020202020204" pitchFamily="34" charset="0"/>
              </a:rPr>
              <a:t>Definición de la investigación acción</a:t>
            </a:r>
          </a:p>
          <a:p>
            <a:pPr lvl="1">
              <a:lnSpc>
                <a:spcPct val="170000"/>
              </a:lnSpc>
            </a:pPr>
            <a:r>
              <a:rPr lang="es-MX" dirty="0">
                <a:latin typeface="Arial" panose="020B0604020202020204" pitchFamily="34" charset="0"/>
                <a:cs typeface="Arial" panose="020B0604020202020204" pitchFamily="34" charset="0"/>
              </a:rPr>
              <a:t>Características de la investigación acción</a:t>
            </a:r>
          </a:p>
          <a:p>
            <a:pPr lvl="1">
              <a:lnSpc>
                <a:spcPct val="170000"/>
              </a:lnSpc>
            </a:pPr>
            <a:r>
              <a:rPr lang="es-MX" dirty="0">
                <a:latin typeface="Arial" panose="020B0604020202020204" pitchFamily="34" charset="0"/>
                <a:cs typeface="Arial" panose="020B0604020202020204" pitchFamily="34" charset="0"/>
              </a:rPr>
              <a:t>Propositos de la investigación acción</a:t>
            </a:r>
          </a:p>
          <a:p>
            <a:pPr lvl="2">
              <a:lnSpc>
                <a:spcPct val="170000"/>
              </a:lnSpc>
            </a:pPr>
            <a:r>
              <a:rPr lang="es-MX" dirty="0">
                <a:latin typeface="Arial" panose="020B0604020202020204" pitchFamily="34" charset="0"/>
                <a:cs typeface="Arial" panose="020B0604020202020204" pitchFamily="34" charset="0"/>
              </a:rPr>
              <a:t>Diferencias con otras variantes de investigación-acción.</a:t>
            </a:r>
          </a:p>
          <a:p>
            <a:pPr lvl="2">
              <a:lnSpc>
                <a:spcPct val="170000"/>
              </a:lnSpc>
            </a:pPr>
            <a:r>
              <a:rPr lang="es-MX" dirty="0">
                <a:latin typeface="Arial" panose="020B0604020202020204" pitchFamily="34" charset="0"/>
                <a:cs typeface="Arial" panose="020B0604020202020204" pitchFamily="34" charset="0"/>
              </a:rPr>
              <a:t>La idea central: una práctica que transforma prácticas.</a:t>
            </a:r>
          </a:p>
          <a:p>
            <a:pPr>
              <a:lnSpc>
                <a:spcPct val="170000"/>
              </a:lnSpc>
            </a:pPr>
            <a:r>
              <a:rPr lang="es-MX" dirty="0">
                <a:latin typeface="Arial" panose="020B0604020202020204" pitchFamily="34" charset="0"/>
                <a:cs typeface="Arial" panose="020B0604020202020204" pitchFamily="34" charset="0"/>
              </a:rPr>
              <a:t>3. Características de la investigación acción</a:t>
            </a:r>
          </a:p>
          <a:p>
            <a:pPr lvl="1">
              <a:lnSpc>
                <a:spcPct val="170000"/>
              </a:lnSpc>
            </a:pPr>
            <a:r>
              <a:rPr lang="es-MX" dirty="0">
                <a:latin typeface="Arial" panose="020B0604020202020204" pitchFamily="34" charset="0"/>
                <a:cs typeface="Arial" panose="020B0604020202020204" pitchFamily="34" charset="0"/>
              </a:rPr>
              <a:t>Propositos de la investigación acción</a:t>
            </a:r>
          </a:p>
          <a:p>
            <a:pPr lvl="1">
              <a:lnSpc>
                <a:spcPct val="170000"/>
              </a:lnSpc>
            </a:pPr>
            <a:r>
              <a:rPr lang="es-MX" dirty="0">
                <a:latin typeface="Arial" panose="020B0604020202020204" pitchFamily="34" charset="0"/>
                <a:cs typeface="Arial" panose="020B0604020202020204" pitchFamily="34" charset="0"/>
              </a:rPr>
              <a:t>Identidad de la investigación acción</a:t>
            </a:r>
          </a:p>
          <a:p>
            <a:pPr lvl="1">
              <a:lnSpc>
                <a:spcPct val="170000"/>
              </a:lnSpc>
            </a:pPr>
            <a:r>
              <a:rPr lang="es-MX" dirty="0">
                <a:latin typeface="Arial" panose="020B0604020202020204" pitchFamily="34" charset="0"/>
                <a:cs typeface="Arial" panose="020B0604020202020204" pitchFamily="34" charset="0"/>
              </a:rPr>
              <a:t>Principios éticos de la investigación acción</a:t>
            </a:r>
          </a:p>
          <a:p>
            <a:pPr>
              <a:lnSpc>
                <a:spcPct val="170000"/>
              </a:lnSpc>
            </a:pPr>
            <a:r>
              <a:rPr lang="es-MX" dirty="0">
                <a:latin typeface="Arial" panose="020B0604020202020204" pitchFamily="34" charset="0"/>
                <a:cs typeface="Arial" panose="020B0604020202020204" pitchFamily="34" charset="0"/>
              </a:rPr>
              <a:t>4. Institucionalización de la investigación acción</a:t>
            </a:r>
          </a:p>
          <a:p>
            <a:pPr lvl="1">
              <a:lnSpc>
                <a:spcPct val="170000"/>
              </a:lnSpc>
            </a:pPr>
            <a:r>
              <a:rPr lang="es-MX" dirty="0">
                <a:latin typeface="Arial" panose="020B0604020202020204" pitchFamily="34" charset="0"/>
                <a:cs typeface="Arial" panose="020B0604020202020204" pitchFamily="34" charset="0"/>
              </a:rPr>
              <a:t>Modelos de la investigación acción</a:t>
            </a:r>
          </a:p>
          <a:p>
            <a:pPr lvl="1">
              <a:lnSpc>
                <a:spcPct val="170000"/>
              </a:lnSpc>
            </a:pPr>
            <a:r>
              <a:rPr lang="es-MX" dirty="0">
                <a:latin typeface="Arial" panose="020B0604020202020204" pitchFamily="34" charset="0"/>
                <a:cs typeface="Arial" panose="020B0604020202020204" pitchFamily="34" charset="0"/>
              </a:rPr>
              <a:t>El proceso de la investigación acción</a:t>
            </a:r>
          </a:p>
          <a:p>
            <a:pPr lvl="1">
              <a:lnSpc>
                <a:spcPct val="170000"/>
              </a:lnSpc>
            </a:pPr>
            <a:r>
              <a:rPr lang="es-MX" dirty="0">
                <a:latin typeface="Arial" panose="020B0604020202020204" pitchFamily="34" charset="0"/>
                <a:cs typeface="Arial" panose="020B0604020202020204" pitchFamily="34" charset="0"/>
              </a:rPr>
              <a:t>Portafolio de evidencias</a:t>
            </a:r>
          </a:p>
          <a:p>
            <a:pPr lvl="2">
              <a:lnSpc>
                <a:spcPct val="170000"/>
              </a:lnSpc>
            </a:pPr>
            <a:r>
              <a:rPr lang="es-MX" dirty="0">
                <a:latin typeface="Arial" panose="020B0604020202020204" pitchFamily="34" charset="0"/>
                <a:cs typeface="Arial" panose="020B0604020202020204" pitchFamily="34" charset="0"/>
              </a:rPr>
              <a:t>Ensayo final </a:t>
            </a:r>
          </a:p>
          <a:p>
            <a:pPr lvl="2">
              <a:lnSpc>
                <a:spcPct val="170000"/>
              </a:lnSpc>
            </a:pPr>
            <a:r>
              <a:rPr lang="es-MX" dirty="0">
                <a:latin typeface="Arial" panose="020B0604020202020204" pitchFamily="34" charset="0"/>
                <a:cs typeface="Arial" panose="020B0604020202020204" pitchFamily="34" charset="0"/>
              </a:rPr>
              <a:t>Conclusión del trabajo</a:t>
            </a:r>
          </a:p>
          <a:p>
            <a:pPr>
              <a:lnSpc>
                <a:spcPct val="170000"/>
              </a:lnSpc>
            </a:pPr>
            <a:r>
              <a:rPr lang="es-MX" dirty="0">
                <a:latin typeface="Arial" panose="020B0604020202020204" pitchFamily="34" charset="0"/>
                <a:cs typeface="Arial" panose="020B0604020202020204" pitchFamily="34" charset="0"/>
              </a:rPr>
              <a:t>Bibliografía</a:t>
            </a:r>
          </a:p>
          <a:p>
            <a:endParaRPr lang="es-MX" dirty="0"/>
          </a:p>
        </p:txBody>
      </p:sp>
    </p:spTree>
    <p:extLst>
      <p:ext uri="{BB962C8B-B14F-4D97-AF65-F5344CB8AC3E}">
        <p14:creationId xmlns:p14="http://schemas.microsoft.com/office/powerpoint/2010/main" val="90701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943EB9-9345-E00A-0099-F237531BE961}"/>
              </a:ext>
            </a:extLst>
          </p:cNvPr>
          <p:cNvSpPr>
            <a:spLocks noGrp="1"/>
          </p:cNvSpPr>
          <p:nvPr>
            <p:ph type="title"/>
          </p:nvPr>
        </p:nvSpPr>
        <p:spPr/>
        <p:txBody>
          <a:bodyPr/>
          <a:lstStyle/>
          <a:p>
            <a:r>
              <a:rPr lang="es-MX" dirty="0"/>
              <a:t>Objetivo general </a:t>
            </a:r>
          </a:p>
        </p:txBody>
      </p:sp>
      <p:sp>
        <p:nvSpPr>
          <p:cNvPr id="3" name="Marcador de contenido 2">
            <a:extLst>
              <a:ext uri="{FF2B5EF4-FFF2-40B4-BE49-F238E27FC236}">
                <a16:creationId xmlns:a16="http://schemas.microsoft.com/office/drawing/2014/main" id="{5940EEB7-C44C-A8E1-36B6-8B169F24C90C}"/>
              </a:ext>
            </a:extLst>
          </p:cNvPr>
          <p:cNvSpPr>
            <a:spLocks noGrp="1"/>
          </p:cNvSpPr>
          <p:nvPr>
            <p:ph idx="1"/>
          </p:nvPr>
        </p:nvSpPr>
        <p:spPr/>
        <p:txBody>
          <a:bodyPr numCol="2">
            <a:normAutofit fontScale="55000" lnSpcReduction="20000"/>
          </a:bodyPr>
          <a:lstStyle/>
          <a:p>
            <a:pPr algn="just">
              <a:lnSpc>
                <a:spcPct val="170000"/>
              </a:lnSpc>
            </a:pPr>
            <a:r>
              <a:rPr lang="es-MX" dirty="0"/>
              <a:t>La asignatura fortalece el pensamiento crítico al promover un entorno de aprendizaje reflexivo y participativo para comprender las bases teóricas, históricas y metodológicas de la Investigación-Acción Participativa Crítica, incluyendo sus tradiciones, discursos, arquitecturas de la práctica y ciclos mediante la lectura especializada permitiendo mejorar significativamente la toma de decisiones, la resolución de problemas con creatividad y el trabajo colaborativo. Permitiendo estimular el pensamiento estructurado y la escucha activa, así como la identificación de patrones, relaciones causales y soluciones innovadoras ante desafíos complejos. Al aplicar el método IAPC los participantes desarrollan habilidades para la observación participante, registro sistemático, codificación, categorización y diseño de acciones transformadoras a través de bitácoras, matrices analíticas y diagramas visuales, fortaleciendo la sensibilidad ética. Así, la asignatura contribuye a formar líderes educativos con visión estratégica, pensamiento sistémico y alta capacidad de adaptación en contextos dinámicos y colaborativos que contribuyan a </a:t>
            </a:r>
            <a:r>
              <a:rPr lang="es-MX" dirty="0" err="1"/>
              <a:t>co-construir</a:t>
            </a:r>
            <a:r>
              <a:rPr lang="es-MX" dirty="0"/>
              <a:t> transformaciones sostenibles e inclusivas desde la investigación acción en su propia práctica educativa.</a:t>
            </a:r>
          </a:p>
        </p:txBody>
      </p:sp>
    </p:spTree>
    <p:extLst>
      <p:ext uri="{BB962C8B-B14F-4D97-AF65-F5344CB8AC3E}">
        <p14:creationId xmlns:p14="http://schemas.microsoft.com/office/powerpoint/2010/main" val="2531628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0ADAC7-3217-02E8-4E01-4F23AC33AE5A}"/>
              </a:ext>
            </a:extLst>
          </p:cNvPr>
          <p:cNvSpPr>
            <a:spLocks noGrp="1"/>
          </p:cNvSpPr>
          <p:nvPr>
            <p:ph type="title"/>
          </p:nvPr>
        </p:nvSpPr>
        <p:spPr/>
        <p:txBody>
          <a:bodyPr/>
          <a:lstStyle/>
          <a:p>
            <a:r>
              <a:rPr lang="es-MX" dirty="0"/>
              <a:t>Objetivo especifico (Cognitivo) </a:t>
            </a:r>
          </a:p>
        </p:txBody>
      </p:sp>
      <p:sp>
        <p:nvSpPr>
          <p:cNvPr id="3" name="Marcador de contenido 2">
            <a:extLst>
              <a:ext uri="{FF2B5EF4-FFF2-40B4-BE49-F238E27FC236}">
                <a16:creationId xmlns:a16="http://schemas.microsoft.com/office/drawing/2014/main" id="{A213176A-2939-9AAC-1AB0-E42391D955F0}"/>
              </a:ext>
            </a:extLst>
          </p:cNvPr>
          <p:cNvSpPr>
            <a:spLocks noGrp="1"/>
          </p:cNvSpPr>
          <p:nvPr>
            <p:ph idx="1"/>
          </p:nvPr>
        </p:nvSpPr>
        <p:spPr/>
        <p:txBody>
          <a:bodyPr numCol="2" spcCol="252000">
            <a:normAutofit fontScale="40000" lnSpcReduction="20000"/>
          </a:bodyPr>
          <a:lstStyle/>
          <a:p>
            <a:pPr algn="just" fontAlgn="ctr">
              <a:lnSpc>
                <a:spcPct val="120000"/>
              </a:lnSpc>
            </a:pPr>
            <a:r>
              <a:rPr lang="es-MX" sz="4000" dirty="0">
                <a:latin typeface="Arial" panose="020B0604020202020204" pitchFamily="34" charset="0"/>
                <a:cs typeface="Arial" panose="020B0604020202020204" pitchFamily="34" charset="0"/>
              </a:rPr>
              <a:t>El participante, al inicio de la asignatura será capaz de  identificar la  evolución y consolidación de la Investigación-Acción Participativa, para comprender el propósito de organizar ideas, identificar relaciones naturales entre datos cualitativos, clasificar información de discursos, acciones y relaciones, articuladas en condiciones culturales, materiales y sociopolíticas personales. </a:t>
            </a:r>
          </a:p>
          <a:p>
            <a:pPr algn="just" fontAlgn="ctr">
              <a:lnSpc>
                <a:spcPct val="120000"/>
              </a:lnSpc>
            </a:pPr>
            <a:r>
              <a:rPr lang="es-MX" sz="4000" dirty="0">
                <a:latin typeface="Arial" panose="020B0604020202020204" pitchFamily="34" charset="0"/>
                <a:cs typeface="Arial" panose="020B0604020202020204" pitchFamily="34" charset="0"/>
              </a:rPr>
              <a:t>Temática </a:t>
            </a:r>
          </a:p>
          <a:p>
            <a:pPr marL="514350" indent="-514350" algn="just">
              <a:lnSpc>
                <a:spcPct val="120000"/>
              </a:lnSpc>
              <a:buFont typeface="+mj-lt"/>
              <a:buAutoNum type="arabicPeriod"/>
            </a:pPr>
            <a:r>
              <a:rPr lang="es-MX" sz="4000" dirty="0">
                <a:latin typeface="Arial" panose="020B0604020202020204" pitchFamily="34" charset="0"/>
                <a:cs typeface="Arial" panose="020B0604020202020204" pitchFamily="34" charset="0"/>
              </a:rPr>
              <a:t>¿Qué es la investigación acción?</a:t>
            </a:r>
          </a:p>
          <a:p>
            <a:pPr marL="514350" indent="-514350" algn="just">
              <a:lnSpc>
                <a:spcPct val="120000"/>
              </a:lnSpc>
              <a:buFont typeface="+mj-lt"/>
              <a:buAutoNum type="arabicPeriod"/>
            </a:pPr>
            <a:r>
              <a:rPr lang="es-MX" sz="4000" dirty="0">
                <a:latin typeface="Arial" panose="020B0604020202020204" pitchFamily="34" charset="0"/>
                <a:cs typeface="Arial" panose="020B0604020202020204" pitchFamily="34" charset="0"/>
              </a:rPr>
              <a:t>Definición de la investigación acción</a:t>
            </a:r>
          </a:p>
          <a:p>
            <a:pPr marL="514350" indent="-514350" algn="just">
              <a:lnSpc>
                <a:spcPct val="120000"/>
              </a:lnSpc>
              <a:buFont typeface="+mj-lt"/>
              <a:buAutoNum type="arabicPeriod"/>
            </a:pPr>
            <a:r>
              <a:rPr lang="es-MX" sz="4000" dirty="0">
                <a:latin typeface="Arial" panose="020B0604020202020204" pitchFamily="34" charset="0"/>
                <a:cs typeface="Arial" panose="020B0604020202020204" pitchFamily="34" charset="0"/>
              </a:rPr>
              <a:t>Características de la investigación acción</a:t>
            </a:r>
          </a:p>
          <a:p>
            <a:pPr marL="514350" indent="-514350" algn="just">
              <a:lnSpc>
                <a:spcPct val="120000"/>
              </a:lnSpc>
              <a:buFont typeface="+mj-lt"/>
              <a:buAutoNum type="arabicPeriod"/>
            </a:pPr>
            <a:r>
              <a:rPr lang="es-MX" sz="4000" dirty="0">
                <a:latin typeface="Arial" panose="020B0604020202020204" pitchFamily="34" charset="0"/>
                <a:cs typeface="Arial" panose="020B0604020202020204" pitchFamily="34" charset="0"/>
              </a:rPr>
              <a:t>Propositos de la investigación acción</a:t>
            </a:r>
          </a:p>
          <a:p>
            <a:pPr marL="514350" indent="-514350" algn="just">
              <a:lnSpc>
                <a:spcPct val="120000"/>
              </a:lnSpc>
              <a:buFont typeface="+mj-lt"/>
              <a:buAutoNum type="arabicPeriod"/>
            </a:pPr>
            <a:r>
              <a:rPr lang="es-MX" sz="4000" dirty="0">
                <a:latin typeface="Arial" panose="020B0604020202020204" pitchFamily="34" charset="0"/>
                <a:cs typeface="Arial" panose="020B0604020202020204" pitchFamily="34" charset="0"/>
              </a:rPr>
              <a:t>Identidad y evolución histórica de la investigación acción</a:t>
            </a:r>
          </a:p>
          <a:p>
            <a:pPr marL="514350" indent="-514350" algn="just">
              <a:lnSpc>
                <a:spcPct val="120000"/>
              </a:lnSpc>
              <a:buFont typeface="+mj-lt"/>
              <a:buAutoNum type="arabicPeriod"/>
            </a:pPr>
            <a:r>
              <a:rPr lang="es-MX" sz="4000" dirty="0">
                <a:latin typeface="Arial" panose="020B0604020202020204" pitchFamily="34" charset="0"/>
                <a:cs typeface="Arial" panose="020B0604020202020204" pitchFamily="34" charset="0"/>
              </a:rPr>
              <a:t>Principios éticos de la investigación acción</a:t>
            </a:r>
          </a:p>
          <a:p>
            <a:pPr algn="just" fontAlgn="ctr">
              <a:lnSpc>
                <a:spcPct val="120000"/>
              </a:lnSpc>
            </a:pPr>
            <a:endParaRPr lang="es-MX" sz="4000" dirty="0">
              <a:latin typeface="Arial" panose="020B0604020202020204" pitchFamily="34" charset="0"/>
              <a:cs typeface="Arial" panose="020B0604020202020204" pitchFamily="34" charset="0"/>
            </a:endParaRPr>
          </a:p>
          <a:p>
            <a:pPr algn="just" fontAlgn="ctr">
              <a:lnSpc>
                <a:spcPct val="120000"/>
              </a:lnSpc>
            </a:pPr>
            <a:r>
              <a:rPr lang="es-MX" sz="4000" dirty="0">
                <a:latin typeface="Arial" panose="020B0604020202020204" pitchFamily="34" charset="0"/>
                <a:cs typeface="Arial" panose="020B0604020202020204" pitchFamily="34" charset="0"/>
              </a:rPr>
              <a:t>Beneficio: </a:t>
            </a:r>
          </a:p>
          <a:p>
            <a:pPr algn="just" fontAlgn="ctr">
              <a:lnSpc>
                <a:spcPct val="120000"/>
              </a:lnSpc>
            </a:pPr>
            <a:r>
              <a:rPr lang="es-MX" sz="4000" dirty="0">
                <a:latin typeface="Arial" panose="020B0604020202020204" pitchFamily="34" charset="0"/>
                <a:cs typeface="Arial" panose="020B0604020202020204" pitchFamily="34" charset="0"/>
              </a:rPr>
              <a:t>Potenciar el pensamiento crítico y la reflexión, permitiendo a los participantes reestructurar sus esquemas mentales y optimizar las habilidades esenciales para toma de decisiones en su práctica educativa. </a:t>
            </a:r>
          </a:p>
          <a:p>
            <a:endParaRPr lang="es-MX" dirty="0"/>
          </a:p>
        </p:txBody>
      </p:sp>
    </p:spTree>
    <p:extLst>
      <p:ext uri="{BB962C8B-B14F-4D97-AF65-F5344CB8AC3E}">
        <p14:creationId xmlns:p14="http://schemas.microsoft.com/office/powerpoint/2010/main" val="671557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58C5A3-DDC1-DD2E-6C2D-58C5B976B364}"/>
              </a:ext>
            </a:extLst>
          </p:cNvPr>
          <p:cNvSpPr>
            <a:spLocks noGrp="1"/>
          </p:cNvSpPr>
          <p:nvPr>
            <p:ph type="title"/>
          </p:nvPr>
        </p:nvSpPr>
        <p:spPr/>
        <p:txBody>
          <a:bodyPr/>
          <a:lstStyle/>
          <a:p>
            <a:r>
              <a:rPr lang="es-MX" dirty="0"/>
              <a:t>Objetivo específico (Psicomotor) </a:t>
            </a:r>
          </a:p>
        </p:txBody>
      </p:sp>
      <p:sp>
        <p:nvSpPr>
          <p:cNvPr id="3" name="Marcador de contenido 2">
            <a:extLst>
              <a:ext uri="{FF2B5EF4-FFF2-40B4-BE49-F238E27FC236}">
                <a16:creationId xmlns:a16="http://schemas.microsoft.com/office/drawing/2014/main" id="{E97C2DCB-786A-A668-4B6D-C68C021164B2}"/>
              </a:ext>
            </a:extLst>
          </p:cNvPr>
          <p:cNvSpPr>
            <a:spLocks noGrp="1"/>
          </p:cNvSpPr>
          <p:nvPr>
            <p:ph idx="1"/>
          </p:nvPr>
        </p:nvSpPr>
        <p:spPr/>
        <p:txBody>
          <a:bodyPr numCol="2" spcCol="648000">
            <a:normAutofit fontScale="70000" lnSpcReduction="20000"/>
          </a:bodyPr>
          <a:lstStyle/>
          <a:p>
            <a:pPr algn="just">
              <a:lnSpc>
                <a:spcPct val="120000"/>
              </a:lnSpc>
            </a:pPr>
            <a:r>
              <a:rPr lang="es-MX" dirty="0">
                <a:latin typeface="Arial" panose="020B0604020202020204" pitchFamily="34" charset="0"/>
                <a:cs typeface="Arial" panose="020B0604020202020204" pitchFamily="34" charset="0"/>
              </a:rPr>
              <a:t>Durante la fase intermedia, será capaz aplicar con rigor metodológico técnicas de observación participante, registro sistemático, codificación, categorización y diseño de acciones transformadoras a través de bitácoras, matrices analíticas y diagramas visuales.</a:t>
            </a:r>
          </a:p>
          <a:p>
            <a:pPr algn="just">
              <a:lnSpc>
                <a:spcPct val="120000"/>
              </a:lnSpc>
            </a:pPr>
            <a:r>
              <a:rPr lang="es-MX" dirty="0">
                <a:latin typeface="Arial" panose="020B0604020202020204" pitchFamily="34" charset="0"/>
                <a:cs typeface="Arial" panose="020B0604020202020204" pitchFamily="34" charset="0"/>
              </a:rPr>
              <a:t>para asumir en relación natural y  responsabilidad la gestión de mejora en su práctica educativa. </a:t>
            </a:r>
          </a:p>
          <a:p>
            <a:pPr marL="514350" indent="-514350" algn="just">
              <a:lnSpc>
                <a:spcPct val="120000"/>
              </a:lnSpc>
              <a:buFont typeface="+mj-lt"/>
              <a:buAutoNum type="arabicPeriod"/>
            </a:pPr>
            <a:r>
              <a:rPr lang="es-MX" dirty="0">
                <a:latin typeface="Arial" panose="020B0604020202020204" pitchFamily="34" charset="0"/>
                <a:cs typeface="Arial" panose="020B0604020202020204" pitchFamily="34" charset="0"/>
              </a:rPr>
              <a:t>Temática</a:t>
            </a:r>
          </a:p>
          <a:p>
            <a:pPr marL="514350" indent="-514350" algn="just">
              <a:lnSpc>
                <a:spcPct val="120000"/>
              </a:lnSpc>
              <a:buFont typeface="+mj-lt"/>
              <a:buAutoNum type="arabicPeriod"/>
            </a:pPr>
            <a:r>
              <a:rPr lang="es-MX" dirty="0">
                <a:latin typeface="Arial" panose="020B0604020202020204" pitchFamily="34" charset="0"/>
                <a:cs typeface="Arial" panose="020B0604020202020204" pitchFamily="34" charset="0"/>
              </a:rPr>
              <a:t>Institucionalización de la investigación acción</a:t>
            </a:r>
          </a:p>
          <a:p>
            <a:pPr marL="514350" indent="-514350" algn="just">
              <a:lnSpc>
                <a:spcPct val="120000"/>
              </a:lnSpc>
              <a:buFont typeface="+mj-lt"/>
              <a:buAutoNum type="arabicPeriod"/>
            </a:pPr>
            <a:r>
              <a:rPr lang="es-MX" dirty="0">
                <a:latin typeface="Arial" panose="020B0604020202020204" pitchFamily="34" charset="0"/>
                <a:cs typeface="Arial" panose="020B0604020202020204" pitchFamily="34" charset="0"/>
              </a:rPr>
              <a:t>Modelos de la investigación acción</a:t>
            </a:r>
          </a:p>
          <a:p>
            <a:pPr marL="514350" indent="-514350" algn="just">
              <a:lnSpc>
                <a:spcPct val="120000"/>
              </a:lnSpc>
              <a:buFont typeface="+mj-lt"/>
              <a:buAutoNum type="arabicPeriod"/>
            </a:pPr>
            <a:r>
              <a:rPr lang="es-MX" dirty="0">
                <a:latin typeface="Arial" panose="020B0604020202020204" pitchFamily="34" charset="0"/>
                <a:cs typeface="Arial" panose="020B0604020202020204" pitchFamily="34" charset="0"/>
              </a:rPr>
              <a:t>El proceso de la investigación acción</a:t>
            </a:r>
          </a:p>
          <a:p>
            <a:pPr algn="just">
              <a:lnSpc>
                <a:spcPct val="120000"/>
              </a:lnSpc>
            </a:pPr>
            <a:r>
              <a:rPr lang="es-MX" dirty="0">
                <a:latin typeface="Arial" panose="020B0604020202020204" pitchFamily="34" charset="0"/>
                <a:cs typeface="Arial" panose="020B0604020202020204" pitchFamily="34" charset="0"/>
              </a:rPr>
              <a:t>Beneficio </a:t>
            </a:r>
          </a:p>
          <a:p>
            <a:pPr algn="just">
              <a:lnSpc>
                <a:spcPct val="120000"/>
              </a:lnSpc>
            </a:pPr>
            <a:r>
              <a:rPr lang="es-MX" dirty="0">
                <a:latin typeface="Arial" panose="020B0604020202020204" pitchFamily="34" charset="0"/>
                <a:cs typeface="Arial" panose="020B0604020202020204" pitchFamily="34" charset="0"/>
              </a:rPr>
              <a:t>Transforma su práctica educativa, identificando oportunidades de mejora para relacionarse en comunidad. </a:t>
            </a:r>
          </a:p>
          <a:p>
            <a:endParaRPr lang="es-MX" dirty="0"/>
          </a:p>
          <a:p>
            <a:endParaRPr lang="es-MX" dirty="0"/>
          </a:p>
        </p:txBody>
      </p:sp>
    </p:spTree>
    <p:extLst>
      <p:ext uri="{BB962C8B-B14F-4D97-AF65-F5344CB8AC3E}">
        <p14:creationId xmlns:p14="http://schemas.microsoft.com/office/powerpoint/2010/main" val="2804491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7B2E85-D392-8BD2-4C11-EDA5A11E20BD}"/>
              </a:ext>
            </a:extLst>
          </p:cNvPr>
          <p:cNvSpPr>
            <a:spLocks noGrp="1"/>
          </p:cNvSpPr>
          <p:nvPr>
            <p:ph type="title"/>
          </p:nvPr>
        </p:nvSpPr>
        <p:spPr/>
        <p:txBody>
          <a:bodyPr/>
          <a:lstStyle/>
          <a:p>
            <a:r>
              <a:rPr lang="es-MX" dirty="0"/>
              <a:t>Objetivo específico (afectivo/relacional-social)</a:t>
            </a:r>
          </a:p>
        </p:txBody>
      </p:sp>
      <p:sp>
        <p:nvSpPr>
          <p:cNvPr id="3" name="Marcador de contenido 2">
            <a:extLst>
              <a:ext uri="{FF2B5EF4-FFF2-40B4-BE49-F238E27FC236}">
                <a16:creationId xmlns:a16="http://schemas.microsoft.com/office/drawing/2014/main" id="{715ABB61-D776-5DBA-6008-07B045009466}"/>
              </a:ext>
            </a:extLst>
          </p:cNvPr>
          <p:cNvSpPr>
            <a:spLocks noGrp="1"/>
          </p:cNvSpPr>
          <p:nvPr>
            <p:ph idx="1"/>
          </p:nvPr>
        </p:nvSpPr>
        <p:spPr/>
        <p:txBody>
          <a:bodyPr numCol="2" spcCol="648000">
            <a:normAutofit fontScale="62500" lnSpcReduction="20000"/>
          </a:bodyPr>
          <a:lstStyle/>
          <a:p>
            <a:pPr algn="just">
              <a:lnSpc>
                <a:spcPct val="170000"/>
              </a:lnSpc>
            </a:pPr>
            <a:r>
              <a:rPr lang="es-MX" dirty="0">
                <a:latin typeface="Arial" panose="020B0604020202020204" pitchFamily="34" charset="0"/>
                <a:cs typeface="Arial" panose="020B0604020202020204" pitchFamily="34" charset="0"/>
              </a:rPr>
              <a:t>Al finalizar la asignatura, el estudiante será capaz de generar mejoras en su práctica educativa de forma colaborativa. para promover la comunicación efectiva y fortalecer el sentido de pertenencia organizacional desde el liderazgo educativo en la toma de decisiones. </a:t>
            </a:r>
          </a:p>
          <a:p>
            <a:pPr algn="just">
              <a:lnSpc>
                <a:spcPct val="170000"/>
              </a:lnSpc>
            </a:pPr>
            <a:r>
              <a:rPr lang="es-MX" dirty="0">
                <a:latin typeface="Arial" panose="020B0604020202020204" pitchFamily="34" charset="0"/>
                <a:cs typeface="Arial" panose="020B0604020202020204" pitchFamily="34" charset="0"/>
              </a:rPr>
              <a:t>Temario:</a:t>
            </a:r>
          </a:p>
          <a:p>
            <a:pPr marL="514350" indent="-514350" algn="just">
              <a:lnSpc>
                <a:spcPct val="170000"/>
              </a:lnSpc>
              <a:buFont typeface="+mj-lt"/>
              <a:buAutoNum type="arabicPeriod"/>
            </a:pPr>
            <a:r>
              <a:rPr lang="es-MX" dirty="0">
                <a:latin typeface="Arial" panose="020B0604020202020204" pitchFamily="34" charset="0"/>
                <a:cs typeface="Arial" panose="020B0604020202020204" pitchFamily="34" charset="0"/>
              </a:rPr>
              <a:t>Presentación en clase</a:t>
            </a:r>
          </a:p>
          <a:p>
            <a:pPr marL="514350" indent="-514350" algn="just">
              <a:lnSpc>
                <a:spcPct val="170000"/>
              </a:lnSpc>
              <a:buFont typeface="+mj-lt"/>
              <a:buAutoNum type="arabicPeriod"/>
            </a:pPr>
            <a:r>
              <a:rPr lang="es-MX" dirty="0">
                <a:latin typeface="Arial" panose="020B0604020202020204" pitchFamily="34" charset="0"/>
                <a:cs typeface="Arial" panose="020B0604020202020204" pitchFamily="34" charset="0"/>
              </a:rPr>
              <a:t>Conclusión del trabajo</a:t>
            </a:r>
          </a:p>
          <a:p>
            <a:pPr marL="514350" indent="-514350" algn="just">
              <a:lnSpc>
                <a:spcPct val="170000"/>
              </a:lnSpc>
              <a:buFont typeface="+mj-lt"/>
              <a:buAutoNum type="arabicPeriod"/>
            </a:pPr>
            <a:r>
              <a:rPr lang="es-MX" dirty="0">
                <a:latin typeface="Arial" panose="020B0604020202020204" pitchFamily="34" charset="0"/>
                <a:cs typeface="Arial" panose="020B0604020202020204" pitchFamily="34" charset="0"/>
              </a:rPr>
              <a:t>Portafolio de evidencias </a:t>
            </a:r>
          </a:p>
          <a:p>
            <a:pPr algn="just">
              <a:lnSpc>
                <a:spcPct val="170000"/>
              </a:lnSpc>
            </a:pPr>
            <a:r>
              <a:rPr lang="es-MX" dirty="0">
                <a:latin typeface="Arial" panose="020B0604020202020204" pitchFamily="34" charset="0"/>
                <a:cs typeface="Arial" panose="020B0604020202020204" pitchFamily="34" charset="0"/>
              </a:rPr>
              <a:t>Beneficio </a:t>
            </a:r>
          </a:p>
          <a:p>
            <a:pPr algn="just">
              <a:lnSpc>
                <a:spcPct val="170000"/>
              </a:lnSpc>
            </a:pPr>
            <a:r>
              <a:rPr lang="es-MX" dirty="0">
                <a:latin typeface="Arial" panose="020B0604020202020204" pitchFamily="34" charset="0"/>
                <a:cs typeface="Arial" panose="020B0604020202020204" pitchFamily="34" charset="0"/>
              </a:rPr>
              <a:t>Desarrolla habilidades de investigación-acción-participativa desde su práctica educativa, generando liderazgo educativo. </a:t>
            </a:r>
          </a:p>
          <a:p>
            <a:endParaRPr lang="es-MX" dirty="0"/>
          </a:p>
          <a:p>
            <a:endParaRPr lang="es-MX" dirty="0"/>
          </a:p>
        </p:txBody>
      </p:sp>
    </p:spTree>
    <p:extLst>
      <p:ext uri="{BB962C8B-B14F-4D97-AF65-F5344CB8AC3E}">
        <p14:creationId xmlns:p14="http://schemas.microsoft.com/office/powerpoint/2010/main" val="204653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157B29D-97B2-B0F5-928A-7C07FA0D1AF5}"/>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Beneficios de la asignatura </a:t>
            </a:r>
          </a:p>
        </p:txBody>
      </p:sp>
      <p:graphicFrame>
        <p:nvGraphicFramePr>
          <p:cNvPr id="4" name="Marcador de contenido 3">
            <a:extLst>
              <a:ext uri="{FF2B5EF4-FFF2-40B4-BE49-F238E27FC236}">
                <a16:creationId xmlns:a16="http://schemas.microsoft.com/office/drawing/2014/main" id="{5E92EF8D-FAF4-2555-D19E-E4D8E7289CAF}"/>
              </a:ext>
            </a:extLst>
          </p:cNvPr>
          <p:cNvGraphicFramePr>
            <a:graphicFrameLocks noGrp="1"/>
          </p:cNvGraphicFramePr>
          <p:nvPr>
            <p:ph idx="1"/>
            <p:extLst>
              <p:ext uri="{D42A27DB-BD31-4B8C-83A1-F6EECF244321}">
                <p14:modId xmlns:p14="http://schemas.microsoft.com/office/powerpoint/2010/main" val="126556268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7832614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1171</TotalTime>
  <Words>3521</Words>
  <Application>Microsoft Macintosh PowerPoint</Application>
  <PresentationFormat>Panorámica</PresentationFormat>
  <Paragraphs>194</Paragraphs>
  <Slides>24</Slides>
  <Notes>2</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24</vt:i4>
      </vt:variant>
    </vt:vector>
  </HeadingPairs>
  <TitlesOfParts>
    <vt:vector size="28" baseType="lpstr">
      <vt:lpstr>Aptos</vt:lpstr>
      <vt:lpstr>Aptos Display</vt:lpstr>
      <vt:lpstr>Arial</vt:lpstr>
      <vt:lpstr>Tema de Office</vt:lpstr>
      <vt:lpstr>Programa general de Investigación acción participativa desde el aula: Actividades Didácticas de Aprendizaje  </vt:lpstr>
      <vt:lpstr>Presentación de PowerPoint</vt:lpstr>
      <vt:lpstr>Contenido </vt:lpstr>
      <vt:lpstr>Temario </vt:lpstr>
      <vt:lpstr>Objetivo general </vt:lpstr>
      <vt:lpstr>Objetivo especifico (Cognitivo) </vt:lpstr>
      <vt:lpstr>Objetivo específico (Psicomotor) </vt:lpstr>
      <vt:lpstr>Objetivo específico (afectivo/relacional-social)</vt:lpstr>
      <vt:lpstr>Beneficios de la asignatura </vt:lpstr>
      <vt:lpstr>Construcción de Actividades Didácticas de Aprendizaje [ADA]</vt:lpstr>
      <vt:lpstr>ADA 1 – Reporte de lectura y línea de tiempo.</vt:lpstr>
      <vt:lpstr>ADA 2 – Representación crítica de una práctica educativa</vt:lpstr>
      <vt:lpstr>ADA 3 – Ciclo detallado de investigación-acción</vt:lpstr>
      <vt:lpstr>ADA 4 – Diagrama visual del ciclo IAP. </vt:lpstr>
      <vt:lpstr>ADA 5 – Bitácora de Observación Crítica Participativa.</vt:lpstr>
      <vt:lpstr>ADA 6 – Análisis de Datos y Categorización Temática</vt:lpstr>
      <vt:lpstr>ADA 8 – Ensayo Crítico. </vt:lpstr>
      <vt:lpstr>ADA 9 – Diseño de Diapositivas. </vt:lpstr>
      <vt:lpstr>ADA 10 – Portafolio de evidencias.</vt:lpstr>
      <vt:lpstr>Estructura de aprendizaje </vt:lpstr>
      <vt:lpstr>Preguntas del portafolio de evidencias </vt:lpstr>
      <vt:lpstr>Preguntas de portafolio de evidencias </vt:lpstr>
      <vt:lpstr>Bibliografía </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Rodolfo Jiménez León</dc:creator>
  <cp:lastModifiedBy>PROF. RODOLFO JIMENEZ LEON</cp:lastModifiedBy>
  <cp:revision>10</cp:revision>
  <dcterms:created xsi:type="dcterms:W3CDTF">2025-12-01T22:11:25Z</dcterms:created>
  <dcterms:modified xsi:type="dcterms:W3CDTF">2026-01-12T01:52:49Z</dcterms:modified>
</cp:coreProperties>
</file>