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7" r:id="rId4"/>
    <p:sldId id="264" r:id="rId5"/>
    <p:sldId id="262" r:id="rId6"/>
    <p:sldId id="270" r:id="rId7"/>
    <p:sldId id="259" r:id="rId8"/>
    <p:sldId id="266" r:id="rId9"/>
    <p:sldId id="268" r:id="rId10"/>
    <p:sldId id="272" r:id="rId11"/>
    <p:sldId id="269" r:id="rId12"/>
    <p:sldId id="260" r:id="rId13"/>
    <p:sldId id="271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61D"/>
    <a:srgbClr val="104862"/>
    <a:srgbClr val="ED1D17"/>
    <a:srgbClr val="F0BBA6"/>
    <a:srgbClr val="DD6030"/>
    <a:srgbClr val="46B1E1"/>
    <a:srgbClr val="163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90FAE-D56D-F263-72AD-E7F6AD4A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7294D-0407-AA7F-3C1E-6DD3EF069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0CD19-9EC6-7CD1-6986-FC49BEC2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2033-B27F-4CD3-9545-B4E7C752D7B7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FF87FB-5680-AA52-3354-9CDAF9FE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B1BFEF-DE84-BD96-A187-1C0ECAAA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A3FD-FAA6-4BA0-BDED-8ADB06BA7C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73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42EFD-84B3-8A0D-3EFF-B61B1C2C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DE643D-A435-D3A2-C4E1-3D2A6CEB0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3E0861-87F5-A972-26B4-F2E636E1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2033-B27F-4CD3-9545-B4E7C752D7B7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87AC9-5516-14D0-C219-9E790A53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9E8275-DF51-29ED-8F92-31CD3559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A3FD-FAA6-4BA0-BDED-8ADB06BA7C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7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0D5B90-759E-58BF-104E-2E777F1F6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F33A97-24AE-87F9-DCA4-EA1C60F5C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B37F7-8FE8-E069-6017-77287344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2033-B27F-4CD3-9545-B4E7C752D7B7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00D1A-D814-E5A3-5DD5-A92CC3B0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8ED8A9-72A6-E6B7-E14D-99331898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A3FD-FAA6-4BA0-BDED-8ADB06BA7C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92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64EDE-7B46-1FC7-531E-211D99C1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E87559-FE5A-23F8-ADA7-4EF52E26F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904DDD-FEC9-A75E-0F3E-A568D890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2033-B27F-4CD3-9545-B4E7C752D7B7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65561-4F0A-BB70-410C-29E99CEF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8FFA8F-342C-B585-D6BD-2E80CB7F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A3FD-FAA6-4BA0-BDED-8ADB06BA7C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6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2B98B-42FB-AC74-4EBE-A04BC442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CF2202-FAA4-ACEC-2FC1-BC3A5040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65F00D-84B7-BD14-BF51-BA15949F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2033-B27F-4CD3-9545-B4E7C752D7B7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E9577C-3A2E-8C63-186E-FD72C15B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A6E2BD-C494-59B0-2E8B-A216FF2A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A3FD-FAA6-4BA0-BDED-8ADB06BA7C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87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72CC-119C-7826-A4BF-0BBAA791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26D113-BAD1-D86F-6859-7C37E39ED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BA23-F0D5-A415-7718-9E74A29AC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A82533-D940-B5B3-C551-87AD4C93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2033-B27F-4CD3-9545-B4E7C752D7B7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EA8092-E986-849C-583F-B0B45EA1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2E3989-D31C-BB2C-0A3A-5F010564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A3FD-FAA6-4BA0-BDED-8ADB06BA7C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06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FF47-1198-4647-DAA0-5ED53412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7D008-35F1-D784-8A53-E6E2E48E4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34E2AA-B94E-58B2-81F3-279CA7872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CB87DD-3CBE-C54B-3C00-1198868EB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9C70432-1CA1-799D-D3C5-51469FC78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DC3065-D41D-5857-C100-FA42E4BE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2033-B27F-4CD3-9545-B4E7C752D7B7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D01BA6-609E-1C92-2019-B70FF7A0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5CAF1D-2564-641A-E803-921A2FFC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A3FD-FAA6-4BA0-BDED-8ADB06BA7C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38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B9D23-E0E9-0D2B-0DEA-79DC8371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54D9E2-2BC8-78D4-1798-A382B1E6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2033-B27F-4CD3-9545-B4E7C752D7B7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E31D4D-277F-679E-6B2F-5EF01CE6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86C31C-D964-6C9F-CD71-B8B26909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A3FD-FAA6-4BA0-BDED-8ADB06BA7C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08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588A8F-EF61-0F21-575B-B80E9B9D6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2033-B27F-4CD3-9545-B4E7C752D7B7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D77673-BBE5-4991-FF17-4A01F574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21E527-4F08-05B6-B7DC-42BD3925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A3FD-FAA6-4BA0-BDED-8ADB06BA7C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98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D1E2D-2593-060A-6549-95A7446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326885-C99F-2AE2-8007-0491E014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DA0292-3B12-69C4-EA1B-FAE65F2CC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E73280-95B0-AABF-050D-A1AB7529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2033-B27F-4CD3-9545-B4E7C752D7B7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B4B88D-C83D-D5AD-5D70-30A13722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2E560-3A38-BD62-879C-B605DC33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A3FD-FAA6-4BA0-BDED-8ADB06BA7C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96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CF23F-39E8-4B45-5A52-AAE82090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36142F-8BDE-A63F-B247-8C7B5F44C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C79F8A-1C81-E29D-4591-9B175DB33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20B637-0975-3C6D-C112-74E780AC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2033-B27F-4CD3-9545-B4E7C752D7B7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8231FF-8BBF-3A9F-B62C-413ED20E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070FC0-C860-E35F-FC3E-6517BED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A3FD-FAA6-4BA0-BDED-8ADB06BA7C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97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16D7FF-C47B-5E7A-D8A8-B4E68A97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48263E-D5B0-FB54-CFE2-328D7BDB6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E6882E-8ECE-A116-1C64-5ADDA03B5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772033-B27F-4CD3-9545-B4E7C752D7B7}" type="datetimeFigureOut">
              <a:rPr lang="es-ES" smtClean="0"/>
              <a:t>10/07/2025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B8A4B2-3B7B-C97F-F253-19C5C62CF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701E5-53E3-DC2E-13D9-2C615C6E7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2A3FD-FAA6-4BA0-BDED-8ADB06BA7C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58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BC34B-9BA1-ED37-EA62-6EB56D4A9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4F97F68D-E3E2-30B7-A1B1-491191F24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9250"/>
          </a:xfrm>
          <a:prstGeom prst="rect">
            <a:avLst/>
          </a:prstGeom>
        </p:spPr>
      </p:pic>
      <p:pic>
        <p:nvPicPr>
          <p:cNvPr id="7" name="Imagen 6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44592809-058C-F713-5BC8-7E0EE225C4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1619250"/>
            <a:ext cx="12191999" cy="161925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8D4DC1C-0749-C059-CCDB-4F6E016B858A}"/>
              </a:ext>
            </a:extLst>
          </p:cNvPr>
          <p:cNvSpPr/>
          <p:nvPr/>
        </p:nvSpPr>
        <p:spPr>
          <a:xfrm>
            <a:off x="8542397" y="1795310"/>
            <a:ext cx="868698" cy="868698"/>
          </a:xfrm>
          <a:prstGeom prst="ellipse">
            <a:avLst/>
          </a:prstGeom>
          <a:solidFill>
            <a:schemeClr val="tx2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0CEA82-7425-FC4E-F5A8-CC0F984B46A9}"/>
              </a:ext>
            </a:extLst>
          </p:cNvPr>
          <p:cNvSpPr txBox="1"/>
          <p:nvPr/>
        </p:nvSpPr>
        <p:spPr>
          <a:xfrm>
            <a:off x="137378" y="3494570"/>
            <a:ext cx="893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163A46"/>
                </a:solidFill>
              </a:rPr>
              <a:t>Transparencia y honestidad</a:t>
            </a:r>
            <a:endParaRPr lang="es-ES" sz="4800" dirty="0">
              <a:solidFill>
                <a:srgbClr val="163A46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FF3562-0AEA-26CB-756E-68B20BB53D55}"/>
              </a:ext>
            </a:extLst>
          </p:cNvPr>
          <p:cNvSpPr txBox="1"/>
          <p:nvPr/>
        </p:nvSpPr>
        <p:spPr>
          <a:xfrm>
            <a:off x="4464668" y="4238567"/>
            <a:ext cx="8655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163A46"/>
                </a:solidFill>
              </a:rPr>
              <a:t>el código ético de las revistas científicas</a:t>
            </a:r>
            <a:endParaRPr lang="es-ES" sz="3200" dirty="0">
              <a:solidFill>
                <a:srgbClr val="163A46"/>
              </a:solidFill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D95AFDC-7187-DD5F-035A-2C4780B93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275" y="144739"/>
            <a:ext cx="1521670" cy="61160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7459FEB-C1E7-C7B7-50BA-819C5A7F0F5A}"/>
              </a:ext>
            </a:extLst>
          </p:cNvPr>
          <p:cNvSpPr txBox="1"/>
          <p:nvPr/>
        </p:nvSpPr>
        <p:spPr>
          <a:xfrm>
            <a:off x="473978" y="1421836"/>
            <a:ext cx="2789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0" dirty="0">
                <a:latin typeface="Avenir Next LT Pro Demi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293B40-25C7-5F69-1593-453B7D8068E2}"/>
              </a:ext>
            </a:extLst>
          </p:cNvPr>
          <p:cNvSpPr txBox="1"/>
          <p:nvPr/>
        </p:nvSpPr>
        <p:spPr>
          <a:xfrm>
            <a:off x="1441416" y="1936636"/>
            <a:ext cx="33287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dirty="0">
                <a:latin typeface="Lucida Bright" panose="020406020505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Editores</a:t>
            </a:r>
            <a:r>
              <a:rPr lang="es-ES" sz="4400" i="1" dirty="0">
                <a:latin typeface="Lucida Bright" panose="020406020505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 </a:t>
            </a:r>
          </a:p>
          <a:p>
            <a:r>
              <a:rPr lang="es-ES" sz="2400" i="1" dirty="0">
                <a:latin typeface="Lucida Bright" panose="020406020505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académicos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DD7BBF-2558-B8A3-0F80-C20F16EE10BB}"/>
              </a:ext>
            </a:extLst>
          </p:cNvPr>
          <p:cNvSpPr txBox="1"/>
          <p:nvPr/>
        </p:nvSpPr>
        <p:spPr>
          <a:xfrm>
            <a:off x="1476140" y="1738160"/>
            <a:ext cx="312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ENCUENTRO REGIONAL DE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BC0F26B-7126-EA90-145D-59782F6E47B9}"/>
              </a:ext>
            </a:extLst>
          </p:cNvPr>
          <p:cNvSpPr txBox="1"/>
          <p:nvPr/>
        </p:nvSpPr>
        <p:spPr>
          <a:xfrm>
            <a:off x="4055402" y="210918"/>
            <a:ext cx="1657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bg1"/>
                </a:solidFill>
                <a:latin typeface="Avenir Next LT Pro Demi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9-11</a:t>
            </a:r>
          </a:p>
          <a:p>
            <a:r>
              <a:rPr lang="es-ES" sz="2200" dirty="0">
                <a:solidFill>
                  <a:schemeClr val="bg1"/>
                </a:solidFill>
                <a:latin typeface="Avenir Next LT Pro Demi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Julio</a:t>
            </a:r>
          </a:p>
          <a:p>
            <a:r>
              <a:rPr lang="es-ES" sz="2200" dirty="0">
                <a:solidFill>
                  <a:schemeClr val="bg1"/>
                </a:solidFill>
                <a:latin typeface="Avenir Next LT Pro Demi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2025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9BA50D-2667-B13D-DE32-16FFA7BB03AA}"/>
              </a:ext>
            </a:extLst>
          </p:cNvPr>
          <p:cNvSpPr txBox="1"/>
          <p:nvPr/>
        </p:nvSpPr>
        <p:spPr>
          <a:xfrm>
            <a:off x="5135880" y="457705"/>
            <a:ext cx="227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venir Next LT Pro Demi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Universidad Católica Luís Amigó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F61A7B1-B59D-F604-CE31-183F9F1E4FD7}"/>
              </a:ext>
            </a:extLst>
          </p:cNvPr>
          <p:cNvCxnSpPr>
            <a:cxnSpLocks/>
          </p:cNvCxnSpPr>
          <p:nvPr/>
        </p:nvCxnSpPr>
        <p:spPr>
          <a:xfrm>
            <a:off x="4975777" y="210918"/>
            <a:ext cx="0" cy="12003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76FAE36-8032-606A-1376-996439590792}"/>
              </a:ext>
            </a:extLst>
          </p:cNvPr>
          <p:cNvSpPr txBox="1"/>
          <p:nvPr/>
        </p:nvSpPr>
        <p:spPr>
          <a:xfrm>
            <a:off x="585319" y="5946543"/>
            <a:ext cx="3984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latin typeface="Lucida Bright" panose="020406020505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Rafael Repiso Caballero</a:t>
            </a:r>
          </a:p>
        </p:txBody>
      </p:sp>
      <p:pic>
        <p:nvPicPr>
          <p:cNvPr id="21" name="Imagen 20" descr="Imagen que contiene fuegos artificiales, estrella, luz&#10;&#10;El contenido generado por IA puede ser incorrecto.">
            <a:extLst>
              <a:ext uri="{FF2B5EF4-FFF2-40B4-BE49-F238E27FC236}">
                <a16:creationId xmlns:a16="http://schemas.microsoft.com/office/drawing/2014/main" id="{A69186E5-2D5D-EBD9-203C-549FB86C4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06" y="5238750"/>
            <a:ext cx="1553725" cy="1553725"/>
          </a:xfrm>
          <a:prstGeom prst="rect">
            <a:avLst/>
          </a:prstGeom>
        </p:spPr>
      </p:pic>
      <p:pic>
        <p:nvPicPr>
          <p:cNvPr id="23" name="Imagen 22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221B6412-92B7-95A8-46C2-ED3885AEE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08" y="5341620"/>
            <a:ext cx="4084319" cy="1473463"/>
          </a:xfrm>
          <a:prstGeom prst="rect">
            <a:avLst/>
          </a:prstGeom>
        </p:spPr>
      </p:pic>
      <p:pic>
        <p:nvPicPr>
          <p:cNvPr id="29" name="Imagen 2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3FAFA74-809C-D43E-A1AB-5ED7390E48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10" y="5792303"/>
            <a:ext cx="1561453" cy="57209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29F3367-9077-7A89-CF36-AE4B56840DBF}"/>
              </a:ext>
            </a:extLst>
          </p:cNvPr>
          <p:cNvCxnSpPr>
            <a:cxnSpLocks/>
          </p:cNvCxnSpPr>
          <p:nvPr/>
        </p:nvCxnSpPr>
        <p:spPr>
          <a:xfrm>
            <a:off x="137378" y="5253990"/>
            <a:ext cx="4602568" cy="0"/>
          </a:xfrm>
          <a:prstGeom prst="line">
            <a:avLst/>
          </a:prstGeom>
          <a:ln w="38100">
            <a:solidFill>
              <a:srgbClr val="163A4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42CDB71-47EA-C2A9-CD83-F6831C0CCF55}"/>
              </a:ext>
            </a:extLst>
          </p:cNvPr>
          <p:cNvSpPr txBox="1"/>
          <p:nvPr/>
        </p:nvSpPr>
        <p:spPr>
          <a:xfrm>
            <a:off x="1748029" y="4238567"/>
            <a:ext cx="8655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>
                <a:solidFill>
                  <a:schemeClr val="bg1">
                    <a:lumMod val="65000"/>
                  </a:schemeClr>
                </a:solidFill>
              </a:rPr>
              <a:t>decálogo</a:t>
            </a:r>
            <a:endParaRPr lang="es-ES" sz="32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F3D51-9CFB-829B-8C8C-C2311F1AD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00CC23A9-DDAA-4D5C-E473-8FDC95FA2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61329"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B4E5BAF-A81C-040E-2141-420D90829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5EA90-389A-F13C-968E-88E65858D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3F78A6-B554-6BA9-EC27-9469A0996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6EDE2DF8-FA64-2734-808C-5A519E34F9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81310" r="3226"/>
          <a:stretch>
            <a:fillRect/>
          </a:stretch>
        </p:blipFill>
        <p:spPr>
          <a:xfrm flipH="1">
            <a:off x="0" y="6634010"/>
            <a:ext cx="12192000" cy="2239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B3D6DE-17A8-3909-26E3-324C92AFFC33}"/>
              </a:ext>
            </a:extLst>
          </p:cNvPr>
          <p:cNvSpPr txBox="1"/>
          <p:nvPr/>
        </p:nvSpPr>
        <p:spPr>
          <a:xfrm>
            <a:off x="0" y="273365"/>
            <a:ext cx="11977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</a:rPr>
              <a:t>Los autores, cuando nos dan su trabajo, en realidad no están dando el producto de invertir horas, días, meses de su trabajo…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43A91BA-AA52-0712-60B8-C2AA6FDD7FD3}"/>
              </a:ext>
            </a:extLst>
          </p:cNvPr>
          <p:cNvSpPr/>
          <p:nvPr/>
        </p:nvSpPr>
        <p:spPr>
          <a:xfrm>
            <a:off x="4198374" y="786510"/>
            <a:ext cx="3932903" cy="3932903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8C28D52-A906-0B9E-C582-6155A3D51C23}"/>
              </a:ext>
            </a:extLst>
          </p:cNvPr>
          <p:cNvSpPr txBox="1"/>
          <p:nvPr/>
        </p:nvSpPr>
        <p:spPr>
          <a:xfrm>
            <a:off x="5774777" y="2206732"/>
            <a:ext cx="60993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El tiempo es oro, optimiza al máximo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C00B94-A7C6-E4F4-8EEA-7EC82C28755E}"/>
              </a:ext>
            </a:extLst>
          </p:cNvPr>
          <p:cNvSpPr txBox="1"/>
          <p:nvPr/>
        </p:nvSpPr>
        <p:spPr>
          <a:xfrm>
            <a:off x="-122963" y="1303552"/>
            <a:ext cx="11977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Cada día que los artículos están en manos del editor, sin ser revisado, editado o maquetado, es tiempo que le estamos quitando al autor……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E75805-12C7-3F13-5A03-021AA3B623D8}"/>
              </a:ext>
            </a:extLst>
          </p:cNvPr>
          <p:cNvSpPr txBox="1"/>
          <p:nvPr/>
        </p:nvSpPr>
        <p:spPr>
          <a:xfrm>
            <a:off x="107321" y="3924507"/>
            <a:ext cx="11977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Dignifica al máximo el trabajo de autores, revisores, cerciórate que cada parte realiza su trabajo en el tiempo establecido y no atrases los procesos por pereza o peor.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34C376-4027-B16D-A494-0824723F5947}"/>
              </a:ext>
            </a:extLst>
          </p:cNvPr>
          <p:cNvSpPr txBox="1"/>
          <p:nvPr/>
        </p:nvSpPr>
        <p:spPr>
          <a:xfrm>
            <a:off x="557217" y="6016928"/>
            <a:ext cx="118487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rgbClr val="FFC000"/>
                </a:solidFill>
              </a:rPr>
              <a:t>"El tiempo es la cosa más valiosa que un hombre puede gastar."</a:t>
            </a:r>
            <a:r>
              <a:rPr lang="es-ES" sz="2600" dirty="0">
                <a:solidFill>
                  <a:srgbClr val="FFC000"/>
                </a:solidFill>
              </a:rPr>
              <a:t> — </a:t>
            </a:r>
            <a:r>
              <a:rPr lang="es-ES" sz="2600" i="1" dirty="0">
                <a:solidFill>
                  <a:srgbClr val="FFC000"/>
                </a:solidFill>
              </a:rPr>
              <a:t>Teofrasto</a:t>
            </a:r>
            <a:endParaRPr lang="es-ES" sz="2600" dirty="0">
              <a:solidFill>
                <a:srgbClr val="FFC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11BA00-E0A1-FE5C-5C20-BAEFC5924D6C}"/>
              </a:ext>
            </a:extLst>
          </p:cNvPr>
          <p:cNvSpPr txBox="1"/>
          <p:nvPr/>
        </p:nvSpPr>
        <p:spPr>
          <a:xfrm>
            <a:off x="1465006" y="5201265"/>
            <a:ext cx="10512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La edición científica es una especie de prueba de relevos, todos deben estar a la altura, estar preparados, a la espera, y ser ágiles en sus turnos.</a:t>
            </a:r>
          </a:p>
        </p:txBody>
      </p:sp>
    </p:spTree>
    <p:extLst>
      <p:ext uri="{BB962C8B-B14F-4D97-AF65-F5344CB8AC3E}">
        <p14:creationId xmlns:p14="http://schemas.microsoft.com/office/powerpoint/2010/main" val="196775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BC16E-70D3-12E4-25F8-173750350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1C6FDD32-7D6B-CA30-0595-D5CC256C6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71404" r="3952" b="-2372"/>
          <a:stretch>
            <a:fillRect/>
          </a:stretch>
        </p:blipFill>
        <p:spPr>
          <a:xfrm>
            <a:off x="0" y="6351026"/>
            <a:ext cx="12192000" cy="302648"/>
          </a:xfrm>
          <a:prstGeom prst="rect">
            <a:avLst/>
          </a:prstGeom>
        </p:spPr>
      </p:pic>
      <p:pic>
        <p:nvPicPr>
          <p:cNvPr id="5" name="Imagen 4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E3B9E903-1B85-C38B-3729-8F76A2FCDD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81310" r="3226"/>
          <a:stretch>
            <a:fillRect/>
          </a:stretch>
        </p:blipFill>
        <p:spPr>
          <a:xfrm flipH="1">
            <a:off x="0" y="6634010"/>
            <a:ext cx="12192000" cy="22399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CC321CB-4FA8-6D54-00A9-23268E4D6DF6}"/>
              </a:ext>
            </a:extLst>
          </p:cNvPr>
          <p:cNvSpPr txBox="1"/>
          <p:nvPr/>
        </p:nvSpPr>
        <p:spPr>
          <a:xfrm>
            <a:off x="488675" y="5615211"/>
            <a:ext cx="103730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i="1" dirty="0"/>
              <a:t>"Recordar es fácil para quien tiene memoria, olvidar es difícil para quien tiene corazón."</a:t>
            </a:r>
            <a:r>
              <a:rPr lang="es-ES" sz="2000" dirty="0"/>
              <a:t> — Gabriel García Márquez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4C21AB-7BE8-C7BA-E45D-0ED3197444A1}"/>
              </a:ext>
            </a:extLst>
          </p:cNvPr>
          <p:cNvSpPr txBox="1"/>
          <p:nvPr/>
        </p:nvSpPr>
        <p:spPr>
          <a:xfrm>
            <a:off x="286054" y="297087"/>
            <a:ext cx="11619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BD961D"/>
                </a:solidFill>
              </a:rPr>
              <a:t>Cuida la memoria de la revista</a:t>
            </a:r>
          </a:p>
        </p:txBody>
      </p:sp>
      <p:pic>
        <p:nvPicPr>
          <p:cNvPr id="7" name="Imagen 6" descr="Calendario&#10;&#10;El contenido generado por IA puede ser incorrecto.">
            <a:extLst>
              <a:ext uri="{FF2B5EF4-FFF2-40B4-BE49-F238E27FC236}">
                <a16:creationId xmlns:a16="http://schemas.microsoft.com/office/drawing/2014/main" id="{484C76E8-E01B-6C98-E10E-F92FAB04A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93" y="-548420"/>
            <a:ext cx="4550900" cy="45509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745D0B-BB98-530F-1C10-7258C89153DD}"/>
              </a:ext>
            </a:extLst>
          </p:cNvPr>
          <p:cNvSpPr txBox="1"/>
          <p:nvPr/>
        </p:nvSpPr>
        <p:spPr>
          <a:xfrm>
            <a:off x="887424" y="1084910"/>
            <a:ext cx="85922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b="1" dirty="0"/>
              <a:t>La coherencia temática, la continuidad editorial y la estabilidad en los criterios hacen que la revista sea una comunidad, no un contenedor.</a:t>
            </a:r>
            <a:endParaRPr lang="es-ES" sz="3000" b="1" dirty="0">
              <a:solidFill>
                <a:srgbClr val="ED1D1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b="1" dirty="0">
                <a:solidFill>
                  <a:srgbClr val="ED1D17"/>
                </a:solidFill>
              </a:rPr>
              <a:t>Las revistas digitales suelen trabajar en presente, borrando/sustituyendo el pasado.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b="1" dirty="0">
                <a:solidFill>
                  <a:srgbClr val="00B0F0"/>
                </a:solidFill>
              </a:rPr>
              <a:t>La revista debe esforzarse por seguir difundiendo todo su fondo, no sólo el recién publicado.</a:t>
            </a:r>
          </a:p>
        </p:txBody>
      </p:sp>
    </p:spTree>
    <p:extLst>
      <p:ext uri="{BB962C8B-B14F-4D97-AF65-F5344CB8AC3E}">
        <p14:creationId xmlns:p14="http://schemas.microsoft.com/office/powerpoint/2010/main" val="352106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F272F1-CEDC-76B1-7440-9C28BD840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4969B62B-02D8-9F87-CC73-9E9726E29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61329"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7A7F377F-04C8-44A0-E10D-D86949F766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81310" r="3226"/>
          <a:stretch>
            <a:fillRect/>
          </a:stretch>
        </p:blipFill>
        <p:spPr>
          <a:xfrm flipH="1">
            <a:off x="0" y="6634010"/>
            <a:ext cx="12192000" cy="2239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2FAB1B1-39C0-FBB6-7264-3084543CB7F6}"/>
              </a:ext>
            </a:extLst>
          </p:cNvPr>
          <p:cNvSpPr txBox="1"/>
          <p:nvPr/>
        </p:nvSpPr>
        <p:spPr>
          <a:xfrm>
            <a:off x="6092632" y="1315830"/>
            <a:ext cx="60993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Publica solo aquello que sostendrías ante tu comunidad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4395BC-9EE7-9A6E-B8F9-ED14B4D729DF}"/>
              </a:ext>
            </a:extLst>
          </p:cNvPr>
          <p:cNvSpPr txBox="1"/>
          <p:nvPr/>
        </p:nvSpPr>
        <p:spPr>
          <a:xfrm>
            <a:off x="214622" y="360532"/>
            <a:ext cx="1248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La calidad de una revista se mide por el peor trabajo publicado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72F612-DEF7-3B76-97C2-21C4876153CE}"/>
              </a:ext>
            </a:extLst>
          </p:cNvPr>
          <p:cNvSpPr txBox="1"/>
          <p:nvPr/>
        </p:nvSpPr>
        <p:spPr>
          <a:xfrm>
            <a:off x="214622" y="4780857"/>
            <a:ext cx="119773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</a:rPr>
              <a:t>Los márgenes de mejora de un artículo son ilimitados, hay que centrarse en los errores y mejoras evidentes y huir de proponer nuevos trabajos, a no ser que el presente no valga.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686659-DB32-6710-CA0D-EDD21279E847}"/>
              </a:ext>
            </a:extLst>
          </p:cNvPr>
          <p:cNvSpPr txBox="1"/>
          <p:nvPr/>
        </p:nvSpPr>
        <p:spPr>
          <a:xfrm>
            <a:off x="3836472" y="3723042"/>
            <a:ext cx="8365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0BBA6"/>
                </a:solidFill>
              </a:rPr>
              <a:t>Se pueden publicar trabajos sin interés, sin complejidad, simples, pero nunca trabajos mal hechos o erróneos.</a:t>
            </a:r>
            <a:endParaRPr lang="es-ES" sz="2400" dirty="0">
              <a:solidFill>
                <a:srgbClr val="F0BBA6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C164FB-58B8-EDFA-4279-E8172D21C7B3}"/>
              </a:ext>
            </a:extLst>
          </p:cNvPr>
          <p:cNvSpPr txBox="1"/>
          <p:nvPr/>
        </p:nvSpPr>
        <p:spPr>
          <a:xfrm>
            <a:off x="629265" y="5645878"/>
            <a:ext cx="10412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"Calidad e integridad significan hacer las cosas bien incluso cuando nadie está mirando."</a:t>
            </a:r>
            <a:r>
              <a:rPr lang="es-ES" sz="2400" dirty="0">
                <a:solidFill>
                  <a:schemeClr val="bg1"/>
                </a:solidFill>
              </a:rPr>
              <a:t> — </a:t>
            </a:r>
            <a:r>
              <a:rPr lang="es-ES" sz="2400" i="1" dirty="0">
                <a:solidFill>
                  <a:schemeClr val="bg1"/>
                </a:solidFill>
              </a:rPr>
              <a:t>Henry Ford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7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06853-F5A5-E081-C8B8-A728805C9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6257CB2F-3A02-F710-57D6-7CA9420F1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19250"/>
          </a:xfrm>
          <a:prstGeom prst="rect">
            <a:avLst/>
          </a:prstGeom>
        </p:spPr>
      </p:pic>
      <p:pic>
        <p:nvPicPr>
          <p:cNvPr id="7" name="Imagen 6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EFF4840E-1DF5-244A-8355-70B98290F3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1619250"/>
            <a:ext cx="12191999" cy="161925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CA4DEC25-0D2B-751F-3E45-61D1E0774EF1}"/>
              </a:ext>
            </a:extLst>
          </p:cNvPr>
          <p:cNvSpPr/>
          <p:nvPr/>
        </p:nvSpPr>
        <p:spPr>
          <a:xfrm>
            <a:off x="8542397" y="1795310"/>
            <a:ext cx="868698" cy="868698"/>
          </a:xfrm>
          <a:prstGeom prst="ellipse">
            <a:avLst/>
          </a:prstGeom>
          <a:solidFill>
            <a:schemeClr val="tx2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D0F399-DA9A-0927-EEB5-D9EBA02073D9}"/>
              </a:ext>
            </a:extLst>
          </p:cNvPr>
          <p:cNvSpPr txBox="1"/>
          <p:nvPr/>
        </p:nvSpPr>
        <p:spPr>
          <a:xfrm>
            <a:off x="137378" y="3555886"/>
            <a:ext cx="11917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163A46"/>
                </a:solidFill>
              </a:rPr>
              <a:t>“</a:t>
            </a:r>
            <a:r>
              <a:rPr lang="es-E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 futuro de la comunicación científica se presenta como una guerra entre </a:t>
            </a:r>
            <a:r>
              <a:rPr lang="es-ES" sz="3200" b="1" dirty="0">
                <a:solidFill>
                  <a:schemeClr val="bg2">
                    <a:lumMod val="75000"/>
                  </a:schemeClr>
                </a:solidFill>
              </a:rPr>
              <a:t>lo público y lo privado</a:t>
            </a:r>
            <a:r>
              <a:rPr lang="es-E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s-ES" sz="3200" b="1" dirty="0">
                <a:solidFill>
                  <a:srgbClr val="FFC000"/>
                </a:solidFill>
              </a:rPr>
              <a:t>la inteligencia natural y la artificial</a:t>
            </a:r>
            <a:r>
              <a:rPr lang="es-E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s-ES" sz="3200" b="1" dirty="0">
                <a:solidFill>
                  <a:srgbClr val="163A46"/>
                </a:solidFill>
              </a:rPr>
              <a:t>pero si no es un futuro ético, no será”. </a:t>
            </a:r>
            <a:endParaRPr lang="es-ES" sz="3200" dirty="0">
              <a:solidFill>
                <a:srgbClr val="163A46"/>
              </a:solidFill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E48EA5C-5580-47A0-77E8-D7C3C52C1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2275" y="144739"/>
            <a:ext cx="1521670" cy="61160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BB4D71E-BCC8-0D5A-9675-83851895AF2D}"/>
              </a:ext>
            </a:extLst>
          </p:cNvPr>
          <p:cNvSpPr txBox="1"/>
          <p:nvPr/>
        </p:nvSpPr>
        <p:spPr>
          <a:xfrm>
            <a:off x="473978" y="1421836"/>
            <a:ext cx="2789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0" dirty="0">
                <a:latin typeface="Avenir Next LT Pro Demi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0FBF5EB-1EAA-7B86-57D8-D38136C00C95}"/>
              </a:ext>
            </a:extLst>
          </p:cNvPr>
          <p:cNvSpPr txBox="1"/>
          <p:nvPr/>
        </p:nvSpPr>
        <p:spPr>
          <a:xfrm>
            <a:off x="1441416" y="1936636"/>
            <a:ext cx="33287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dirty="0">
                <a:latin typeface="Lucida Bright" panose="020406020505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Editores</a:t>
            </a:r>
            <a:r>
              <a:rPr lang="es-ES" sz="4400" i="1" dirty="0">
                <a:latin typeface="Lucida Bright" panose="020406020505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 </a:t>
            </a:r>
          </a:p>
          <a:p>
            <a:r>
              <a:rPr lang="es-ES" sz="2400" i="1" dirty="0">
                <a:latin typeface="Lucida Bright" panose="02040602050505020304" pitchFamily="18" charset="0"/>
                <a:ea typeface="ADLaM Display" panose="02010000000000000000" pitchFamily="2" charset="0"/>
                <a:cs typeface="Aharoni" panose="02010803020104030203" pitchFamily="2" charset="-79"/>
              </a:rPr>
              <a:t>académicos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705E879-AA31-4224-6A85-DBC147D49976}"/>
              </a:ext>
            </a:extLst>
          </p:cNvPr>
          <p:cNvSpPr txBox="1"/>
          <p:nvPr/>
        </p:nvSpPr>
        <p:spPr>
          <a:xfrm>
            <a:off x="1476140" y="1738160"/>
            <a:ext cx="312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ENCUENTRO REGIONAL DE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810B916-A2A7-0CD2-B335-5145A6CB513B}"/>
              </a:ext>
            </a:extLst>
          </p:cNvPr>
          <p:cNvSpPr txBox="1"/>
          <p:nvPr/>
        </p:nvSpPr>
        <p:spPr>
          <a:xfrm>
            <a:off x="4055402" y="210918"/>
            <a:ext cx="1657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bg1"/>
                </a:solidFill>
                <a:latin typeface="Avenir Next LT Pro Demi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9-11</a:t>
            </a:r>
          </a:p>
          <a:p>
            <a:r>
              <a:rPr lang="es-ES" sz="2200" dirty="0">
                <a:solidFill>
                  <a:schemeClr val="bg1"/>
                </a:solidFill>
                <a:latin typeface="Avenir Next LT Pro Demi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Julio</a:t>
            </a:r>
          </a:p>
          <a:p>
            <a:r>
              <a:rPr lang="es-ES" sz="2200" dirty="0">
                <a:solidFill>
                  <a:schemeClr val="bg1"/>
                </a:solidFill>
                <a:latin typeface="Avenir Next LT Pro Demi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2025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1DCCA06-907E-C5C6-113D-2CEEF46A94B3}"/>
              </a:ext>
            </a:extLst>
          </p:cNvPr>
          <p:cNvSpPr txBox="1"/>
          <p:nvPr/>
        </p:nvSpPr>
        <p:spPr>
          <a:xfrm>
            <a:off x="5135880" y="457705"/>
            <a:ext cx="227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venir Next LT Pro Demi" panose="020F05020202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Universidad Católica Luís Amigó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27DACAD-78D0-C610-F322-B5A0497DD726}"/>
              </a:ext>
            </a:extLst>
          </p:cNvPr>
          <p:cNvCxnSpPr>
            <a:cxnSpLocks/>
          </p:cNvCxnSpPr>
          <p:nvPr/>
        </p:nvCxnSpPr>
        <p:spPr>
          <a:xfrm>
            <a:off x="4975777" y="210918"/>
            <a:ext cx="0" cy="12003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1CEEDC-FDB4-A9A4-76E8-83991EB3944A}"/>
              </a:ext>
            </a:extLst>
          </p:cNvPr>
          <p:cNvSpPr txBox="1"/>
          <p:nvPr/>
        </p:nvSpPr>
        <p:spPr>
          <a:xfrm>
            <a:off x="737419" y="6400295"/>
            <a:ext cx="10876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"La ciencia sin ética es como un barco sin timón."</a:t>
            </a:r>
            <a:r>
              <a:rPr lang="es-ES" sz="2400" dirty="0"/>
              <a:t> — </a:t>
            </a:r>
            <a:r>
              <a:rPr lang="es-ES" sz="2400" i="1" dirty="0"/>
              <a:t>Atribuida a</a:t>
            </a:r>
            <a:r>
              <a:rPr lang="es-ES" sz="2400" dirty="0"/>
              <a:t> </a:t>
            </a:r>
            <a:r>
              <a:rPr lang="es-ES" sz="2400" i="1" dirty="0"/>
              <a:t>Albert Einstein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3582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E375B-A813-82FF-1CAC-E3CAA5EF0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7D9DB12A-C2EF-6EBE-CF9A-37F417331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71404" r="3952" b="-2372"/>
          <a:stretch>
            <a:fillRect/>
          </a:stretch>
        </p:blipFill>
        <p:spPr>
          <a:xfrm>
            <a:off x="0" y="6351026"/>
            <a:ext cx="12192000" cy="302648"/>
          </a:xfrm>
          <a:prstGeom prst="rect">
            <a:avLst/>
          </a:prstGeom>
        </p:spPr>
      </p:pic>
      <p:pic>
        <p:nvPicPr>
          <p:cNvPr id="9" name="Imagen 8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290E8501-41F1-E790-3B0A-60AE939F69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81310" r="3226"/>
          <a:stretch>
            <a:fillRect/>
          </a:stretch>
        </p:blipFill>
        <p:spPr>
          <a:xfrm flipH="1">
            <a:off x="0" y="6634010"/>
            <a:ext cx="12192000" cy="22399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17E39F1-410A-9A37-500C-9ABF4D3EBC1F}"/>
              </a:ext>
            </a:extLst>
          </p:cNvPr>
          <p:cNvSpPr txBox="1"/>
          <p:nvPr/>
        </p:nvSpPr>
        <p:spPr>
          <a:xfrm>
            <a:off x="106898" y="-24534"/>
            <a:ext cx="8930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163A46"/>
                </a:solidFill>
              </a:rPr>
              <a:t>Transparencia y honestidad</a:t>
            </a:r>
            <a:endParaRPr lang="es-ES" sz="3600" dirty="0">
              <a:solidFill>
                <a:srgbClr val="163A46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1668E9-CB40-9393-FBE6-FA75636F8242}"/>
              </a:ext>
            </a:extLst>
          </p:cNvPr>
          <p:cNvSpPr txBox="1"/>
          <p:nvPr/>
        </p:nvSpPr>
        <p:spPr>
          <a:xfrm>
            <a:off x="3154028" y="523905"/>
            <a:ext cx="8655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63A46"/>
                </a:solidFill>
              </a:rPr>
              <a:t>el código ético de las revistas científicas</a:t>
            </a:r>
            <a:endParaRPr lang="es-ES" sz="2000" dirty="0">
              <a:solidFill>
                <a:srgbClr val="163A46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9FA27-3BAF-CE8F-4382-77C428DAF632}"/>
              </a:ext>
            </a:extLst>
          </p:cNvPr>
          <p:cNvSpPr txBox="1"/>
          <p:nvPr/>
        </p:nvSpPr>
        <p:spPr>
          <a:xfrm>
            <a:off x="1278194" y="1206999"/>
            <a:ext cx="99797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Respeta la dignidad académica de cada autor.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Haz de los procesos públicos transparentes y de los privados opacos.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Sospecha con mesura, verifica con rigor.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Escucha con atención y participa en la experiencia editorial.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No uses la revista para premiar ni castigar.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Protege la autoría y la integridad del contenido.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Reconoce y agradece el trabajo voluntario.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El tiempo es oro, optimiza al máximo.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Cuida la memoria de la revista.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/>
                </a:solidFill>
              </a:rPr>
              <a:t>Publica solo aquello que sostendrías ante tu comunidad.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0E448E-5EFB-B81E-60F4-265C9723D3AB}"/>
              </a:ext>
            </a:extLst>
          </p:cNvPr>
          <p:cNvSpPr txBox="1"/>
          <p:nvPr/>
        </p:nvSpPr>
        <p:spPr>
          <a:xfrm>
            <a:off x="265471" y="5889361"/>
            <a:ext cx="1234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i="1" dirty="0"/>
              <a:t>"La moral es la ciencia por excelencia; es el arte de vivir bien y ser feliz."</a:t>
            </a:r>
            <a:r>
              <a:rPr lang="es-ES" sz="2400" dirty="0"/>
              <a:t> — Blaise Pascal</a:t>
            </a:r>
          </a:p>
        </p:txBody>
      </p:sp>
    </p:spTree>
    <p:extLst>
      <p:ext uri="{BB962C8B-B14F-4D97-AF65-F5344CB8AC3E}">
        <p14:creationId xmlns:p14="http://schemas.microsoft.com/office/powerpoint/2010/main" val="108429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5D3582-42FA-B026-3537-0DCC2B96A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F74867EB-D4F4-3C09-745A-AB87DF11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61329"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41B7630-9942-D142-30C6-622C28F1F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90119A-0DC3-F428-BA40-15D9CFC08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F26120-B2DC-11AC-F117-3D1DEF953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E6DD89D0-0BD8-C3DF-58DE-D5995E446255}"/>
              </a:ext>
            </a:extLst>
          </p:cNvPr>
          <p:cNvSpPr txBox="1"/>
          <p:nvPr/>
        </p:nvSpPr>
        <p:spPr>
          <a:xfrm>
            <a:off x="214622" y="360532"/>
            <a:ext cx="113021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Trata con especial cuidado a los investigadores en formación o de trayectoria incipiente.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04C9EC-5D4B-FEF6-9A16-21613644C925}"/>
              </a:ext>
            </a:extLst>
          </p:cNvPr>
          <p:cNvSpPr txBox="1"/>
          <p:nvPr/>
        </p:nvSpPr>
        <p:spPr>
          <a:xfrm>
            <a:off x="-10156" y="3530171"/>
            <a:ext cx="119773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dirty="0">
                <a:solidFill>
                  <a:schemeClr val="bg1"/>
                </a:solidFill>
              </a:rPr>
              <a:t>La edición científica también es docencia: edita con cortesía.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2A3E9BE-8E8D-5D53-60C4-08F79C1AB34D}"/>
              </a:ext>
            </a:extLst>
          </p:cNvPr>
          <p:cNvSpPr/>
          <p:nvPr/>
        </p:nvSpPr>
        <p:spPr>
          <a:xfrm>
            <a:off x="4198374" y="786510"/>
            <a:ext cx="3932903" cy="3932903"/>
          </a:xfrm>
          <a:prstGeom prst="ellipse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EDD1FD-399C-4099-5B2B-A9B1BFF8AB1B}"/>
              </a:ext>
            </a:extLst>
          </p:cNvPr>
          <p:cNvSpPr txBox="1"/>
          <p:nvPr/>
        </p:nvSpPr>
        <p:spPr>
          <a:xfrm>
            <a:off x="5733025" y="1883161"/>
            <a:ext cx="60993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Respeta la dignidad académica de cada autor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C39BFC-3A33-1ECA-439E-544D25A2DE80}"/>
              </a:ext>
            </a:extLst>
          </p:cNvPr>
          <p:cNvSpPr txBox="1"/>
          <p:nvPr/>
        </p:nvSpPr>
        <p:spPr>
          <a:xfrm>
            <a:off x="112807" y="4078789"/>
            <a:ext cx="119773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dirty="0">
                <a:solidFill>
                  <a:srgbClr val="FFC000"/>
                </a:solidFill>
              </a:rPr>
              <a:t>Cada trabajo y cada autor tiene un revisor adecuado</a:t>
            </a:r>
            <a:r>
              <a:rPr lang="es-E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13A4CF-B973-6984-E97A-B145FC9205A9}"/>
              </a:ext>
            </a:extLst>
          </p:cNvPr>
          <p:cNvSpPr txBox="1"/>
          <p:nvPr/>
        </p:nvSpPr>
        <p:spPr>
          <a:xfrm>
            <a:off x="-255654" y="4719413"/>
            <a:ext cx="119773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dirty="0">
                <a:solidFill>
                  <a:schemeClr val="bg1"/>
                </a:solidFill>
              </a:rPr>
              <a:t>Filtra y evita los comentarios hirientes e inapropiados de los revisores.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7395C5-914C-3C90-B0FC-C35B278BC64E}"/>
              </a:ext>
            </a:extLst>
          </p:cNvPr>
          <p:cNvSpPr txBox="1"/>
          <p:nvPr/>
        </p:nvSpPr>
        <p:spPr>
          <a:xfrm>
            <a:off x="112807" y="5913739"/>
            <a:ext cx="11496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"Respeto: no porque el otro sea digno, sino porque yo soy digno de respetar."</a:t>
            </a:r>
            <a:r>
              <a:rPr lang="es-ES" sz="2400" dirty="0">
                <a:solidFill>
                  <a:schemeClr val="bg1"/>
                </a:solidFill>
              </a:rPr>
              <a:t> — </a:t>
            </a:r>
            <a:r>
              <a:rPr lang="es-ES" sz="2400" i="1" dirty="0">
                <a:solidFill>
                  <a:schemeClr val="bg1"/>
                </a:solidFill>
              </a:rPr>
              <a:t>Kant, Fundamentación de la metafísica de las costumbres (1785)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7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BF951-BE3F-7B0A-BC02-AA6D124F3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D42ECCF1-D54F-FC50-FED5-BEF36E702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71404" r="3952" b="-2372"/>
          <a:stretch>
            <a:fillRect/>
          </a:stretch>
        </p:blipFill>
        <p:spPr>
          <a:xfrm>
            <a:off x="0" y="6351026"/>
            <a:ext cx="12192000" cy="302648"/>
          </a:xfrm>
          <a:prstGeom prst="rect">
            <a:avLst/>
          </a:prstGeom>
        </p:spPr>
      </p:pic>
      <p:pic>
        <p:nvPicPr>
          <p:cNvPr id="5" name="Imagen 4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C5CBE946-9314-A130-A4B3-FC376FA1E7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81310" r="3226"/>
          <a:stretch>
            <a:fillRect/>
          </a:stretch>
        </p:blipFill>
        <p:spPr>
          <a:xfrm flipH="1">
            <a:off x="0" y="6634010"/>
            <a:ext cx="12192000" cy="223990"/>
          </a:xfrm>
          <a:prstGeom prst="rect">
            <a:avLst/>
          </a:prstGeom>
        </p:spPr>
      </p:pic>
      <p:pic>
        <p:nvPicPr>
          <p:cNvPr id="7" name="Imagen 6" descr="Imagen que contiene persona, parado, hombre, mujer&#10;&#10;El contenido generado por IA puede ser incorrecto.">
            <a:extLst>
              <a:ext uri="{FF2B5EF4-FFF2-40B4-BE49-F238E27FC236}">
                <a16:creationId xmlns:a16="http://schemas.microsoft.com/office/drawing/2014/main" id="{5DDA7CEC-8EBE-7816-2C29-145C11181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6" b="93685" l="3516" r="94434">
                        <a14:foregroundMark x1="9277" y1="80534" x2="17480" y2="33919"/>
                        <a14:foregroundMark x1="60254" y1="91992" x2="83398" y2="88216"/>
                        <a14:foregroundMark x1="83398" y1="88216" x2="94531" y2="89909"/>
                        <a14:foregroundMark x1="94531" y1="89909" x2="84082" y2="85026"/>
                        <a14:foregroundMark x1="84082" y1="85026" x2="75488" y2="85807"/>
                        <a14:foregroundMark x1="59180" y1="93555" x2="57910" y2="93685"/>
                        <a14:foregroundMark x1="3516" y1="84701" x2="5859" y2="73047"/>
                        <a14:foregroundMark x1="67969" y1="50846" x2="62695" y2="43294"/>
                        <a14:foregroundMark x1="62695" y1="43294" x2="66504" y2="43359"/>
                        <a14:foregroundMark x1="38086" y1="6706" x2="38086" y2="6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241" y="2123768"/>
            <a:ext cx="3156155" cy="473423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F91B6C8-FC69-2D35-AFC6-31BFB386B604}"/>
              </a:ext>
            </a:extLst>
          </p:cNvPr>
          <p:cNvSpPr txBox="1"/>
          <p:nvPr/>
        </p:nvSpPr>
        <p:spPr>
          <a:xfrm>
            <a:off x="3448637" y="713308"/>
            <a:ext cx="782772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Todo lo </a:t>
            </a:r>
            <a:r>
              <a:rPr lang="es-ES" sz="2000" b="1" dirty="0"/>
              <a:t>relativo a los procedimientos</a:t>
            </a:r>
            <a:r>
              <a:rPr lang="es-ES" sz="2000" dirty="0"/>
              <a:t>, se debe hacer </a:t>
            </a:r>
            <a:r>
              <a:rPr lang="es-ES" sz="2000" b="1" dirty="0"/>
              <a:t>público</a:t>
            </a:r>
            <a:r>
              <a:rPr lang="es-ES" sz="2000" dirty="0"/>
              <a:t>, es decir ser </a:t>
            </a:r>
            <a:r>
              <a:rPr lang="es-ES" sz="2000" b="1" dirty="0"/>
              <a:t>declarado, registrado </a:t>
            </a:r>
            <a:r>
              <a:rPr lang="es-ES" sz="2000" dirty="0"/>
              <a:t>y en algunos casos hecho </a:t>
            </a:r>
            <a:r>
              <a:rPr lang="es-ES" sz="2000" b="1" dirty="0"/>
              <a:t>estadística</a:t>
            </a:r>
            <a:r>
              <a:rPr lang="es-ES" sz="20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b="1" dirty="0"/>
              <a:t>Declara los tiempos</a:t>
            </a:r>
            <a:r>
              <a:rPr lang="es-ES" sz="2000" dirty="0"/>
              <a:t>, la forma de los procesos evaluativos y editoriales a los que se compromete la revista.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b="1" dirty="0"/>
              <a:t>Registra</a:t>
            </a:r>
            <a:r>
              <a:rPr lang="es-ES" sz="2000" dirty="0"/>
              <a:t> en los artículos los </a:t>
            </a:r>
            <a:r>
              <a:rPr lang="es-ES" sz="2000" b="1" dirty="0"/>
              <a:t>datos básicos </a:t>
            </a:r>
            <a:r>
              <a:rPr lang="es-ES" sz="2000" dirty="0"/>
              <a:t>del procedimiento (fecha de recepción, evaluación, aceptación y publicación).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/>
              <a:t>Realiza estadísticas del conjunto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Lleva </a:t>
            </a:r>
            <a:r>
              <a:rPr lang="es-ES" sz="2000" b="1" dirty="0"/>
              <a:t>registro</a:t>
            </a:r>
            <a:r>
              <a:rPr lang="es-ES" sz="2000" dirty="0"/>
              <a:t> de todo, que permita: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b="1" dirty="0"/>
              <a:t>Auditar los procesos</a:t>
            </a:r>
            <a:r>
              <a:rPr lang="es-ES" sz="2000" dirty="0"/>
              <a:t>, interna y externamente.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b="1" dirty="0"/>
              <a:t>Sustituir el trabajo </a:t>
            </a:r>
            <a:r>
              <a:rPr lang="es-ES" sz="2000" dirty="0"/>
              <a:t>de cualquier persona del staff, desde el editor hasta el maquetador.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u="sng" dirty="0"/>
              <a:t>Nadie debe conocer las cuestiones íntimas que se dan en los procesos editoriales</a:t>
            </a:r>
            <a:r>
              <a:rPr lang="es-ES" sz="2000" dirty="0"/>
              <a:t> (enfermedades, disputas, etc.).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La revista mejora los artículos, pero ese incremento de calidad es un secreto entre el autor, el editor y los revisores.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85FA6F3-B73E-C157-23E0-9B5DCAFF9179}"/>
              </a:ext>
            </a:extLst>
          </p:cNvPr>
          <p:cNvSpPr txBox="1"/>
          <p:nvPr/>
        </p:nvSpPr>
        <p:spPr>
          <a:xfrm>
            <a:off x="3221901" y="6302295"/>
            <a:ext cx="8507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Haz de los procesos públicos transparentes y de los privados opacos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26D201-CD1A-AE11-9921-627CD8673079}"/>
              </a:ext>
            </a:extLst>
          </p:cNvPr>
          <p:cNvSpPr txBox="1"/>
          <p:nvPr/>
        </p:nvSpPr>
        <p:spPr>
          <a:xfrm>
            <a:off x="109993" y="48596"/>
            <a:ext cx="11619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Haz de los procesos públicos transparentes y de los privados opacos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4721B5-192A-D080-C986-7CDCB4CACA36}"/>
              </a:ext>
            </a:extLst>
          </p:cNvPr>
          <p:cNvSpPr txBox="1"/>
          <p:nvPr/>
        </p:nvSpPr>
        <p:spPr>
          <a:xfrm>
            <a:off x="408037" y="713308"/>
            <a:ext cx="24531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i="1" dirty="0"/>
              <a:t>"La verdad os hará libres."</a:t>
            </a:r>
            <a:r>
              <a:rPr lang="es-E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56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6C2AE3-5AA6-7D07-276E-39285D12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7B4CE555-32FE-D508-8508-BEF8F8C88E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61329"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8BC3F53-CF9C-E75F-5DDE-75628C153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764AC5-DD80-18D0-FE9B-454DD7FCA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5A6811-3DE8-BB19-91D7-885A0BD57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3AC7710D-9771-5C8A-AE22-33EBA9159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81310" r="3226"/>
          <a:stretch>
            <a:fillRect/>
          </a:stretch>
        </p:blipFill>
        <p:spPr>
          <a:xfrm flipH="1">
            <a:off x="0" y="6634010"/>
            <a:ext cx="12192000" cy="22399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DCD285DD-C0AD-5323-90CB-BF60A1972C5D}"/>
              </a:ext>
            </a:extLst>
          </p:cNvPr>
          <p:cNvSpPr/>
          <p:nvPr/>
        </p:nvSpPr>
        <p:spPr>
          <a:xfrm>
            <a:off x="4198374" y="786510"/>
            <a:ext cx="3932903" cy="3932903"/>
          </a:xfrm>
          <a:prstGeom prst="ellipse">
            <a:avLst/>
          </a:prstGeom>
          <a:solidFill>
            <a:srgbClr val="10486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2C174A-5F2C-684F-4AF3-3AAEED4CDE5E}"/>
              </a:ext>
            </a:extLst>
          </p:cNvPr>
          <p:cNvSpPr txBox="1"/>
          <p:nvPr/>
        </p:nvSpPr>
        <p:spPr>
          <a:xfrm>
            <a:off x="6092632" y="3157508"/>
            <a:ext cx="60993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Sospecha con mesura, verifica con rigor.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5C58C3-E8DA-1B02-7CF8-314F52936AF7}"/>
              </a:ext>
            </a:extLst>
          </p:cNvPr>
          <p:cNvSpPr txBox="1"/>
          <p:nvPr/>
        </p:nvSpPr>
        <p:spPr>
          <a:xfrm>
            <a:off x="7226710" y="1738544"/>
            <a:ext cx="4650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Comprueba que los trabajos lo han hecho los autores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A688C6-FBFB-9F55-4067-CD6B73C7D5B7}"/>
              </a:ext>
            </a:extLst>
          </p:cNvPr>
          <p:cNvSpPr txBox="1"/>
          <p:nvPr/>
        </p:nvSpPr>
        <p:spPr>
          <a:xfrm>
            <a:off x="4198374" y="2676362"/>
            <a:ext cx="7728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Utiliza buenas herramientas de detección de fraudes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6D49D8-CD5F-617A-B592-FBAE4300C9C3}"/>
              </a:ext>
            </a:extLst>
          </p:cNvPr>
          <p:cNvSpPr txBox="1"/>
          <p:nvPr/>
        </p:nvSpPr>
        <p:spPr>
          <a:xfrm>
            <a:off x="1020868" y="4786235"/>
            <a:ext cx="10876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Las sospechas nos deben conducir a verificar, pero no a rechazar un trabajo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F0844E-4CE8-BF8B-BADB-E725F58A8115}"/>
              </a:ext>
            </a:extLst>
          </p:cNvPr>
          <p:cNvSpPr txBox="1"/>
          <p:nvPr/>
        </p:nvSpPr>
        <p:spPr>
          <a:xfrm>
            <a:off x="214622" y="360532"/>
            <a:ext cx="124828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La posibilidad de los fraudes aumenta con el incremento de la tecnología y con el posicionamiento de la revista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7B88DB2-AB05-1D88-BFF5-D31CE288E9EE}"/>
              </a:ext>
            </a:extLst>
          </p:cNvPr>
          <p:cNvSpPr txBox="1"/>
          <p:nvPr/>
        </p:nvSpPr>
        <p:spPr>
          <a:xfrm>
            <a:off x="1050364" y="5291090"/>
            <a:ext cx="10876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Sospecha de todos, eso hará que no discrimines a nadie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62AD523-C6FD-443F-195E-B7EE500E6671}"/>
              </a:ext>
            </a:extLst>
          </p:cNvPr>
          <p:cNvSpPr txBox="1"/>
          <p:nvPr/>
        </p:nvSpPr>
        <p:spPr>
          <a:xfrm>
            <a:off x="-594961" y="6167566"/>
            <a:ext cx="120200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</a:rPr>
              <a:t>"Confía, pero verifica."</a:t>
            </a:r>
            <a:r>
              <a:rPr lang="es-ES" sz="2000" dirty="0">
                <a:solidFill>
                  <a:schemeClr val="bg1"/>
                </a:solidFill>
              </a:rPr>
              <a:t> — </a:t>
            </a:r>
            <a:r>
              <a:rPr lang="es-ES" sz="2000" i="1" dirty="0">
                <a:solidFill>
                  <a:schemeClr val="bg1"/>
                </a:solidFill>
              </a:rPr>
              <a:t>Ronald Reagan, discurso sobre la política de desarme nuclear, 1987 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8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027E4-A171-BC24-BF4E-92FF2419D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E927F48A-B0BF-F278-7C35-D2E1C7212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71404" r="3952" b="-2372"/>
          <a:stretch>
            <a:fillRect/>
          </a:stretch>
        </p:blipFill>
        <p:spPr>
          <a:xfrm>
            <a:off x="0" y="6351026"/>
            <a:ext cx="12192000" cy="302648"/>
          </a:xfrm>
          <a:prstGeom prst="rect">
            <a:avLst/>
          </a:prstGeom>
        </p:spPr>
      </p:pic>
      <p:pic>
        <p:nvPicPr>
          <p:cNvPr id="5" name="Imagen 4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4E8C61D1-4CFB-BBAD-B6AB-BA3E5CAEC2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81310" r="3226"/>
          <a:stretch>
            <a:fillRect/>
          </a:stretch>
        </p:blipFill>
        <p:spPr>
          <a:xfrm flipH="1">
            <a:off x="0" y="6634010"/>
            <a:ext cx="12192000" cy="223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2C0D1A4-6030-4D9F-A9E1-65BB8F5AE791}"/>
              </a:ext>
            </a:extLst>
          </p:cNvPr>
          <p:cNvSpPr txBox="1"/>
          <p:nvPr/>
        </p:nvSpPr>
        <p:spPr>
          <a:xfrm>
            <a:off x="457234" y="155595"/>
            <a:ext cx="90224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/>
              <a:t>Protege la autoría y la integridad del contenido.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C01664-4443-9420-0434-3C8F3ED44826}"/>
              </a:ext>
            </a:extLst>
          </p:cNvPr>
          <p:cNvSpPr txBox="1"/>
          <p:nvPr/>
        </p:nvSpPr>
        <p:spPr>
          <a:xfrm>
            <a:off x="864273" y="1458908"/>
            <a:ext cx="85922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Primero. Comprueba la autoría.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B0F0"/>
                </a:solidFill>
              </a:rPr>
              <a:t>Solicita declaraciones de autoría de los autores.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B0F0"/>
                </a:solidFill>
              </a:rPr>
              <a:t>Realiza comprobaciones.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B0F0"/>
                </a:solidFill>
              </a:rPr>
              <a:t>Cuidado con los cambios a mitad del proceso…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2800" b="1" dirty="0">
              <a:solidFill>
                <a:srgbClr val="00B0F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DDD6BB-D9D5-FAFA-A47D-713930942060}"/>
              </a:ext>
            </a:extLst>
          </p:cNvPr>
          <p:cNvSpPr txBox="1"/>
          <p:nvPr/>
        </p:nvSpPr>
        <p:spPr>
          <a:xfrm>
            <a:off x="864273" y="4105464"/>
            <a:ext cx="111502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Segundo. No alteres textos sin consentimiento</a:t>
            </a:r>
            <a:r>
              <a:rPr lang="es-ES" sz="2800" b="1" dirty="0">
                <a:solidFill>
                  <a:srgbClr val="00B0F0"/>
                </a:solidFill>
              </a:rPr>
              <a:t>, respeta la integridad, </a:t>
            </a:r>
            <a:r>
              <a:rPr lang="es-ES" sz="2800" b="1" u="sng" dirty="0">
                <a:solidFill>
                  <a:srgbClr val="00B0F0"/>
                </a:solidFill>
              </a:rPr>
              <a:t>los estilos son personales</a:t>
            </a:r>
            <a:r>
              <a:rPr lang="es-ES" sz="2800" b="1" dirty="0">
                <a:solidFill>
                  <a:srgbClr val="00B0F0"/>
                </a:solidFill>
              </a:rPr>
              <a:t>, salvo errores.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/>
              <a:t>Último. Verifica y protege regularmente la autoría, incluso años después de publicados los manuscritos.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16CFF2F8-E79C-EB09-1315-1CE5E4B0D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71404" r="3952" b="-2372"/>
          <a:stretch>
            <a:fillRect/>
          </a:stretch>
        </p:blipFill>
        <p:spPr>
          <a:xfrm>
            <a:off x="0" y="6351026"/>
            <a:ext cx="12192000" cy="302648"/>
          </a:xfrm>
          <a:prstGeom prst="rect">
            <a:avLst/>
          </a:prstGeom>
        </p:spPr>
      </p:pic>
      <p:pic>
        <p:nvPicPr>
          <p:cNvPr id="5" name="Imagen 4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A54FAF1C-0C9E-848F-E775-AF68A587FC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81310" r="3226"/>
          <a:stretch>
            <a:fillRect/>
          </a:stretch>
        </p:blipFill>
        <p:spPr>
          <a:xfrm flipH="1">
            <a:off x="0" y="6634010"/>
            <a:ext cx="12192000" cy="22399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016535-9CD6-4909-4369-2362396E73E6}"/>
              </a:ext>
            </a:extLst>
          </p:cNvPr>
          <p:cNvSpPr txBox="1"/>
          <p:nvPr/>
        </p:nvSpPr>
        <p:spPr>
          <a:xfrm>
            <a:off x="3630857" y="1100133"/>
            <a:ext cx="796137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</a:t>
            </a:r>
            <a:r>
              <a:rPr lang="es-ES" sz="2000" b="1" dirty="0"/>
              <a:t>editor debe ser un autor consolidado</a:t>
            </a:r>
            <a:r>
              <a:rPr lang="es-ES" sz="2000" dirty="0"/>
              <a:t>, que publica con frecuencia en otras revistas, idealmente las mejores., de ahí debe obtener ideas que aplicar a su propia revista.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Puntualmente, el editor, debe, en su propia revista, tener la </a:t>
            </a:r>
            <a:r>
              <a:rPr lang="es-ES" sz="2000" b="1" dirty="0"/>
              <a:t>experiencia en primera persona del proceso editorial </a:t>
            </a:r>
            <a:r>
              <a:rPr lang="es-ES" sz="2000" dirty="0"/>
              <a:t>como autor y revisor, así podrá mejorarlo y comprender a los autores y revisores.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Buena parte de los </a:t>
            </a:r>
            <a:r>
              <a:rPr lang="es-ES" sz="2000" b="1" dirty="0"/>
              <a:t>problemas</a:t>
            </a:r>
            <a:r>
              <a:rPr lang="es-ES" sz="2000" dirty="0"/>
              <a:t> con los que se encuentra el autor tienen que ver con </a:t>
            </a:r>
            <a:r>
              <a:rPr lang="es-ES" sz="2000" b="1" dirty="0"/>
              <a:t>aspectos formales solucionables </a:t>
            </a:r>
            <a:r>
              <a:rPr lang="es-ES" sz="2000" dirty="0"/>
              <a:t>(instrucciones poco claras, normas absurdas, incongruencias normativas). </a:t>
            </a:r>
            <a:r>
              <a:rPr lang="es-ES" sz="2000" b="1" dirty="0"/>
              <a:t>Escucha al autor y mejora tu revista.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r>
              <a:rPr lang="es-ES" sz="2000" dirty="0"/>
              <a:t>El editor no se puede quedar en el mundo de las ideas, tiene que conocer la realidad íntima de lo que sucede en su revista.</a:t>
            </a:r>
          </a:p>
          <a:p>
            <a:endParaRPr lang="es-ES" sz="2000" dirty="0"/>
          </a:p>
          <a:p>
            <a:r>
              <a:rPr lang="es-ES" sz="2000" dirty="0"/>
              <a:t>El editor debe ser un ejemplo. </a:t>
            </a:r>
            <a:r>
              <a:rPr lang="es-ES" sz="2000" b="1" dirty="0"/>
              <a:t>La base de la docencia es la decencia</a:t>
            </a:r>
            <a:r>
              <a:rPr lang="es-ES" sz="2000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FE33A2D-B24F-3114-11D7-3341BB19E7DF}"/>
              </a:ext>
            </a:extLst>
          </p:cNvPr>
          <p:cNvSpPr txBox="1"/>
          <p:nvPr/>
        </p:nvSpPr>
        <p:spPr>
          <a:xfrm>
            <a:off x="3221901" y="6284137"/>
            <a:ext cx="8507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Escucha con atención y participa en la experiencia editorial.</a:t>
            </a:r>
          </a:p>
        </p:txBody>
      </p:sp>
      <p:pic>
        <p:nvPicPr>
          <p:cNvPr id="15" name="Imagen 1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B0C77EAC-9F51-BB51-4524-65782E0C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81084"/>
            <a:ext cx="2713295" cy="406994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1B453A3-CFBD-ED08-6896-42C911703E9F}"/>
              </a:ext>
            </a:extLst>
          </p:cNvPr>
          <p:cNvSpPr txBox="1"/>
          <p:nvPr/>
        </p:nvSpPr>
        <p:spPr>
          <a:xfrm>
            <a:off x="462115" y="6589765"/>
            <a:ext cx="8507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No hagas a los demás lo que no quieres que te hagan a ti…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1D3E33D-502C-AA76-6A19-319012336EBF}"/>
              </a:ext>
            </a:extLst>
          </p:cNvPr>
          <p:cNvSpPr txBox="1"/>
          <p:nvPr/>
        </p:nvSpPr>
        <p:spPr>
          <a:xfrm>
            <a:off x="265393" y="232374"/>
            <a:ext cx="11661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75000"/>
                  </a:schemeClr>
                </a:solidFill>
              </a:rPr>
              <a:t>Escucha con atención y participa en la experiencia editorial.</a:t>
            </a:r>
          </a:p>
        </p:txBody>
      </p:sp>
    </p:spTree>
    <p:extLst>
      <p:ext uri="{BB962C8B-B14F-4D97-AF65-F5344CB8AC3E}">
        <p14:creationId xmlns:p14="http://schemas.microsoft.com/office/powerpoint/2010/main" val="54719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AAA27-72CB-70CB-E108-97D460A6D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79E7DE46-2A6D-E592-C0E7-4097537890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61329"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AA418A6-919C-D867-66AB-1E7129F2F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5A4626-E66C-DE89-F190-C6E180402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5AB325-F7EA-42B2-B965-926D860A4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42BA11D3-E707-1419-A305-946EAAAF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81310" r="3226"/>
          <a:stretch>
            <a:fillRect/>
          </a:stretch>
        </p:blipFill>
        <p:spPr>
          <a:xfrm flipH="1">
            <a:off x="0" y="6634010"/>
            <a:ext cx="12192000" cy="223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D05073-9F93-026A-809C-3A15C49A0A9D}"/>
              </a:ext>
            </a:extLst>
          </p:cNvPr>
          <p:cNvSpPr txBox="1"/>
          <p:nvPr/>
        </p:nvSpPr>
        <p:spPr>
          <a:xfrm>
            <a:off x="214622" y="360532"/>
            <a:ext cx="113021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Ni el favoritismo ni la exclusión tienen lugar en la edición científica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74037A-9FC5-E646-C100-4A0BAF3A4791}"/>
              </a:ext>
            </a:extLst>
          </p:cNvPr>
          <p:cNvSpPr txBox="1"/>
          <p:nvPr/>
        </p:nvSpPr>
        <p:spPr>
          <a:xfrm>
            <a:off x="-10156" y="1259672"/>
            <a:ext cx="119773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Sé justo por encima de todo, olvida lo personal, aunque no te convenga, sé imparcial aunque conozcas a los autores.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2D37C04-A238-9CD3-4E85-CD386B91F076}"/>
              </a:ext>
            </a:extLst>
          </p:cNvPr>
          <p:cNvSpPr/>
          <p:nvPr/>
        </p:nvSpPr>
        <p:spPr>
          <a:xfrm>
            <a:off x="4198374" y="786510"/>
            <a:ext cx="3932903" cy="3932903"/>
          </a:xfrm>
          <a:prstGeom prst="ellipse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520746-6298-7DE7-73FE-41FBF4EC31D9}"/>
              </a:ext>
            </a:extLst>
          </p:cNvPr>
          <p:cNvSpPr txBox="1"/>
          <p:nvPr/>
        </p:nvSpPr>
        <p:spPr>
          <a:xfrm>
            <a:off x="5774777" y="2206732"/>
            <a:ext cx="60993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/>
              <a:t>No uses la revista para premiar ni castigar.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C97937D-6884-E612-E52E-67C95C2C869C}"/>
              </a:ext>
            </a:extLst>
          </p:cNvPr>
          <p:cNvSpPr txBox="1"/>
          <p:nvPr/>
        </p:nvSpPr>
        <p:spPr>
          <a:xfrm>
            <a:off x="53753" y="3982502"/>
            <a:ext cx="119773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El autor, aparte de tu aprecio personal, es alguien que colabora con la revista, el máximo colaborador en realidad. 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F1D378-2584-905B-1A0E-CF28D214D778}"/>
              </a:ext>
            </a:extLst>
          </p:cNvPr>
          <p:cNvSpPr txBox="1"/>
          <p:nvPr/>
        </p:nvSpPr>
        <p:spPr>
          <a:xfrm>
            <a:off x="1086463" y="5488395"/>
            <a:ext cx="105366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chemeClr val="bg1"/>
                </a:solidFill>
              </a:rPr>
              <a:t>Fiat </a:t>
            </a:r>
            <a:r>
              <a:rPr lang="es-ES" sz="2800" i="1" dirty="0" err="1">
                <a:solidFill>
                  <a:schemeClr val="bg1"/>
                </a:solidFill>
              </a:rPr>
              <a:t>justitia</a:t>
            </a:r>
            <a:r>
              <a:rPr lang="es-ES" sz="2800" i="1" dirty="0">
                <a:solidFill>
                  <a:schemeClr val="bg1"/>
                </a:solidFill>
              </a:rPr>
              <a:t>, </a:t>
            </a:r>
            <a:r>
              <a:rPr lang="es-ES" sz="2800" i="1" dirty="0" err="1">
                <a:solidFill>
                  <a:schemeClr val="bg1"/>
                </a:solidFill>
              </a:rPr>
              <a:t>pereat</a:t>
            </a:r>
            <a:r>
              <a:rPr lang="es-ES" sz="2800" i="1" dirty="0">
                <a:solidFill>
                  <a:schemeClr val="bg1"/>
                </a:solidFill>
              </a:rPr>
              <a:t> </a:t>
            </a:r>
            <a:r>
              <a:rPr lang="es-ES" sz="2800" i="1" dirty="0" err="1">
                <a:solidFill>
                  <a:schemeClr val="bg1"/>
                </a:solidFill>
              </a:rPr>
              <a:t>mundus</a:t>
            </a:r>
            <a:r>
              <a:rPr lang="es-ES" sz="2800" i="1" dirty="0">
                <a:solidFill>
                  <a:schemeClr val="bg1"/>
                </a:solidFill>
              </a:rPr>
              <a:t>  </a:t>
            </a:r>
            <a:r>
              <a:rPr lang="es-ES" sz="2800" b="1" dirty="0">
                <a:solidFill>
                  <a:schemeClr val="bg1"/>
                </a:solidFill>
              </a:rPr>
              <a:t>"Haz lo que es justo. Aunque el mundo perezca."</a:t>
            </a:r>
            <a:r>
              <a:rPr lang="es-ES" sz="2800" dirty="0">
                <a:solidFill>
                  <a:schemeClr val="bg1"/>
                </a:solidFill>
              </a:rPr>
              <a:t> — </a:t>
            </a:r>
          </a:p>
        </p:txBody>
      </p:sp>
    </p:spTree>
    <p:extLst>
      <p:ext uri="{BB962C8B-B14F-4D97-AF65-F5344CB8AC3E}">
        <p14:creationId xmlns:p14="http://schemas.microsoft.com/office/powerpoint/2010/main" val="234586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61187-5D7D-0707-242E-0FA305ECD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CA54C4C4-7249-925C-5DC3-CA6D4A36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71404" r="3952" b="-2372"/>
          <a:stretch>
            <a:fillRect/>
          </a:stretch>
        </p:blipFill>
        <p:spPr>
          <a:xfrm>
            <a:off x="0" y="6351026"/>
            <a:ext cx="12192000" cy="302648"/>
          </a:xfrm>
          <a:prstGeom prst="rect">
            <a:avLst/>
          </a:prstGeom>
        </p:spPr>
      </p:pic>
      <p:pic>
        <p:nvPicPr>
          <p:cNvPr id="5" name="Imagen 4" descr="Imagen en blanco y azul&#10;&#10;El contenido generado por IA puede ser incorrecto.">
            <a:extLst>
              <a:ext uri="{FF2B5EF4-FFF2-40B4-BE49-F238E27FC236}">
                <a16:creationId xmlns:a16="http://schemas.microsoft.com/office/drawing/2014/main" id="{B426B434-080B-F652-D453-7C490E2C89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81310" r="3226"/>
          <a:stretch>
            <a:fillRect/>
          </a:stretch>
        </p:blipFill>
        <p:spPr>
          <a:xfrm flipH="1">
            <a:off x="0" y="6634010"/>
            <a:ext cx="12192000" cy="22399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1FFAF4E-C2B5-D87A-1190-9B43E6F7D696}"/>
              </a:ext>
            </a:extLst>
          </p:cNvPr>
          <p:cNvSpPr txBox="1"/>
          <p:nvPr/>
        </p:nvSpPr>
        <p:spPr>
          <a:xfrm>
            <a:off x="3221901" y="6302295"/>
            <a:ext cx="8507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Las experiencias de pago no son buenas…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AEF726-C84C-4FF5-7938-174919D54E9E}"/>
              </a:ext>
            </a:extLst>
          </p:cNvPr>
          <p:cNvSpPr txBox="1"/>
          <p:nvPr/>
        </p:nvSpPr>
        <p:spPr>
          <a:xfrm>
            <a:off x="109993" y="48596"/>
            <a:ext cx="11619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ED1D17"/>
                </a:solidFill>
              </a:rPr>
              <a:t>Reconoce y agradece el trabajo voluntario</a:t>
            </a:r>
          </a:p>
        </p:txBody>
      </p:sp>
      <p:pic>
        <p:nvPicPr>
          <p:cNvPr id="6" name="Imagen 5" descr="Un conjunto de letras negras en un fondo blanco&#10;&#10;El contenido generado por IA puede ser incorrecto.">
            <a:extLst>
              <a:ext uri="{FF2B5EF4-FFF2-40B4-BE49-F238E27FC236}">
                <a16:creationId xmlns:a16="http://schemas.microsoft.com/office/drawing/2014/main" id="{9D903515-841F-797C-7AFE-0C2180CD5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63" r="8277" b="11529"/>
          <a:stretch>
            <a:fillRect/>
          </a:stretch>
        </p:blipFill>
        <p:spPr>
          <a:xfrm>
            <a:off x="109992" y="2253557"/>
            <a:ext cx="6695921" cy="409746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9BD0EF5-E3C7-AB2D-A011-AB37391CD592}"/>
              </a:ext>
            </a:extLst>
          </p:cNvPr>
          <p:cNvSpPr txBox="1"/>
          <p:nvPr/>
        </p:nvSpPr>
        <p:spPr>
          <a:xfrm>
            <a:off x="3221901" y="1325244"/>
            <a:ext cx="83616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ED1D17"/>
                </a:solidFill>
              </a:rPr>
              <a:t>La mayor parte del trabajo que garantiza la calidad de una revista es gratuito, el más destacado, el de revisor.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ED1D17"/>
                </a:solidFill>
              </a:rPr>
              <a:t>La vida es tiempo, donar tiempo es donar vida…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ED1D17"/>
                </a:solidFill>
              </a:rPr>
              <a:t>Expresa el agradecimiento en tiempo y forma.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ED1D17"/>
                </a:solidFill>
              </a:rPr>
              <a:t>No abuses del tiempo de otros.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526FAF-D639-D232-6C79-C0E695C3B1FB}"/>
              </a:ext>
            </a:extLst>
          </p:cNvPr>
          <p:cNvSpPr txBox="1"/>
          <p:nvPr/>
        </p:nvSpPr>
        <p:spPr>
          <a:xfrm>
            <a:off x="3111909" y="5324677"/>
            <a:ext cx="89700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i="1" dirty="0"/>
              <a:t>"</a:t>
            </a:r>
            <a:r>
              <a:rPr lang="es-ES" sz="2800" i="1" dirty="0">
                <a:solidFill>
                  <a:srgbClr val="C00000"/>
                </a:solidFill>
              </a:rPr>
              <a:t>Solo un exceso es recomendable en el mundo: el exceso de gratitud."</a:t>
            </a:r>
            <a:r>
              <a:rPr lang="es-ES" sz="2800" dirty="0">
                <a:solidFill>
                  <a:srgbClr val="C00000"/>
                </a:solidFill>
              </a:rPr>
              <a:t> — Jean de La </a:t>
            </a:r>
            <a:r>
              <a:rPr lang="es-ES" sz="2800" dirty="0" err="1">
                <a:solidFill>
                  <a:srgbClr val="C00000"/>
                </a:solidFill>
              </a:rPr>
              <a:t>Bruyère</a:t>
            </a:r>
            <a:endParaRPr lang="es-E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85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8602</TotalTime>
  <Words>1304</Words>
  <Application>Microsoft Office PowerPoint</Application>
  <PresentationFormat>Panorámica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Avenir Next LT Pro Demi</vt:lpstr>
      <vt:lpstr>Lucida Bright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Rafael Repiso Caballero</dc:creator>
  <cp:lastModifiedBy>Rafael Repiso Caballero</cp:lastModifiedBy>
  <cp:revision>12</cp:revision>
  <dcterms:created xsi:type="dcterms:W3CDTF">2025-06-15T08:50:27Z</dcterms:created>
  <dcterms:modified xsi:type="dcterms:W3CDTF">2025-07-10T12:42:11Z</dcterms:modified>
</cp:coreProperties>
</file>