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71" r:id="rId2"/>
    <p:sldId id="258" r:id="rId3"/>
    <p:sldId id="256" r:id="rId4"/>
    <p:sldId id="280" r:id="rId5"/>
    <p:sldId id="257" r:id="rId6"/>
    <p:sldId id="272" r:id="rId7"/>
    <p:sldId id="273" r:id="rId8"/>
    <p:sldId id="274" r:id="rId9"/>
    <p:sldId id="275" r:id="rId10"/>
    <p:sldId id="276" r:id="rId11"/>
    <p:sldId id="277" r:id="rId12"/>
    <p:sldId id="278" r:id="rId13"/>
    <p:sldId id="279" r:id="rId14"/>
    <p:sldId id="281" r:id="rId15"/>
    <p:sldId id="282" r:id="rId16"/>
    <p:sldId id="283" r:id="rId17"/>
    <p:sldId id="284" r:id="rId18"/>
    <p:sldId id="285" r:id="rId19"/>
    <p:sldId id="286" r:id="rId20"/>
    <p:sldId id="287" r:id="rId21"/>
    <p:sldId id="288" r:id="rId22"/>
    <p:sldId id="289"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
    <p:restoredTop sz="94650"/>
  </p:normalViewPr>
  <p:slideViewPr>
    <p:cSldViewPr>
      <p:cViewPr varScale="1">
        <p:scale>
          <a:sx n="120" d="100"/>
          <a:sy n="120" d="100"/>
        </p:scale>
        <p:origin x="60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6231B-336E-457C-8B0C-490E06963AF7}"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D9941316-6DB1-40E8-9E54-1D62272F8BAB}">
      <dgm:prSet/>
      <dgm:spPr/>
      <dgm:t>
        <a:bodyPr/>
        <a:lstStyle/>
        <a:p>
          <a:r>
            <a:rPr lang="it-IT" dirty="0"/>
            <a:t>Va ricordato che un lavoro implica un lavoro:</a:t>
          </a:r>
          <a:endParaRPr lang="en-US" dirty="0"/>
        </a:p>
      </dgm:t>
    </dgm:pt>
    <dgm:pt modelId="{D10313CB-ABBD-4A8D-A24A-9B8C85F92843}" type="parTrans" cxnId="{F5DC7E34-8D0D-40AB-83DC-09E8AA66FD5E}">
      <dgm:prSet/>
      <dgm:spPr/>
      <dgm:t>
        <a:bodyPr/>
        <a:lstStyle/>
        <a:p>
          <a:endParaRPr lang="en-US"/>
        </a:p>
      </dgm:t>
    </dgm:pt>
    <dgm:pt modelId="{AE04A343-FB25-4476-B503-DB6BA6C3DD2C}" type="sibTrans" cxnId="{F5DC7E34-8D0D-40AB-83DC-09E8AA66FD5E}">
      <dgm:prSet/>
      <dgm:spPr/>
      <dgm:t>
        <a:bodyPr/>
        <a:lstStyle/>
        <a:p>
          <a:endParaRPr lang="en-US"/>
        </a:p>
      </dgm:t>
    </dgm:pt>
    <dgm:pt modelId="{76B60066-5D48-4446-AF71-4CC003CC034C}">
      <dgm:prSet/>
      <dgm:spPr/>
      <dgm:t>
        <a:bodyPr/>
        <a:lstStyle/>
        <a:p>
          <a:r>
            <a:rPr lang="it-IT" dirty="0"/>
            <a:t>a) fisico </a:t>
          </a:r>
          <a:endParaRPr lang="en-US" dirty="0"/>
        </a:p>
      </dgm:t>
    </dgm:pt>
    <dgm:pt modelId="{1A34449A-14CC-4FD7-B274-1D1E0E08844B}" type="parTrans" cxnId="{28EA26CE-8C75-46D8-9C63-63DF664900D1}">
      <dgm:prSet/>
      <dgm:spPr/>
      <dgm:t>
        <a:bodyPr/>
        <a:lstStyle/>
        <a:p>
          <a:endParaRPr lang="en-US"/>
        </a:p>
      </dgm:t>
    </dgm:pt>
    <dgm:pt modelId="{E2C3A6CA-FF53-44BC-AB7C-3736CEF23EC2}" type="sibTrans" cxnId="{28EA26CE-8C75-46D8-9C63-63DF664900D1}">
      <dgm:prSet/>
      <dgm:spPr/>
      <dgm:t>
        <a:bodyPr/>
        <a:lstStyle/>
        <a:p>
          <a:endParaRPr lang="en-US"/>
        </a:p>
      </dgm:t>
    </dgm:pt>
    <dgm:pt modelId="{56D44113-D5E5-426C-878D-7395340DF074}">
      <dgm:prSet/>
      <dgm:spPr/>
      <dgm:t>
        <a:bodyPr/>
        <a:lstStyle/>
        <a:p>
          <a:r>
            <a:rPr lang="it-IT" dirty="0"/>
            <a:t>b) professionale</a:t>
          </a:r>
          <a:endParaRPr lang="en-US" dirty="0"/>
        </a:p>
      </dgm:t>
    </dgm:pt>
    <dgm:pt modelId="{64141E40-52E8-4388-A6B7-D174D90D7710}" type="parTrans" cxnId="{A95DB750-121E-43C9-BC42-BB09415B3817}">
      <dgm:prSet/>
      <dgm:spPr/>
      <dgm:t>
        <a:bodyPr/>
        <a:lstStyle/>
        <a:p>
          <a:endParaRPr lang="en-US"/>
        </a:p>
      </dgm:t>
    </dgm:pt>
    <dgm:pt modelId="{A0B06523-DBB6-4935-A9D4-7CA1D4B2F914}" type="sibTrans" cxnId="{A95DB750-121E-43C9-BC42-BB09415B3817}">
      <dgm:prSet/>
      <dgm:spPr/>
      <dgm:t>
        <a:bodyPr/>
        <a:lstStyle/>
        <a:p>
          <a:endParaRPr lang="en-US"/>
        </a:p>
      </dgm:t>
    </dgm:pt>
    <dgm:pt modelId="{4D3711B0-7343-4E2F-9FAC-69DF30E6FFF9}">
      <dgm:prSet/>
      <dgm:spPr/>
      <dgm:t>
        <a:bodyPr/>
        <a:lstStyle/>
        <a:p>
          <a:r>
            <a:rPr lang="it-IT" dirty="0"/>
            <a:t>c) dimensioni estetiche (legate all'aspetto fisico), </a:t>
          </a:r>
          <a:endParaRPr lang="en-US" dirty="0"/>
        </a:p>
      </dgm:t>
    </dgm:pt>
    <dgm:pt modelId="{BB11DAA2-8C5F-441E-9E88-23FB4E512975}" type="parTrans" cxnId="{742979FC-FE1A-4395-9B59-65CD91D585D7}">
      <dgm:prSet/>
      <dgm:spPr/>
      <dgm:t>
        <a:bodyPr/>
        <a:lstStyle/>
        <a:p>
          <a:endParaRPr lang="en-US"/>
        </a:p>
      </dgm:t>
    </dgm:pt>
    <dgm:pt modelId="{62FD662E-1471-43A5-B5D2-64AF03903ED5}" type="sibTrans" cxnId="{742979FC-FE1A-4395-9B59-65CD91D585D7}">
      <dgm:prSet/>
      <dgm:spPr/>
      <dgm:t>
        <a:bodyPr/>
        <a:lstStyle/>
        <a:p>
          <a:endParaRPr lang="en-US"/>
        </a:p>
      </dgm:t>
    </dgm:pt>
    <dgm:pt modelId="{636F2C00-2507-4394-8DA8-DC16673A34A5}">
      <dgm:prSet/>
      <dgm:spPr/>
      <dgm:t>
        <a:bodyPr/>
        <a:lstStyle/>
        <a:p>
          <a:r>
            <a:rPr lang="it-IT" dirty="0"/>
            <a:t>d) emotive (legate al rapporto con la clientela o con il gruppo di lavoro), </a:t>
          </a:r>
          <a:endParaRPr lang="en-US" dirty="0"/>
        </a:p>
      </dgm:t>
    </dgm:pt>
    <dgm:pt modelId="{F8D9C3FC-7596-4B08-959F-967F75A145F0}" type="parTrans" cxnId="{3FE51DB1-AD24-4C9A-B64B-3A239C63E05A}">
      <dgm:prSet/>
      <dgm:spPr/>
      <dgm:t>
        <a:bodyPr/>
        <a:lstStyle/>
        <a:p>
          <a:endParaRPr lang="en-US"/>
        </a:p>
      </dgm:t>
    </dgm:pt>
    <dgm:pt modelId="{4ABCE2A6-162A-4872-B506-D556A04B13B7}" type="sibTrans" cxnId="{3FE51DB1-AD24-4C9A-B64B-3A239C63E05A}">
      <dgm:prSet/>
      <dgm:spPr/>
      <dgm:t>
        <a:bodyPr/>
        <a:lstStyle/>
        <a:p>
          <a:endParaRPr lang="en-US"/>
        </a:p>
      </dgm:t>
    </dgm:pt>
    <dgm:pt modelId="{DD638F05-B641-4D59-9E63-964DE96AEA67}">
      <dgm:prSet/>
      <dgm:spPr/>
      <dgm:t>
        <a:bodyPr/>
        <a:lstStyle/>
        <a:p>
          <a:r>
            <a:rPr lang="it-IT" dirty="0"/>
            <a:t>e) corporee (che implicano la gestione del corpo altrui) </a:t>
          </a:r>
          <a:endParaRPr lang="en-US" dirty="0"/>
        </a:p>
      </dgm:t>
    </dgm:pt>
    <dgm:pt modelId="{DCFAC64F-4719-46AA-A01B-B465CBF45A04}" type="parTrans" cxnId="{349703BE-AC4E-40FC-B814-6115E3344B59}">
      <dgm:prSet/>
      <dgm:spPr/>
      <dgm:t>
        <a:bodyPr/>
        <a:lstStyle/>
        <a:p>
          <a:endParaRPr lang="en-US"/>
        </a:p>
      </dgm:t>
    </dgm:pt>
    <dgm:pt modelId="{3365D8D4-4D5B-40FA-A268-15FBDEFAF823}" type="sibTrans" cxnId="{349703BE-AC4E-40FC-B814-6115E3344B59}">
      <dgm:prSet/>
      <dgm:spPr/>
      <dgm:t>
        <a:bodyPr/>
        <a:lstStyle/>
        <a:p>
          <a:endParaRPr lang="en-US"/>
        </a:p>
      </dgm:t>
    </dgm:pt>
    <dgm:pt modelId="{C7321E07-16FF-40CE-BB4B-6B88C19C3D0F}">
      <dgm:prSet/>
      <dgm:spPr/>
      <dgm:t>
        <a:bodyPr/>
        <a:lstStyle/>
        <a:p>
          <a:r>
            <a:rPr lang="it-IT" dirty="0" err="1"/>
            <a:t>f</a:t>
          </a:r>
          <a:r>
            <a:rPr lang="it-IT" dirty="0"/>
            <a:t>) sessuali, esplicite o insinuate.</a:t>
          </a:r>
          <a:endParaRPr lang="en-US" dirty="0"/>
        </a:p>
      </dgm:t>
    </dgm:pt>
    <dgm:pt modelId="{DEA4FF58-0E29-4D13-8624-34C9F5889888}" type="parTrans" cxnId="{24681880-605C-4D44-9211-F065D17015CD}">
      <dgm:prSet/>
      <dgm:spPr/>
      <dgm:t>
        <a:bodyPr/>
        <a:lstStyle/>
        <a:p>
          <a:endParaRPr lang="en-US"/>
        </a:p>
      </dgm:t>
    </dgm:pt>
    <dgm:pt modelId="{929411A2-8B9C-4C9E-9DD9-9247A1DF1AE4}" type="sibTrans" cxnId="{24681880-605C-4D44-9211-F065D17015CD}">
      <dgm:prSet/>
      <dgm:spPr/>
      <dgm:t>
        <a:bodyPr/>
        <a:lstStyle/>
        <a:p>
          <a:endParaRPr lang="en-US"/>
        </a:p>
      </dgm:t>
    </dgm:pt>
    <dgm:pt modelId="{5F4EA074-F120-4D40-BA60-17062F8F8A7F}" type="pres">
      <dgm:prSet presAssocID="{3256231B-336E-457C-8B0C-490E06963AF7}" presName="Name0" presStyleCnt="0">
        <dgm:presLayoutVars>
          <dgm:dir/>
          <dgm:resizeHandles val="exact"/>
        </dgm:presLayoutVars>
      </dgm:prSet>
      <dgm:spPr/>
    </dgm:pt>
    <dgm:pt modelId="{545EF833-030E-1A44-8A9B-0DE4F81FD42B}" type="pres">
      <dgm:prSet presAssocID="{D9941316-6DB1-40E8-9E54-1D62272F8BAB}" presName="node" presStyleLbl="node1" presStyleIdx="0" presStyleCnt="7">
        <dgm:presLayoutVars>
          <dgm:bulletEnabled val="1"/>
        </dgm:presLayoutVars>
      </dgm:prSet>
      <dgm:spPr/>
    </dgm:pt>
    <dgm:pt modelId="{E12E8F43-A221-284D-8C0F-075BA45428A5}" type="pres">
      <dgm:prSet presAssocID="{AE04A343-FB25-4476-B503-DB6BA6C3DD2C}" presName="sibTrans" presStyleLbl="sibTrans1D1" presStyleIdx="0" presStyleCnt="6"/>
      <dgm:spPr/>
    </dgm:pt>
    <dgm:pt modelId="{CB1DCB8D-B8B7-AE4E-B1AF-EA6997055D99}" type="pres">
      <dgm:prSet presAssocID="{AE04A343-FB25-4476-B503-DB6BA6C3DD2C}" presName="connectorText" presStyleLbl="sibTrans1D1" presStyleIdx="0" presStyleCnt="6"/>
      <dgm:spPr/>
    </dgm:pt>
    <dgm:pt modelId="{BA5258C7-8F25-D548-A335-FD11937D72D7}" type="pres">
      <dgm:prSet presAssocID="{76B60066-5D48-4446-AF71-4CC003CC034C}" presName="node" presStyleLbl="node1" presStyleIdx="1" presStyleCnt="7">
        <dgm:presLayoutVars>
          <dgm:bulletEnabled val="1"/>
        </dgm:presLayoutVars>
      </dgm:prSet>
      <dgm:spPr/>
    </dgm:pt>
    <dgm:pt modelId="{CE189B4C-72EB-6A46-A61A-ECD4C99EF7C3}" type="pres">
      <dgm:prSet presAssocID="{E2C3A6CA-FF53-44BC-AB7C-3736CEF23EC2}" presName="sibTrans" presStyleLbl="sibTrans1D1" presStyleIdx="1" presStyleCnt="6"/>
      <dgm:spPr/>
    </dgm:pt>
    <dgm:pt modelId="{95B7EA36-67B8-924C-AE23-2EDB7196C35D}" type="pres">
      <dgm:prSet presAssocID="{E2C3A6CA-FF53-44BC-AB7C-3736CEF23EC2}" presName="connectorText" presStyleLbl="sibTrans1D1" presStyleIdx="1" presStyleCnt="6"/>
      <dgm:spPr/>
    </dgm:pt>
    <dgm:pt modelId="{44DEB775-A833-104F-A26E-EAF423BD3B0F}" type="pres">
      <dgm:prSet presAssocID="{56D44113-D5E5-426C-878D-7395340DF074}" presName="node" presStyleLbl="node1" presStyleIdx="2" presStyleCnt="7">
        <dgm:presLayoutVars>
          <dgm:bulletEnabled val="1"/>
        </dgm:presLayoutVars>
      </dgm:prSet>
      <dgm:spPr/>
    </dgm:pt>
    <dgm:pt modelId="{F8C99268-3E41-CE43-93C5-266B9CEB374C}" type="pres">
      <dgm:prSet presAssocID="{A0B06523-DBB6-4935-A9D4-7CA1D4B2F914}" presName="sibTrans" presStyleLbl="sibTrans1D1" presStyleIdx="2" presStyleCnt="6"/>
      <dgm:spPr/>
    </dgm:pt>
    <dgm:pt modelId="{A3A47E0A-B62E-A742-BF8A-119BAB1EA2D4}" type="pres">
      <dgm:prSet presAssocID="{A0B06523-DBB6-4935-A9D4-7CA1D4B2F914}" presName="connectorText" presStyleLbl="sibTrans1D1" presStyleIdx="2" presStyleCnt="6"/>
      <dgm:spPr/>
    </dgm:pt>
    <dgm:pt modelId="{A4ED0C31-6530-6D46-88E1-B355B08C8206}" type="pres">
      <dgm:prSet presAssocID="{4D3711B0-7343-4E2F-9FAC-69DF30E6FFF9}" presName="node" presStyleLbl="node1" presStyleIdx="3" presStyleCnt="7">
        <dgm:presLayoutVars>
          <dgm:bulletEnabled val="1"/>
        </dgm:presLayoutVars>
      </dgm:prSet>
      <dgm:spPr/>
    </dgm:pt>
    <dgm:pt modelId="{BE63A3C3-F930-9444-9BAA-D3D08DB55AAC}" type="pres">
      <dgm:prSet presAssocID="{62FD662E-1471-43A5-B5D2-64AF03903ED5}" presName="sibTrans" presStyleLbl="sibTrans1D1" presStyleIdx="3" presStyleCnt="6"/>
      <dgm:spPr/>
    </dgm:pt>
    <dgm:pt modelId="{D16C1B89-3B60-9746-9CA4-12E9E72F827A}" type="pres">
      <dgm:prSet presAssocID="{62FD662E-1471-43A5-B5D2-64AF03903ED5}" presName="connectorText" presStyleLbl="sibTrans1D1" presStyleIdx="3" presStyleCnt="6"/>
      <dgm:spPr/>
    </dgm:pt>
    <dgm:pt modelId="{B8CA610D-7C73-BD4A-9D84-41C71F02F600}" type="pres">
      <dgm:prSet presAssocID="{636F2C00-2507-4394-8DA8-DC16673A34A5}" presName="node" presStyleLbl="node1" presStyleIdx="4" presStyleCnt="7">
        <dgm:presLayoutVars>
          <dgm:bulletEnabled val="1"/>
        </dgm:presLayoutVars>
      </dgm:prSet>
      <dgm:spPr/>
    </dgm:pt>
    <dgm:pt modelId="{27940167-13BB-3B42-92E5-B499366DDC93}" type="pres">
      <dgm:prSet presAssocID="{4ABCE2A6-162A-4872-B506-D556A04B13B7}" presName="sibTrans" presStyleLbl="sibTrans1D1" presStyleIdx="4" presStyleCnt="6"/>
      <dgm:spPr/>
    </dgm:pt>
    <dgm:pt modelId="{C03CF937-D124-6A42-8E84-49F1663DAEE7}" type="pres">
      <dgm:prSet presAssocID="{4ABCE2A6-162A-4872-B506-D556A04B13B7}" presName="connectorText" presStyleLbl="sibTrans1D1" presStyleIdx="4" presStyleCnt="6"/>
      <dgm:spPr/>
    </dgm:pt>
    <dgm:pt modelId="{23511A11-03E1-2E4B-966E-2A70E17BBC3C}" type="pres">
      <dgm:prSet presAssocID="{DD638F05-B641-4D59-9E63-964DE96AEA67}" presName="node" presStyleLbl="node1" presStyleIdx="5" presStyleCnt="7">
        <dgm:presLayoutVars>
          <dgm:bulletEnabled val="1"/>
        </dgm:presLayoutVars>
      </dgm:prSet>
      <dgm:spPr/>
    </dgm:pt>
    <dgm:pt modelId="{EB929484-E331-044B-9749-B3D53E6C3494}" type="pres">
      <dgm:prSet presAssocID="{3365D8D4-4D5B-40FA-A268-15FBDEFAF823}" presName="sibTrans" presStyleLbl="sibTrans1D1" presStyleIdx="5" presStyleCnt="6"/>
      <dgm:spPr/>
    </dgm:pt>
    <dgm:pt modelId="{1999678A-2262-6842-950A-52039EEF1148}" type="pres">
      <dgm:prSet presAssocID="{3365D8D4-4D5B-40FA-A268-15FBDEFAF823}" presName="connectorText" presStyleLbl="sibTrans1D1" presStyleIdx="5" presStyleCnt="6"/>
      <dgm:spPr/>
    </dgm:pt>
    <dgm:pt modelId="{A20A6404-3E70-FF45-B227-A74CB2D6A95A}" type="pres">
      <dgm:prSet presAssocID="{C7321E07-16FF-40CE-BB4B-6B88C19C3D0F}" presName="node" presStyleLbl="node1" presStyleIdx="6" presStyleCnt="7">
        <dgm:presLayoutVars>
          <dgm:bulletEnabled val="1"/>
        </dgm:presLayoutVars>
      </dgm:prSet>
      <dgm:spPr/>
    </dgm:pt>
  </dgm:ptLst>
  <dgm:cxnLst>
    <dgm:cxn modelId="{3286AE09-A18F-A24B-A8EC-267D08DCDCE4}" type="presOf" srcId="{E2C3A6CA-FF53-44BC-AB7C-3736CEF23EC2}" destId="{95B7EA36-67B8-924C-AE23-2EDB7196C35D}" srcOrd="1" destOrd="0" presId="urn:microsoft.com/office/officeart/2016/7/layout/RepeatingBendingProcessNew"/>
    <dgm:cxn modelId="{CEF6131E-ED42-9D44-9CF4-BE1A30BAECCB}" type="presOf" srcId="{56D44113-D5E5-426C-878D-7395340DF074}" destId="{44DEB775-A833-104F-A26E-EAF423BD3B0F}" srcOrd="0" destOrd="0" presId="urn:microsoft.com/office/officeart/2016/7/layout/RepeatingBendingProcessNew"/>
    <dgm:cxn modelId="{12BE1E2C-72E0-204E-A343-3904A948B40A}" type="presOf" srcId="{4D3711B0-7343-4E2F-9FAC-69DF30E6FFF9}" destId="{A4ED0C31-6530-6D46-88E1-B355B08C8206}" srcOrd="0" destOrd="0" presId="urn:microsoft.com/office/officeart/2016/7/layout/RepeatingBendingProcessNew"/>
    <dgm:cxn modelId="{F5DC7E34-8D0D-40AB-83DC-09E8AA66FD5E}" srcId="{3256231B-336E-457C-8B0C-490E06963AF7}" destId="{D9941316-6DB1-40E8-9E54-1D62272F8BAB}" srcOrd="0" destOrd="0" parTransId="{D10313CB-ABBD-4A8D-A24A-9B8C85F92843}" sibTransId="{AE04A343-FB25-4476-B503-DB6BA6C3DD2C}"/>
    <dgm:cxn modelId="{4A3C6545-5160-3D4E-B29A-46BD8D14F9F8}" type="presOf" srcId="{3365D8D4-4D5B-40FA-A268-15FBDEFAF823}" destId="{1999678A-2262-6842-950A-52039EEF1148}" srcOrd="1" destOrd="0" presId="urn:microsoft.com/office/officeart/2016/7/layout/RepeatingBendingProcessNew"/>
    <dgm:cxn modelId="{A95DB750-121E-43C9-BC42-BB09415B3817}" srcId="{3256231B-336E-457C-8B0C-490E06963AF7}" destId="{56D44113-D5E5-426C-878D-7395340DF074}" srcOrd="2" destOrd="0" parTransId="{64141E40-52E8-4388-A6B7-D174D90D7710}" sibTransId="{A0B06523-DBB6-4935-A9D4-7CA1D4B2F914}"/>
    <dgm:cxn modelId="{B9532C5F-0F20-484B-B6E1-146FD08DAEE3}" type="presOf" srcId="{3256231B-336E-457C-8B0C-490E06963AF7}" destId="{5F4EA074-F120-4D40-BA60-17062F8F8A7F}" srcOrd="0" destOrd="0" presId="urn:microsoft.com/office/officeart/2016/7/layout/RepeatingBendingProcessNew"/>
    <dgm:cxn modelId="{88DEA564-C05E-9F49-BC10-B6EAC4DD9593}" type="presOf" srcId="{AE04A343-FB25-4476-B503-DB6BA6C3DD2C}" destId="{E12E8F43-A221-284D-8C0F-075BA45428A5}" srcOrd="0" destOrd="0" presId="urn:microsoft.com/office/officeart/2016/7/layout/RepeatingBendingProcessNew"/>
    <dgm:cxn modelId="{81E82C72-7466-464E-8CB5-802347B5EE5F}" type="presOf" srcId="{76B60066-5D48-4446-AF71-4CC003CC034C}" destId="{BA5258C7-8F25-D548-A335-FD11937D72D7}" srcOrd="0" destOrd="0" presId="urn:microsoft.com/office/officeart/2016/7/layout/RepeatingBendingProcessNew"/>
    <dgm:cxn modelId="{705CB973-E161-2E4C-92ED-7ECBC4ABB861}" type="presOf" srcId="{E2C3A6CA-FF53-44BC-AB7C-3736CEF23EC2}" destId="{CE189B4C-72EB-6A46-A61A-ECD4C99EF7C3}" srcOrd="0" destOrd="0" presId="urn:microsoft.com/office/officeart/2016/7/layout/RepeatingBendingProcessNew"/>
    <dgm:cxn modelId="{1363E475-A292-A245-A839-00E5D4ECDCFD}" type="presOf" srcId="{4ABCE2A6-162A-4872-B506-D556A04B13B7}" destId="{C03CF937-D124-6A42-8E84-49F1663DAEE7}" srcOrd="1" destOrd="0" presId="urn:microsoft.com/office/officeart/2016/7/layout/RepeatingBendingProcessNew"/>
    <dgm:cxn modelId="{B10DA176-8249-9B46-AA16-22F4A02818BD}" type="presOf" srcId="{C7321E07-16FF-40CE-BB4B-6B88C19C3D0F}" destId="{A20A6404-3E70-FF45-B227-A74CB2D6A95A}" srcOrd="0" destOrd="0" presId="urn:microsoft.com/office/officeart/2016/7/layout/RepeatingBendingProcessNew"/>
    <dgm:cxn modelId="{2D193D79-5B86-134D-98C4-C4FB0354F08F}" type="presOf" srcId="{DD638F05-B641-4D59-9E63-964DE96AEA67}" destId="{23511A11-03E1-2E4B-966E-2A70E17BBC3C}" srcOrd="0" destOrd="0" presId="urn:microsoft.com/office/officeart/2016/7/layout/RepeatingBendingProcessNew"/>
    <dgm:cxn modelId="{24681880-605C-4D44-9211-F065D17015CD}" srcId="{3256231B-336E-457C-8B0C-490E06963AF7}" destId="{C7321E07-16FF-40CE-BB4B-6B88C19C3D0F}" srcOrd="6" destOrd="0" parTransId="{DEA4FF58-0E29-4D13-8624-34C9F5889888}" sibTransId="{929411A2-8B9C-4C9E-9DD9-9247A1DF1AE4}"/>
    <dgm:cxn modelId="{6986F691-85AB-5141-9505-E12DA82A61E7}" type="presOf" srcId="{4ABCE2A6-162A-4872-B506-D556A04B13B7}" destId="{27940167-13BB-3B42-92E5-B499366DDC93}" srcOrd="0" destOrd="0" presId="urn:microsoft.com/office/officeart/2016/7/layout/RepeatingBendingProcessNew"/>
    <dgm:cxn modelId="{34F3CB9A-8CB1-134B-8124-FE64AEEC94A1}" type="presOf" srcId="{AE04A343-FB25-4476-B503-DB6BA6C3DD2C}" destId="{CB1DCB8D-B8B7-AE4E-B1AF-EA6997055D99}" srcOrd="1" destOrd="0" presId="urn:microsoft.com/office/officeart/2016/7/layout/RepeatingBendingProcessNew"/>
    <dgm:cxn modelId="{8E595B9C-A6E6-3E4D-B31E-A35FEB9653D2}" type="presOf" srcId="{636F2C00-2507-4394-8DA8-DC16673A34A5}" destId="{B8CA610D-7C73-BD4A-9D84-41C71F02F600}" srcOrd="0" destOrd="0" presId="urn:microsoft.com/office/officeart/2016/7/layout/RepeatingBendingProcessNew"/>
    <dgm:cxn modelId="{3FE51DB1-AD24-4C9A-B64B-3A239C63E05A}" srcId="{3256231B-336E-457C-8B0C-490E06963AF7}" destId="{636F2C00-2507-4394-8DA8-DC16673A34A5}" srcOrd="4" destOrd="0" parTransId="{F8D9C3FC-7596-4B08-959F-967F75A145F0}" sibTransId="{4ABCE2A6-162A-4872-B506-D556A04B13B7}"/>
    <dgm:cxn modelId="{2F3AECB2-DA3D-3C4C-9438-50314FE66053}" type="presOf" srcId="{62FD662E-1471-43A5-B5D2-64AF03903ED5}" destId="{D16C1B89-3B60-9746-9CA4-12E9E72F827A}" srcOrd="1" destOrd="0" presId="urn:microsoft.com/office/officeart/2016/7/layout/RepeatingBendingProcessNew"/>
    <dgm:cxn modelId="{4F0A1BBB-1C68-7142-89D2-037AFA4B1454}" type="presOf" srcId="{A0B06523-DBB6-4935-A9D4-7CA1D4B2F914}" destId="{F8C99268-3E41-CE43-93C5-266B9CEB374C}" srcOrd="0" destOrd="0" presId="urn:microsoft.com/office/officeart/2016/7/layout/RepeatingBendingProcessNew"/>
    <dgm:cxn modelId="{349703BE-AC4E-40FC-B814-6115E3344B59}" srcId="{3256231B-336E-457C-8B0C-490E06963AF7}" destId="{DD638F05-B641-4D59-9E63-964DE96AEA67}" srcOrd="5" destOrd="0" parTransId="{DCFAC64F-4719-46AA-A01B-B465CBF45A04}" sibTransId="{3365D8D4-4D5B-40FA-A268-15FBDEFAF823}"/>
    <dgm:cxn modelId="{55E461C5-B767-1A4B-BE02-D6677E5C1CA2}" type="presOf" srcId="{3365D8D4-4D5B-40FA-A268-15FBDEFAF823}" destId="{EB929484-E331-044B-9749-B3D53E6C3494}" srcOrd="0" destOrd="0" presId="urn:microsoft.com/office/officeart/2016/7/layout/RepeatingBendingProcessNew"/>
    <dgm:cxn modelId="{28EA26CE-8C75-46D8-9C63-63DF664900D1}" srcId="{3256231B-336E-457C-8B0C-490E06963AF7}" destId="{76B60066-5D48-4446-AF71-4CC003CC034C}" srcOrd="1" destOrd="0" parTransId="{1A34449A-14CC-4FD7-B274-1D1E0E08844B}" sibTransId="{E2C3A6CA-FF53-44BC-AB7C-3736CEF23EC2}"/>
    <dgm:cxn modelId="{F1C7C5DC-D097-6D40-AFDF-90F1BEC72129}" type="presOf" srcId="{A0B06523-DBB6-4935-A9D4-7CA1D4B2F914}" destId="{A3A47E0A-B62E-A742-BF8A-119BAB1EA2D4}" srcOrd="1" destOrd="0" presId="urn:microsoft.com/office/officeart/2016/7/layout/RepeatingBendingProcessNew"/>
    <dgm:cxn modelId="{700C37DE-D4FE-5646-B2D5-086408104C16}" type="presOf" srcId="{62FD662E-1471-43A5-B5D2-64AF03903ED5}" destId="{BE63A3C3-F930-9444-9BAA-D3D08DB55AAC}" srcOrd="0" destOrd="0" presId="urn:microsoft.com/office/officeart/2016/7/layout/RepeatingBendingProcessNew"/>
    <dgm:cxn modelId="{DD237BE2-2705-124C-95C8-60FB9DEF8E94}" type="presOf" srcId="{D9941316-6DB1-40E8-9E54-1D62272F8BAB}" destId="{545EF833-030E-1A44-8A9B-0DE4F81FD42B}" srcOrd="0" destOrd="0" presId="urn:microsoft.com/office/officeart/2016/7/layout/RepeatingBendingProcessNew"/>
    <dgm:cxn modelId="{742979FC-FE1A-4395-9B59-65CD91D585D7}" srcId="{3256231B-336E-457C-8B0C-490E06963AF7}" destId="{4D3711B0-7343-4E2F-9FAC-69DF30E6FFF9}" srcOrd="3" destOrd="0" parTransId="{BB11DAA2-8C5F-441E-9E88-23FB4E512975}" sibTransId="{62FD662E-1471-43A5-B5D2-64AF03903ED5}"/>
    <dgm:cxn modelId="{2A797F1D-C8E6-BF4C-902D-CCEF36DC89F5}" type="presParOf" srcId="{5F4EA074-F120-4D40-BA60-17062F8F8A7F}" destId="{545EF833-030E-1A44-8A9B-0DE4F81FD42B}" srcOrd="0" destOrd="0" presId="urn:microsoft.com/office/officeart/2016/7/layout/RepeatingBendingProcessNew"/>
    <dgm:cxn modelId="{43E8D331-5D48-1549-ADBA-1091270A9F7E}" type="presParOf" srcId="{5F4EA074-F120-4D40-BA60-17062F8F8A7F}" destId="{E12E8F43-A221-284D-8C0F-075BA45428A5}" srcOrd="1" destOrd="0" presId="urn:microsoft.com/office/officeart/2016/7/layout/RepeatingBendingProcessNew"/>
    <dgm:cxn modelId="{3E99A6A0-E17D-5F44-AF1F-F3184FA5EAC3}" type="presParOf" srcId="{E12E8F43-A221-284D-8C0F-075BA45428A5}" destId="{CB1DCB8D-B8B7-AE4E-B1AF-EA6997055D99}" srcOrd="0" destOrd="0" presId="urn:microsoft.com/office/officeart/2016/7/layout/RepeatingBendingProcessNew"/>
    <dgm:cxn modelId="{9112C6E4-33C6-3442-A1D5-CA651563C83F}" type="presParOf" srcId="{5F4EA074-F120-4D40-BA60-17062F8F8A7F}" destId="{BA5258C7-8F25-D548-A335-FD11937D72D7}" srcOrd="2" destOrd="0" presId="urn:microsoft.com/office/officeart/2016/7/layout/RepeatingBendingProcessNew"/>
    <dgm:cxn modelId="{1E013681-A2E8-454B-8F15-73F6BE53B564}" type="presParOf" srcId="{5F4EA074-F120-4D40-BA60-17062F8F8A7F}" destId="{CE189B4C-72EB-6A46-A61A-ECD4C99EF7C3}" srcOrd="3" destOrd="0" presId="urn:microsoft.com/office/officeart/2016/7/layout/RepeatingBendingProcessNew"/>
    <dgm:cxn modelId="{A73CA25D-0817-AA4B-B30F-9A51B2C2A82B}" type="presParOf" srcId="{CE189B4C-72EB-6A46-A61A-ECD4C99EF7C3}" destId="{95B7EA36-67B8-924C-AE23-2EDB7196C35D}" srcOrd="0" destOrd="0" presId="urn:microsoft.com/office/officeart/2016/7/layout/RepeatingBendingProcessNew"/>
    <dgm:cxn modelId="{766BFEDD-5C2D-F549-87BB-79AC20AA1ACB}" type="presParOf" srcId="{5F4EA074-F120-4D40-BA60-17062F8F8A7F}" destId="{44DEB775-A833-104F-A26E-EAF423BD3B0F}" srcOrd="4" destOrd="0" presId="urn:microsoft.com/office/officeart/2016/7/layout/RepeatingBendingProcessNew"/>
    <dgm:cxn modelId="{34B6FC59-364B-F340-B322-9D95ADBCA787}" type="presParOf" srcId="{5F4EA074-F120-4D40-BA60-17062F8F8A7F}" destId="{F8C99268-3E41-CE43-93C5-266B9CEB374C}" srcOrd="5" destOrd="0" presId="urn:microsoft.com/office/officeart/2016/7/layout/RepeatingBendingProcessNew"/>
    <dgm:cxn modelId="{9FFD5410-C701-3346-8CC2-FB3A3E40584A}" type="presParOf" srcId="{F8C99268-3E41-CE43-93C5-266B9CEB374C}" destId="{A3A47E0A-B62E-A742-BF8A-119BAB1EA2D4}" srcOrd="0" destOrd="0" presId="urn:microsoft.com/office/officeart/2016/7/layout/RepeatingBendingProcessNew"/>
    <dgm:cxn modelId="{6382B5E1-F365-174A-B26B-6099934F7955}" type="presParOf" srcId="{5F4EA074-F120-4D40-BA60-17062F8F8A7F}" destId="{A4ED0C31-6530-6D46-88E1-B355B08C8206}" srcOrd="6" destOrd="0" presId="urn:microsoft.com/office/officeart/2016/7/layout/RepeatingBendingProcessNew"/>
    <dgm:cxn modelId="{75B9D870-7EB8-9249-ABC0-9D7B08814FE2}" type="presParOf" srcId="{5F4EA074-F120-4D40-BA60-17062F8F8A7F}" destId="{BE63A3C3-F930-9444-9BAA-D3D08DB55AAC}" srcOrd="7" destOrd="0" presId="urn:microsoft.com/office/officeart/2016/7/layout/RepeatingBendingProcessNew"/>
    <dgm:cxn modelId="{B597440F-527D-844D-A2F3-5F07201CE03B}" type="presParOf" srcId="{BE63A3C3-F930-9444-9BAA-D3D08DB55AAC}" destId="{D16C1B89-3B60-9746-9CA4-12E9E72F827A}" srcOrd="0" destOrd="0" presId="urn:microsoft.com/office/officeart/2016/7/layout/RepeatingBendingProcessNew"/>
    <dgm:cxn modelId="{FDC9FC93-63CA-B640-B826-5DF30038F1A6}" type="presParOf" srcId="{5F4EA074-F120-4D40-BA60-17062F8F8A7F}" destId="{B8CA610D-7C73-BD4A-9D84-41C71F02F600}" srcOrd="8" destOrd="0" presId="urn:microsoft.com/office/officeart/2016/7/layout/RepeatingBendingProcessNew"/>
    <dgm:cxn modelId="{0E887C29-D91B-D04F-BD5B-DB08EA43FE77}" type="presParOf" srcId="{5F4EA074-F120-4D40-BA60-17062F8F8A7F}" destId="{27940167-13BB-3B42-92E5-B499366DDC93}" srcOrd="9" destOrd="0" presId="urn:microsoft.com/office/officeart/2016/7/layout/RepeatingBendingProcessNew"/>
    <dgm:cxn modelId="{BBE38153-D124-2D40-9DAA-9EAC0795D4A2}" type="presParOf" srcId="{27940167-13BB-3B42-92E5-B499366DDC93}" destId="{C03CF937-D124-6A42-8E84-49F1663DAEE7}" srcOrd="0" destOrd="0" presId="urn:microsoft.com/office/officeart/2016/7/layout/RepeatingBendingProcessNew"/>
    <dgm:cxn modelId="{AF045D41-EFA7-0644-89B0-97DB434F5E7A}" type="presParOf" srcId="{5F4EA074-F120-4D40-BA60-17062F8F8A7F}" destId="{23511A11-03E1-2E4B-966E-2A70E17BBC3C}" srcOrd="10" destOrd="0" presId="urn:microsoft.com/office/officeart/2016/7/layout/RepeatingBendingProcessNew"/>
    <dgm:cxn modelId="{1484A4CD-6DDA-C142-B355-B6F215A475D7}" type="presParOf" srcId="{5F4EA074-F120-4D40-BA60-17062F8F8A7F}" destId="{EB929484-E331-044B-9749-B3D53E6C3494}" srcOrd="11" destOrd="0" presId="urn:microsoft.com/office/officeart/2016/7/layout/RepeatingBendingProcessNew"/>
    <dgm:cxn modelId="{A382B5E1-C37B-CD4B-ACEA-7625AA67505A}" type="presParOf" srcId="{EB929484-E331-044B-9749-B3D53E6C3494}" destId="{1999678A-2262-6842-950A-52039EEF1148}" srcOrd="0" destOrd="0" presId="urn:microsoft.com/office/officeart/2016/7/layout/RepeatingBendingProcessNew"/>
    <dgm:cxn modelId="{FB7B484B-C15C-8D48-98D2-8640EB5A3D94}" type="presParOf" srcId="{5F4EA074-F120-4D40-BA60-17062F8F8A7F}" destId="{A20A6404-3E70-FF45-B227-A74CB2D6A95A}"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4B5EEC-64A2-45E0-AF64-5AE443F2E60C}"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EFCCF739-D7C4-460B-83EF-E9499D4CDBA2}">
      <dgm:prSet/>
      <dgm:spPr/>
      <dgm:t>
        <a:bodyPr/>
        <a:lstStyle/>
        <a:p>
          <a:r>
            <a:rPr lang="it-IT"/>
            <a:t>Lo sfruttamento culturale si manifesta quando uno spazio di attività viene colonizzato da dimensioni emotive, estetiche, corporee o sessuali che, oltre a maltrattare i corpi di chi lavora, influiscono negativamente sui compiti che gli vengono assegnati. Tuttavia, queste condizioni vanno a vantaggio dei clienti, degli esperti o dei datori di lavoro - o di tutti - che, per ragioni discutibili, impongono queste attività e le difendono come se chi le mette in discussione fosse un pazzo. </a:t>
          </a:r>
          <a:endParaRPr lang="en-US"/>
        </a:p>
      </dgm:t>
    </dgm:pt>
    <dgm:pt modelId="{0AA517AA-B27A-4882-8BD6-E79350954D0F}" type="parTrans" cxnId="{DA608779-1925-4621-9817-F451E98379AA}">
      <dgm:prSet/>
      <dgm:spPr/>
      <dgm:t>
        <a:bodyPr/>
        <a:lstStyle/>
        <a:p>
          <a:endParaRPr lang="en-US"/>
        </a:p>
      </dgm:t>
    </dgm:pt>
    <dgm:pt modelId="{60CC90BE-B221-4F2D-973D-D9EAE8C1E991}" type="sibTrans" cxnId="{DA608779-1925-4621-9817-F451E98379AA}">
      <dgm:prSet/>
      <dgm:spPr/>
      <dgm:t>
        <a:bodyPr/>
        <a:lstStyle/>
        <a:p>
          <a:endParaRPr lang="en-US"/>
        </a:p>
      </dgm:t>
    </dgm:pt>
    <dgm:pt modelId="{7B608A3D-C8A8-4D13-BA70-68060A89CE32}">
      <dgm:prSet/>
      <dgm:spPr/>
      <dgm:t>
        <a:bodyPr/>
        <a:lstStyle/>
        <a:p>
          <a:r>
            <a:rPr lang="it-IT"/>
            <a:t>E come facciamo a sapere che queste condizioni peggiorano il lavoro? Perché il lavoro potrebbe essere svolto senza queste imposizioni, ottenendo risultati migliori in termini di salute, integrità morale e contenuto dell'attività. Tuttavia, ciò sconvolgerebbe coloro che pretendono un tipo di lavoro intellettuale, estetico, emotivo, corporeo o sessuale, che è alla base del loro privilegio.</a:t>
          </a:r>
          <a:endParaRPr lang="en-US"/>
        </a:p>
      </dgm:t>
    </dgm:pt>
    <dgm:pt modelId="{D60E3BEC-1475-43B7-9FFC-6731CF18E875}" type="parTrans" cxnId="{8A059E5E-F869-4D6C-8B5C-4ED0F7F8231C}">
      <dgm:prSet/>
      <dgm:spPr/>
      <dgm:t>
        <a:bodyPr/>
        <a:lstStyle/>
        <a:p>
          <a:endParaRPr lang="en-US"/>
        </a:p>
      </dgm:t>
    </dgm:pt>
    <dgm:pt modelId="{C25B224F-8CC1-4693-AA15-07184FC690C6}" type="sibTrans" cxnId="{8A059E5E-F869-4D6C-8B5C-4ED0F7F8231C}">
      <dgm:prSet/>
      <dgm:spPr/>
      <dgm:t>
        <a:bodyPr/>
        <a:lstStyle/>
        <a:p>
          <a:endParaRPr lang="en-US"/>
        </a:p>
      </dgm:t>
    </dgm:pt>
    <dgm:pt modelId="{4D409ABB-3B1A-1345-884D-C94092AFFD5D}" type="pres">
      <dgm:prSet presAssocID="{274B5EEC-64A2-45E0-AF64-5AE443F2E60C}" presName="Name0" presStyleCnt="0">
        <dgm:presLayoutVars>
          <dgm:dir/>
          <dgm:resizeHandles val="exact"/>
        </dgm:presLayoutVars>
      </dgm:prSet>
      <dgm:spPr/>
    </dgm:pt>
    <dgm:pt modelId="{794F6ECF-32C6-4748-83EC-0FF0602B33EE}" type="pres">
      <dgm:prSet presAssocID="{EFCCF739-D7C4-460B-83EF-E9499D4CDBA2}" presName="node" presStyleLbl="node1" presStyleIdx="0" presStyleCnt="2">
        <dgm:presLayoutVars>
          <dgm:bulletEnabled val="1"/>
        </dgm:presLayoutVars>
      </dgm:prSet>
      <dgm:spPr/>
    </dgm:pt>
    <dgm:pt modelId="{F222A5BE-F885-0548-B513-F043C7A2D3F7}" type="pres">
      <dgm:prSet presAssocID="{60CC90BE-B221-4F2D-973D-D9EAE8C1E991}" presName="sibTrans" presStyleLbl="sibTrans2D1" presStyleIdx="0" presStyleCnt="1"/>
      <dgm:spPr/>
    </dgm:pt>
    <dgm:pt modelId="{68EE62D4-DC7E-5A48-8432-2871C639EE32}" type="pres">
      <dgm:prSet presAssocID="{60CC90BE-B221-4F2D-973D-D9EAE8C1E991}" presName="connectorText" presStyleLbl="sibTrans2D1" presStyleIdx="0" presStyleCnt="1"/>
      <dgm:spPr/>
    </dgm:pt>
    <dgm:pt modelId="{897E3ECA-4701-5448-A69D-8E0181CA5F42}" type="pres">
      <dgm:prSet presAssocID="{7B608A3D-C8A8-4D13-BA70-68060A89CE32}" presName="node" presStyleLbl="node1" presStyleIdx="1" presStyleCnt="2">
        <dgm:presLayoutVars>
          <dgm:bulletEnabled val="1"/>
        </dgm:presLayoutVars>
      </dgm:prSet>
      <dgm:spPr/>
    </dgm:pt>
  </dgm:ptLst>
  <dgm:cxnLst>
    <dgm:cxn modelId="{C6427B02-05B6-BE4E-B7FA-86A66E152DEC}" type="presOf" srcId="{EFCCF739-D7C4-460B-83EF-E9499D4CDBA2}" destId="{794F6ECF-32C6-4748-83EC-0FF0602B33EE}" srcOrd="0" destOrd="0" presId="urn:microsoft.com/office/officeart/2005/8/layout/process1"/>
    <dgm:cxn modelId="{8A059E5E-F869-4D6C-8B5C-4ED0F7F8231C}" srcId="{274B5EEC-64A2-45E0-AF64-5AE443F2E60C}" destId="{7B608A3D-C8A8-4D13-BA70-68060A89CE32}" srcOrd="1" destOrd="0" parTransId="{D60E3BEC-1475-43B7-9FFC-6731CF18E875}" sibTransId="{C25B224F-8CC1-4693-AA15-07184FC690C6}"/>
    <dgm:cxn modelId="{6853C36E-8263-F143-92D5-E370275D0E55}" type="presOf" srcId="{60CC90BE-B221-4F2D-973D-D9EAE8C1E991}" destId="{68EE62D4-DC7E-5A48-8432-2871C639EE32}" srcOrd="1" destOrd="0" presId="urn:microsoft.com/office/officeart/2005/8/layout/process1"/>
    <dgm:cxn modelId="{3011B275-4986-4241-9CAE-69472A55A872}" type="presOf" srcId="{274B5EEC-64A2-45E0-AF64-5AE443F2E60C}" destId="{4D409ABB-3B1A-1345-884D-C94092AFFD5D}" srcOrd="0" destOrd="0" presId="urn:microsoft.com/office/officeart/2005/8/layout/process1"/>
    <dgm:cxn modelId="{DA608779-1925-4621-9817-F451E98379AA}" srcId="{274B5EEC-64A2-45E0-AF64-5AE443F2E60C}" destId="{EFCCF739-D7C4-460B-83EF-E9499D4CDBA2}" srcOrd="0" destOrd="0" parTransId="{0AA517AA-B27A-4882-8BD6-E79350954D0F}" sibTransId="{60CC90BE-B221-4F2D-973D-D9EAE8C1E991}"/>
    <dgm:cxn modelId="{E23444AA-91AB-7645-808F-9B833670D70D}" type="presOf" srcId="{7B608A3D-C8A8-4D13-BA70-68060A89CE32}" destId="{897E3ECA-4701-5448-A69D-8E0181CA5F42}" srcOrd="0" destOrd="0" presId="urn:microsoft.com/office/officeart/2005/8/layout/process1"/>
    <dgm:cxn modelId="{21CB0EFE-5EA6-E841-86E9-6B1F08E7D553}" type="presOf" srcId="{60CC90BE-B221-4F2D-973D-D9EAE8C1E991}" destId="{F222A5BE-F885-0548-B513-F043C7A2D3F7}" srcOrd="0" destOrd="0" presId="urn:microsoft.com/office/officeart/2005/8/layout/process1"/>
    <dgm:cxn modelId="{5CD4B55A-506B-1745-BD3B-E25658261B2D}" type="presParOf" srcId="{4D409ABB-3B1A-1345-884D-C94092AFFD5D}" destId="{794F6ECF-32C6-4748-83EC-0FF0602B33EE}" srcOrd="0" destOrd="0" presId="urn:microsoft.com/office/officeart/2005/8/layout/process1"/>
    <dgm:cxn modelId="{368B74B6-365D-814B-BF58-E974B60658B3}" type="presParOf" srcId="{4D409ABB-3B1A-1345-884D-C94092AFFD5D}" destId="{F222A5BE-F885-0548-B513-F043C7A2D3F7}" srcOrd="1" destOrd="0" presId="urn:microsoft.com/office/officeart/2005/8/layout/process1"/>
    <dgm:cxn modelId="{00F9EC86-0324-074B-AE77-5F138BE68EB7}" type="presParOf" srcId="{F222A5BE-F885-0548-B513-F043C7A2D3F7}" destId="{68EE62D4-DC7E-5A48-8432-2871C639EE32}" srcOrd="0" destOrd="0" presId="urn:microsoft.com/office/officeart/2005/8/layout/process1"/>
    <dgm:cxn modelId="{2EE39E54-98BF-F842-90D2-F1B911C16B61}" type="presParOf" srcId="{4D409ABB-3B1A-1345-884D-C94092AFFD5D}" destId="{897E3ECA-4701-5448-A69D-8E0181CA5F4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17B1B8-E8CD-450C-96B9-94B49D0B6C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00AE859-BCE6-4803-9F27-F448F8E69C17}">
      <dgm:prSet/>
      <dgm:spPr/>
      <dgm:t>
        <a:bodyPr/>
        <a:lstStyle/>
        <a:p>
          <a:r>
            <a:rPr lang="it-IT"/>
            <a:t>Così, l'ideologia è un atto incorporato nelle pratiche, pratiche, a loro volta, regolate da rituali che sono inscritti nell'esistenza materiale di un apparato ideologico (Althusser, 2016: 224). Riassumendo quanto sopra e introducendo alcune precisazioni abbiamo che</a:t>
          </a:r>
          <a:endParaRPr lang="en-US"/>
        </a:p>
      </dgm:t>
    </dgm:pt>
    <dgm:pt modelId="{ABAACD7D-3683-4EE2-8379-E2545BE7518B}" type="parTrans" cxnId="{999BF60C-A01D-4789-A87B-B5726F8B3396}">
      <dgm:prSet/>
      <dgm:spPr/>
      <dgm:t>
        <a:bodyPr/>
        <a:lstStyle/>
        <a:p>
          <a:endParaRPr lang="en-US"/>
        </a:p>
      </dgm:t>
    </dgm:pt>
    <dgm:pt modelId="{4910CD84-4E41-46A3-BECD-3D9086CE2C62}" type="sibTrans" cxnId="{999BF60C-A01D-4789-A87B-B5726F8B3396}">
      <dgm:prSet/>
      <dgm:spPr/>
      <dgm:t>
        <a:bodyPr/>
        <a:lstStyle/>
        <a:p>
          <a:endParaRPr lang="en-US"/>
        </a:p>
      </dgm:t>
    </dgm:pt>
    <dgm:pt modelId="{ED8AFF37-3564-48A9-B797-6F59B1176004}">
      <dgm:prSet/>
      <dgm:spPr/>
      <dgm:t>
        <a:bodyPr/>
        <a:lstStyle/>
        <a:p>
          <a:r>
            <a:rPr lang="it-IT" dirty="0"/>
            <a:t>L'individuo ricorre a pratiche che domina: si pensi alle conoscenze acquisite per eseguire con precisione movimenti sincopati in palestra, alla quantità di proteine e carboidrati pesanti millimetricamente dosati come contrappunto all'esercizio fisico, al tipo di abbigliamento da scegliere per mettere in risalto una determinata parte della muscolatura, eccetera; ma che dominano anche lui: pensiamo ora a come una dieta può ordinare la vita quotidiana di un individuo fino a gerarchizzare il suo tempo.</a:t>
          </a:r>
          <a:endParaRPr lang="en-US" dirty="0"/>
        </a:p>
      </dgm:t>
    </dgm:pt>
    <dgm:pt modelId="{62EFBE7B-79C9-4187-8522-2234AFD7707F}" type="parTrans" cxnId="{4D991D2A-B403-4972-8B44-301C9833D136}">
      <dgm:prSet/>
      <dgm:spPr/>
      <dgm:t>
        <a:bodyPr/>
        <a:lstStyle/>
        <a:p>
          <a:endParaRPr lang="en-US"/>
        </a:p>
      </dgm:t>
    </dgm:pt>
    <dgm:pt modelId="{D35D197E-F309-4FF3-92E5-903F2C67ACE9}" type="sibTrans" cxnId="{4D991D2A-B403-4972-8B44-301C9833D136}">
      <dgm:prSet/>
      <dgm:spPr/>
      <dgm:t>
        <a:bodyPr/>
        <a:lstStyle/>
        <a:p>
          <a:endParaRPr lang="en-US"/>
        </a:p>
      </dgm:t>
    </dgm:pt>
    <dgm:pt modelId="{7FCA0178-46E5-4182-8B08-22E9B7ED64CD}">
      <dgm:prSet/>
      <dgm:spPr/>
      <dgm:t>
        <a:bodyPr/>
        <a:lstStyle/>
        <a:p>
          <a:r>
            <a:rPr lang="it-IT" dirty="0"/>
            <a:t>L'individuo si consacra a una norma come specchio da cui giudica la realtà, valuta i corpi come più o meno corretti in base al loro adattamento alla norma. Il camerino diventa uno spazio che cessa di essere un luogo per cambiarsi d'abito e assume un rituale specifico. Potremmo quasi dire che funziona come un apparato ideologico in cui l'esibizione dell'intimità è un giudizio pubblico che codifica il riconoscimento delle morfologie corporee normative e la sanzione dei corpi devianti. </a:t>
          </a:r>
          <a:endParaRPr lang="en-US" dirty="0"/>
        </a:p>
      </dgm:t>
    </dgm:pt>
    <dgm:pt modelId="{7B8C4281-142E-4B64-8CDD-053A18C8F81A}" type="parTrans" cxnId="{6FBC44A8-EF20-4F32-A7BB-8471FA7CDECC}">
      <dgm:prSet/>
      <dgm:spPr/>
      <dgm:t>
        <a:bodyPr/>
        <a:lstStyle/>
        <a:p>
          <a:endParaRPr lang="en-US"/>
        </a:p>
      </dgm:t>
    </dgm:pt>
    <dgm:pt modelId="{45ACFC31-14BB-45C7-8D6E-5E653C7C95E9}" type="sibTrans" cxnId="{6FBC44A8-EF20-4F32-A7BB-8471FA7CDECC}">
      <dgm:prSet/>
      <dgm:spPr/>
      <dgm:t>
        <a:bodyPr/>
        <a:lstStyle/>
        <a:p>
          <a:endParaRPr lang="en-US"/>
        </a:p>
      </dgm:t>
    </dgm:pt>
    <dgm:pt modelId="{293E3B36-AF47-4305-9706-0A5F4503501F}">
      <dgm:prSet/>
      <dgm:spPr/>
      <dgm:t>
        <a:bodyPr/>
        <a:lstStyle/>
        <a:p>
          <a:r>
            <a:rPr lang="it-IT"/>
            <a:t>Infine, c'è la garanzia, o meglio la promessa, che comportandosi secondo la norma, l'individuo sarà ricompensato. L'interpellanza funziona perché le persone credono che sia tecnicamente possibile. Tuttavia, possono verificarsi anche possibilità morbose: il soggetto non raggiunge il corpo desiderato perché semplicemente si scopre che non è modellabile come l'argilla o perché il suo mantenimento è incompatibile con lo sfruttamento economico. Pensiamo a giornate lavorative molto lunghe, a sforzi fisici elevati senza quasi riposare, senza mangiare o con cibo a orari precisi e troppo frugale...</a:t>
          </a:r>
          <a:endParaRPr lang="en-US"/>
        </a:p>
      </dgm:t>
    </dgm:pt>
    <dgm:pt modelId="{F2A48A3D-1AFB-4CCA-B50F-E0A6E3249A71}" type="parTrans" cxnId="{A59CB21B-76C8-4EC5-8BDE-50942F365872}">
      <dgm:prSet/>
      <dgm:spPr/>
      <dgm:t>
        <a:bodyPr/>
        <a:lstStyle/>
        <a:p>
          <a:endParaRPr lang="en-US"/>
        </a:p>
      </dgm:t>
    </dgm:pt>
    <dgm:pt modelId="{80A152C8-6134-4F1F-A26E-BFD334B4C99A}" type="sibTrans" cxnId="{A59CB21B-76C8-4EC5-8BDE-50942F365872}">
      <dgm:prSet/>
      <dgm:spPr/>
      <dgm:t>
        <a:bodyPr/>
        <a:lstStyle/>
        <a:p>
          <a:endParaRPr lang="en-US"/>
        </a:p>
      </dgm:t>
    </dgm:pt>
    <dgm:pt modelId="{EDF7CA64-5A88-F547-920E-224885995EC0}" type="pres">
      <dgm:prSet presAssocID="{9717B1B8-E8CD-450C-96B9-94B49D0B6CB1}" presName="linear" presStyleCnt="0">
        <dgm:presLayoutVars>
          <dgm:animLvl val="lvl"/>
          <dgm:resizeHandles val="exact"/>
        </dgm:presLayoutVars>
      </dgm:prSet>
      <dgm:spPr/>
    </dgm:pt>
    <dgm:pt modelId="{E546228C-119A-6144-AD2A-BF7F8B807B8A}" type="pres">
      <dgm:prSet presAssocID="{000AE859-BCE6-4803-9F27-F448F8E69C17}" presName="parentText" presStyleLbl="node1" presStyleIdx="0" presStyleCnt="1">
        <dgm:presLayoutVars>
          <dgm:chMax val="0"/>
          <dgm:bulletEnabled val="1"/>
        </dgm:presLayoutVars>
      </dgm:prSet>
      <dgm:spPr/>
    </dgm:pt>
    <dgm:pt modelId="{7EC751EA-E551-7240-9F3D-B94128A34A44}" type="pres">
      <dgm:prSet presAssocID="{000AE859-BCE6-4803-9F27-F448F8E69C17}" presName="childText" presStyleLbl="revTx" presStyleIdx="0" presStyleCnt="1">
        <dgm:presLayoutVars>
          <dgm:bulletEnabled val="1"/>
        </dgm:presLayoutVars>
      </dgm:prSet>
      <dgm:spPr/>
    </dgm:pt>
  </dgm:ptLst>
  <dgm:cxnLst>
    <dgm:cxn modelId="{999BF60C-A01D-4789-A87B-B5726F8B3396}" srcId="{9717B1B8-E8CD-450C-96B9-94B49D0B6CB1}" destId="{000AE859-BCE6-4803-9F27-F448F8E69C17}" srcOrd="0" destOrd="0" parTransId="{ABAACD7D-3683-4EE2-8379-E2545BE7518B}" sibTransId="{4910CD84-4E41-46A3-BECD-3D9086CE2C62}"/>
    <dgm:cxn modelId="{A59CB21B-76C8-4EC5-8BDE-50942F365872}" srcId="{000AE859-BCE6-4803-9F27-F448F8E69C17}" destId="{293E3B36-AF47-4305-9706-0A5F4503501F}" srcOrd="2" destOrd="0" parTransId="{F2A48A3D-1AFB-4CCA-B50F-E0A6E3249A71}" sibTransId="{80A152C8-6134-4F1F-A26E-BFD334B4C99A}"/>
    <dgm:cxn modelId="{4D991D2A-B403-4972-8B44-301C9833D136}" srcId="{000AE859-BCE6-4803-9F27-F448F8E69C17}" destId="{ED8AFF37-3564-48A9-B797-6F59B1176004}" srcOrd="0" destOrd="0" parTransId="{62EFBE7B-79C9-4187-8522-2234AFD7707F}" sibTransId="{D35D197E-F309-4FF3-92E5-903F2C67ACE9}"/>
    <dgm:cxn modelId="{85B30033-D4DC-164C-A9D5-5E7B986F5E6A}" type="presOf" srcId="{ED8AFF37-3564-48A9-B797-6F59B1176004}" destId="{7EC751EA-E551-7240-9F3D-B94128A34A44}" srcOrd="0" destOrd="0" presId="urn:microsoft.com/office/officeart/2005/8/layout/vList2"/>
    <dgm:cxn modelId="{048D2871-BD4B-D841-BCEF-5337A37404DD}" type="presOf" srcId="{9717B1B8-E8CD-450C-96B9-94B49D0B6CB1}" destId="{EDF7CA64-5A88-F547-920E-224885995EC0}" srcOrd="0" destOrd="0" presId="urn:microsoft.com/office/officeart/2005/8/layout/vList2"/>
    <dgm:cxn modelId="{47417C7C-355E-B549-980A-7CE12BF6A3FB}" type="presOf" srcId="{000AE859-BCE6-4803-9F27-F448F8E69C17}" destId="{E546228C-119A-6144-AD2A-BF7F8B807B8A}" srcOrd="0" destOrd="0" presId="urn:microsoft.com/office/officeart/2005/8/layout/vList2"/>
    <dgm:cxn modelId="{EE62D59E-EDF5-6A42-AF56-750ABBBA9C14}" type="presOf" srcId="{7FCA0178-46E5-4182-8B08-22E9B7ED64CD}" destId="{7EC751EA-E551-7240-9F3D-B94128A34A44}" srcOrd="0" destOrd="1" presId="urn:microsoft.com/office/officeart/2005/8/layout/vList2"/>
    <dgm:cxn modelId="{6FBC44A8-EF20-4F32-A7BB-8471FA7CDECC}" srcId="{000AE859-BCE6-4803-9F27-F448F8E69C17}" destId="{7FCA0178-46E5-4182-8B08-22E9B7ED64CD}" srcOrd="1" destOrd="0" parTransId="{7B8C4281-142E-4B64-8CDD-053A18C8F81A}" sibTransId="{45ACFC31-14BB-45C7-8D6E-5E653C7C95E9}"/>
    <dgm:cxn modelId="{8878D9F3-98C1-4346-B773-E018A56A0A4A}" type="presOf" srcId="{293E3B36-AF47-4305-9706-0A5F4503501F}" destId="{7EC751EA-E551-7240-9F3D-B94128A34A44}" srcOrd="0" destOrd="2" presId="urn:microsoft.com/office/officeart/2005/8/layout/vList2"/>
    <dgm:cxn modelId="{C442CD4F-978F-B943-8B7C-3C094B4C99B0}" type="presParOf" srcId="{EDF7CA64-5A88-F547-920E-224885995EC0}" destId="{E546228C-119A-6144-AD2A-BF7F8B807B8A}" srcOrd="0" destOrd="0" presId="urn:microsoft.com/office/officeart/2005/8/layout/vList2"/>
    <dgm:cxn modelId="{7E109CB9-314E-6D41-8215-A48BE261C34C}" type="presParOf" srcId="{EDF7CA64-5A88-F547-920E-224885995EC0}" destId="{7EC751EA-E551-7240-9F3D-B94128A34A4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2E8F43-A221-284D-8C0F-075BA45428A5}">
      <dsp:nvSpPr>
        <dsp:cNvPr id="0" name=""/>
        <dsp:cNvSpPr/>
      </dsp:nvSpPr>
      <dsp:spPr>
        <a:xfrm>
          <a:off x="1757486" y="993356"/>
          <a:ext cx="373658" cy="91440"/>
        </a:xfrm>
        <a:custGeom>
          <a:avLst/>
          <a:gdLst/>
          <a:ahLst/>
          <a:cxnLst/>
          <a:rect l="0" t="0" r="0" b="0"/>
          <a:pathLst>
            <a:path>
              <a:moveTo>
                <a:pt x="0" y="45720"/>
              </a:moveTo>
              <a:lnTo>
                <a:pt x="373658" y="45720"/>
              </a:lnTo>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34209" y="1037054"/>
        <a:ext cx="20212" cy="4042"/>
      </dsp:txXfrm>
    </dsp:sp>
    <dsp:sp modelId="{545EF833-030E-1A44-8A9B-0DE4F81FD42B}">
      <dsp:nvSpPr>
        <dsp:cNvPr id="0" name=""/>
        <dsp:cNvSpPr/>
      </dsp:nvSpPr>
      <dsp:spPr>
        <a:xfrm>
          <a:off x="1640" y="511782"/>
          <a:ext cx="1757645" cy="1054587"/>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Va ricordato che un lavoro implica un lavoro:</a:t>
          </a:r>
          <a:endParaRPr lang="en-US" sz="1500" kern="1200" dirty="0"/>
        </a:p>
      </dsp:txBody>
      <dsp:txXfrm>
        <a:off x="1640" y="511782"/>
        <a:ext cx="1757645" cy="1054587"/>
      </dsp:txXfrm>
    </dsp:sp>
    <dsp:sp modelId="{CE189B4C-72EB-6A46-A61A-ECD4C99EF7C3}">
      <dsp:nvSpPr>
        <dsp:cNvPr id="0" name=""/>
        <dsp:cNvSpPr/>
      </dsp:nvSpPr>
      <dsp:spPr>
        <a:xfrm>
          <a:off x="3919390" y="993356"/>
          <a:ext cx="373658" cy="91440"/>
        </a:xfrm>
        <a:custGeom>
          <a:avLst/>
          <a:gdLst/>
          <a:ahLst/>
          <a:cxnLst/>
          <a:rect l="0" t="0" r="0" b="0"/>
          <a:pathLst>
            <a:path>
              <a:moveTo>
                <a:pt x="0" y="45720"/>
              </a:moveTo>
              <a:lnTo>
                <a:pt x="373658" y="45720"/>
              </a:lnTo>
            </a:path>
          </a:pathLst>
        </a:custGeom>
        <a:noFill/>
        <a:ln w="12700" cap="flat" cmpd="sng" algn="ctr">
          <a:solidFill>
            <a:schemeClr val="accent5">
              <a:hueOff val="-2430430"/>
              <a:satOff val="-165"/>
              <a:lumOff val="39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96113" y="1037054"/>
        <a:ext cx="20212" cy="4042"/>
      </dsp:txXfrm>
    </dsp:sp>
    <dsp:sp modelId="{BA5258C7-8F25-D548-A335-FD11937D72D7}">
      <dsp:nvSpPr>
        <dsp:cNvPr id="0" name=""/>
        <dsp:cNvSpPr/>
      </dsp:nvSpPr>
      <dsp:spPr>
        <a:xfrm>
          <a:off x="2163544" y="511782"/>
          <a:ext cx="1757645" cy="1054587"/>
        </a:xfrm>
        <a:prstGeom prst="rect">
          <a:avLst/>
        </a:prstGeom>
        <a:solidFill>
          <a:schemeClr val="accent5">
            <a:hueOff val="-2025358"/>
            <a:satOff val="-138"/>
            <a:lumOff val="32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a) fisico </a:t>
          </a:r>
          <a:endParaRPr lang="en-US" sz="1500" kern="1200" dirty="0"/>
        </a:p>
      </dsp:txBody>
      <dsp:txXfrm>
        <a:off x="2163544" y="511782"/>
        <a:ext cx="1757645" cy="1054587"/>
      </dsp:txXfrm>
    </dsp:sp>
    <dsp:sp modelId="{F8C99268-3E41-CE43-93C5-266B9CEB374C}">
      <dsp:nvSpPr>
        <dsp:cNvPr id="0" name=""/>
        <dsp:cNvSpPr/>
      </dsp:nvSpPr>
      <dsp:spPr>
        <a:xfrm>
          <a:off x="6081294" y="993356"/>
          <a:ext cx="373658" cy="91440"/>
        </a:xfrm>
        <a:custGeom>
          <a:avLst/>
          <a:gdLst/>
          <a:ahLst/>
          <a:cxnLst/>
          <a:rect l="0" t="0" r="0" b="0"/>
          <a:pathLst>
            <a:path>
              <a:moveTo>
                <a:pt x="0" y="45720"/>
              </a:moveTo>
              <a:lnTo>
                <a:pt x="373658" y="45720"/>
              </a:lnTo>
            </a:path>
          </a:pathLst>
        </a:custGeom>
        <a:noFill/>
        <a:ln w="12700" cap="flat" cmpd="sng" algn="ctr">
          <a:solidFill>
            <a:schemeClr val="accent5">
              <a:hueOff val="-4860860"/>
              <a:satOff val="-330"/>
              <a:lumOff val="78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58016" y="1037054"/>
        <a:ext cx="20212" cy="4042"/>
      </dsp:txXfrm>
    </dsp:sp>
    <dsp:sp modelId="{44DEB775-A833-104F-A26E-EAF423BD3B0F}">
      <dsp:nvSpPr>
        <dsp:cNvPr id="0" name=""/>
        <dsp:cNvSpPr/>
      </dsp:nvSpPr>
      <dsp:spPr>
        <a:xfrm>
          <a:off x="4325448" y="511782"/>
          <a:ext cx="1757645" cy="1054587"/>
        </a:xfrm>
        <a:prstGeom prst="rect">
          <a:avLst/>
        </a:prstGeom>
        <a:solidFill>
          <a:schemeClr val="accent5">
            <a:hueOff val="-4050717"/>
            <a:satOff val="-275"/>
            <a:lumOff val="65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b) professionale</a:t>
          </a:r>
          <a:endParaRPr lang="en-US" sz="1500" kern="1200" dirty="0"/>
        </a:p>
      </dsp:txBody>
      <dsp:txXfrm>
        <a:off x="4325448" y="511782"/>
        <a:ext cx="1757645" cy="1054587"/>
      </dsp:txXfrm>
    </dsp:sp>
    <dsp:sp modelId="{BE63A3C3-F930-9444-9BAA-D3D08DB55AAC}">
      <dsp:nvSpPr>
        <dsp:cNvPr id="0" name=""/>
        <dsp:cNvSpPr/>
      </dsp:nvSpPr>
      <dsp:spPr>
        <a:xfrm>
          <a:off x="880463" y="1564569"/>
          <a:ext cx="6485711" cy="373658"/>
        </a:xfrm>
        <a:custGeom>
          <a:avLst/>
          <a:gdLst/>
          <a:ahLst/>
          <a:cxnLst/>
          <a:rect l="0" t="0" r="0" b="0"/>
          <a:pathLst>
            <a:path>
              <a:moveTo>
                <a:pt x="6485711" y="0"/>
              </a:moveTo>
              <a:lnTo>
                <a:pt x="6485711" y="203929"/>
              </a:lnTo>
              <a:lnTo>
                <a:pt x="0" y="203929"/>
              </a:lnTo>
              <a:lnTo>
                <a:pt x="0" y="373658"/>
              </a:lnTo>
            </a:path>
          </a:pathLst>
        </a:custGeom>
        <a:noFill/>
        <a:ln w="12700" cap="flat" cmpd="sng" algn="ctr">
          <a:solidFill>
            <a:schemeClr val="accent5">
              <a:hueOff val="-7291290"/>
              <a:satOff val="-496"/>
              <a:lumOff val="117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60862" y="1749377"/>
        <a:ext cx="324914" cy="4042"/>
      </dsp:txXfrm>
    </dsp:sp>
    <dsp:sp modelId="{A4ED0C31-6530-6D46-88E1-B355B08C8206}">
      <dsp:nvSpPr>
        <dsp:cNvPr id="0" name=""/>
        <dsp:cNvSpPr/>
      </dsp:nvSpPr>
      <dsp:spPr>
        <a:xfrm>
          <a:off x="6487352" y="511782"/>
          <a:ext cx="1757645" cy="1054587"/>
        </a:xfrm>
        <a:prstGeom prst="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c) dimensioni estetiche (legate all'aspetto fisico), </a:t>
          </a:r>
          <a:endParaRPr lang="en-US" sz="1500" kern="1200" dirty="0"/>
        </a:p>
      </dsp:txBody>
      <dsp:txXfrm>
        <a:off x="6487352" y="511782"/>
        <a:ext cx="1757645" cy="1054587"/>
      </dsp:txXfrm>
    </dsp:sp>
    <dsp:sp modelId="{27940167-13BB-3B42-92E5-B499366DDC93}">
      <dsp:nvSpPr>
        <dsp:cNvPr id="0" name=""/>
        <dsp:cNvSpPr/>
      </dsp:nvSpPr>
      <dsp:spPr>
        <a:xfrm>
          <a:off x="1757486" y="2452201"/>
          <a:ext cx="373658" cy="91440"/>
        </a:xfrm>
        <a:custGeom>
          <a:avLst/>
          <a:gdLst/>
          <a:ahLst/>
          <a:cxnLst/>
          <a:rect l="0" t="0" r="0" b="0"/>
          <a:pathLst>
            <a:path>
              <a:moveTo>
                <a:pt x="0" y="45720"/>
              </a:moveTo>
              <a:lnTo>
                <a:pt x="373658" y="45720"/>
              </a:lnTo>
            </a:path>
          </a:pathLst>
        </a:custGeom>
        <a:noFill/>
        <a:ln w="12700" cap="flat" cmpd="sng" algn="ctr">
          <a:solidFill>
            <a:schemeClr val="accent5">
              <a:hueOff val="-9721720"/>
              <a:satOff val="-661"/>
              <a:lumOff val="156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34209" y="2495900"/>
        <a:ext cx="20212" cy="4042"/>
      </dsp:txXfrm>
    </dsp:sp>
    <dsp:sp modelId="{B8CA610D-7C73-BD4A-9D84-41C71F02F600}">
      <dsp:nvSpPr>
        <dsp:cNvPr id="0" name=""/>
        <dsp:cNvSpPr/>
      </dsp:nvSpPr>
      <dsp:spPr>
        <a:xfrm>
          <a:off x="1640" y="1970628"/>
          <a:ext cx="1757645" cy="1054587"/>
        </a:xfrm>
        <a:prstGeom prst="rect">
          <a:avLst/>
        </a:prstGeom>
        <a:solidFill>
          <a:schemeClr val="accent5">
            <a:hueOff val="-8101434"/>
            <a:satOff val="-551"/>
            <a:lumOff val="13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d) emotive (legate al rapporto con la clientela o con il gruppo di lavoro), </a:t>
          </a:r>
          <a:endParaRPr lang="en-US" sz="1500" kern="1200" dirty="0"/>
        </a:p>
      </dsp:txBody>
      <dsp:txXfrm>
        <a:off x="1640" y="1970628"/>
        <a:ext cx="1757645" cy="1054587"/>
      </dsp:txXfrm>
    </dsp:sp>
    <dsp:sp modelId="{EB929484-E331-044B-9749-B3D53E6C3494}">
      <dsp:nvSpPr>
        <dsp:cNvPr id="0" name=""/>
        <dsp:cNvSpPr/>
      </dsp:nvSpPr>
      <dsp:spPr>
        <a:xfrm>
          <a:off x="3919390" y="2452201"/>
          <a:ext cx="373658" cy="91440"/>
        </a:xfrm>
        <a:custGeom>
          <a:avLst/>
          <a:gdLst/>
          <a:ahLst/>
          <a:cxnLst/>
          <a:rect l="0" t="0" r="0" b="0"/>
          <a:pathLst>
            <a:path>
              <a:moveTo>
                <a:pt x="0" y="45720"/>
              </a:moveTo>
              <a:lnTo>
                <a:pt x="373658" y="45720"/>
              </a:lnTo>
            </a:path>
          </a:pathLst>
        </a:custGeom>
        <a:noFill/>
        <a:ln w="12700" cap="flat" cmpd="sng" algn="ctr">
          <a:solidFill>
            <a:schemeClr val="accent5">
              <a:hueOff val="-12152150"/>
              <a:satOff val="-826"/>
              <a:lumOff val="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96113" y="2495900"/>
        <a:ext cx="20212" cy="4042"/>
      </dsp:txXfrm>
    </dsp:sp>
    <dsp:sp modelId="{23511A11-03E1-2E4B-966E-2A70E17BBC3C}">
      <dsp:nvSpPr>
        <dsp:cNvPr id="0" name=""/>
        <dsp:cNvSpPr/>
      </dsp:nvSpPr>
      <dsp:spPr>
        <a:xfrm>
          <a:off x="2163544" y="1970628"/>
          <a:ext cx="1757645" cy="1054587"/>
        </a:xfrm>
        <a:prstGeom prst="rect">
          <a:avLst/>
        </a:prstGeom>
        <a:solidFill>
          <a:schemeClr val="accent5">
            <a:hueOff val="-10126791"/>
            <a:satOff val="-688"/>
            <a:lumOff val="163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a:t>e) corporee (che implicano la gestione del corpo altrui) </a:t>
          </a:r>
          <a:endParaRPr lang="en-US" sz="1500" kern="1200" dirty="0"/>
        </a:p>
      </dsp:txBody>
      <dsp:txXfrm>
        <a:off x="2163544" y="1970628"/>
        <a:ext cx="1757645" cy="1054587"/>
      </dsp:txXfrm>
    </dsp:sp>
    <dsp:sp modelId="{A20A6404-3E70-FF45-B227-A74CB2D6A95A}">
      <dsp:nvSpPr>
        <dsp:cNvPr id="0" name=""/>
        <dsp:cNvSpPr/>
      </dsp:nvSpPr>
      <dsp:spPr>
        <a:xfrm>
          <a:off x="4325448" y="1970628"/>
          <a:ext cx="1757645" cy="1054587"/>
        </a:xfrm>
        <a:prstGeom prst="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126" tIns="90404" rIns="86126" bIns="90404" numCol="1" spcCol="1270" anchor="ctr" anchorCtr="0">
          <a:noAutofit/>
        </a:bodyPr>
        <a:lstStyle/>
        <a:p>
          <a:pPr marL="0" lvl="0" indent="0" algn="ctr" defTabSz="666750">
            <a:lnSpc>
              <a:spcPct val="90000"/>
            </a:lnSpc>
            <a:spcBef>
              <a:spcPct val="0"/>
            </a:spcBef>
            <a:spcAft>
              <a:spcPct val="35000"/>
            </a:spcAft>
            <a:buNone/>
          </a:pPr>
          <a:r>
            <a:rPr lang="it-IT" sz="1500" kern="1200" dirty="0" err="1"/>
            <a:t>f</a:t>
          </a:r>
          <a:r>
            <a:rPr lang="it-IT" sz="1500" kern="1200" dirty="0"/>
            <a:t>) sessuali, esplicite o insinuate.</a:t>
          </a:r>
          <a:endParaRPr lang="en-US" sz="1500" kern="1200" dirty="0"/>
        </a:p>
      </dsp:txBody>
      <dsp:txXfrm>
        <a:off x="4325448" y="1970628"/>
        <a:ext cx="1757645" cy="10545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4F6ECF-32C6-4748-83EC-0FF0602B33EE}">
      <dsp:nvSpPr>
        <dsp:cNvPr id="0" name=""/>
        <dsp:cNvSpPr/>
      </dsp:nvSpPr>
      <dsp:spPr>
        <a:xfrm>
          <a:off x="1540" y="81582"/>
          <a:ext cx="3284841" cy="41881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a:t>Lo sfruttamento culturale si manifesta quando uno spazio di attività viene colonizzato da dimensioni emotive, estetiche, corporee o sessuali che, oltre a maltrattare i corpi di chi lavora, influiscono negativamente sui compiti che gli vengono assegnati. Tuttavia, queste condizioni vanno a vantaggio dei clienti, degli esperti o dei datori di lavoro - o di tutti - che, per ragioni discutibili, impongono queste attività e le difendono come se chi le mette in discussione fosse un pazzo. </a:t>
          </a:r>
          <a:endParaRPr lang="en-US" sz="1700" kern="1200"/>
        </a:p>
      </dsp:txBody>
      <dsp:txXfrm>
        <a:off x="97750" y="177792"/>
        <a:ext cx="3092421" cy="3995752"/>
      </dsp:txXfrm>
    </dsp:sp>
    <dsp:sp modelId="{F222A5BE-F885-0548-B513-F043C7A2D3F7}">
      <dsp:nvSpPr>
        <dsp:cNvPr id="0" name=""/>
        <dsp:cNvSpPr/>
      </dsp:nvSpPr>
      <dsp:spPr>
        <a:xfrm>
          <a:off x="3614865" y="1768348"/>
          <a:ext cx="696386" cy="8146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614865" y="1931276"/>
        <a:ext cx="487470" cy="488784"/>
      </dsp:txXfrm>
    </dsp:sp>
    <dsp:sp modelId="{897E3ECA-4701-5448-A69D-8E0181CA5F42}">
      <dsp:nvSpPr>
        <dsp:cNvPr id="0" name=""/>
        <dsp:cNvSpPr/>
      </dsp:nvSpPr>
      <dsp:spPr>
        <a:xfrm>
          <a:off x="4600318" y="81582"/>
          <a:ext cx="3284841" cy="418817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a:t>E come facciamo a sapere che queste condizioni peggiorano il lavoro? Perché il lavoro potrebbe essere svolto senza queste imposizioni, ottenendo risultati migliori in termini di salute, integrità morale e contenuto dell'attività. Tuttavia, ciò sconvolgerebbe coloro che pretendono un tipo di lavoro intellettuale, estetico, emotivo, corporeo o sessuale, che è alla base del loro privilegio.</a:t>
          </a:r>
          <a:endParaRPr lang="en-US" sz="1700" kern="1200"/>
        </a:p>
      </dsp:txBody>
      <dsp:txXfrm>
        <a:off x="4696528" y="177792"/>
        <a:ext cx="3092421" cy="3995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46228C-119A-6144-AD2A-BF7F8B807B8A}">
      <dsp:nvSpPr>
        <dsp:cNvPr id="0" name=""/>
        <dsp:cNvSpPr/>
      </dsp:nvSpPr>
      <dsp:spPr>
        <a:xfrm>
          <a:off x="0" y="20664"/>
          <a:ext cx="7886700" cy="121328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it-IT" sz="1700" kern="1200"/>
            <a:t>Così, l'ideologia è un atto incorporato nelle pratiche, pratiche, a loro volta, regolate da rituali che sono inscritti nell'esistenza materiale di un apparato ideologico (Althusser, 2016: 224). Riassumendo quanto sopra e introducendo alcune precisazioni abbiamo che</a:t>
          </a:r>
          <a:endParaRPr lang="en-US" sz="1700" kern="1200"/>
        </a:p>
      </dsp:txBody>
      <dsp:txXfrm>
        <a:off x="59228" y="79892"/>
        <a:ext cx="7768244" cy="1094833"/>
      </dsp:txXfrm>
    </dsp:sp>
    <dsp:sp modelId="{7EC751EA-E551-7240-9F3D-B94128A34A44}">
      <dsp:nvSpPr>
        <dsp:cNvPr id="0" name=""/>
        <dsp:cNvSpPr/>
      </dsp:nvSpPr>
      <dsp:spPr>
        <a:xfrm>
          <a:off x="0" y="1233954"/>
          <a:ext cx="7886700" cy="3096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it-IT" sz="1300" kern="1200" dirty="0"/>
            <a:t>L'individuo ricorre a pratiche che domina: si pensi alle conoscenze acquisite per eseguire con precisione movimenti sincopati in palestra, alla quantità di proteine e carboidrati pesanti millimetricamente dosati come contrappunto all'esercizio fisico, al tipo di abbigliamento da scegliere per mettere in risalto una determinata parte della muscolatura, eccetera; ma che dominano anche lui: pensiamo ora a come una dieta può ordinare la vita quotidiana di un individuo fino a gerarchizzare il suo tempo.</a:t>
          </a:r>
          <a:endParaRPr lang="en-US" sz="1300" kern="1200" dirty="0"/>
        </a:p>
        <a:p>
          <a:pPr marL="114300" lvl="1" indent="-114300" algn="l" defTabSz="577850">
            <a:lnSpc>
              <a:spcPct val="90000"/>
            </a:lnSpc>
            <a:spcBef>
              <a:spcPct val="0"/>
            </a:spcBef>
            <a:spcAft>
              <a:spcPct val="20000"/>
            </a:spcAft>
            <a:buChar char="•"/>
          </a:pPr>
          <a:r>
            <a:rPr lang="it-IT" sz="1300" kern="1200" dirty="0"/>
            <a:t>L'individuo si consacra a una norma come specchio da cui giudica la realtà, valuta i corpi come più o meno corretti in base al loro adattamento alla norma. Il camerino diventa uno spazio che cessa di essere un luogo per cambiarsi d'abito e assume un rituale specifico. Potremmo quasi dire che funziona come un apparato ideologico in cui l'esibizione dell'intimità è un giudizio pubblico che codifica il riconoscimento delle morfologie corporee normative e la sanzione dei corpi devianti. </a:t>
          </a:r>
          <a:endParaRPr lang="en-US" sz="1300" kern="1200" dirty="0"/>
        </a:p>
        <a:p>
          <a:pPr marL="114300" lvl="1" indent="-114300" algn="l" defTabSz="577850">
            <a:lnSpc>
              <a:spcPct val="90000"/>
            </a:lnSpc>
            <a:spcBef>
              <a:spcPct val="0"/>
            </a:spcBef>
            <a:spcAft>
              <a:spcPct val="20000"/>
            </a:spcAft>
            <a:buChar char="•"/>
          </a:pPr>
          <a:r>
            <a:rPr lang="it-IT" sz="1300" kern="1200"/>
            <a:t>Infine, c'è la garanzia, o meglio la promessa, che comportandosi secondo la norma, l'individuo sarà ricompensato. L'interpellanza funziona perché le persone credono che sia tecnicamente possibile. Tuttavia, possono verificarsi anche possibilità morbose: il soggetto non raggiunge il corpo desiderato perché semplicemente si scopre che non è modellabile come l'argilla o perché il suo mantenimento è incompatibile con lo sfruttamento economico. Pensiamo a giornate lavorative molto lunghe, a sforzi fisici elevati senza quasi riposare, senza mangiare o con cibo a orari precisi e troppo frugale...</a:t>
          </a:r>
          <a:endParaRPr lang="en-US" sz="1300" kern="1200"/>
        </a:p>
      </dsp:txBody>
      <dsp:txXfrm>
        <a:off x="0" y="1233954"/>
        <a:ext cx="7886700" cy="3096720"/>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0A25D-9060-7429-F0DA-F0F88BC061D0}"/>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C66B9FF-E319-2249-08EB-43E0B66685B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7FC0947-2E33-2BA7-3B6D-74C79E576AAF}"/>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9FF00B35-3C00-79FA-0EBA-EDE962549CA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BCAD771-C5D4-F385-58E1-70DAF58DE29A}"/>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51387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CDDB66-8C92-9AF8-2007-AC1A1DC4B823}"/>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058BF36-8D00-87D8-BB04-BA6F5D588BA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2C4F956-A00B-A2C8-4212-357B0F7662C0}"/>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E6500F82-6CBE-2D71-9AAB-066D958BBCD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EDB4EC0-797C-60FC-BDEF-677800FB007D}"/>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79309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C16FB51-D0CA-89CC-B155-D820255A85E5}"/>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D53BE69-1AF9-347F-8C0D-D50534AEC8A8}"/>
              </a:ext>
            </a:extLst>
          </p:cNvPr>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96E21B9-2839-73E4-E7BA-98E86F99C3CB}"/>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6D7E05F5-62EA-67F9-8C95-D7B870F1091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AF26FA3-3E7C-64FE-B4BA-DCE613B77196}"/>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53270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Dos objetos">
    <p:spTree>
      <p:nvGrpSpPr>
        <p:cNvPr id="1" name=""/>
        <p:cNvGrpSpPr/>
        <p:nvPr/>
      </p:nvGrpSpPr>
      <p:grpSpPr>
        <a:xfrm>
          <a:off x="0" y="0"/>
          <a:ext cx="0" cy="0"/>
          <a:chOff x="0" y="0"/>
          <a:chExt cx="0" cy="0"/>
        </a:xfrm>
      </p:grpSpPr>
      <p:sp>
        <p:nvSpPr>
          <p:cNvPr id="10" name="Content Placeholder 9"/>
          <p:cNvSpPr>
            <a:spLocks noGrp="1"/>
          </p:cNvSpPr>
          <p:nvPr>
            <p:ph sz="quarter" idx="13"/>
          </p:nvPr>
        </p:nvSpPr>
        <p:spPr>
          <a:xfrm>
            <a:off x="1371600" y="2438400"/>
            <a:ext cx="3124200" cy="3124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t>2/5/25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12" name="Content Placeholder 11"/>
          <p:cNvSpPr>
            <a:spLocks noGrp="1"/>
          </p:cNvSpPr>
          <p:nvPr>
            <p:ph sz="quarter" idx="14"/>
          </p:nvPr>
        </p:nvSpPr>
        <p:spPr>
          <a:xfrm>
            <a:off x="4648200" y="2438400"/>
            <a:ext cx="3124200" cy="3124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384740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4226AB-DB4B-C228-628B-3E3D1619C26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C00F2A2-38CC-413E-B562-AA30CB68977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7C13920-0BE7-63B3-8653-4132C81B573D}"/>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EBAB3BC5-AA7B-B763-AB0B-8588C7D2D5E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835B6DC-B5AD-876F-B6C6-B3285A38F81D}"/>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4101596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0CAB2-23BD-72E8-20B8-7EF7FFF3F179}"/>
              </a:ext>
            </a:extLst>
          </p:cNvPr>
          <p:cNvSpPr>
            <a:spLocks noGrp="1"/>
          </p:cNvSpPr>
          <p:nvPr>
            <p:ph type="title"/>
          </p:nvPr>
        </p:nvSpPr>
        <p:spPr>
          <a:xfrm>
            <a:off x="623887" y="1709738"/>
            <a:ext cx="7886700" cy="2852737"/>
          </a:xfrm>
        </p:spPr>
        <p:txBody>
          <a:bodyPr anchor="b"/>
          <a:lstStyle>
            <a:lvl1pPr>
              <a:defRPr sz="45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C0609FD-5000-11E3-73C9-B0602B6F5857}"/>
              </a:ext>
            </a:extLst>
          </p:cNvPr>
          <p:cNvSpPr>
            <a:spLocks noGrp="1"/>
          </p:cNvSpPr>
          <p:nvPr>
            <p:ph type="body" idx="1"/>
          </p:nvPr>
        </p:nvSpPr>
        <p:spPr>
          <a:xfrm>
            <a:off x="623887"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3A28D50-1A91-8EC4-9BE7-5C8712FE18CB}"/>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478A91F1-894F-D74B-9395-28A04A14B2E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324096-5280-D4E6-3033-C4AC33D21EDB}"/>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272137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8ED12-877C-89E7-0338-1A1238677C5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4EA208B-EFC4-E13F-CA9C-F920E1AEE367}"/>
              </a:ext>
            </a:extLst>
          </p:cNvPr>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3B66902-795A-941F-2C42-A3AFCAA6753A}"/>
              </a:ext>
            </a:extLst>
          </p:cNvPr>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BA907E1F-A6C3-9683-A4B0-6F75578E6782}"/>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6" name="Marcador de pie de página 5">
            <a:extLst>
              <a:ext uri="{FF2B5EF4-FFF2-40B4-BE49-F238E27FC236}">
                <a16:creationId xmlns:a16="http://schemas.microsoft.com/office/drawing/2014/main" id="{54839280-3CAF-CF9C-FFBF-5F94096B174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5F127D3-6A0C-1033-9A50-B01CFCC62B81}"/>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00769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007B6-1525-8416-87C2-EE1B16003E11}"/>
              </a:ext>
            </a:extLst>
          </p:cNvPr>
          <p:cNvSpPr>
            <a:spLocks noGrp="1"/>
          </p:cNvSpPr>
          <p:nvPr>
            <p:ph type="title"/>
          </p:nvPr>
        </p:nvSpPr>
        <p:spPr>
          <a:xfrm>
            <a:off x="629841" y="365126"/>
            <a:ext cx="78867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731D1F2-9653-B8E5-E2FC-7CF8A8AB0F4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047134E-94D4-642F-C84B-C7DC28582ED4}"/>
              </a:ext>
            </a:extLst>
          </p:cNvPr>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CB5A94D4-3130-69B2-191D-85702801EA4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D1D7DF0-A94B-1DC6-48ED-70B9985F2040}"/>
              </a:ext>
            </a:extLst>
          </p:cNvPr>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A6D7376-7D0B-81E5-24EA-D46E56ECA61D}"/>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8" name="Marcador de pie de página 7">
            <a:extLst>
              <a:ext uri="{FF2B5EF4-FFF2-40B4-BE49-F238E27FC236}">
                <a16:creationId xmlns:a16="http://schemas.microsoft.com/office/drawing/2014/main" id="{242A8CAF-40FD-4784-6871-EB00547C9B9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7C2BF505-0D4F-AEA3-78B9-F0B440570DF6}"/>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636032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E3263A-8DD7-6342-7BBE-67150E3EB30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BCD1457-56B1-759B-AAA0-02B78D4565E6}"/>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4" name="Marcador de pie de página 3">
            <a:extLst>
              <a:ext uri="{FF2B5EF4-FFF2-40B4-BE49-F238E27FC236}">
                <a16:creationId xmlns:a16="http://schemas.microsoft.com/office/drawing/2014/main" id="{92DF609C-DB56-A377-DE33-2E05BD19E93C}"/>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D6E98E16-9DE9-5574-A75A-6DE303F3A3E7}"/>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21654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2CE489D-3EA7-0B90-D3D6-AB61316C1776}"/>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3" name="Marcador de pie de página 2">
            <a:extLst>
              <a:ext uri="{FF2B5EF4-FFF2-40B4-BE49-F238E27FC236}">
                <a16:creationId xmlns:a16="http://schemas.microsoft.com/office/drawing/2014/main" id="{46C66CE2-909B-CAFB-5ECD-D23309C165C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42A47AE6-5863-ED2B-E5F3-C686559014E9}"/>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3081415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07D008-0962-0083-67DE-4D7F56FDFDA3}"/>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537C04A-5A12-C8E9-0D96-D1DF7B0628C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A3CEF5D-33FA-AE48-05B4-F13C6E746A9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8B854FB-664F-AD93-75AD-DE339680612A}"/>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6" name="Marcador de pie de página 5">
            <a:extLst>
              <a:ext uri="{FF2B5EF4-FFF2-40B4-BE49-F238E27FC236}">
                <a16:creationId xmlns:a16="http://schemas.microsoft.com/office/drawing/2014/main" id="{27E4E36A-30A5-3555-2558-421AB19EAD6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BB992A7-5B0E-AEF0-C63A-4562DEA45B1C}"/>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701340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56D1D-66EF-DF6C-3281-1330C7603ADC}"/>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A05347E6-7B8A-977D-7587-9DA16434BEE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Marcador de texto 3">
            <a:extLst>
              <a:ext uri="{FF2B5EF4-FFF2-40B4-BE49-F238E27FC236}">
                <a16:creationId xmlns:a16="http://schemas.microsoft.com/office/drawing/2014/main" id="{CC22A2D7-4A0E-F046-4F12-EEF43FDD69F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822DA0C-FED1-C927-95B2-A45D60329C06}"/>
              </a:ext>
            </a:extLst>
          </p:cNvPr>
          <p:cNvSpPr>
            <a:spLocks noGrp="1"/>
          </p:cNvSpPr>
          <p:nvPr>
            <p:ph type="dt" sz="half" idx="10"/>
          </p:nvPr>
        </p:nvSpPr>
        <p:spPr/>
        <p:txBody>
          <a:bodyPr/>
          <a:lstStyle/>
          <a:p>
            <a:fld id="{7A847CFC-816F-41D0-AAC0-9BF4FEBC753E}" type="datetimeFigureOut">
              <a:rPr lang="es-ES" smtClean="0"/>
              <a:t>2/5/25</a:t>
            </a:fld>
            <a:endParaRPr lang="es-ES"/>
          </a:p>
        </p:txBody>
      </p:sp>
      <p:sp>
        <p:nvSpPr>
          <p:cNvPr id="6" name="Marcador de pie de página 5">
            <a:extLst>
              <a:ext uri="{FF2B5EF4-FFF2-40B4-BE49-F238E27FC236}">
                <a16:creationId xmlns:a16="http://schemas.microsoft.com/office/drawing/2014/main" id="{EA656886-D23C-9D8B-9585-01D2D90C839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5DA5DF5-5FB5-BAB1-F53B-90D51D68EE9E}"/>
              </a:ext>
            </a:extLst>
          </p:cNvPr>
          <p:cNvSpPr>
            <a:spLocks noGrp="1"/>
          </p:cNvSpPr>
          <p:nvPr>
            <p:ph type="sldNum" sz="quarter" idx="12"/>
          </p:nvPr>
        </p:nvSpPr>
        <p:spPr/>
        <p:txBody>
          <a:bodyPr/>
          <a:lstStyle/>
          <a:p>
            <a:fld id="{132FADFE-3B8F-471C-ABF0-DBC7717ECBBC}" type="slidenum">
              <a:rPr lang="es-ES" smtClean="0"/>
              <a:t>‹Nº›</a:t>
            </a:fld>
            <a:endParaRPr lang="es-ES"/>
          </a:p>
        </p:txBody>
      </p:sp>
    </p:spTree>
    <p:extLst>
      <p:ext uri="{BB962C8B-B14F-4D97-AF65-F5344CB8AC3E}">
        <p14:creationId xmlns:p14="http://schemas.microsoft.com/office/powerpoint/2010/main" val="196544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DC52D2F-4B16-EF36-DB21-27B8D60DF72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7B7F3541-6441-EE45-A85F-2D321B926CF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BB8F54F-E98B-F337-8FE4-ABB983E5CA1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7A847CFC-816F-41D0-AAC0-9BF4FEBC753E}" type="datetimeFigureOut">
              <a:rPr lang="es-ES" smtClean="0"/>
              <a:t>2/5/25</a:t>
            </a:fld>
            <a:endParaRPr lang="es-ES"/>
          </a:p>
        </p:txBody>
      </p:sp>
      <p:sp>
        <p:nvSpPr>
          <p:cNvPr id="5" name="Marcador de pie de página 4">
            <a:extLst>
              <a:ext uri="{FF2B5EF4-FFF2-40B4-BE49-F238E27FC236}">
                <a16:creationId xmlns:a16="http://schemas.microsoft.com/office/drawing/2014/main" id="{45B3C5BD-60C1-BD19-824E-2CA86D9BECD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FBFFD6D5-D91F-6AF3-56BA-4A7375E9010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132FADFE-3B8F-471C-ABF0-DBC7717ECBBC}" type="slidenum">
              <a:rPr lang="es-ES" smtClean="0"/>
              <a:t>‹Nº›</a:t>
            </a:fld>
            <a:endParaRPr lang="es-ES"/>
          </a:p>
        </p:txBody>
      </p:sp>
    </p:spTree>
    <p:extLst>
      <p:ext uri="{BB962C8B-B14F-4D97-AF65-F5344CB8AC3E}">
        <p14:creationId xmlns:p14="http://schemas.microsoft.com/office/powerpoint/2010/main" val="133229328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Slide Background">
            <a:extLst>
              <a:ext uri="{FF2B5EF4-FFF2-40B4-BE49-F238E27FC236}">
                <a16:creationId xmlns:a16="http://schemas.microsoft.com/office/drawing/2014/main" id="{2431FC1B-47A4-43C3-B636-23DEEB14E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399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54" name="Rectangle 49">
            <a:extLst>
              <a:ext uri="{FF2B5EF4-FFF2-40B4-BE49-F238E27FC236}">
                <a16:creationId xmlns:a16="http://schemas.microsoft.com/office/drawing/2014/main" id="{6D6F7247-7E74-4743-AF45-768A3F014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43301" y="0"/>
            <a:ext cx="5600699" cy="6858000"/>
          </a:xfrm>
          <a:prstGeom prst="rect">
            <a:avLst/>
          </a:prstGeom>
          <a:ln>
            <a:noFill/>
          </a:ln>
          <a:effectLst>
            <a:outerShdw blurRad="596900" dist="330200" dir="8820000" sx="87000" sy="87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5571DD4-27E6-AA78-F553-E5EBEEAA1278}"/>
              </a:ext>
            </a:extLst>
          </p:cNvPr>
          <p:cNvSpPr>
            <a:spLocks noGrp="1"/>
          </p:cNvSpPr>
          <p:nvPr>
            <p:ph type="ctrTitle"/>
          </p:nvPr>
        </p:nvSpPr>
        <p:spPr>
          <a:xfrm>
            <a:off x="4080294" y="777240"/>
            <a:ext cx="4204683" cy="3217653"/>
          </a:xfrm>
        </p:spPr>
        <p:txBody>
          <a:bodyPr anchor="t">
            <a:normAutofit/>
          </a:bodyPr>
          <a:lstStyle/>
          <a:p>
            <a:pPr algn="l"/>
            <a:r>
              <a:rPr lang="it-IT" sz="3600" b="1" kern="0" dirty="0">
                <a:effectLst/>
                <a:latin typeface="Cambria" panose="02040503050406030204" pitchFamily="18" charset="0"/>
                <a:ea typeface="Times New Roman" panose="02020603050405020304" pitchFamily="18" charset="0"/>
                <a:cs typeface="Times New Roman" panose="02020603050405020304" pitchFamily="18" charset="0"/>
              </a:rPr>
              <a:t>Sfruttamento economico e sfruttamento culturale nel mercato di lavoro</a:t>
            </a:r>
            <a:br>
              <a:rPr lang="es-ES" sz="3600" kern="100" dirty="0">
                <a:effectLst/>
                <a:latin typeface="Aptos" panose="020B0004020202020204" pitchFamily="34" charset="0"/>
                <a:ea typeface="Aptos" panose="020B0004020202020204" pitchFamily="34" charset="0"/>
                <a:cs typeface="Times New Roman" panose="02020603050405020304" pitchFamily="18" charset="0"/>
              </a:rPr>
            </a:br>
            <a:endParaRPr lang="es-ES" sz="3600" dirty="0"/>
          </a:p>
        </p:txBody>
      </p:sp>
      <p:sp useBgFill="1">
        <p:nvSpPr>
          <p:cNvPr id="52" name="Rectangle 51">
            <a:extLst>
              <a:ext uri="{FF2B5EF4-FFF2-40B4-BE49-F238E27FC236}">
                <a16:creationId xmlns:a16="http://schemas.microsoft.com/office/drawing/2014/main" id="{30C1ECA2-AFC1-E67F-1B69-5DC352CDA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43300" y="5142055"/>
            <a:ext cx="5605013" cy="1705455"/>
          </a:xfrm>
          <a:prstGeom prst="rect">
            <a:avLst/>
          </a:prstGeom>
          <a:ln>
            <a:noFill/>
          </a:ln>
          <a:effectLst>
            <a:outerShdw blurRad="177800" dist="12700" dir="10200000" sx="95000" sy="95000" algn="t" rotWithShape="0">
              <a:srgbClr val="000000">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ítulo 2">
            <a:extLst>
              <a:ext uri="{FF2B5EF4-FFF2-40B4-BE49-F238E27FC236}">
                <a16:creationId xmlns:a16="http://schemas.microsoft.com/office/drawing/2014/main" id="{1055C483-3330-6BB6-1F7E-0D7255895A66}"/>
              </a:ext>
            </a:extLst>
          </p:cNvPr>
          <p:cNvSpPr>
            <a:spLocks noGrp="1"/>
          </p:cNvSpPr>
          <p:nvPr>
            <p:ph type="subTitle" idx="1"/>
          </p:nvPr>
        </p:nvSpPr>
        <p:spPr>
          <a:xfrm>
            <a:off x="4041475" y="5474674"/>
            <a:ext cx="4243500" cy="1040216"/>
          </a:xfrm>
        </p:spPr>
        <p:txBody>
          <a:bodyPr anchor="ctr">
            <a:normAutofit fontScale="92500" lnSpcReduction="20000"/>
          </a:bodyPr>
          <a:lstStyle/>
          <a:p>
            <a:pPr algn="l"/>
            <a:r>
              <a:rPr lang="es-ES" dirty="0"/>
              <a:t>José Luis Moreno Pestaña</a:t>
            </a:r>
          </a:p>
          <a:p>
            <a:pPr algn="l"/>
            <a:r>
              <a:rPr lang="es-ES" dirty="0"/>
              <a:t>Pablo Beas Marín</a:t>
            </a:r>
          </a:p>
          <a:p>
            <a:pPr algn="l"/>
            <a:r>
              <a:rPr lang="es-ES" dirty="0"/>
              <a:t>Cátedra Extraordinaria Filosofía Social de la Discriminación Corporal (</a:t>
            </a:r>
            <a:r>
              <a:rPr lang="es-ES" dirty="0" err="1"/>
              <a:t>Inmujeres</a:t>
            </a:r>
            <a:r>
              <a:rPr lang="es-ES" dirty="0"/>
              <a:t>-UGR)</a:t>
            </a:r>
          </a:p>
        </p:txBody>
      </p:sp>
      <p:pic>
        <p:nvPicPr>
          <p:cNvPr id="5" name="Imagen 4" descr="Logotipo&#10;&#10;El contenido generado por IA puede ser incorrecto.">
            <a:extLst>
              <a:ext uri="{FF2B5EF4-FFF2-40B4-BE49-F238E27FC236}">
                <a16:creationId xmlns:a16="http://schemas.microsoft.com/office/drawing/2014/main" id="{1933B6E1-7E3F-0F7E-E06E-D70017400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892" y="743651"/>
            <a:ext cx="1205436" cy="1596605"/>
          </a:xfrm>
          <a:prstGeom prst="rect">
            <a:avLst/>
          </a:prstGeom>
        </p:spPr>
      </p:pic>
      <p:pic>
        <p:nvPicPr>
          <p:cNvPr id="9" name="Imagen 8" descr="Forma&#10;&#10;El contenido generado por IA puede ser incorrecto.">
            <a:extLst>
              <a:ext uri="{FF2B5EF4-FFF2-40B4-BE49-F238E27FC236}">
                <a16:creationId xmlns:a16="http://schemas.microsoft.com/office/drawing/2014/main" id="{CF0F6619-4751-D78C-5E7F-C277803774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301" y="3085574"/>
            <a:ext cx="2334619" cy="668834"/>
          </a:xfrm>
          <a:prstGeom prst="rect">
            <a:avLst/>
          </a:prstGeom>
        </p:spPr>
      </p:pic>
      <p:pic>
        <p:nvPicPr>
          <p:cNvPr id="7" name="Imagen 6" descr="Imagen que contiene Diagrama&#10;&#10;El contenido generado por IA puede ser incorrecto.">
            <a:extLst>
              <a:ext uri="{FF2B5EF4-FFF2-40B4-BE49-F238E27FC236}">
                <a16:creationId xmlns:a16="http://schemas.microsoft.com/office/drawing/2014/main" id="{CD229E76-9BB7-2779-ED9F-CE8AC8F100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301" y="5013981"/>
            <a:ext cx="2334619" cy="559668"/>
          </a:xfrm>
          <a:prstGeom prst="rect">
            <a:avLst/>
          </a:prstGeom>
        </p:spPr>
      </p:pic>
    </p:spTree>
    <p:extLst>
      <p:ext uri="{BB962C8B-B14F-4D97-AF65-F5344CB8AC3E}">
        <p14:creationId xmlns:p14="http://schemas.microsoft.com/office/powerpoint/2010/main" val="2852771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89D9444-FB52-9BB9-CB89-CE4B84B26638}"/>
              </a:ext>
            </a:extLst>
          </p:cNvPr>
          <p:cNvSpPr>
            <a:spLocks noGrp="1"/>
          </p:cNvSpPr>
          <p:nvPr>
            <p:ph type="title"/>
          </p:nvPr>
        </p:nvSpPr>
        <p:spPr>
          <a:xfrm>
            <a:off x="515125" y="1153572"/>
            <a:ext cx="2400300" cy="4461163"/>
          </a:xfrm>
        </p:spPr>
        <p:txBody>
          <a:bodyPr>
            <a:normAutofit/>
          </a:bodyPr>
          <a:lstStyle/>
          <a:p>
            <a:r>
              <a:rPr lang="it-IT" sz="3100" kern="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Spazio I. </a:t>
            </a:r>
            <a:r>
              <a:rPr lang="it-IT" sz="3100" kern="0">
                <a:solidFill>
                  <a:srgbClr val="FFFFFF"/>
                </a:solidFill>
                <a:latin typeface="Calibri" panose="020F0502020204030204" pitchFamily="34" charset="0"/>
                <a:ea typeface="Times New Roman" panose="02020603050405020304" pitchFamily="18" charset="0"/>
                <a:cs typeface="Times New Roman" panose="02020603050405020304" pitchFamily="18" charset="0"/>
              </a:rPr>
              <a:t>S</a:t>
            </a:r>
            <a:r>
              <a:rPr lang="it-IT" sz="3100" kern="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fruttamento economico e sfruttamento culturale</a:t>
            </a:r>
            <a:endParaRPr lang="es-ES" sz="3100">
              <a:solidFill>
                <a:srgbClr val="FFFFFF"/>
              </a:solidFill>
            </a:endParaRPr>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Marcador de contenido 2">
            <a:extLst>
              <a:ext uri="{FF2B5EF4-FFF2-40B4-BE49-F238E27FC236}">
                <a16:creationId xmlns:a16="http://schemas.microsoft.com/office/drawing/2014/main" id="{6A3EDDEE-8918-0563-01A0-36486578CD90}"/>
              </a:ext>
            </a:extLst>
          </p:cNvPr>
          <p:cNvSpPr>
            <a:spLocks noGrp="1"/>
          </p:cNvSpPr>
          <p:nvPr>
            <p:ph idx="1"/>
          </p:nvPr>
        </p:nvSpPr>
        <p:spPr>
          <a:xfrm>
            <a:off x="3335481" y="591344"/>
            <a:ext cx="5179868" cy="5585619"/>
          </a:xfrm>
        </p:spPr>
        <p:txBody>
          <a:bodyPr anchor="ctr">
            <a:normAutofit/>
          </a:bodyPr>
          <a:lstStyle/>
          <a:p>
            <a:pPr>
              <a:spcBef>
                <a:spcPts val="1200"/>
              </a:spcBef>
              <a:spcAft>
                <a:spcPts val="1200"/>
              </a:spcAft>
              <a:buNone/>
            </a:pPr>
            <a:r>
              <a:rPr lang="it-IT" sz="1500" kern="0" dirty="0">
                <a:effectLst/>
                <a:latin typeface="Calibri" panose="020F0502020204030204" pitchFamily="34" charset="0"/>
                <a:ea typeface="Times New Roman" panose="02020603050405020304" pitchFamily="18" charset="0"/>
                <a:cs typeface="Times New Roman" panose="02020603050405020304" pitchFamily="18" charset="0"/>
              </a:rPr>
              <a:t>Inizieremo con quei lavori in cui si combinano sfruttamento economico e sfruttamento culturale. In questi lavori, le persone non sono in grado di riprendersi dalle esigenze del lavoro e sono anche sottoposte a requisiti degradanti nel corso del loro lavoro. Si delinea quindi uno spazio in cui lo sfruttamento economico avviene senza sfruttamento culturale. In questo spazio c'è qualcosa da guadagnare: l'esaurimento non è accompagnato da un senso di indignazione morale. In definitiva, questi due spazi lavorativi sono ben descritti da chi denuncia un lavoro che ti svilisce come persona libera - e ti trasforma in un quasi-servo - e da chi ritiene che certe norme culturali possano produrre euforia e stimolare i tuoi trionfi ma che, come le droghe mal somministrate, alla lunga siano perniciose.</a:t>
            </a:r>
            <a:endParaRPr lang="es-ES" sz="1500" kern="100" dirty="0">
              <a:effectLst/>
              <a:latin typeface="Aptos" panose="020B0004020202020204" pitchFamily="34" charset="0"/>
              <a:ea typeface="Aptos" panose="020B0004020202020204" pitchFamily="34" charset="0"/>
              <a:cs typeface="Times New Roman" panose="02020603050405020304" pitchFamily="18" charset="0"/>
            </a:endParaRPr>
          </a:p>
          <a:p>
            <a:r>
              <a:rPr lang="it-IT" sz="1500" kern="0" dirty="0">
                <a:effectLst/>
                <a:latin typeface="Calibri" panose="020F0502020204030204" pitchFamily="34" charset="0"/>
                <a:ea typeface="Times New Roman" panose="02020603050405020304" pitchFamily="18" charset="0"/>
                <a:cs typeface="Times New Roman" panose="02020603050405020304" pitchFamily="18" charset="0"/>
              </a:rPr>
              <a:t>Questi due spazi sono notevolmente femminilizzati e quindi presentano un </a:t>
            </a:r>
            <a:r>
              <a:rPr lang="it-IT" sz="1500" i="1" kern="0" dirty="0">
                <a:effectLst/>
                <a:latin typeface="Calibri" panose="020F0502020204030204" pitchFamily="34" charset="0"/>
                <a:ea typeface="Times New Roman" panose="02020603050405020304" pitchFamily="18" charset="0"/>
                <a:cs typeface="Times New Roman" panose="02020603050405020304" pitchFamily="18" charset="0"/>
              </a:rPr>
              <a:t>differenziale di sfruttamento </a:t>
            </a:r>
            <a:r>
              <a:rPr lang="it-IT" sz="1500" kern="0" dirty="0">
                <a:effectLst/>
                <a:latin typeface="Calibri" panose="020F0502020204030204" pitchFamily="34" charset="0"/>
                <a:ea typeface="Times New Roman" panose="02020603050405020304" pitchFamily="18" charset="0"/>
                <a:cs typeface="Times New Roman" panose="02020603050405020304" pitchFamily="18" charset="0"/>
              </a:rPr>
              <a:t>(Gago, 2019: 125-127), in un caso solo economico, nell'altro anche culturale. Questo differenziale di sfruttamento si articola con gli effetti della violenza internazionale, poiché molte persone si trovano in questi spazi a causa di un'origine nazionale singolarizzata dai loro marcatori etnici (</a:t>
            </a:r>
            <a:r>
              <a:rPr lang="it-IT" sz="1500" kern="0" dirty="0" err="1">
                <a:effectLst/>
                <a:latin typeface="Calibri" panose="020F0502020204030204" pitchFamily="34" charset="0"/>
                <a:ea typeface="Times New Roman" panose="02020603050405020304" pitchFamily="18" charset="0"/>
                <a:cs typeface="Times New Roman" panose="02020603050405020304" pitchFamily="18" charset="0"/>
              </a:rPr>
              <a:t>Honneth</a:t>
            </a:r>
            <a:r>
              <a:rPr lang="it-IT" sz="1500" kern="0" dirty="0">
                <a:effectLst/>
                <a:latin typeface="Calibri" panose="020F0502020204030204" pitchFamily="34" charset="0"/>
                <a:ea typeface="Times New Roman" panose="02020603050405020304" pitchFamily="18" charset="0"/>
                <a:cs typeface="Times New Roman" panose="02020603050405020304" pitchFamily="18" charset="0"/>
              </a:rPr>
              <a:t>, 2024: 88-91). Questa marcatura permette di imporre un'esplosione di attività e requisiti simbolici, dove sembra che l'intera personalità debba lavorare al servizio dell'attività. </a:t>
            </a:r>
          </a:p>
          <a:p>
            <a:endParaRPr lang="es-ES" sz="1500" dirty="0"/>
          </a:p>
        </p:txBody>
      </p:sp>
    </p:spTree>
    <p:extLst>
      <p:ext uri="{BB962C8B-B14F-4D97-AF65-F5344CB8AC3E}">
        <p14:creationId xmlns:p14="http://schemas.microsoft.com/office/powerpoint/2010/main" val="506107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5E994F2-0229-90C8-20B3-46E17209B4FA}"/>
              </a:ext>
            </a:extLst>
          </p:cNvPr>
          <p:cNvSpPr>
            <a:spLocks noGrp="1"/>
          </p:cNvSpPr>
          <p:nvPr>
            <p:ph type="title"/>
          </p:nvPr>
        </p:nvSpPr>
        <p:spPr>
          <a:xfrm>
            <a:off x="515125" y="1153572"/>
            <a:ext cx="2400300" cy="4461163"/>
          </a:xfrm>
        </p:spPr>
        <p:txBody>
          <a:bodyPr>
            <a:normAutofit/>
          </a:bodyPr>
          <a:lstStyle/>
          <a:p>
            <a:r>
              <a:rPr lang="es-ES" sz="3100">
                <a:solidFill>
                  <a:srgbClr val="FFFFFF"/>
                </a:solidFill>
              </a:rPr>
              <a:t>Sfruttamento fisico e culturale: l'esempio del reclutamento delle lavoratrice domestiche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5CF007F6-F00A-8460-F299-32B5D1334C2B}"/>
              </a:ext>
            </a:extLst>
          </p:cNvPr>
          <p:cNvSpPr>
            <a:spLocks noGrp="1"/>
          </p:cNvSpPr>
          <p:nvPr>
            <p:ph idx="1"/>
          </p:nvPr>
        </p:nvSpPr>
        <p:spPr>
          <a:xfrm>
            <a:off x="3335481" y="591344"/>
            <a:ext cx="5179868" cy="5585619"/>
          </a:xfrm>
        </p:spPr>
        <p:txBody>
          <a:bodyPr anchor="ctr">
            <a:normAutofit/>
          </a:bodyPr>
          <a:lstStyle/>
          <a:p>
            <a:pPr marL="447675">
              <a:buNone/>
            </a:pPr>
            <a:r>
              <a:rPr lang="it-IT" sz="1900" kern="0">
                <a:effectLst/>
                <a:latin typeface="Calibri" panose="020F0502020204030204" pitchFamily="34" charset="0"/>
                <a:ea typeface="Times New Roman" panose="02020603050405020304" pitchFamily="18" charset="0"/>
                <a:cs typeface="Times New Roman" panose="02020603050405020304" pitchFamily="18" charset="0"/>
              </a:rPr>
              <a:t>In uno studio impressionante, Carmen Gregorio </a:t>
            </a:r>
            <a:r>
              <a:rPr lang="it-IT" sz="1900" kern="0" err="1">
                <a:effectLst/>
                <a:latin typeface="Calibri" panose="020F0502020204030204" pitchFamily="34" charset="0"/>
                <a:ea typeface="Times New Roman" panose="02020603050405020304" pitchFamily="18" charset="0"/>
                <a:cs typeface="Times New Roman" panose="02020603050405020304" pitchFamily="18" charset="0"/>
              </a:rPr>
              <a:t>Gil</a:t>
            </a:r>
            <a:r>
              <a:rPr lang="it-IT" sz="1900" kern="0">
                <a:effectLst/>
                <a:latin typeface="Calibri" panose="020F0502020204030204" pitchFamily="34" charset="0"/>
                <a:ea typeface="Times New Roman" panose="02020603050405020304" pitchFamily="18" charset="0"/>
                <a:cs typeface="Times New Roman" panose="02020603050405020304" pitchFamily="18" charset="0"/>
              </a:rPr>
              <a:t>, Ana Alcázar Campos e Margarita </a:t>
            </a:r>
            <a:r>
              <a:rPr lang="it-IT" sz="1900" kern="0" err="1">
                <a:effectLst/>
                <a:latin typeface="Calibri" panose="020F0502020204030204" pitchFamily="34" charset="0"/>
                <a:ea typeface="Times New Roman" panose="02020603050405020304" pitchFamily="18" charset="0"/>
                <a:cs typeface="Times New Roman" panose="02020603050405020304" pitchFamily="18" charset="0"/>
              </a:rPr>
              <a:t>Huete</a:t>
            </a:r>
            <a:r>
              <a:rPr lang="it-IT" sz="1900" kern="0">
                <a:effectLst/>
                <a:latin typeface="Calibri" panose="020F0502020204030204" pitchFamily="34" charset="0"/>
                <a:ea typeface="Times New Roman" panose="02020603050405020304" pitchFamily="18" charset="0"/>
                <a:cs typeface="Times New Roman" panose="02020603050405020304" pitchFamily="18" charset="0"/>
              </a:rPr>
              <a:t> Gallardo (2003: 222) riprendono queste parole su ciò che viene richiesto a un lavoratore domestico migrante:</a:t>
            </a:r>
            <a:endParaRPr lang="es-ES" sz="1900" kern="100">
              <a:effectLst/>
              <a:latin typeface="Aptos" panose="020B0004020202020204" pitchFamily="34" charset="0"/>
              <a:ea typeface="Aptos" panose="020B0004020202020204" pitchFamily="34" charset="0"/>
              <a:cs typeface="Times New Roman" panose="02020603050405020304" pitchFamily="18" charset="0"/>
            </a:endParaRPr>
          </a:p>
          <a:p>
            <a:pPr marL="447675">
              <a:buNone/>
            </a:pPr>
            <a:endParaRPr lang="it-IT" sz="1900" kern="0">
              <a:effectLst/>
              <a:latin typeface="Calibri" panose="020F0502020204030204" pitchFamily="34" charset="0"/>
              <a:ea typeface="Times New Roman" panose="02020603050405020304" pitchFamily="18" charset="0"/>
              <a:cs typeface="Times New Roman" panose="02020603050405020304" pitchFamily="18" charset="0"/>
            </a:endParaRPr>
          </a:p>
          <a:p>
            <a:pPr marL="447675">
              <a:buNone/>
            </a:pPr>
            <a:r>
              <a:rPr lang="it-IT" sz="1900" kern="0">
                <a:effectLst/>
                <a:latin typeface="Calibri" panose="020F0502020204030204" pitchFamily="34" charset="0"/>
                <a:ea typeface="Times New Roman" panose="02020603050405020304" pitchFamily="18" charset="0"/>
                <a:cs typeface="Times New Roman" panose="02020603050405020304" pitchFamily="18" charset="0"/>
              </a:rPr>
              <a:t>"Mi vergogno anche solo a dire qual è il profilo della dipendente più richiesta dalle donne di Granada che assumono. Mi dicono, ad esempio, che deve essere servizievole, lavoratrice, dolce, che le piacciano i bambini e i nonni, che se parla fluentemente l'inglese deve essere in grado di aiutare i figli a fare i compiti, che non deve avere la pelle scura, che non deve essere molto brutta, che deve avere un certificato medico che attesti che non ha malattie...".</a:t>
            </a:r>
            <a:endParaRPr lang="es-ES" sz="1900" kern="100">
              <a:effectLst/>
              <a:latin typeface="Aptos" panose="020B0004020202020204" pitchFamily="34" charset="0"/>
              <a:ea typeface="Aptos" panose="020B0004020202020204" pitchFamily="34" charset="0"/>
              <a:cs typeface="Times New Roman" panose="02020603050405020304" pitchFamily="18" charset="0"/>
            </a:endParaRPr>
          </a:p>
          <a:p>
            <a:endParaRPr lang="es-ES" sz="1900"/>
          </a:p>
        </p:txBody>
      </p:sp>
    </p:spTree>
    <p:extLst>
      <p:ext uri="{BB962C8B-B14F-4D97-AF65-F5344CB8AC3E}">
        <p14:creationId xmlns:p14="http://schemas.microsoft.com/office/powerpoint/2010/main" val="136700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35206D4-CAF8-DD6F-2D6F-FF36CDE8A21A}"/>
              </a:ext>
            </a:extLst>
          </p:cNvPr>
          <p:cNvSpPr>
            <a:spLocks noGrp="1"/>
          </p:cNvSpPr>
          <p:nvPr>
            <p:ph type="title"/>
          </p:nvPr>
        </p:nvSpPr>
        <p:spPr>
          <a:xfrm>
            <a:off x="515125" y="1153572"/>
            <a:ext cx="2400300" cy="4461163"/>
          </a:xfrm>
        </p:spPr>
        <p:txBody>
          <a:bodyPr>
            <a:normAutofit/>
          </a:bodyPr>
          <a:lstStyle/>
          <a:p>
            <a:r>
              <a:rPr lang="es-ES" sz="3100">
                <a:solidFill>
                  <a:srgbClr val="FFFFFF"/>
                </a:solidFill>
              </a:rPr>
              <a:t>Spazio 2. Lavori con esclusiva sfruttamento economico. Un rifugio paradossale?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F1A98AE1-4256-D953-E071-6F45DDC23FFE}"/>
              </a:ext>
            </a:extLst>
          </p:cNvPr>
          <p:cNvSpPr>
            <a:spLocks noGrp="1"/>
          </p:cNvSpPr>
          <p:nvPr>
            <p:ph idx="1"/>
          </p:nvPr>
        </p:nvSpPr>
        <p:spPr>
          <a:xfrm>
            <a:off x="3335481" y="591344"/>
            <a:ext cx="5179868" cy="5585619"/>
          </a:xfrm>
        </p:spPr>
        <p:txBody>
          <a:bodyPr anchor="ctr">
            <a:normAutofit/>
          </a:bodyPr>
          <a:lstStyle/>
          <a:p>
            <a:r>
              <a:rPr lang="es-ES" dirty="0" err="1"/>
              <a:t>Questo</a:t>
            </a:r>
            <a:r>
              <a:rPr lang="es-ES" dirty="0"/>
              <a:t> tipo di </a:t>
            </a:r>
            <a:r>
              <a:rPr lang="es-ES" dirty="0" err="1"/>
              <a:t>lavoro</a:t>
            </a:r>
            <a:r>
              <a:rPr lang="es-ES" dirty="0"/>
              <a:t> </a:t>
            </a:r>
            <a:r>
              <a:rPr lang="es-ES" dirty="0" err="1"/>
              <a:t>è</a:t>
            </a:r>
            <a:r>
              <a:rPr lang="es-ES" dirty="0"/>
              <a:t> </a:t>
            </a:r>
            <a:r>
              <a:rPr lang="es-ES" dirty="0" err="1"/>
              <a:t>molto</a:t>
            </a:r>
            <a:r>
              <a:rPr lang="es-ES" dirty="0"/>
              <a:t> </a:t>
            </a:r>
            <a:r>
              <a:rPr lang="es-ES" dirty="0" err="1"/>
              <a:t>comune</a:t>
            </a:r>
            <a:r>
              <a:rPr lang="es-ES" dirty="0"/>
              <a:t> </a:t>
            </a:r>
            <a:r>
              <a:rPr lang="es-ES" dirty="0" err="1"/>
              <a:t>tra</a:t>
            </a:r>
            <a:r>
              <a:rPr lang="es-ES" dirty="0"/>
              <a:t> i </a:t>
            </a:r>
            <a:r>
              <a:rPr lang="es-ES" dirty="0" err="1"/>
              <a:t>baristi</a:t>
            </a:r>
            <a:r>
              <a:rPr lang="es-ES" dirty="0"/>
              <a:t>, le </a:t>
            </a:r>
            <a:r>
              <a:rPr lang="es-ES" dirty="0" err="1"/>
              <a:t>commesse</a:t>
            </a:r>
            <a:r>
              <a:rPr lang="es-ES" dirty="0"/>
              <a:t> </a:t>
            </a:r>
            <a:r>
              <a:rPr lang="es-ES" dirty="0" err="1"/>
              <a:t>nei</a:t>
            </a:r>
            <a:r>
              <a:rPr lang="es-ES" dirty="0"/>
              <a:t> </a:t>
            </a:r>
            <a:r>
              <a:rPr lang="es-ES" dirty="0" err="1"/>
              <a:t>negozi</a:t>
            </a:r>
            <a:r>
              <a:rPr lang="es-ES" dirty="0"/>
              <a:t> di moda, le </a:t>
            </a:r>
            <a:r>
              <a:rPr lang="es-ES" dirty="0" err="1"/>
              <a:t>impiegate</a:t>
            </a:r>
            <a:r>
              <a:rPr lang="es-ES" dirty="0"/>
              <a:t> </a:t>
            </a:r>
            <a:r>
              <a:rPr lang="es-ES" dirty="0" err="1"/>
              <a:t>nelle</a:t>
            </a:r>
            <a:r>
              <a:rPr lang="es-ES" dirty="0"/>
              <a:t> </a:t>
            </a:r>
            <a:r>
              <a:rPr lang="es-ES" dirty="0" err="1"/>
              <a:t>palestre</a:t>
            </a:r>
            <a:r>
              <a:rPr lang="es-ES" dirty="0"/>
              <a:t> e in </a:t>
            </a:r>
            <a:r>
              <a:rPr lang="es-ES" dirty="0" err="1"/>
              <a:t>tutti</a:t>
            </a:r>
            <a:r>
              <a:rPr lang="es-ES" dirty="0"/>
              <a:t> i </a:t>
            </a:r>
            <a:r>
              <a:rPr lang="es-ES" dirty="0" err="1"/>
              <a:t>lavori</a:t>
            </a:r>
            <a:r>
              <a:rPr lang="es-ES" dirty="0"/>
              <a:t> in cui si </a:t>
            </a:r>
            <a:r>
              <a:rPr lang="es-ES" dirty="0" err="1"/>
              <a:t>combinano</a:t>
            </a:r>
            <a:r>
              <a:rPr lang="es-ES" dirty="0"/>
              <a:t> </a:t>
            </a:r>
            <a:r>
              <a:rPr lang="es-ES" dirty="0" err="1"/>
              <a:t>fatica</a:t>
            </a:r>
            <a:r>
              <a:rPr lang="es-ES" dirty="0"/>
              <a:t> </a:t>
            </a:r>
            <a:r>
              <a:rPr lang="es-ES" dirty="0" err="1"/>
              <a:t>fisica</a:t>
            </a:r>
            <a:r>
              <a:rPr lang="es-ES" dirty="0"/>
              <a:t> </a:t>
            </a:r>
            <a:r>
              <a:rPr lang="es-ES" dirty="0" err="1"/>
              <a:t>ed</a:t>
            </a:r>
            <a:r>
              <a:rPr lang="es-ES" dirty="0"/>
              <a:t> </a:t>
            </a:r>
            <a:r>
              <a:rPr lang="es-ES" dirty="0" err="1"/>
              <a:t>esigenze</a:t>
            </a:r>
            <a:r>
              <a:rPr lang="es-ES" dirty="0"/>
              <a:t> di tipo </a:t>
            </a:r>
            <a:r>
              <a:rPr lang="es-ES" dirty="0" err="1"/>
              <a:t>culturale</a:t>
            </a:r>
            <a:r>
              <a:rPr lang="es-ES" dirty="0"/>
              <a:t>.</a:t>
            </a:r>
          </a:p>
          <a:p>
            <a:r>
              <a:rPr lang="es-ES" dirty="0"/>
              <a:t>In </a:t>
            </a:r>
            <a:r>
              <a:rPr lang="es-ES" dirty="0" err="1"/>
              <a:t>questo</a:t>
            </a:r>
            <a:r>
              <a:rPr lang="es-ES" dirty="0"/>
              <a:t> </a:t>
            </a:r>
            <a:r>
              <a:rPr lang="es-ES" dirty="0" err="1"/>
              <a:t>senso</a:t>
            </a:r>
            <a:r>
              <a:rPr lang="es-ES" dirty="0"/>
              <a:t>, </a:t>
            </a:r>
            <a:r>
              <a:rPr lang="es-ES" dirty="0" err="1"/>
              <a:t>possiamo</a:t>
            </a:r>
            <a:r>
              <a:rPr lang="es-ES" dirty="0"/>
              <a:t> trovare </a:t>
            </a:r>
            <a:r>
              <a:rPr lang="es-ES" dirty="0" err="1"/>
              <a:t>lavori</a:t>
            </a:r>
            <a:r>
              <a:rPr lang="es-ES" dirty="0"/>
              <a:t> con </a:t>
            </a:r>
            <a:r>
              <a:rPr lang="es-ES" dirty="0" err="1"/>
              <a:t>un'esclusiva</a:t>
            </a:r>
            <a:r>
              <a:rPr lang="es-ES" dirty="0"/>
              <a:t> </a:t>
            </a:r>
            <a:r>
              <a:rPr lang="es-ES" dirty="0" err="1"/>
              <a:t>sfruttamento</a:t>
            </a:r>
            <a:r>
              <a:rPr lang="es-ES" dirty="0"/>
              <a:t> </a:t>
            </a:r>
            <a:r>
              <a:rPr lang="es-ES" dirty="0" err="1"/>
              <a:t>economico</a:t>
            </a:r>
            <a:r>
              <a:rPr lang="es-ES" dirty="0"/>
              <a:t> che </a:t>
            </a:r>
            <a:r>
              <a:rPr lang="es-ES" dirty="0" err="1"/>
              <a:t>fungono</a:t>
            </a:r>
            <a:r>
              <a:rPr lang="es-ES" dirty="0"/>
              <a:t> da </a:t>
            </a:r>
            <a:r>
              <a:rPr lang="es-ES" dirty="0" err="1"/>
              <a:t>rifugio</a:t>
            </a:r>
            <a:r>
              <a:rPr lang="es-ES" dirty="0"/>
              <a:t>: </a:t>
            </a:r>
            <a:r>
              <a:rPr lang="es-ES" dirty="0" err="1"/>
              <a:t>supermercati</a:t>
            </a:r>
            <a:r>
              <a:rPr lang="es-ES" dirty="0"/>
              <a:t> </a:t>
            </a:r>
            <a:r>
              <a:rPr lang="es-ES" dirty="0" err="1"/>
              <a:t>senza</a:t>
            </a:r>
            <a:r>
              <a:rPr lang="es-ES" dirty="0"/>
              <a:t> </a:t>
            </a:r>
            <a:r>
              <a:rPr lang="es-ES" dirty="0" err="1"/>
              <a:t>requisiti</a:t>
            </a:r>
            <a:r>
              <a:rPr lang="es-ES" dirty="0"/>
              <a:t> </a:t>
            </a:r>
            <a:r>
              <a:rPr lang="es-ES" dirty="0" err="1"/>
              <a:t>estetici</a:t>
            </a:r>
            <a:r>
              <a:rPr lang="es-ES" dirty="0"/>
              <a:t>, </a:t>
            </a:r>
            <a:r>
              <a:rPr lang="es-ES" dirty="0" err="1"/>
              <a:t>baristi</a:t>
            </a:r>
            <a:r>
              <a:rPr lang="es-ES" dirty="0"/>
              <a:t> </a:t>
            </a:r>
            <a:r>
              <a:rPr lang="es-ES" dirty="0" err="1"/>
              <a:t>senza</a:t>
            </a:r>
            <a:r>
              <a:rPr lang="es-ES" dirty="0"/>
              <a:t> </a:t>
            </a:r>
            <a:r>
              <a:rPr lang="es-ES" dirty="0" err="1"/>
              <a:t>alcuna</a:t>
            </a:r>
            <a:r>
              <a:rPr lang="es-ES" dirty="0"/>
              <a:t> </a:t>
            </a:r>
            <a:r>
              <a:rPr lang="es-ES" dirty="0" err="1"/>
              <a:t>distinzione</a:t>
            </a:r>
            <a:r>
              <a:rPr lang="es-ES" dirty="0"/>
              <a:t> </a:t>
            </a:r>
            <a:r>
              <a:rPr lang="es-ES" dirty="0" err="1"/>
              <a:t>culturale</a:t>
            </a:r>
            <a:r>
              <a:rPr lang="es-ES" dirty="0"/>
              <a:t>, </a:t>
            </a:r>
            <a:r>
              <a:rPr lang="es-ES" dirty="0" err="1"/>
              <a:t>lavori</a:t>
            </a:r>
            <a:r>
              <a:rPr lang="es-ES" dirty="0"/>
              <a:t> </a:t>
            </a:r>
            <a:r>
              <a:rPr lang="es-ES" dirty="0" err="1"/>
              <a:t>proletari</a:t>
            </a:r>
            <a:r>
              <a:rPr lang="es-ES" dirty="0"/>
              <a:t> </a:t>
            </a:r>
            <a:r>
              <a:rPr lang="es-ES" dirty="0" err="1"/>
              <a:t>ridotti</a:t>
            </a:r>
            <a:r>
              <a:rPr lang="es-ES" dirty="0"/>
              <a:t> </a:t>
            </a:r>
            <a:r>
              <a:rPr lang="es-ES" dirty="0" err="1"/>
              <a:t>allo</a:t>
            </a:r>
            <a:r>
              <a:rPr lang="es-ES" dirty="0"/>
              <a:t> </a:t>
            </a:r>
            <a:r>
              <a:rPr lang="es-ES" dirty="0" err="1"/>
              <a:t>sforzo</a:t>
            </a:r>
            <a:r>
              <a:rPr lang="es-ES" dirty="0"/>
              <a:t> </a:t>
            </a:r>
            <a:r>
              <a:rPr lang="es-ES" dirty="0" err="1"/>
              <a:t>fisico</a:t>
            </a:r>
            <a:r>
              <a:rPr lang="es-ES" dirty="0"/>
              <a:t>.</a:t>
            </a:r>
          </a:p>
        </p:txBody>
      </p:sp>
    </p:spTree>
    <p:extLst>
      <p:ext uri="{BB962C8B-B14F-4D97-AF65-F5344CB8AC3E}">
        <p14:creationId xmlns:p14="http://schemas.microsoft.com/office/powerpoint/2010/main" val="153227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8CBC023-B36C-6558-569D-37BCD6D5CEB4}"/>
              </a:ext>
            </a:extLst>
          </p:cNvPr>
          <p:cNvSpPr>
            <a:spLocks noGrp="1"/>
          </p:cNvSpPr>
          <p:nvPr>
            <p:ph type="title"/>
          </p:nvPr>
        </p:nvSpPr>
        <p:spPr>
          <a:xfrm>
            <a:off x="350041" y="586855"/>
            <a:ext cx="2401025" cy="3387497"/>
          </a:xfrm>
        </p:spPr>
        <p:txBody>
          <a:bodyPr anchor="b">
            <a:normAutofit/>
          </a:bodyPr>
          <a:lstStyle/>
          <a:p>
            <a:pPr algn="r"/>
            <a:r>
              <a:rPr lang="es-ES" sz="3200" dirty="0" err="1">
                <a:solidFill>
                  <a:srgbClr val="FFFFFF"/>
                </a:solidFill>
              </a:rPr>
              <a:t>Excursus</a:t>
            </a:r>
            <a:r>
              <a:rPr lang="es-ES" sz="3200" dirty="0">
                <a:solidFill>
                  <a:srgbClr val="FFFFFF"/>
                </a:solidFill>
              </a:rPr>
              <a:t>: una </a:t>
            </a:r>
            <a:r>
              <a:rPr lang="es-ES" sz="3200" dirty="0" err="1">
                <a:solidFill>
                  <a:srgbClr val="FFFFFF"/>
                </a:solidFill>
              </a:rPr>
              <a:t>teoria</a:t>
            </a:r>
            <a:r>
              <a:rPr lang="es-ES" sz="3200" dirty="0">
                <a:solidFill>
                  <a:srgbClr val="FFFFFF"/>
                </a:solidFill>
              </a:rPr>
              <a:t> </a:t>
            </a:r>
            <a:r>
              <a:rPr lang="es-ES" sz="3200" dirty="0" err="1">
                <a:solidFill>
                  <a:srgbClr val="FFFFFF"/>
                </a:solidFill>
              </a:rPr>
              <a:t>dello</a:t>
            </a:r>
            <a:r>
              <a:rPr lang="es-ES" sz="3200" dirty="0">
                <a:solidFill>
                  <a:srgbClr val="FFFFFF"/>
                </a:solidFill>
              </a:rPr>
              <a:t> </a:t>
            </a:r>
            <a:r>
              <a:rPr lang="es-ES" sz="3200" dirty="0" err="1">
                <a:solidFill>
                  <a:srgbClr val="FFFFFF"/>
                </a:solidFill>
              </a:rPr>
              <a:t>sfruttamento</a:t>
            </a:r>
            <a:r>
              <a:rPr lang="es-ES" sz="3200" dirty="0">
                <a:solidFill>
                  <a:srgbClr val="FFFFFF"/>
                </a:solidFill>
              </a:rPr>
              <a:t> </a:t>
            </a:r>
            <a:r>
              <a:rPr lang="es-ES" sz="3200" dirty="0" err="1">
                <a:solidFill>
                  <a:srgbClr val="FFFFFF"/>
                </a:solidFill>
              </a:rPr>
              <a:t>ispirata</a:t>
            </a:r>
            <a:r>
              <a:rPr lang="es-ES" sz="3200" dirty="0">
                <a:solidFill>
                  <a:srgbClr val="FFFFFF"/>
                </a:solidFill>
              </a:rPr>
              <a:t> a </a:t>
            </a:r>
            <a:r>
              <a:rPr lang="es-ES" sz="3200" dirty="0" err="1">
                <a:solidFill>
                  <a:srgbClr val="FFFFFF"/>
                </a:solidFill>
              </a:rPr>
              <a:t>Balibar</a:t>
            </a:r>
            <a:r>
              <a:rPr lang="es-ES" sz="3200" dirty="0">
                <a:solidFill>
                  <a:srgbClr val="FFFFFF"/>
                </a:solidFill>
              </a:rPr>
              <a:t> e Hegel</a:t>
            </a:r>
          </a:p>
        </p:txBody>
      </p:sp>
      <p:sp>
        <p:nvSpPr>
          <p:cNvPr id="3" name="Marcador de contenido 2">
            <a:extLst>
              <a:ext uri="{FF2B5EF4-FFF2-40B4-BE49-F238E27FC236}">
                <a16:creationId xmlns:a16="http://schemas.microsoft.com/office/drawing/2014/main" id="{7DC78B9E-DE4D-7B49-B79F-45BDF8A5CDB6}"/>
              </a:ext>
            </a:extLst>
          </p:cNvPr>
          <p:cNvSpPr>
            <a:spLocks noGrp="1"/>
          </p:cNvSpPr>
          <p:nvPr>
            <p:ph idx="1"/>
          </p:nvPr>
        </p:nvSpPr>
        <p:spPr>
          <a:xfrm>
            <a:off x="3607694" y="649480"/>
            <a:ext cx="4916510" cy="5546047"/>
          </a:xfrm>
        </p:spPr>
        <p:txBody>
          <a:bodyPr anchor="ctr">
            <a:normAutofit/>
          </a:bodyPr>
          <a:lstStyle/>
          <a:p>
            <a:pPr>
              <a:buNone/>
            </a:pPr>
            <a:r>
              <a:rPr lang="es-ES" sz="1300"/>
              <a:t>Molto importante: la nostra idea di sfruttamento, sostenuta da Balibar, presuppone il recupero di forme di degrado del corpo tipiche dei modi di produzione preborghesi. Come sottolinea Pablo Beas, lo sfruttamento introduce gli agenti in un nastro di Moebius dove iniziano come soggetti e finiscono con il corpo degradato come servi schiavi.</a:t>
            </a:r>
            <a:br>
              <a:rPr lang="es-ES" sz="1300"/>
            </a:br>
            <a:endParaRPr lang="es-ES" sz="1300"/>
          </a:p>
          <a:p>
            <a:pPr>
              <a:buNone/>
            </a:pPr>
            <a:r>
              <a:rPr lang="es-ES" sz="1300"/>
              <a:t>"Posso alienare ad altri prodotti concreti delle mie </a:t>
            </a:r>
            <a:r>
              <a:rPr lang="es-ES" sz="1300" i="1"/>
              <a:t>capacità fisiche e intellettuali particolari</a:t>
            </a:r>
            <a:r>
              <a:rPr lang="es-ES" sz="1300"/>
              <a:t> e delle mie azioni e posso alienarne l'uso </a:t>
            </a:r>
            <a:r>
              <a:rPr lang="es-ES" sz="1300" i="1"/>
              <a:t>limitato nel tempo</a:t>
            </a:r>
            <a:r>
              <a:rPr lang="es-ES" sz="1300"/>
              <a:t> ad altri, perché, con questa limitazione, le mie capacità acquisiscono una relazione esterna con la </a:t>
            </a:r>
            <a:r>
              <a:rPr lang="es-ES" sz="1300" i="1"/>
              <a:t>totalità del mio essere</a:t>
            </a:r>
            <a:r>
              <a:rPr lang="es-ES" sz="1300"/>
              <a:t>. Alienando </a:t>
            </a:r>
            <a:r>
              <a:rPr lang="es-ES" sz="1300" i="1"/>
              <a:t>tutto</a:t>
            </a:r>
            <a:r>
              <a:rPr lang="es-ES" sz="1300"/>
              <a:t> il mio tempo concretizzato nel mio lavoro e tutto ciò che produco, renderei proprietà di un altro la sostanza della mia produzione, la mia attività e la mia realtà </a:t>
            </a:r>
            <a:r>
              <a:rPr lang="es-ES" sz="1300" i="1"/>
              <a:t>generale</a:t>
            </a:r>
            <a:r>
              <a:rPr lang="es-ES" sz="1300"/>
              <a:t>, la mia personalità. </a:t>
            </a:r>
          </a:p>
          <a:p>
            <a:pPr>
              <a:buNone/>
            </a:pPr>
            <a:r>
              <a:rPr lang="es-ES" sz="1300"/>
              <a:t>Questo rapporto tra me stesso e l'esercizio delle mie capacità è lo stesso rapporto che esiste tra la sostanza di una cosa e il suo </a:t>
            </a:r>
            <a:r>
              <a:rPr lang="es-ES" sz="1300" i="1"/>
              <a:t>uso</a:t>
            </a:r>
            <a:r>
              <a:rPr lang="es-ES" sz="1300"/>
              <a:t>. La distinzione tra sostanza e uso sorge solo quando l'uso è un uso limitato. Qui l'uso delle forze, e quindi di me stesso, se è limitato in modo quantitativo [...].</a:t>
            </a:r>
            <a:br>
              <a:rPr lang="es-ES" sz="1300"/>
            </a:br>
            <a:endParaRPr lang="es-ES" sz="1300"/>
          </a:p>
          <a:p>
            <a:r>
              <a:rPr lang="es-ES" sz="1300"/>
              <a:t>La differenza qui esposta è quella che esiste tra uno schiavo e un servitore o un bracciante. Lo schiavo ateniese aveva forse un lavoro più leggero e più mentale di quello che normalmente hanno i nostri servitori, ma era comunque schiavo perché la totalità della sua attività era alienata al suo signore (Hegel, paragrafo 67, Filosofia del diritto 2017: 89). </a:t>
            </a:r>
          </a:p>
          <a:p>
            <a:endParaRPr lang="es-ES" sz="1300"/>
          </a:p>
        </p:txBody>
      </p:sp>
    </p:spTree>
    <p:extLst>
      <p:ext uri="{BB962C8B-B14F-4D97-AF65-F5344CB8AC3E}">
        <p14:creationId xmlns:p14="http://schemas.microsoft.com/office/powerpoint/2010/main" val="2803546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2B2D7F9-96D7-06E8-5BF2-D9D05B31532B}"/>
              </a:ext>
            </a:extLst>
          </p:cNvPr>
          <p:cNvSpPr>
            <a:spLocks noGrp="1"/>
          </p:cNvSpPr>
          <p:nvPr>
            <p:ph type="title"/>
          </p:nvPr>
        </p:nvSpPr>
        <p:spPr>
          <a:xfrm>
            <a:off x="515125" y="1153572"/>
            <a:ext cx="2400300" cy="4461163"/>
          </a:xfrm>
        </p:spPr>
        <p:txBody>
          <a:bodyPr>
            <a:normAutofit/>
          </a:bodyPr>
          <a:lstStyle/>
          <a:p>
            <a:r>
              <a:rPr lang="es-ES" dirty="0">
                <a:solidFill>
                  <a:srgbClr val="FFFFFF"/>
                </a:solidFill>
              </a:rPr>
              <a:t>I </a:t>
            </a:r>
            <a:r>
              <a:rPr lang="es-ES" dirty="0" err="1">
                <a:solidFill>
                  <a:srgbClr val="FFFFFF"/>
                </a:solidFill>
              </a:rPr>
              <a:t>due</a:t>
            </a:r>
            <a:r>
              <a:rPr lang="es-ES" dirty="0">
                <a:solidFill>
                  <a:srgbClr val="FFFFFF"/>
                </a:solidFill>
              </a:rPr>
              <a:t> </a:t>
            </a:r>
            <a:r>
              <a:rPr lang="es-ES" dirty="0" err="1">
                <a:solidFill>
                  <a:srgbClr val="FFFFFF"/>
                </a:solidFill>
              </a:rPr>
              <a:t>spazi</a:t>
            </a:r>
            <a:r>
              <a:rPr lang="es-ES" dirty="0">
                <a:solidFill>
                  <a:srgbClr val="FFFFFF"/>
                </a:solidFill>
              </a:rPr>
              <a:t> </a:t>
            </a:r>
            <a:r>
              <a:rPr lang="es-ES" dirty="0" err="1">
                <a:solidFill>
                  <a:srgbClr val="FFFFFF"/>
                </a:solidFill>
              </a:rPr>
              <a:t>d'élite</a:t>
            </a:r>
            <a:r>
              <a:rPr lang="es-ES" dirty="0">
                <a:solidFill>
                  <a:srgbClr val="FFFFFF"/>
                </a:solidFill>
              </a:rPr>
              <a:t>: solo </a:t>
            </a:r>
            <a:r>
              <a:rPr lang="es-ES" dirty="0" err="1">
                <a:solidFill>
                  <a:srgbClr val="FFFFFF"/>
                </a:solidFill>
              </a:rPr>
              <a:t>sfruttamento</a:t>
            </a:r>
            <a:r>
              <a:rPr lang="es-ES" dirty="0">
                <a:solidFill>
                  <a:srgbClr val="FFFFFF"/>
                </a:solidFill>
              </a:rPr>
              <a:t> </a:t>
            </a:r>
            <a:r>
              <a:rPr lang="es-ES" dirty="0" err="1">
                <a:solidFill>
                  <a:srgbClr val="FFFFFF"/>
                </a:solidFill>
              </a:rPr>
              <a:t>culturale</a:t>
            </a:r>
            <a:r>
              <a:rPr lang="es-ES" dirty="0">
                <a:solidFill>
                  <a:srgbClr val="FFFFFF"/>
                </a:solidFill>
              </a:rPr>
              <a:t> o </a:t>
            </a:r>
            <a:r>
              <a:rPr lang="es-ES" dirty="0" err="1">
                <a:solidFill>
                  <a:srgbClr val="FFFFFF"/>
                </a:solidFill>
              </a:rPr>
              <a:t>nessun</a:t>
            </a:r>
            <a:r>
              <a:rPr lang="es-ES" dirty="0">
                <a:solidFill>
                  <a:srgbClr val="FFFFFF"/>
                </a:solidFill>
              </a:rPr>
              <a:t> tipo di </a:t>
            </a:r>
            <a:r>
              <a:rPr lang="es-ES" dirty="0" err="1">
                <a:solidFill>
                  <a:srgbClr val="FFFFFF"/>
                </a:solidFill>
              </a:rPr>
              <a:t>sfruttamento</a:t>
            </a:r>
            <a:endParaRPr lang="es-ES" dirty="0">
              <a:solidFill>
                <a:srgbClr val="FFFFFF"/>
              </a:solidFill>
            </a:endParaRPr>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CD38B2EE-8B4B-93AC-AFF8-2E7E74C6E9D8}"/>
              </a:ext>
            </a:extLst>
          </p:cNvPr>
          <p:cNvSpPr>
            <a:spLocks noGrp="1"/>
          </p:cNvSpPr>
          <p:nvPr>
            <p:ph idx="1"/>
          </p:nvPr>
        </p:nvSpPr>
        <p:spPr>
          <a:xfrm>
            <a:off x="3335481" y="591344"/>
            <a:ext cx="5179868" cy="5585619"/>
          </a:xfrm>
        </p:spPr>
        <p:txBody>
          <a:bodyPr anchor="ctr">
            <a:normAutofit/>
          </a:bodyPr>
          <a:lstStyle/>
          <a:p>
            <a:pPr>
              <a:spcBef>
                <a:spcPts val="1200"/>
              </a:spcBef>
              <a:spcAft>
                <a:spcPts val="1200"/>
              </a:spcAft>
              <a:buNone/>
            </a:pPr>
            <a:r>
              <a:rPr lang="it-IT" sz="1300" kern="0">
                <a:effectLst/>
                <a:latin typeface="Calibri" panose="020F0502020204030204" pitchFamily="34" charset="0"/>
                <a:ea typeface="Times New Roman" panose="02020603050405020304" pitchFamily="18" charset="0"/>
                <a:cs typeface="Times New Roman" panose="02020603050405020304" pitchFamily="18" charset="0"/>
              </a:rPr>
              <a:t>Nei due spazi successivi, queste dinamiche diventano meno rilevanti. In entrambi, le condizioni di lavoro consentono riconoscimento, salari elevati e tempo libero. Tuttavia, in uno di essi persiste lo sfruttamento culturale, di solito perché introduce norme - più o meno esplicite - basate sul genere, sull'etnia o su una combinazione di entrambi. Questo spazio permette di sfidare gli stereotipi senza mettere in discussione le condizioni di lavoro, dove lo sfruttamento, se esiste, è sempre inscritto in giochi a somma positiva per i salariati. Sono indubbiamente luoghi in cui la lotta alla discriminazione si esercita a partire da un immaginario democratico, senza alterare le posizioni di potere tra datori di lavoro e lavoratori. Il consenso è che sia l'azienda che il lavoratore ne traggono vantaggio. La degradazione del corpo per esaurimento è rara, anche se alcune regole possono escludere certi profili: insegnanti donne soggette a imperativi di bellezza, avvocati donne soggette a standard di aspetto sessualizzato, ecc.</a:t>
            </a:r>
            <a:endParaRPr lang="es-ES" sz="1300" kern="100">
              <a:effectLst/>
              <a:latin typeface="Aptos" panose="020B0004020202020204" pitchFamily="34" charset="0"/>
              <a:ea typeface="Aptos" panose="020B0004020202020204" pitchFamily="34" charset="0"/>
              <a:cs typeface="Times New Roman" panose="02020603050405020304" pitchFamily="18" charset="0"/>
            </a:endParaRPr>
          </a:p>
          <a:p>
            <a:pPr>
              <a:spcBef>
                <a:spcPts val="1200"/>
              </a:spcBef>
              <a:spcAft>
                <a:spcPts val="1200"/>
              </a:spcAft>
              <a:buNone/>
            </a:pPr>
            <a:r>
              <a:rPr lang="it-IT" sz="1300" kern="0">
                <a:effectLst/>
                <a:latin typeface="Calibri" panose="020F0502020204030204" pitchFamily="34" charset="0"/>
                <a:ea typeface="Times New Roman" panose="02020603050405020304" pitchFamily="18" charset="0"/>
                <a:cs typeface="Times New Roman" panose="02020603050405020304" pitchFamily="18" charset="0"/>
              </a:rPr>
              <a:t>In quest'ultimo spazio sembra materializzarsi il sogno dell'Illuminismo: posti di lavoro senza sfruttamento economico e culturale. I lavoratori sono altamente retribuiti e riconosciuti, e i conflitti non sono percepiti come ingiustizie strutturali, ma semplicemente come incomprensioni nel coordinamento della produzione.</a:t>
            </a:r>
            <a:endParaRPr lang="es-ES" sz="1300" kern="100">
              <a:effectLst/>
              <a:latin typeface="Aptos" panose="020B0004020202020204" pitchFamily="34" charset="0"/>
              <a:ea typeface="Aptos" panose="020B0004020202020204" pitchFamily="34" charset="0"/>
              <a:cs typeface="Times New Roman" panose="02020603050405020304" pitchFamily="18" charset="0"/>
            </a:endParaRPr>
          </a:p>
          <a:p>
            <a:pPr>
              <a:spcBef>
                <a:spcPts val="1200"/>
              </a:spcBef>
              <a:spcAft>
                <a:spcPts val="1200"/>
              </a:spcAft>
            </a:pPr>
            <a:r>
              <a:rPr lang="it-IT" sz="1300" kern="0">
                <a:effectLst/>
                <a:latin typeface="Calibri" panose="020F0502020204030204" pitchFamily="34" charset="0"/>
                <a:ea typeface="Times New Roman" panose="02020603050405020304" pitchFamily="18" charset="0"/>
                <a:cs typeface="Times New Roman" panose="02020603050405020304" pitchFamily="18" charset="0"/>
              </a:rPr>
              <a:t>Non dimentichiamo che guardare la realtà dal basso implica una prospettiva distorta. Anche dall'alto.</a:t>
            </a:r>
            <a:endParaRPr lang="es-ES" sz="1300" kern="100">
              <a:effectLst/>
              <a:latin typeface="Aptos" panose="020B0004020202020204" pitchFamily="34" charset="0"/>
              <a:ea typeface="Aptos" panose="020B0004020202020204" pitchFamily="34" charset="0"/>
              <a:cs typeface="Times New Roman" panose="02020603050405020304" pitchFamily="18" charset="0"/>
            </a:endParaRPr>
          </a:p>
          <a:p>
            <a:endParaRPr lang="es-ES" sz="1300"/>
          </a:p>
        </p:txBody>
      </p:sp>
    </p:spTree>
    <p:extLst>
      <p:ext uri="{BB962C8B-B14F-4D97-AF65-F5344CB8AC3E}">
        <p14:creationId xmlns:p14="http://schemas.microsoft.com/office/powerpoint/2010/main" val="154544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057C218-3336-6C3B-0824-F35F642BB1F6}"/>
              </a:ext>
            </a:extLst>
          </p:cNvPr>
          <p:cNvSpPr>
            <a:spLocks noGrp="1"/>
          </p:cNvSpPr>
          <p:nvPr>
            <p:ph type="title"/>
          </p:nvPr>
        </p:nvSpPr>
        <p:spPr>
          <a:xfrm>
            <a:off x="630936" y="548640"/>
            <a:ext cx="2700645" cy="5431536"/>
          </a:xfrm>
        </p:spPr>
        <p:txBody>
          <a:bodyPr>
            <a:normAutofit/>
          </a:bodyPr>
          <a:lstStyle/>
          <a:p>
            <a:r>
              <a:rPr lang="it-IT" sz="4300" dirty="0">
                <a:latin typeface="Aptos" panose="020B0004020202020204" pitchFamily="34" charset="0"/>
                <a:ea typeface="Aptos" panose="020B0004020202020204" pitchFamily="34" charset="0"/>
                <a:cs typeface="Times New Roman" panose="02020603050405020304" pitchFamily="18" charset="0"/>
              </a:rPr>
              <a:t>P</a:t>
            </a:r>
            <a:r>
              <a:rPr lang="it-IT" sz="4300" dirty="0">
                <a:effectLst/>
                <a:latin typeface="Aptos" panose="020B0004020202020204" pitchFamily="34" charset="0"/>
                <a:ea typeface="Aptos" panose="020B0004020202020204" pitchFamily="34" charset="0"/>
                <a:cs typeface="Times New Roman" panose="02020603050405020304" pitchFamily="18" charset="0"/>
              </a:rPr>
              <a:t>lusvalore di codice</a:t>
            </a:r>
            <a:endParaRPr lang="es-ES" sz="4300" dirty="0"/>
          </a:p>
        </p:txBody>
      </p:sp>
      <p:sp>
        <p:nvSpPr>
          <p:cNvPr id="1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0646FD2-48D8-FBD6-B2CF-1F72BC6D11E6}"/>
              </a:ext>
            </a:extLst>
          </p:cNvPr>
          <p:cNvSpPr>
            <a:spLocks noGrp="1"/>
          </p:cNvSpPr>
          <p:nvPr>
            <p:ph idx="1"/>
          </p:nvPr>
        </p:nvSpPr>
        <p:spPr>
          <a:xfrm>
            <a:off x="3844813" y="552091"/>
            <a:ext cx="4668251" cy="5431536"/>
          </a:xfrm>
        </p:spPr>
        <p:txBody>
          <a:bodyPr anchor="ctr">
            <a:normAutofit/>
          </a:bodyPr>
          <a:lstStyle/>
          <a:p>
            <a:pPr>
              <a:buNone/>
            </a:pPr>
            <a:r>
              <a:rPr lang="it-IT" sz="1600" dirty="0">
                <a:effectLst/>
                <a:latin typeface="Aptos" panose="020B0004020202020204" pitchFamily="34" charset="0"/>
                <a:ea typeface="Aptos" panose="020B0004020202020204" pitchFamily="34" charset="0"/>
                <a:cs typeface="Times New Roman" panose="02020603050405020304" pitchFamily="18" charset="0"/>
              </a:rPr>
              <a:t>In questo intervento approfondirò lo sfruttamento culturale precedentemente discusso da José Luis. L'obiettivo è quello di fornire, attraverso frammenti di interviste, un approccio più dettagliato al concetto. Per concludere, sottolineerò un'importante ambivalenza: lo sfruttamento culturale permette agli sfruttati di estrarre benefici simbolici ottenendo l'accesso a nuovi spazi, ma a volte l'assunzione della norma implica costi molto elevati sotto forma di violenza che esacerba i soggetti. </a:t>
            </a:r>
            <a:endParaRPr lang="es-ES" sz="16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6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600" dirty="0">
                <a:effectLst/>
                <a:latin typeface="Aptos" panose="020B0004020202020204" pitchFamily="34" charset="0"/>
                <a:ea typeface="Aptos" panose="020B0004020202020204" pitchFamily="34" charset="0"/>
                <a:cs typeface="Times New Roman" panose="02020603050405020304" pitchFamily="18" charset="0"/>
              </a:rPr>
              <a:t>Lo sfruttamento culturale si articola attraverso quello che lo stesso José Luis, qui presente, ha chiamato in altri testi "plusvalore di codice". Il concetto, ispirato a Deleuze e Guattari, si riferisce all'istituzione di un sistema normativo, un'ideologia, che permette agli individui di distinguersi e di chiudere i mercati. </a:t>
            </a:r>
            <a:endParaRPr lang="es-ES" sz="1600" dirty="0"/>
          </a:p>
        </p:txBody>
      </p:sp>
    </p:spTree>
    <p:extLst>
      <p:ext uri="{BB962C8B-B14F-4D97-AF65-F5344CB8AC3E}">
        <p14:creationId xmlns:p14="http://schemas.microsoft.com/office/powerpoint/2010/main" val="1488912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0162C3B-A6C9-E0A8-0738-BA4658DF0CD0}"/>
              </a:ext>
            </a:extLst>
          </p:cNvPr>
          <p:cNvSpPr>
            <a:spLocks noGrp="1"/>
          </p:cNvSpPr>
          <p:nvPr>
            <p:ph type="title"/>
          </p:nvPr>
        </p:nvSpPr>
        <p:spPr>
          <a:xfrm>
            <a:off x="515125" y="1153572"/>
            <a:ext cx="2400300" cy="4461163"/>
          </a:xfrm>
        </p:spPr>
        <p:txBody>
          <a:bodyPr>
            <a:normAutofit/>
          </a:bodyPr>
          <a:lstStyle/>
          <a:p>
            <a:r>
              <a:rPr lang="es-ES" sz="2800">
                <a:solidFill>
                  <a:srgbClr val="FFFFFF"/>
                </a:solidFill>
              </a:rPr>
              <a:t>Interpellazione e sfruttamento culturale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F7AD9CB8-7682-BC3A-618D-97E7CE7E67A4}"/>
              </a:ext>
            </a:extLst>
          </p:cNvPr>
          <p:cNvSpPr>
            <a:spLocks noGrp="1"/>
          </p:cNvSpPr>
          <p:nvPr>
            <p:ph idx="1"/>
          </p:nvPr>
        </p:nvSpPr>
        <p:spPr>
          <a:xfrm>
            <a:off x="3335481" y="591344"/>
            <a:ext cx="5179868" cy="5585619"/>
          </a:xfrm>
        </p:spPr>
        <p:txBody>
          <a:bodyPr anchor="ctr">
            <a:normAutofit/>
          </a:bodyPr>
          <a:lstStyle/>
          <a:p>
            <a:pPr>
              <a:buNone/>
            </a:pPr>
            <a:r>
              <a:rPr lang="it-IT" sz="1900">
                <a:effectLst/>
                <a:latin typeface="Aptos" panose="020B0004020202020204" pitchFamily="34" charset="0"/>
                <a:ea typeface="Aptos" panose="020B0004020202020204" pitchFamily="34" charset="0"/>
                <a:cs typeface="Times New Roman" panose="02020603050405020304" pitchFamily="18" charset="0"/>
              </a:rPr>
              <a:t>Nel descrivere il suo funzionamento, possiamo tracciare alcune analogie con il concetto di "interpellanza" di Louis Althusser. </a:t>
            </a:r>
            <a:endParaRPr lang="es-ES" sz="190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900">
                <a:effectLst/>
                <a:latin typeface="Aptos" panose="020B0004020202020204" pitchFamily="34" charset="0"/>
                <a:ea typeface="Aptos" panose="020B0004020202020204" pitchFamily="34" charset="0"/>
                <a:cs typeface="Times New Roman" panose="02020603050405020304" pitchFamily="18" charset="0"/>
              </a:rPr>
              <a:t> </a:t>
            </a:r>
            <a:endParaRPr lang="es-ES" sz="190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900">
                <a:effectLst/>
                <a:latin typeface="Aptos" panose="020B0004020202020204" pitchFamily="34" charset="0"/>
                <a:ea typeface="Aptos" panose="020B0004020202020204" pitchFamily="34" charset="0"/>
                <a:cs typeface="Times New Roman" panose="02020603050405020304" pitchFamily="18" charset="0"/>
              </a:rPr>
              <a:t>In primo luogo, l'ideologia costituisce i soggetti nella misura in cui vengono riconosciuti nell'interpellanza. L'esempio già classico è quello del momento in cui un poliziotto grida "Ehi, tu!" e l'individuo interpellato si gira, diventando così un soggetto in quanto ha riconosciuto che l'interpellanza era rivolta a lui e che era proprio lui a essere interpellato e non qualcun altro (Althusser: 2016: 229). L'esistenza dell'ideologia e l'interpellanza degli individui come soggetti sono la stessa cosa. </a:t>
            </a:r>
            <a:endParaRPr lang="es-ES" sz="1900">
              <a:effectLst/>
              <a:latin typeface="Aptos" panose="020B0004020202020204" pitchFamily="34" charset="0"/>
              <a:ea typeface="Aptos" panose="020B0004020202020204" pitchFamily="34" charset="0"/>
              <a:cs typeface="Times New Roman" panose="02020603050405020304" pitchFamily="18" charset="0"/>
            </a:endParaRPr>
          </a:p>
          <a:p>
            <a:r>
              <a:rPr lang="it-IT" sz="1900">
                <a:effectLst/>
                <a:latin typeface="Aptos" panose="020B0004020202020204" pitchFamily="34" charset="0"/>
                <a:ea typeface="Aptos" panose="020B0004020202020204" pitchFamily="34" charset="0"/>
                <a:cs typeface="Times New Roman" panose="02020603050405020304" pitchFamily="18" charset="0"/>
              </a:rPr>
              <a:t> </a:t>
            </a:r>
            <a:endParaRPr lang="es-ES" sz="1900">
              <a:effectLst/>
              <a:latin typeface="Aptos" panose="020B0004020202020204" pitchFamily="34" charset="0"/>
              <a:ea typeface="Aptos" panose="020B0004020202020204" pitchFamily="34" charset="0"/>
              <a:cs typeface="Times New Roman" panose="02020603050405020304" pitchFamily="18" charset="0"/>
            </a:endParaRPr>
          </a:p>
          <a:p>
            <a:endParaRPr lang="es-ES" sz="1900"/>
          </a:p>
        </p:txBody>
      </p:sp>
    </p:spTree>
    <p:extLst>
      <p:ext uri="{BB962C8B-B14F-4D97-AF65-F5344CB8AC3E}">
        <p14:creationId xmlns:p14="http://schemas.microsoft.com/office/powerpoint/2010/main" val="3047399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F9B3E63-CD59-BA81-3B1B-E22963D78F76}"/>
              </a:ext>
            </a:extLst>
          </p:cNvPr>
          <p:cNvSpPr>
            <a:spLocks noGrp="1"/>
          </p:cNvSpPr>
          <p:nvPr>
            <p:ph type="title"/>
          </p:nvPr>
        </p:nvSpPr>
        <p:spPr>
          <a:xfrm>
            <a:off x="515125" y="1153572"/>
            <a:ext cx="2400300" cy="4461163"/>
          </a:xfrm>
        </p:spPr>
        <p:txBody>
          <a:bodyPr>
            <a:normAutofit/>
          </a:bodyPr>
          <a:lstStyle/>
          <a:p>
            <a:r>
              <a:rPr lang="es-ES" sz="2800">
                <a:solidFill>
                  <a:srgbClr val="FFFFFF"/>
                </a:solidFill>
              </a:rPr>
              <a:t>La magrezza come interpellazione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48906FD9-D754-1B1D-94A4-7DB0CD1864DF}"/>
              </a:ext>
            </a:extLst>
          </p:cNvPr>
          <p:cNvSpPr>
            <a:spLocks noGrp="1"/>
          </p:cNvSpPr>
          <p:nvPr>
            <p:ph idx="1"/>
          </p:nvPr>
        </p:nvSpPr>
        <p:spPr>
          <a:xfrm>
            <a:off x="3335481" y="591344"/>
            <a:ext cx="5179868" cy="5585619"/>
          </a:xfrm>
        </p:spPr>
        <p:txBody>
          <a:bodyPr anchor="ctr">
            <a:normAutofit/>
          </a:bodyPr>
          <a:lstStyle/>
          <a:p>
            <a:pPr>
              <a:buNone/>
            </a:pPr>
            <a:r>
              <a:rPr lang="it-IT" sz="1600" dirty="0">
                <a:effectLst/>
                <a:latin typeface="Aptos" panose="020B0004020202020204" pitchFamily="34" charset="0"/>
                <a:ea typeface="Aptos" panose="020B0004020202020204" pitchFamily="34" charset="0"/>
                <a:cs typeface="Times New Roman" panose="02020603050405020304" pitchFamily="18" charset="0"/>
              </a:rPr>
              <a:t>L'ideologia si riproduce stabilendo un gioco speculare in modo tale che, quando interpella i soggetti in nome di un Soggetto in maiuscolo, essi si riconoscono come tali. Infine, finché presumono che, attraverso l'assoggettamento, saranno ricompensati, la struttura si riproduce. Althusser sta pensando a un sermone religioso, ma potrebbe essere altrettanto utile il seguente brano su come una specifica morfologia corporea, la magrezza, interpelli una persona attraverso l'idealizzazione dell'immagine dell'altro:</a:t>
            </a:r>
            <a:endParaRPr lang="es-ES" sz="16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600" dirty="0">
                <a:effectLst/>
                <a:latin typeface="Aptos" panose="020B0004020202020204" pitchFamily="34" charset="0"/>
                <a:ea typeface="Aptos" panose="020B0004020202020204" pitchFamily="34" charset="0"/>
                <a:cs typeface="Times New Roman" panose="02020603050405020304" pitchFamily="18" charset="0"/>
              </a:rPr>
              <a:t> </a:t>
            </a:r>
            <a:endParaRPr lang="es-ES" sz="1600" dirty="0">
              <a:effectLst/>
              <a:latin typeface="Aptos" panose="020B0004020202020204" pitchFamily="34" charset="0"/>
              <a:ea typeface="Aptos" panose="020B0004020202020204" pitchFamily="34" charset="0"/>
              <a:cs typeface="Times New Roman" panose="02020603050405020304" pitchFamily="18" charset="0"/>
            </a:endParaRPr>
          </a:p>
          <a:p>
            <a:pPr marL="180340"/>
            <a:r>
              <a:rPr lang="it-IT" sz="1600" dirty="0">
                <a:effectLst/>
                <a:latin typeface="Aptos" panose="020B0004020202020204" pitchFamily="34" charset="0"/>
                <a:ea typeface="Aptos" panose="020B0004020202020204" pitchFamily="34" charset="0"/>
                <a:cs typeface="Times New Roman" panose="02020603050405020304" pitchFamily="18" charset="0"/>
              </a:rPr>
              <a:t>"Quelle con cui mi identificavo erano magre. Le due che vedevo più belle erano le più magre. Erano quelle a cui dicevo: 'Com'è bella' [...] Ricordo che una volta dopo le partite ci si cambiava negli spogliatoi e così via, e mi dicevano: 'Sei diventata più magra, più magra, ma non gli davano più importanza. "E mi è piaciuto molto" [...] In quel momento mi sentii piena di gioia" (Moreno </a:t>
            </a:r>
            <a:r>
              <a:rPr lang="it-IT" sz="1600" dirty="0" err="1">
                <a:effectLst/>
                <a:latin typeface="Aptos" panose="020B0004020202020204" pitchFamily="34" charset="0"/>
                <a:ea typeface="Aptos" panose="020B0004020202020204" pitchFamily="34" charset="0"/>
                <a:cs typeface="Times New Roman" panose="02020603050405020304" pitchFamily="18" charset="0"/>
              </a:rPr>
              <a:t>Pestaña</a:t>
            </a:r>
            <a:r>
              <a:rPr lang="it-IT" sz="1600" dirty="0">
                <a:effectLst/>
                <a:latin typeface="Aptos" panose="020B0004020202020204" pitchFamily="34" charset="0"/>
                <a:ea typeface="Aptos" panose="020B0004020202020204" pitchFamily="34" charset="0"/>
                <a:cs typeface="Times New Roman" panose="02020603050405020304" pitchFamily="18" charset="0"/>
              </a:rPr>
              <a:t>, La cara oscura del capital </a:t>
            </a:r>
            <a:r>
              <a:rPr lang="it-IT" sz="1600" dirty="0" err="1">
                <a:effectLst/>
                <a:latin typeface="Aptos" panose="020B0004020202020204" pitchFamily="34" charset="0"/>
                <a:ea typeface="Aptos" panose="020B0004020202020204" pitchFamily="34" charset="0"/>
                <a:cs typeface="Times New Roman" panose="02020603050405020304" pitchFamily="18" charset="0"/>
              </a:rPr>
              <a:t>erótico</a:t>
            </a:r>
            <a:r>
              <a:rPr lang="it-IT" sz="1600" dirty="0">
                <a:effectLst/>
                <a:latin typeface="Aptos" panose="020B0004020202020204" pitchFamily="34" charset="0"/>
                <a:ea typeface="Aptos" panose="020B0004020202020204" pitchFamily="34" charset="0"/>
                <a:cs typeface="Times New Roman" panose="02020603050405020304" pitchFamily="18" charset="0"/>
              </a:rPr>
              <a:t>: 143).</a:t>
            </a:r>
            <a:endParaRPr lang="es-ES" sz="1600" dirty="0">
              <a:effectLst/>
              <a:latin typeface="Aptos" panose="020B0004020202020204" pitchFamily="34" charset="0"/>
              <a:ea typeface="Aptos" panose="020B0004020202020204" pitchFamily="34" charset="0"/>
              <a:cs typeface="Times New Roman" panose="02020603050405020304" pitchFamily="18" charset="0"/>
            </a:endParaRPr>
          </a:p>
          <a:p>
            <a:endParaRPr lang="es-ES" sz="1600" dirty="0"/>
          </a:p>
        </p:txBody>
      </p:sp>
    </p:spTree>
    <p:extLst>
      <p:ext uri="{BB962C8B-B14F-4D97-AF65-F5344CB8AC3E}">
        <p14:creationId xmlns:p14="http://schemas.microsoft.com/office/powerpoint/2010/main" val="1866468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4D9AB61-9CB3-D01C-D45E-6AEF98F76916}"/>
              </a:ext>
            </a:extLst>
          </p:cNvPr>
          <p:cNvSpPr>
            <a:spLocks noGrp="1"/>
          </p:cNvSpPr>
          <p:nvPr>
            <p:ph type="title"/>
          </p:nvPr>
        </p:nvSpPr>
        <p:spPr>
          <a:xfrm>
            <a:off x="628650" y="365125"/>
            <a:ext cx="7886700" cy="1325563"/>
          </a:xfrm>
        </p:spPr>
        <p:txBody>
          <a:bodyPr>
            <a:normAutofit/>
          </a:bodyPr>
          <a:lstStyle/>
          <a:p>
            <a:r>
              <a:rPr lang="es-ES" sz="4300" dirty="0" err="1"/>
              <a:t>Il</a:t>
            </a:r>
            <a:r>
              <a:rPr lang="es-ES" sz="4300" dirty="0"/>
              <a:t> </a:t>
            </a:r>
            <a:r>
              <a:rPr lang="es-ES" sz="4300" dirty="0" err="1"/>
              <a:t>corpo</a:t>
            </a:r>
            <a:r>
              <a:rPr lang="es-ES" sz="4300" dirty="0"/>
              <a:t> </a:t>
            </a:r>
            <a:r>
              <a:rPr lang="es-ES" sz="4300" dirty="0" err="1"/>
              <a:t>incarnato</a:t>
            </a:r>
            <a:r>
              <a:rPr lang="es-ES" sz="4300" dirty="0"/>
              <a:t> come </a:t>
            </a:r>
            <a:r>
              <a:rPr lang="es-ES" sz="4300" dirty="0" err="1"/>
              <a:t>garanzia</a:t>
            </a:r>
            <a:r>
              <a:rPr lang="es-ES" sz="4300" dirty="0"/>
              <a:t> </a:t>
            </a:r>
            <a:r>
              <a:rPr lang="es-ES" sz="4300" dirty="0" err="1"/>
              <a:t>ideologica</a:t>
            </a:r>
            <a:endParaRPr lang="es-ES" sz="43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1197854E-D76A-43F5-CEA0-BCCD3C3A338E}"/>
              </a:ext>
            </a:extLst>
          </p:cNvPr>
          <p:cNvSpPr>
            <a:spLocks noGrp="1"/>
          </p:cNvSpPr>
          <p:nvPr>
            <p:ph idx="1"/>
          </p:nvPr>
        </p:nvSpPr>
        <p:spPr>
          <a:xfrm>
            <a:off x="628650" y="1929384"/>
            <a:ext cx="7886700" cy="4251960"/>
          </a:xfrm>
        </p:spPr>
        <p:txBody>
          <a:bodyPr>
            <a:normAutofit/>
          </a:bodyPr>
          <a:lstStyle/>
          <a:p>
            <a:r>
              <a:rPr lang="it-IT" sz="1900">
                <a:effectLst/>
                <a:latin typeface="Aptos" panose="020B0004020202020204" pitchFamily="34" charset="0"/>
                <a:ea typeface="Aptos" panose="020B0004020202020204" pitchFamily="34" charset="0"/>
                <a:cs typeface="Times New Roman" panose="02020603050405020304" pitchFamily="18" charset="0"/>
              </a:rPr>
              <a:t>In qualsiasi struttura di un'ideologia si verifica un fenomeno strano: non possono esistere individui che sono soggetti di qualcosa, a meno che non ci sia, come abbiamo detto prima, un Soggetto a lettere maiuscole che occupa il centro e interpella intorno a sé un'immensità di individui che, quando contemplano il Soggetto, vedono effettivamente quella che dovrebbe essere la loro immagine presente e futura, riconoscendosi in essa. Nell'esempio dell’interpellanza del sermone religioso, questo ruolo sarebbe rappresentato da Dio; potremmo pensare a un tipo specifico di corpo incarnato dalle amiche dell'intervistata, anche se questo appartiene più all'ordine dell'immaginario che del reale. In questo modo, c'è un riconoscimento reciproco tra i soggetti e il Soggetto, e tra i soggetti stessi, che costituisce, nelle parole di Althusser, "una garanzia che tutto va bene così e che, se la sottomissione dei soggetti al Soggetto viene rispettata, essi saranno ricompensati" (Althusser, 2016: 235).</a:t>
            </a:r>
            <a:endParaRPr lang="es-ES" sz="1900">
              <a:effectLst/>
              <a:latin typeface="Aptos" panose="020B0004020202020204" pitchFamily="34" charset="0"/>
              <a:ea typeface="Aptos" panose="020B0004020202020204" pitchFamily="34" charset="0"/>
              <a:cs typeface="Times New Roman" panose="02020603050405020304" pitchFamily="18" charset="0"/>
            </a:endParaRPr>
          </a:p>
          <a:p>
            <a:endParaRPr lang="es-ES" sz="1900"/>
          </a:p>
        </p:txBody>
      </p:sp>
    </p:spTree>
    <p:extLst>
      <p:ext uri="{BB962C8B-B14F-4D97-AF65-F5344CB8AC3E}">
        <p14:creationId xmlns:p14="http://schemas.microsoft.com/office/powerpoint/2010/main" val="100109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41B168-BD0A-2107-FE2A-31D7D976460F}"/>
              </a:ext>
            </a:extLst>
          </p:cNvPr>
          <p:cNvSpPr>
            <a:spLocks noGrp="1"/>
          </p:cNvSpPr>
          <p:nvPr>
            <p:ph type="title"/>
          </p:nvPr>
        </p:nvSpPr>
        <p:spPr/>
        <p:txBody>
          <a:bodyPr/>
          <a:lstStyle/>
          <a:p>
            <a:r>
              <a:rPr lang="es-ES" dirty="0"/>
              <a:t>La </a:t>
            </a:r>
            <a:r>
              <a:rPr lang="es-ES" dirty="0" err="1"/>
              <a:t>pratica</a:t>
            </a:r>
            <a:r>
              <a:rPr lang="es-ES" dirty="0"/>
              <a:t> </a:t>
            </a:r>
            <a:r>
              <a:rPr lang="es-ES" dirty="0" err="1"/>
              <a:t>ideologica</a:t>
            </a:r>
            <a:r>
              <a:rPr lang="es-ES" dirty="0"/>
              <a:t> del </a:t>
            </a:r>
            <a:r>
              <a:rPr lang="es-ES" dirty="0" err="1"/>
              <a:t>corpo</a:t>
            </a:r>
            <a:endParaRPr lang="es-ES" dirty="0"/>
          </a:p>
        </p:txBody>
      </p:sp>
      <p:graphicFrame>
        <p:nvGraphicFramePr>
          <p:cNvPr id="7" name="Marcador de contenido 2">
            <a:extLst>
              <a:ext uri="{FF2B5EF4-FFF2-40B4-BE49-F238E27FC236}">
                <a16:creationId xmlns:a16="http://schemas.microsoft.com/office/drawing/2014/main" id="{D4A8E364-AFC7-C109-64CB-F2A7ED7556DE}"/>
              </a:ext>
            </a:extLst>
          </p:cNvPr>
          <p:cNvGraphicFramePr>
            <a:graphicFrameLocks noGrp="1"/>
          </p:cNvGraphicFramePr>
          <p:nvPr>
            <p:ph idx="1"/>
            <p:extLst>
              <p:ext uri="{D42A27DB-BD31-4B8C-83A1-F6EECF244321}">
                <p14:modId xmlns:p14="http://schemas.microsoft.com/office/powerpoint/2010/main" val="366377586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9962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473333" y="808056"/>
            <a:ext cx="2001080" cy="1077229"/>
          </a:xfrm>
        </p:spPr>
        <p:txBody>
          <a:bodyPr>
            <a:normAutofit/>
          </a:bodyPr>
          <a:lstStyle/>
          <a:p>
            <a:pPr algn="l"/>
            <a:r>
              <a:rPr lang="es-ES" sz="2400" dirty="0" err="1"/>
              <a:t>Lavori</a:t>
            </a:r>
            <a:r>
              <a:rPr lang="es-ES" sz="2400" dirty="0"/>
              <a:t> </a:t>
            </a:r>
            <a:r>
              <a:rPr lang="es-ES" sz="2400" dirty="0" err="1"/>
              <a:t>precedenti</a:t>
            </a:r>
            <a:endParaRPr lang="es-ES" sz="2400" dirty="0"/>
          </a:p>
        </p:txBody>
      </p:sp>
      <p:sp>
        <p:nvSpPr>
          <p:cNvPr id="3" name="2 Marcador de contenido"/>
          <p:cNvSpPr>
            <a:spLocks noGrp="1"/>
          </p:cNvSpPr>
          <p:nvPr>
            <p:ph idx="1"/>
          </p:nvPr>
        </p:nvSpPr>
        <p:spPr>
          <a:xfrm>
            <a:off x="1473333" y="2052116"/>
            <a:ext cx="1998162" cy="3997828"/>
          </a:xfrm>
        </p:spPr>
        <p:txBody>
          <a:bodyPr>
            <a:normAutofit/>
          </a:bodyPr>
          <a:lstStyle/>
          <a:p>
            <a:endParaRPr lang="es-ES" sz="140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l="1975" r="5166" b="-3"/>
          <a:stretch/>
        </p:blipFill>
        <p:spPr bwMode="auto">
          <a:xfrm>
            <a:off x="6302767" y="10"/>
            <a:ext cx="2238371" cy="3405413"/>
          </a:xfrm>
          <a:prstGeom prst="rect">
            <a:avLst/>
          </a:prstGeom>
          <a:noFill/>
          <a:ln w="12700">
            <a:solidFill>
              <a:schemeClr val="tx1"/>
            </a:solidFill>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n 3">
            <a:extLst>
              <a:ext uri="{FF2B5EF4-FFF2-40B4-BE49-F238E27FC236}">
                <a16:creationId xmlns:a16="http://schemas.microsoft.com/office/drawing/2014/main" id="{DCC65A8E-0519-76EE-E88F-47D7AE4A722F}"/>
              </a:ext>
            </a:extLst>
          </p:cNvPr>
          <p:cNvPicPr>
            <a:picLocks noChangeAspect="1"/>
          </p:cNvPicPr>
          <p:nvPr/>
        </p:nvPicPr>
        <p:blipFill>
          <a:blip r:embed="rId4"/>
          <a:srcRect r="-1" b="285"/>
          <a:stretch/>
        </p:blipFill>
        <p:spPr>
          <a:xfrm>
            <a:off x="4075652" y="10"/>
            <a:ext cx="2217991" cy="3409137"/>
          </a:xfrm>
          <a:prstGeom prst="rect">
            <a:avLst/>
          </a:prstGeom>
          <a:ln w="12700">
            <a:solidFill>
              <a:schemeClr val="tx1"/>
            </a:solidFill>
          </a:ln>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r="-3" b="99"/>
          <a:stretch/>
        </p:blipFill>
        <p:spPr bwMode="auto">
          <a:xfrm>
            <a:off x="4102154" y="3421743"/>
            <a:ext cx="2217991" cy="3436247"/>
          </a:xfrm>
          <a:prstGeom prst="rect">
            <a:avLst/>
          </a:prstGeom>
          <a:noFill/>
          <a:ln w="12700">
            <a:solidFill>
              <a:schemeClr val="tx1"/>
            </a:solidFill>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l="1795" r="6183" b="1"/>
          <a:stretch/>
        </p:blipFill>
        <p:spPr bwMode="auto">
          <a:xfrm>
            <a:off x="6302767" y="3421753"/>
            <a:ext cx="2238371" cy="3436247"/>
          </a:xfrm>
          <a:prstGeom prst="rect">
            <a:avLst/>
          </a:prstGeom>
          <a:noFill/>
          <a:ln w="12700">
            <a:solidFill>
              <a:schemeClr val="tx1"/>
            </a:solidFill>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318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4C1E3BB-77BB-DADA-35C4-7768D60EC64E}"/>
              </a:ext>
            </a:extLst>
          </p:cNvPr>
          <p:cNvSpPr>
            <a:spLocks noGrp="1"/>
          </p:cNvSpPr>
          <p:nvPr>
            <p:ph type="title"/>
          </p:nvPr>
        </p:nvSpPr>
        <p:spPr>
          <a:xfrm>
            <a:off x="515125" y="1153572"/>
            <a:ext cx="2400300" cy="4461163"/>
          </a:xfrm>
        </p:spPr>
        <p:txBody>
          <a:bodyPr>
            <a:normAutofit/>
          </a:bodyPr>
          <a:lstStyle/>
          <a:p>
            <a:r>
              <a:rPr lang="es-ES" sz="2800" dirty="0">
                <a:solidFill>
                  <a:srgbClr val="FFFFFF"/>
                </a:solidFill>
              </a:rPr>
              <a:t>La </a:t>
            </a:r>
            <a:r>
              <a:rPr lang="es-ES" sz="2800" dirty="0" err="1">
                <a:solidFill>
                  <a:srgbClr val="FFFFFF"/>
                </a:solidFill>
              </a:rPr>
              <a:t>taglia</a:t>
            </a:r>
            <a:r>
              <a:rPr lang="es-ES" sz="2800" dirty="0">
                <a:solidFill>
                  <a:srgbClr val="FFFFFF"/>
                </a:solidFill>
              </a:rPr>
              <a:t> 38 come </a:t>
            </a:r>
            <a:r>
              <a:rPr lang="es-ES" sz="2800" dirty="0" err="1">
                <a:solidFill>
                  <a:srgbClr val="FFFFFF"/>
                </a:solidFill>
              </a:rPr>
              <a:t>interpellazione</a:t>
            </a:r>
            <a:endParaRPr lang="es-ES" sz="2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B05DD459-6C9E-7FA9-4FD0-043802FE0F7F}"/>
              </a:ext>
            </a:extLst>
          </p:cNvPr>
          <p:cNvSpPr>
            <a:spLocks noGrp="1"/>
          </p:cNvSpPr>
          <p:nvPr>
            <p:ph idx="1"/>
          </p:nvPr>
        </p:nvSpPr>
        <p:spPr>
          <a:xfrm>
            <a:off x="3335481" y="591344"/>
            <a:ext cx="5179868" cy="5585619"/>
          </a:xfrm>
        </p:spPr>
        <p:txBody>
          <a:bodyPr anchor="ctr">
            <a:normAutofit/>
          </a:bodyPr>
          <a:lstStyle/>
          <a:p>
            <a:r>
              <a:rPr lang="it-IT" sz="1300">
                <a:effectLst/>
                <a:latin typeface="Aptos" panose="020B0004020202020204" pitchFamily="34" charset="0"/>
                <a:ea typeface="Aptos" panose="020B0004020202020204" pitchFamily="34" charset="0"/>
                <a:cs typeface="Times New Roman" panose="02020603050405020304" pitchFamily="18" charset="0"/>
              </a:rPr>
              <a:t>Inseriamo ora tutto ciò in un contesto specifico, che non è altro che quello dello sfruttamento economico e culturale negli spazi precedentemente discussi da José Luis Moreno </a:t>
            </a:r>
            <a:r>
              <a:rPr lang="it-IT" sz="1300" err="1">
                <a:effectLst/>
                <a:latin typeface="Aptos" panose="020B0004020202020204" pitchFamily="34" charset="0"/>
                <a:ea typeface="Aptos" panose="020B0004020202020204" pitchFamily="34" charset="0"/>
                <a:cs typeface="Times New Roman" panose="02020603050405020304" pitchFamily="18" charset="0"/>
              </a:rPr>
              <a:t>Pestaña</a:t>
            </a:r>
            <a:r>
              <a:rPr lang="it-IT" sz="1300">
                <a:effectLst/>
                <a:latin typeface="Aptos" panose="020B0004020202020204" pitchFamily="34" charset="0"/>
                <a:ea typeface="Aptos" panose="020B0004020202020204" pitchFamily="34" charset="0"/>
                <a:cs typeface="Times New Roman" panose="02020603050405020304" pitchFamily="18" charset="0"/>
              </a:rPr>
              <a:t>. In particolare, pensiamo allo scenario peggiore in cui lo sfruttamento culturale ed economico si verificano contemporaneamente. Immaginiamo che, per ottenere un posto in una catena di moda, si richieda una taglia specifica e si imponga un'uniforme che oggettivizzi l'individuo valorizzando alcune parti della morfologia corporea come le gambe, la vita o il petto. Così, gli aspetti dispensabili appaiono come valori d'uso del lavoro in questione. A priori, se leggessimo tutto ciò con </a:t>
            </a:r>
            <a:r>
              <a:rPr lang="it-IT" sz="1300" err="1">
                <a:effectLst/>
                <a:latin typeface="Aptos" panose="020B0004020202020204" pitchFamily="34" charset="0"/>
                <a:ea typeface="Aptos" panose="020B0004020202020204" pitchFamily="34" charset="0"/>
                <a:cs typeface="Times New Roman" panose="02020603050405020304" pitchFamily="18" charset="0"/>
              </a:rPr>
              <a:t>Lukács</a:t>
            </a:r>
            <a:r>
              <a:rPr lang="it-IT" sz="1300">
                <a:effectLst/>
                <a:latin typeface="Aptos" panose="020B0004020202020204" pitchFamily="34" charset="0"/>
                <a:ea typeface="Aptos" panose="020B0004020202020204" pitchFamily="34" charset="0"/>
                <a:cs typeface="Times New Roman" panose="02020603050405020304" pitchFamily="18" charset="0"/>
              </a:rPr>
              <a:t>, avremmo un chiaro caso di reificazione. Tuttavia, c'è anche la possibilità che la lavoratrice accetti di essere adattata e che la reificazione le permetta di chiudere gli spazi (non tutte le lavoratrici possono indossare una taglia 38) e di accedere a nuovi luoghi in cui rivalutare la sua risorsa corporea. </a:t>
            </a:r>
          </a:p>
          <a:p>
            <a:r>
              <a:rPr lang="it-IT" sz="1300">
                <a:effectLst/>
                <a:latin typeface="Aptos" panose="020B0004020202020204" pitchFamily="34" charset="0"/>
                <a:ea typeface="Aptos" panose="020B0004020202020204" pitchFamily="34" charset="0"/>
                <a:cs typeface="Times New Roman" panose="02020603050405020304" pitchFamily="18" charset="0"/>
              </a:rPr>
              <a:t>Codice del plusvalore, lo sfruttamento culturale ci permette di pensare a posizioni di classe contraddittorie all'interno dello sfruttamento. Tuttavia, la reificazione richiesta dal codice può far sì che lo sfruttato, anche se ottiene un profitto, si trovi in perdita a causa del disagio psicologico generato dal compito che sta svolgendo o a causa dell'usura fisica che comporta la conservazione del suo status appena acquisito. In questo senso, vale la pena di concludere l'intervento esplorando brevemente quali possibilità si presentano quando la sottomissione alla norma non produce plusvalore simbolico, ma piuttosto violenza ed esclusione. </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endParaRPr lang="es-ES" sz="1300"/>
          </a:p>
        </p:txBody>
      </p:sp>
    </p:spTree>
    <p:extLst>
      <p:ext uri="{BB962C8B-B14F-4D97-AF65-F5344CB8AC3E}">
        <p14:creationId xmlns:p14="http://schemas.microsoft.com/office/powerpoint/2010/main" val="2139208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33927E8-EAAB-0FB2-8634-DFB022C116A1}"/>
              </a:ext>
            </a:extLst>
          </p:cNvPr>
          <p:cNvSpPr>
            <a:spLocks noGrp="1"/>
          </p:cNvSpPr>
          <p:nvPr>
            <p:ph type="title"/>
          </p:nvPr>
        </p:nvSpPr>
        <p:spPr>
          <a:xfrm>
            <a:off x="515125" y="1153572"/>
            <a:ext cx="2400300" cy="4461163"/>
          </a:xfrm>
        </p:spPr>
        <p:txBody>
          <a:bodyPr>
            <a:normAutofit/>
          </a:bodyPr>
          <a:lstStyle/>
          <a:p>
            <a:r>
              <a:rPr lang="es-ES" sz="2800" dirty="0" err="1">
                <a:solidFill>
                  <a:srgbClr val="FFFFFF"/>
                </a:solidFill>
              </a:rPr>
              <a:t>Violenza</a:t>
            </a:r>
            <a:r>
              <a:rPr lang="es-ES" sz="2800" dirty="0">
                <a:solidFill>
                  <a:srgbClr val="FFFFFF"/>
                </a:solidFill>
              </a:rPr>
              <a:t> </a:t>
            </a:r>
            <a:r>
              <a:rPr lang="es-ES" sz="2800" dirty="0" err="1">
                <a:solidFill>
                  <a:srgbClr val="FFFFFF"/>
                </a:solidFill>
              </a:rPr>
              <a:t>ultrasoggettiva</a:t>
            </a:r>
            <a:r>
              <a:rPr lang="es-ES" sz="2800" dirty="0">
                <a:solidFill>
                  <a:srgbClr val="FFFFFF"/>
                </a:solidFill>
              </a:rPr>
              <a:t> e </a:t>
            </a:r>
            <a:r>
              <a:rPr lang="es-ES" sz="2800" dirty="0" err="1">
                <a:solidFill>
                  <a:srgbClr val="FFFFFF"/>
                </a:solidFill>
              </a:rPr>
              <a:t>paura</a:t>
            </a:r>
            <a:r>
              <a:rPr lang="es-ES" sz="2800" dirty="0">
                <a:solidFill>
                  <a:srgbClr val="FFFFFF"/>
                </a:solidFill>
              </a:rPr>
              <a:t> del </a:t>
            </a:r>
            <a:r>
              <a:rPr lang="es-ES" sz="2800" dirty="0" err="1">
                <a:solidFill>
                  <a:srgbClr val="FFFFFF"/>
                </a:solidFill>
              </a:rPr>
              <a:t>grasso</a:t>
            </a:r>
            <a:endParaRPr lang="es-ES" sz="2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F6C6C2BA-91DE-2E7D-1353-014B74B5BE8A}"/>
              </a:ext>
            </a:extLst>
          </p:cNvPr>
          <p:cNvSpPr>
            <a:spLocks noGrp="1"/>
          </p:cNvSpPr>
          <p:nvPr>
            <p:ph idx="1"/>
          </p:nvPr>
        </p:nvSpPr>
        <p:spPr>
          <a:xfrm>
            <a:off x="3335481" y="591344"/>
            <a:ext cx="5179868" cy="5585619"/>
          </a:xfrm>
        </p:spPr>
        <p:txBody>
          <a:bodyPr anchor="ctr">
            <a:normAutofit/>
          </a:bodyPr>
          <a:lstStyle/>
          <a:p>
            <a:pPr>
              <a:buNone/>
            </a:pPr>
            <a:r>
              <a:rPr lang="it-IT" sz="1300">
                <a:effectLst/>
                <a:latin typeface="Aptos" panose="020B0004020202020204" pitchFamily="34" charset="0"/>
                <a:ea typeface="Aptos" panose="020B0004020202020204" pitchFamily="34" charset="0"/>
                <a:cs typeface="Times New Roman" panose="02020603050405020304" pitchFamily="18" charset="0"/>
              </a:rPr>
              <a:t>Étienne Balibar ha utilizzato il concetto di "violenza ultra-soggettiva" per riferirsi ai fenomeni di violenza contro l'alterità, contro lo straniero, inassimilabile all'ordine sociale e contro il quale può essere applicata solo una violenza spietata. Tuttavia, quando pensiamo alla violenza ultra-soggettiva applicata al corpo e al lavoro, non dobbiamo pensare solo alla violenza contro chi è fuori dal codice: la figura della donna grassa. Ma anche a una violenza ultra-soggettiva verso se stessi, verso il proprio corpo come Cosa impossibile da regolare, da misurare, che supera continuamente l'oggettività della norma a cui si vuole sottoporre. È qui che entra in scena il fantasma dell'animalità, nell'altro o in se stessi:</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300">
                <a:effectLst/>
                <a:latin typeface="Aptos" panose="020B0004020202020204" pitchFamily="34" charset="0"/>
                <a:ea typeface="Aptos" panose="020B0004020202020204" pitchFamily="34" charset="0"/>
                <a:cs typeface="Times New Roman" panose="02020603050405020304" pitchFamily="18" charset="0"/>
              </a:rPr>
              <a:t> </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pPr marL="180340" marR="180340">
              <a:buNone/>
            </a:pPr>
            <a:r>
              <a:rPr lang="it-IT" sz="1300">
                <a:effectLst/>
                <a:latin typeface="Aptos" panose="020B0004020202020204" pitchFamily="34" charset="0"/>
                <a:ea typeface="Aptos" panose="020B0004020202020204" pitchFamily="34" charset="0"/>
                <a:cs typeface="Times New Roman" panose="02020603050405020304" pitchFamily="18" charset="0"/>
              </a:rPr>
              <a:t>«Ero ossessionata. Vedevo che potevo perdere peso e non volevo ingrassare. Era il momento in cui volevo operarmi al seno [...] Cosa ti suggerisce un seno grande? Una vacca. Una vacca da latte. Me ne rendo conto solo quando mi guardo allo specchio. E, beh, tutti mi dicevano: “Sembri più grassa”.</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pPr>
              <a:buNone/>
            </a:pPr>
            <a:r>
              <a:rPr lang="it-IT" sz="1300" i="1">
                <a:effectLst/>
                <a:latin typeface="Aptos" panose="020B0004020202020204" pitchFamily="34" charset="0"/>
                <a:ea typeface="Aptos" panose="020B0004020202020204" pitchFamily="34" charset="0"/>
                <a:cs typeface="Times New Roman" panose="02020603050405020304" pitchFamily="18" charset="0"/>
              </a:rPr>
              <a:t> </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r>
              <a:rPr lang="it-IT" sz="1300">
                <a:effectLst/>
                <a:latin typeface="Aptos" panose="020B0004020202020204" pitchFamily="34" charset="0"/>
                <a:ea typeface="Aptos" panose="020B0004020202020204" pitchFamily="34" charset="0"/>
                <a:cs typeface="Times New Roman" panose="02020603050405020304" pitchFamily="18" charset="0"/>
              </a:rPr>
              <a:t>L'effetto dei corpi che si conformano alla norma dipende da esternalità incontrollabili dagli individui, come la resistenza del corpo stesso alla norma. La violenza ultra-soggettiva coglie la possibilità dello scivolamento verso la malattia quando, per citare José Luis, il corpo del lavoro non può sostenere i costi del corpo della distinzione.</a:t>
            </a:r>
            <a:endParaRPr lang="es-ES" sz="1300">
              <a:effectLst/>
              <a:latin typeface="Aptos" panose="020B0004020202020204" pitchFamily="34" charset="0"/>
              <a:ea typeface="Aptos" panose="020B0004020202020204" pitchFamily="34" charset="0"/>
              <a:cs typeface="Times New Roman" panose="02020603050405020304" pitchFamily="18" charset="0"/>
            </a:endParaRPr>
          </a:p>
          <a:p>
            <a:endParaRPr lang="es-ES" sz="1300"/>
          </a:p>
        </p:txBody>
      </p:sp>
    </p:spTree>
    <p:extLst>
      <p:ext uri="{BB962C8B-B14F-4D97-AF65-F5344CB8AC3E}">
        <p14:creationId xmlns:p14="http://schemas.microsoft.com/office/powerpoint/2010/main" val="382769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DD3D8A8-9ACE-0DF2-AE2D-0B5109235E34}"/>
              </a:ext>
            </a:extLst>
          </p:cNvPr>
          <p:cNvSpPr>
            <a:spLocks noGrp="1"/>
          </p:cNvSpPr>
          <p:nvPr>
            <p:ph type="title"/>
          </p:nvPr>
        </p:nvSpPr>
        <p:spPr>
          <a:xfrm>
            <a:off x="515125" y="1153572"/>
            <a:ext cx="2400300" cy="4461163"/>
          </a:xfrm>
        </p:spPr>
        <p:txBody>
          <a:bodyPr>
            <a:normAutofit/>
          </a:bodyPr>
          <a:lstStyle/>
          <a:p>
            <a:r>
              <a:rPr lang="es-ES" dirty="0" err="1">
                <a:solidFill>
                  <a:srgbClr val="FFFFFF"/>
                </a:solidFill>
              </a:rPr>
              <a:t>Il</a:t>
            </a:r>
            <a:r>
              <a:rPr lang="es-ES" dirty="0">
                <a:solidFill>
                  <a:srgbClr val="FFFFFF"/>
                </a:solidFill>
              </a:rPr>
              <a:t> nodo di Moebius </a:t>
            </a:r>
            <a:r>
              <a:rPr lang="es-ES" dirty="0" err="1">
                <a:solidFill>
                  <a:srgbClr val="FFFFFF"/>
                </a:solidFill>
              </a:rPr>
              <a:t>dello</a:t>
            </a:r>
            <a:r>
              <a:rPr lang="es-ES" dirty="0">
                <a:solidFill>
                  <a:srgbClr val="FFFFFF"/>
                </a:solidFill>
              </a:rPr>
              <a:t> </a:t>
            </a:r>
            <a:r>
              <a:rPr lang="es-ES" dirty="0" err="1">
                <a:solidFill>
                  <a:srgbClr val="FFFFFF"/>
                </a:solidFill>
              </a:rPr>
              <a:t>sfruttamento</a:t>
            </a:r>
            <a:endParaRPr lang="es-E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DEC937D7-B233-AE91-F90E-B1EB3B65A951}"/>
              </a:ext>
            </a:extLst>
          </p:cNvPr>
          <p:cNvSpPr>
            <a:spLocks noGrp="1"/>
          </p:cNvSpPr>
          <p:nvPr>
            <p:ph idx="1"/>
          </p:nvPr>
        </p:nvSpPr>
        <p:spPr>
          <a:xfrm>
            <a:off x="3335481" y="591344"/>
            <a:ext cx="5179868" cy="5585619"/>
          </a:xfrm>
        </p:spPr>
        <p:txBody>
          <a:bodyPr anchor="ctr">
            <a:normAutofit lnSpcReduction="10000"/>
          </a:bodyPr>
          <a:lstStyle/>
          <a:p>
            <a:pPr>
              <a:buNone/>
            </a:pPr>
            <a:r>
              <a:rPr lang="it-IT" sz="1800" dirty="0">
                <a:effectLst/>
                <a:latin typeface="Aptos" panose="020B0004020202020204" pitchFamily="34" charset="0"/>
                <a:ea typeface="Aptos" panose="020B0004020202020204" pitchFamily="34" charset="0"/>
                <a:cs typeface="Times New Roman" panose="02020603050405020304" pitchFamily="18" charset="0"/>
              </a:rPr>
              <a:t>In questo senso, le immagini che José Luis ha sottolineato nel suo intervento, lo straniamento, la schiavitù salariale, ecc. funzionano non solo come metafore nelle nostre società, ma come un intero programma epistemico quando si tratta di pensare allo sfruttamento contemporaneo. L'individuo, anche se ha estratto plusvalore utilizzando il suo corpo aristocratico, diventa un servo della gleba nella misura in cui non può sottrarsi alle corvée simboliche che gli impongono di mantenere la distinzione acquisita. </a:t>
            </a:r>
          </a:p>
          <a:p>
            <a:pPr>
              <a:buNone/>
            </a:pPr>
            <a:r>
              <a:rPr lang="it-IT" sz="1800" dirty="0">
                <a:effectLst/>
                <a:latin typeface="Aptos" panose="020B0004020202020204" pitchFamily="34" charset="0"/>
                <a:ea typeface="Aptos" panose="020B0004020202020204" pitchFamily="34" charset="0"/>
                <a:cs typeface="Times New Roman" panose="02020603050405020304" pitchFamily="18" charset="0"/>
              </a:rPr>
              <a:t>Nel peggiore dei casi, inoltre, il suo corpo si consuma come quello di uno schiavo o inizia a confondersi con il suo io come un oggetto estraneo. Il capitale, possiamo sostenere, funziona come una striscia di Möbius di sovrasfruttamento in cui gli individui delle società neoliberali entrano come cittadini ed escono come soggetti di forme passate di estrazione di </a:t>
            </a:r>
            <a:r>
              <a:rPr lang="it-IT" sz="1800" dirty="0" err="1">
                <a:effectLst/>
                <a:latin typeface="Aptos" panose="020B0004020202020204" pitchFamily="34" charset="0"/>
                <a:ea typeface="Aptos" panose="020B0004020202020204" pitchFamily="34" charset="0"/>
                <a:cs typeface="Times New Roman" panose="02020603050405020304" pitchFamily="18" charset="0"/>
              </a:rPr>
              <a:t>pluslavoro</a:t>
            </a:r>
            <a:r>
              <a:rPr lang="it-IT" sz="18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it-IT" sz="1800" dirty="0">
                <a:effectLst/>
                <a:latin typeface="Aptos" panose="020B0004020202020204" pitchFamily="34" charset="0"/>
                <a:ea typeface="Aptos" panose="020B0004020202020204" pitchFamily="34" charset="0"/>
                <a:cs typeface="Times New Roman" panose="02020603050405020304" pitchFamily="18" charset="0"/>
              </a:rPr>
              <a:t> </a:t>
            </a:r>
            <a:endParaRPr lang="es-ES" sz="1800" dirty="0">
              <a:effectLst/>
              <a:latin typeface="Aptos" panose="020B0004020202020204" pitchFamily="34" charset="0"/>
              <a:ea typeface="Aptos" panose="020B0004020202020204" pitchFamily="34" charset="0"/>
              <a:cs typeface="Times New Roman" panose="02020603050405020304" pitchFamily="18" charset="0"/>
            </a:endParaRPr>
          </a:p>
          <a:p>
            <a:endParaRPr lang="es-ES" sz="1800" dirty="0"/>
          </a:p>
        </p:txBody>
      </p:sp>
    </p:spTree>
    <p:extLst>
      <p:ext uri="{BB962C8B-B14F-4D97-AF65-F5344CB8AC3E}">
        <p14:creationId xmlns:p14="http://schemas.microsoft.com/office/powerpoint/2010/main" val="139023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Rectangle 34">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7" name="Rectangle 36">
            <a:extLst>
              <a:ext uri="{FF2B5EF4-FFF2-40B4-BE49-F238E27FC236}">
                <a16:creationId xmlns:a16="http://schemas.microsoft.com/office/drawing/2014/main" id="{B908E8DC-1025-4FCC-873D-DC5C2ADEF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317174" y="540167"/>
            <a:ext cx="3205955" cy="2135867"/>
          </a:xfrm>
        </p:spPr>
        <p:txBody>
          <a:bodyPr vert="horz" lIns="91440" tIns="45720" rIns="91440" bIns="45720" rtlCol="0" anchor="b">
            <a:normAutofit/>
          </a:bodyPr>
          <a:lstStyle/>
          <a:p>
            <a:pPr defTabSz="914400"/>
            <a:r>
              <a:rPr lang="en-US" sz="2200" dirty="0"/>
              <a:t>RELAZIONE SULLA DISCRIMINAZIONE FISICA SUL LAVORO.</a:t>
            </a:r>
            <a:br>
              <a:rPr lang="en-US" sz="4400" dirty="0"/>
            </a:br>
            <a:endParaRPr lang="en-US" sz="4200" kern="1200" dirty="0">
              <a:latin typeface="+mj-lt"/>
              <a:ea typeface="+mj-ea"/>
              <a:cs typeface="+mj-cs"/>
            </a:endParaRPr>
          </a:p>
        </p:txBody>
      </p:sp>
      <p:sp>
        <p:nvSpPr>
          <p:cNvPr id="3" name="2 Subtítulo"/>
          <p:cNvSpPr>
            <a:spLocks noGrp="1"/>
          </p:cNvSpPr>
          <p:nvPr>
            <p:ph sz="quarter" idx="13"/>
          </p:nvPr>
        </p:nvSpPr>
        <p:spPr>
          <a:xfrm>
            <a:off x="317174" y="2880452"/>
            <a:ext cx="3205955" cy="3095445"/>
          </a:xfrm>
        </p:spPr>
        <p:txBody>
          <a:bodyPr vert="horz" lIns="91440" tIns="45720" rIns="91440" bIns="45720" rtlCol="0" anchor="t">
            <a:normAutofit/>
          </a:bodyPr>
          <a:lstStyle/>
          <a:p>
            <a:pPr indent="-228600" defTabSz="914400">
              <a:spcAft>
                <a:spcPts val="600"/>
              </a:spcAft>
            </a:pPr>
            <a:r>
              <a:rPr lang="en-US" sz="1600" dirty="0" err="1"/>
              <a:t>Realizzata</a:t>
            </a:r>
            <a:r>
              <a:rPr lang="en-US" sz="1600" dirty="0"/>
              <a:t> </a:t>
            </a:r>
            <a:r>
              <a:rPr lang="en-US" sz="1600" dirty="0" err="1"/>
              <a:t>discutendo</a:t>
            </a:r>
            <a:r>
              <a:rPr lang="en-US" sz="1600" dirty="0"/>
              <a:t> </a:t>
            </a:r>
            <a:r>
              <a:rPr lang="en-US" sz="1600" i="1" dirty="0"/>
              <a:t>La </a:t>
            </a:r>
            <a:r>
              <a:rPr lang="en-US" sz="1600" i="1" dirty="0" err="1"/>
              <a:t>cara</a:t>
            </a:r>
            <a:r>
              <a:rPr lang="en-US" sz="1600" i="1" dirty="0"/>
              <a:t> </a:t>
            </a:r>
            <a:r>
              <a:rPr lang="en-US" sz="1600" i="1" dirty="0" err="1"/>
              <a:t>oscura</a:t>
            </a:r>
            <a:r>
              <a:rPr lang="en-US" sz="1600" i="1" dirty="0"/>
              <a:t> del capital </a:t>
            </a:r>
            <a:r>
              <a:rPr lang="en-US" sz="1600" i="1" dirty="0" err="1"/>
              <a:t>erótico</a:t>
            </a:r>
            <a:r>
              <a:rPr lang="en-US" sz="1600" i="1" dirty="0"/>
              <a:t> Il lato </a:t>
            </a:r>
            <a:r>
              <a:rPr lang="en-US" sz="1600" i="1" dirty="0" err="1"/>
              <a:t>oscuro</a:t>
            </a:r>
            <a:r>
              <a:rPr lang="en-US" sz="1600" i="1" dirty="0"/>
              <a:t> del </a:t>
            </a:r>
            <a:r>
              <a:rPr lang="en-US" sz="1600" i="1" dirty="0" err="1"/>
              <a:t>capitale</a:t>
            </a:r>
            <a:r>
              <a:rPr lang="en-US" sz="1600" i="1" dirty="0"/>
              <a:t> </a:t>
            </a:r>
            <a:r>
              <a:rPr lang="en-US" sz="1600" i="1" dirty="0" err="1"/>
              <a:t>erotico</a:t>
            </a:r>
            <a:r>
              <a:rPr lang="en-US" sz="1600" i="1" dirty="0"/>
              <a:t> </a:t>
            </a:r>
            <a:r>
              <a:rPr lang="en-US" sz="1600" dirty="0"/>
              <a:t>con </a:t>
            </a:r>
            <a:r>
              <a:rPr lang="en-US" sz="1600" dirty="0" err="1"/>
              <a:t>i</a:t>
            </a:r>
            <a:r>
              <a:rPr lang="en-US" sz="1600" dirty="0"/>
              <a:t> </a:t>
            </a:r>
            <a:r>
              <a:rPr lang="en-US" sz="1600" dirty="0" err="1"/>
              <a:t>delegati</a:t>
            </a:r>
            <a:r>
              <a:rPr lang="en-US" sz="1600" dirty="0"/>
              <a:t> </a:t>
            </a:r>
            <a:r>
              <a:rPr lang="en-US" sz="1600" dirty="0" err="1"/>
              <a:t>sindacali</a:t>
            </a:r>
            <a:r>
              <a:rPr lang="en-US" sz="1600" dirty="0"/>
              <a:t> del </a:t>
            </a:r>
            <a:r>
              <a:rPr lang="en-US" sz="1600" dirty="0" err="1"/>
              <a:t>sindacato</a:t>
            </a:r>
            <a:r>
              <a:rPr lang="en-US" sz="1600" dirty="0"/>
              <a:t> </a:t>
            </a:r>
            <a:r>
              <a:rPr lang="en-US" sz="1600" dirty="0" err="1"/>
              <a:t>spagnolo</a:t>
            </a:r>
            <a:r>
              <a:rPr lang="en-US" sz="1600" dirty="0"/>
              <a:t> </a:t>
            </a:r>
            <a:r>
              <a:rPr lang="en-US" sz="1600" dirty="0" err="1"/>
              <a:t>Comisiones</a:t>
            </a:r>
            <a:r>
              <a:rPr lang="en-US" sz="1600" dirty="0"/>
              <a:t> </a:t>
            </a:r>
            <a:r>
              <a:rPr lang="en-US" sz="1600" dirty="0" err="1"/>
              <a:t>Obreras</a:t>
            </a:r>
            <a:r>
              <a:rPr lang="en-US" sz="1600" dirty="0"/>
              <a:t>.</a:t>
            </a:r>
            <a:br>
              <a:rPr lang="en-US" sz="1600" dirty="0"/>
            </a:br>
            <a:r>
              <a:rPr lang="en-US" sz="1600" dirty="0" err="1"/>
              <a:t>Elaborazione</a:t>
            </a:r>
            <a:r>
              <a:rPr lang="en-US" sz="1600" dirty="0"/>
              <a:t> di un </a:t>
            </a:r>
            <a:r>
              <a:rPr lang="en-US" sz="1600" dirty="0" err="1"/>
              <a:t>documento</a:t>
            </a:r>
            <a:r>
              <a:rPr lang="en-US" sz="1600" dirty="0"/>
              <a:t> di </a:t>
            </a:r>
            <a:r>
              <a:rPr lang="en-US" sz="1600" dirty="0" err="1"/>
              <a:t>lavoro</a:t>
            </a:r>
            <a:r>
              <a:rPr lang="en-US" sz="1600" dirty="0"/>
              <a:t> ad </a:t>
            </a:r>
            <a:r>
              <a:rPr lang="en-US" sz="1600" dirty="0" err="1"/>
              <a:t>uso</a:t>
            </a:r>
            <a:r>
              <a:rPr lang="en-US" sz="1600" dirty="0"/>
              <a:t> </a:t>
            </a:r>
            <a:r>
              <a:rPr lang="en-US" sz="1600" dirty="0" err="1"/>
              <a:t>dei</a:t>
            </a:r>
            <a:r>
              <a:rPr lang="en-US" sz="1600" dirty="0"/>
              <a:t> </a:t>
            </a:r>
            <a:r>
              <a:rPr lang="en-US" sz="1600" dirty="0" err="1"/>
              <a:t>delegati</a:t>
            </a:r>
            <a:r>
              <a:rPr lang="en-US" sz="1600" dirty="0"/>
              <a:t> </a:t>
            </a:r>
            <a:r>
              <a:rPr lang="en-US" sz="1600" dirty="0" err="1"/>
              <a:t>sindacali</a:t>
            </a:r>
            <a:r>
              <a:rPr lang="en-US" sz="1600" dirty="0"/>
              <a:t>.</a:t>
            </a:r>
            <a:br>
              <a:rPr lang="en-US" sz="1600" dirty="0"/>
            </a:br>
            <a:r>
              <a:rPr lang="en-US" sz="1600" dirty="0"/>
              <a:t>https://</a:t>
            </a:r>
            <a:r>
              <a:rPr lang="en-US" sz="1600" dirty="0" err="1"/>
              <a:t>andalucia.ccoo.es</a:t>
            </a:r>
            <a:r>
              <a:rPr lang="en-US" sz="1600" dirty="0"/>
              <a:t>/18e73d840d8fcf36d7fa4b3e51641c61000057.pdf</a:t>
            </a:r>
          </a:p>
        </p:txBody>
      </p:sp>
      <p:pic>
        <p:nvPicPr>
          <p:cNvPr id="7" name="Picture 2" descr="Una caricatura de una persona&#10;&#10;El contenido generado por IA puede ser incorrecto.">
            <a:extLst>
              <a:ext uri="{FF2B5EF4-FFF2-40B4-BE49-F238E27FC236}">
                <a16:creationId xmlns:a16="http://schemas.microsoft.com/office/drawing/2014/main" id="{84A24EB4-7605-63D9-5CB6-1A9DD33ADE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034" r="20376" b="-2"/>
          <a:stretch/>
        </p:blipFill>
        <p:spPr bwMode="auto">
          <a:xfrm>
            <a:off x="3908621" y="699899"/>
            <a:ext cx="2408500" cy="544583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n 4">
            <a:extLst>
              <a:ext uri="{FF2B5EF4-FFF2-40B4-BE49-F238E27FC236}">
                <a16:creationId xmlns:a16="http://schemas.microsoft.com/office/drawing/2014/main" id="{5D8D109D-405C-4A78-4C33-A2AAE3291925}"/>
              </a:ext>
            </a:extLst>
          </p:cNvPr>
          <p:cNvPicPr>
            <a:picLocks noChangeAspect="1"/>
          </p:cNvPicPr>
          <p:nvPr/>
        </p:nvPicPr>
        <p:blipFill>
          <a:blip r:embed="rId3"/>
          <a:srcRect l="15388" r="21815" b="2"/>
          <a:stretch/>
        </p:blipFill>
        <p:spPr>
          <a:xfrm>
            <a:off x="6401310" y="699899"/>
            <a:ext cx="2408499" cy="5445836"/>
          </a:xfrm>
          <a:prstGeom prst="rect">
            <a:avLst/>
          </a:prstGeom>
        </p:spPr>
      </p:pic>
      <p:cxnSp>
        <p:nvCxnSpPr>
          <p:cNvPr id="39" name="Straight Connector 38">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9B57D9A5-B0E6-43E8-854F-D4931B715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10892" y="706072"/>
            <a:ext cx="334189" cy="5445849"/>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43" name="Straight Connector 42">
            <a:extLst>
              <a:ext uri="{FF2B5EF4-FFF2-40B4-BE49-F238E27FC236}">
                <a16:creationId xmlns:a16="http://schemas.microsoft.com/office/drawing/2014/main" id="{25443840-A796-4C43-8DC1-1B738EFEC5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6320"/>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18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Marcador de contenido 1">
            <a:extLst>
              <a:ext uri="{FF2B5EF4-FFF2-40B4-BE49-F238E27FC236}">
                <a16:creationId xmlns:a16="http://schemas.microsoft.com/office/drawing/2014/main" id="{F739F0C1-C72B-A5E7-8BFE-A1B2C50BE9D5}"/>
              </a:ext>
            </a:extLst>
          </p:cNvPr>
          <p:cNvSpPr>
            <a:spLocks noGrp="1"/>
          </p:cNvSpPr>
          <p:nvPr>
            <p:ph sz="quarter" idx="13"/>
          </p:nvPr>
        </p:nvSpPr>
        <p:spPr>
          <a:xfrm>
            <a:off x="3335481" y="591344"/>
            <a:ext cx="5179868" cy="5585619"/>
          </a:xfrm>
        </p:spPr>
        <p:txBody>
          <a:bodyPr vert="horz" lIns="91440" tIns="45720" rIns="91440" bIns="45720" rtlCol="0" anchor="ctr">
            <a:normAutofit/>
          </a:bodyPr>
          <a:lstStyle/>
          <a:p>
            <a:pPr indent="-228600" defTabSz="914400"/>
            <a:r>
              <a:rPr lang="en-US" dirty="0"/>
              <a:t>Quanto </a:t>
            </a:r>
            <a:r>
              <a:rPr lang="en-US" dirty="0" err="1"/>
              <a:t>esposto</a:t>
            </a:r>
            <a:r>
              <a:rPr lang="en-US" dirty="0"/>
              <a:t> qui </a:t>
            </a:r>
            <a:r>
              <a:rPr lang="en-US" dirty="0" err="1"/>
              <a:t>è</a:t>
            </a:r>
            <a:r>
              <a:rPr lang="en-US" dirty="0"/>
              <a:t> </a:t>
            </a:r>
            <a:r>
              <a:rPr lang="en-US" dirty="0" err="1"/>
              <a:t>tratto</a:t>
            </a:r>
            <a:r>
              <a:rPr lang="en-US" dirty="0"/>
              <a:t> dal </a:t>
            </a:r>
            <a:r>
              <a:rPr lang="en-US" dirty="0" err="1"/>
              <a:t>capitolo</a:t>
            </a:r>
            <a:r>
              <a:rPr lang="en-US" dirty="0"/>
              <a:t> 9 del </a:t>
            </a:r>
            <a:r>
              <a:rPr lang="en-US" dirty="0" err="1"/>
              <a:t>libro</a:t>
            </a:r>
            <a:r>
              <a:rPr lang="en-US" dirty="0"/>
              <a:t> di José Luis Moreno </a:t>
            </a:r>
            <a:r>
              <a:rPr lang="en-US" dirty="0" err="1"/>
              <a:t>Pestaña</a:t>
            </a:r>
            <a:r>
              <a:rPr lang="en-US" dirty="0"/>
              <a:t>, </a:t>
            </a:r>
            <a:r>
              <a:rPr lang="en-US" i="1" dirty="0"/>
              <a:t>Los dos </a:t>
            </a:r>
            <a:r>
              <a:rPr lang="en-US" i="1" dirty="0" err="1"/>
              <a:t>cuerpos</a:t>
            </a:r>
            <a:r>
              <a:rPr lang="en-US" i="1" dirty="0"/>
              <a:t> del </a:t>
            </a:r>
            <a:r>
              <a:rPr lang="en-US" i="1" dirty="0" err="1"/>
              <a:t>trabajo</a:t>
            </a:r>
            <a:r>
              <a:rPr lang="en-US" i="1" dirty="0"/>
              <a:t>. Una </a:t>
            </a:r>
            <a:r>
              <a:rPr lang="en-US" i="1" dirty="0" err="1"/>
              <a:t>teoría</a:t>
            </a:r>
            <a:r>
              <a:rPr lang="en-US" i="1" dirty="0"/>
              <a:t> de la </a:t>
            </a:r>
            <a:r>
              <a:rPr lang="en-US" i="1" dirty="0" err="1"/>
              <a:t>explotación</a:t>
            </a:r>
            <a:r>
              <a:rPr lang="en-US" dirty="0"/>
              <a:t> (I due </a:t>
            </a:r>
            <a:r>
              <a:rPr lang="en-US" dirty="0" err="1"/>
              <a:t>corpi</a:t>
            </a:r>
            <a:r>
              <a:rPr lang="en-US" dirty="0"/>
              <a:t> del </a:t>
            </a:r>
            <a:r>
              <a:rPr lang="en-US" dirty="0" err="1"/>
              <a:t>lavoro</a:t>
            </a:r>
            <a:r>
              <a:rPr lang="en-US" dirty="0"/>
              <a:t>. Una </a:t>
            </a:r>
            <a:r>
              <a:rPr lang="en-US" dirty="0" err="1"/>
              <a:t>teoria</a:t>
            </a:r>
            <a:r>
              <a:rPr lang="en-US" dirty="0"/>
              <a:t> </a:t>
            </a:r>
            <a:r>
              <a:rPr lang="en-US" dirty="0" err="1"/>
              <a:t>dello</a:t>
            </a:r>
            <a:r>
              <a:rPr lang="en-US" dirty="0"/>
              <a:t> </a:t>
            </a:r>
            <a:r>
              <a:rPr lang="en-US" dirty="0" err="1"/>
              <a:t>sfruttamento</a:t>
            </a:r>
            <a:r>
              <a:rPr lang="en-US" dirty="0"/>
              <a:t>). Akal, Madrid, 2026</a:t>
            </a:r>
          </a:p>
        </p:txBody>
      </p:sp>
    </p:spTree>
    <p:extLst>
      <p:ext uri="{BB962C8B-B14F-4D97-AF65-F5344CB8AC3E}">
        <p14:creationId xmlns:p14="http://schemas.microsoft.com/office/powerpoint/2010/main" val="248351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it-IT" sz="3600" kern="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a:t>
            </a:r>
            <a:r>
              <a:rPr lang="it-IT" sz="36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uattro spazi occupazionali</a:t>
            </a:r>
            <a:endParaRPr lang="es-ES" dirty="0"/>
          </a:p>
        </p:txBody>
      </p:sp>
      <p:sp>
        <p:nvSpPr>
          <p:cNvPr id="3" name="2 Marcador de contenido"/>
          <p:cNvSpPr>
            <a:spLocks noGrp="1"/>
          </p:cNvSpPr>
          <p:nvPr>
            <p:ph idx="1"/>
          </p:nvPr>
        </p:nvSpPr>
        <p:spPr/>
        <p:txBody>
          <a:bodyPr>
            <a:normAutofit lnSpcReduction="10000"/>
          </a:bodyPr>
          <a:lstStyle/>
          <a:p>
            <a:pPr algn="just">
              <a:spcBef>
                <a:spcPts val="1200"/>
              </a:spcBef>
              <a:spcAft>
                <a:spcPts val="1200"/>
              </a:spcAft>
              <a:buNone/>
            </a:pPr>
            <a:r>
              <a:rPr lang="it-IT"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Definiamo quattro spazi occupazionali. Ognuno di essi può essere occupato dallo stesso individuo. In questo modo, le persone mirano a essere impiegate in posti che garantiscano la sicurezza del lavoro e in cui possano definire, senza imposizioni, il contenuto della loro attività. Nel frattempo, assumono una mancanza di diritti e sopportano regole degradanti in altri posti di lavoro. In ogni caso, sperano che questa situazione sia solo temporanea, perché finalmente ottengono il lavoro che cercano o perché aspirano a migliorare le condizioni del luogo in cui si trovano.</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spcBef>
                <a:spcPts val="1200"/>
              </a:spcBef>
              <a:spcAft>
                <a:spcPts val="1200"/>
              </a:spcAft>
              <a:buNone/>
            </a:pPr>
            <a:r>
              <a:rPr lang="it-IT" sz="18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linea di principio, non è possibile dire quali lavori abbiano condizioni migliori o peggiori. Conosciamo casi di brutale precarietà nei lavori specializzati, dove sono necessari molti anni di formazione, ad esempio nel campo dell'università o dei professionisti della salute. Conosciamo anche ottime condizioni di lavoro nei mestieri occupati dalla classe operaia non qualificata, sebbene la distinzione tra lavori qualificati e non qualificati sia altamente arbitraria e risponda a relazioni di potere. Tutto ciò dipende dalle proprietà intrinseche del lavoro e, soprattutto, dalle dinamiche che definiscono cosa sia un lavoro efficiente - in ogni lavoro e in ogni settore economico - e quali siano le condizioni necessarie per farlo.</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8999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344CA31-BE39-29B9-BE94-1522BC458BDF}"/>
              </a:ext>
            </a:extLst>
          </p:cNvPr>
          <p:cNvSpPr>
            <a:spLocks noGrp="1"/>
          </p:cNvSpPr>
          <p:nvPr>
            <p:ph type="title"/>
          </p:nvPr>
        </p:nvSpPr>
        <p:spPr>
          <a:xfrm>
            <a:off x="515125" y="1153572"/>
            <a:ext cx="2400300" cy="4461163"/>
          </a:xfrm>
        </p:spPr>
        <p:txBody>
          <a:bodyPr>
            <a:normAutofit/>
          </a:bodyPr>
          <a:lstStyle/>
          <a:p>
            <a:r>
              <a:rPr lang="it-IT" sz="3100" kern="0"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S</a:t>
            </a:r>
            <a:r>
              <a:rPr lang="it-IT" sz="3100" kern="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fruttamento economico</a:t>
            </a:r>
            <a:endParaRPr lang="es-ES" sz="31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D13885C7-2B0D-0FB6-22D1-C4E274E5DEF8}"/>
              </a:ext>
            </a:extLst>
          </p:cNvPr>
          <p:cNvSpPr>
            <a:spLocks noGrp="1"/>
          </p:cNvSpPr>
          <p:nvPr>
            <p:ph idx="1"/>
          </p:nvPr>
        </p:nvSpPr>
        <p:spPr>
          <a:xfrm>
            <a:off x="3335481" y="591344"/>
            <a:ext cx="5179868" cy="5585619"/>
          </a:xfrm>
        </p:spPr>
        <p:txBody>
          <a:bodyPr anchor="ctr">
            <a:normAutofit/>
          </a:bodyPr>
          <a:lstStyle/>
          <a:p>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Classifichiamo i lavori secondo due criteri: sfruttamento economico e sfruttamento culturale. "Sfruttamento" è una parola forte, che genera molte controversie ed è lontana dall'avere un significato univoco. Proporremo una definizione impegnativa ma operativa. Lo sfruttamento economico si verifica quando il lavoro delle persone non viene riconosciuto e, di conseguenza, esse incontrano enormi difficoltà a riprendersi dalla stanchezza, dalle malattie e dai problemi psicologici. In breve, quando non sono in grado di tornare al lavoro come individui capaci di lavorare, ma anche di sviluppare progetti al di fuori del luogo di lavoro. Salari impoverenti, scarso riconoscimento dei loro sforzi e difficoltà di recupero fisico e psicologico sono i principali indicatori dello sfruttamento economico.</a:t>
            </a:r>
          </a:p>
          <a:p>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Una variegata e venerabile tradizione di filosofia politica e sociale ha coniato concetti per descrivere queste esperienze: </a:t>
            </a:r>
            <a:r>
              <a:rPr lang="it-IT" sz="1200" i="1" kern="0" dirty="0">
                <a:effectLst/>
                <a:latin typeface="Calibri" panose="020F0502020204030204" pitchFamily="34" charset="0"/>
                <a:ea typeface="Times New Roman" panose="02020603050405020304" pitchFamily="18" charset="0"/>
                <a:cs typeface="Times New Roman" panose="02020603050405020304" pitchFamily="18" charset="0"/>
              </a:rPr>
              <a:t>alienazione e straniamento</a:t>
            </a:r>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 quando il lavoratore è trattato come una cosa; </a:t>
            </a:r>
            <a:r>
              <a:rPr lang="it-IT" sz="1200" i="1" kern="0" dirty="0">
                <a:effectLst/>
                <a:latin typeface="Calibri" panose="020F0502020204030204" pitchFamily="34" charset="0"/>
                <a:ea typeface="Times New Roman" panose="02020603050405020304" pitchFamily="18" charset="0"/>
                <a:cs typeface="Times New Roman" panose="02020603050405020304" pitchFamily="18" charset="0"/>
              </a:rPr>
              <a:t>schiavitù salariale e subordinazione</a:t>
            </a:r>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 quando le persone mancano di autonomia (</a:t>
            </a:r>
            <a:r>
              <a:rPr lang="it-IT" sz="1200" kern="0" dirty="0" err="1">
                <a:effectLst/>
                <a:latin typeface="Calibri" panose="020F0502020204030204" pitchFamily="34" charset="0"/>
                <a:ea typeface="Times New Roman" panose="02020603050405020304" pitchFamily="18" charset="0"/>
                <a:cs typeface="Times New Roman" panose="02020603050405020304" pitchFamily="18" charset="0"/>
              </a:rPr>
              <a:t>Honneth</a:t>
            </a:r>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 2024: 3-25). In termini empirici, ciò significa che si estrae una grande quantità di superlavoro, spesso con orari di lavoro che ricordano le modalità precapitalistiche di maltrattamento del corpo. Significa anche che, come in quello che è stato definito </a:t>
            </a:r>
            <a:r>
              <a:rPr lang="it-IT" sz="1200" i="1" kern="0" dirty="0">
                <a:effectLst/>
                <a:latin typeface="Calibri" panose="020F0502020204030204" pitchFamily="34" charset="0"/>
                <a:ea typeface="Times New Roman" panose="02020603050405020304" pitchFamily="18" charset="0"/>
                <a:cs typeface="Times New Roman" panose="02020603050405020304" pitchFamily="18" charset="0"/>
              </a:rPr>
              <a:t>feticismo del capitale</a:t>
            </a:r>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 il management ignora lo sforzo dei suoi dipendenti, attribuisce loro i problemi e si arroga successi che in realtà dipendono dallo sforzo corporeo, intellettuale ed emotivo di chi lavora. In definitiva, questo significa che le persone iniziano a soffrire di gravi problemi di salute che ne accorciano la vita o le rendono dipendenti da farmaci, terapie - difficilmente accessibili - o compensazioni sostitutive, come il bere, l'alcol, i viaggi o esperienze limite che includono la violenza. Molti di questi destini degradanti sono stati descritti dal giovane Engels (2020: 146, 153) nel suo rapporto </a:t>
            </a:r>
            <a:r>
              <a:rPr lang="it-IT" sz="1200" i="1" kern="0" dirty="0">
                <a:effectLst/>
                <a:latin typeface="Calibri" panose="020F0502020204030204" pitchFamily="34" charset="0"/>
                <a:ea typeface="Times New Roman" panose="02020603050405020304" pitchFamily="18" charset="0"/>
                <a:cs typeface="Times New Roman" panose="02020603050405020304" pitchFamily="18" charset="0"/>
              </a:rPr>
              <a:t>The Situation of the Working Class in </a:t>
            </a:r>
            <a:r>
              <a:rPr lang="it-IT" sz="1200" i="1" kern="0" dirty="0" err="1">
                <a:effectLst/>
                <a:latin typeface="Calibri" panose="020F0502020204030204" pitchFamily="34" charset="0"/>
                <a:ea typeface="Times New Roman" panose="02020603050405020304" pitchFamily="18" charset="0"/>
                <a:cs typeface="Times New Roman" panose="02020603050405020304" pitchFamily="18" charset="0"/>
              </a:rPr>
              <a:t>England</a:t>
            </a:r>
            <a:r>
              <a:rPr lang="it-IT" sz="1200" kern="0" dirty="0">
                <a:effectLst/>
                <a:latin typeface="Calibri" panose="020F0502020204030204" pitchFamily="34" charset="0"/>
                <a:ea typeface="Times New Roman" panose="02020603050405020304" pitchFamily="18" charset="0"/>
                <a:cs typeface="Times New Roman" panose="02020603050405020304" pitchFamily="18" charset="0"/>
              </a:rPr>
              <a:t>. Secondo il pensatore rivoluzionario, le condizioni di lavoro degradate costituiscono un "omicidio sociale" (Engels, 2020: 139).</a:t>
            </a:r>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ES" sz="1200" dirty="0"/>
          </a:p>
        </p:txBody>
      </p:sp>
    </p:spTree>
    <p:extLst>
      <p:ext uri="{BB962C8B-B14F-4D97-AF65-F5344CB8AC3E}">
        <p14:creationId xmlns:p14="http://schemas.microsoft.com/office/powerpoint/2010/main" val="279385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1293F9B-599E-4871-A414-757225FA3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21752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D26B7753-3071-1518-6EB4-B004550D3C25}"/>
              </a:ext>
            </a:extLst>
          </p:cNvPr>
          <p:cNvSpPr>
            <a:spLocks noGrp="1"/>
          </p:cNvSpPr>
          <p:nvPr>
            <p:ph type="title"/>
          </p:nvPr>
        </p:nvSpPr>
        <p:spPr>
          <a:xfrm>
            <a:off x="628650" y="565739"/>
            <a:ext cx="7886700" cy="1124949"/>
          </a:xfrm>
        </p:spPr>
        <p:txBody>
          <a:bodyPr>
            <a:normAutofit/>
          </a:bodyPr>
          <a:lstStyle/>
          <a:p>
            <a:r>
              <a:rPr lang="es-ES">
                <a:solidFill>
                  <a:schemeClr val="bg1"/>
                </a:solidFill>
              </a:rPr>
              <a:t>Che cosa si trova all'interno di un lavoro</a:t>
            </a:r>
          </a:p>
        </p:txBody>
      </p:sp>
      <p:grpSp>
        <p:nvGrpSpPr>
          <p:cNvPr id="28" name="Graphic 190">
            <a:extLst>
              <a:ext uri="{FF2B5EF4-FFF2-40B4-BE49-F238E27FC236}">
                <a16:creationId xmlns:a16="http://schemas.microsoft.com/office/drawing/2014/main" id="{53883AA7-7F86-41F8-A1D8-06E9886E76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36528"/>
            <a:ext cx="968730" cy="429215"/>
            <a:chOff x="2504802" y="1755501"/>
            <a:chExt cx="1598829" cy="531293"/>
          </a:xfrm>
          <a:solidFill>
            <a:schemeClr val="bg1"/>
          </a:solidFill>
        </p:grpSpPr>
        <p:sp>
          <p:nvSpPr>
            <p:cNvPr id="29" name="Freeform: Shape 28">
              <a:extLst>
                <a:ext uri="{FF2B5EF4-FFF2-40B4-BE49-F238E27FC236}">
                  <a16:creationId xmlns:a16="http://schemas.microsoft.com/office/drawing/2014/main" id="{FC80ACB6-0FE0-4F10-998D-2E8D46375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1C2903D5-FF18-4A00-8E9F-9335FCF1E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71A8B53C-ED2D-4081-AC0C-F87A9D4B3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57863" y="681042"/>
            <a:ext cx="1171823" cy="1493465"/>
            <a:chOff x="3121343" y="4864099"/>
            <a:chExt cx="2085971" cy="1993901"/>
          </a:xfrm>
          <a:solidFill>
            <a:schemeClr val="bg1"/>
          </a:solidFill>
        </p:grpSpPr>
        <p:sp>
          <p:nvSpPr>
            <p:cNvPr id="33" name="Freeform: Shape 32">
              <a:extLst>
                <a:ext uri="{FF2B5EF4-FFF2-40B4-BE49-F238E27FC236}">
                  <a16:creationId xmlns:a16="http://schemas.microsoft.com/office/drawing/2014/main" id="{E2C7D52B-9C2A-4BDB-89DC-A89BDB9F8C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4" name="Freeform: Shape 33">
              <a:extLst>
                <a:ext uri="{FF2B5EF4-FFF2-40B4-BE49-F238E27FC236}">
                  <a16:creationId xmlns:a16="http://schemas.microsoft.com/office/drawing/2014/main" id="{C4B951A6-4FAF-4CBA-B55F-3AAD55758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5" name="Freeform: Shape 34">
              <a:extLst>
                <a:ext uri="{FF2B5EF4-FFF2-40B4-BE49-F238E27FC236}">
                  <a16:creationId xmlns:a16="http://schemas.microsoft.com/office/drawing/2014/main" id="{FC4DABFE-3395-46F4-95C0-CA58332AAF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6" name="Freeform: Shape 35">
              <a:extLst>
                <a:ext uri="{FF2B5EF4-FFF2-40B4-BE49-F238E27FC236}">
                  <a16:creationId xmlns:a16="http://schemas.microsoft.com/office/drawing/2014/main" id="{782225D9-CC2C-4D45-B90F-5EC7DD2652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7" name="Freeform: Shape 36">
              <a:extLst>
                <a:ext uri="{FF2B5EF4-FFF2-40B4-BE49-F238E27FC236}">
                  <a16:creationId xmlns:a16="http://schemas.microsoft.com/office/drawing/2014/main" id="{DDC31B28-21ED-494B-BA30-31CD8F9CD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38" name="Freeform: Shape 37">
              <a:extLst>
                <a:ext uri="{FF2B5EF4-FFF2-40B4-BE49-F238E27FC236}">
                  <a16:creationId xmlns:a16="http://schemas.microsoft.com/office/drawing/2014/main" id="{9BD8A01F-C2B9-47B6-977F-15E31A8C1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 name="Freeform: Shape 38">
              <a:extLst>
                <a:ext uri="{FF2B5EF4-FFF2-40B4-BE49-F238E27FC236}">
                  <a16:creationId xmlns:a16="http://schemas.microsoft.com/office/drawing/2014/main" id="{5D562CCF-082E-4E33-BC25-3C2F3CB261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0" name="Freeform: Shape 39">
              <a:extLst>
                <a:ext uri="{FF2B5EF4-FFF2-40B4-BE49-F238E27FC236}">
                  <a16:creationId xmlns:a16="http://schemas.microsoft.com/office/drawing/2014/main" id="{A91A36DF-6DC9-4C5F-A16E-BC6DC84292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1" name="Freeform: Shape 40">
              <a:extLst>
                <a:ext uri="{FF2B5EF4-FFF2-40B4-BE49-F238E27FC236}">
                  <a16:creationId xmlns:a16="http://schemas.microsoft.com/office/drawing/2014/main" id="{0DEF31D0-A584-489A-B972-966367742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2" name="Freeform: Shape 41">
              <a:extLst>
                <a:ext uri="{FF2B5EF4-FFF2-40B4-BE49-F238E27FC236}">
                  <a16:creationId xmlns:a16="http://schemas.microsoft.com/office/drawing/2014/main" id="{2706B7B1-0776-4349-9782-39E4AD4ED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3" name="Freeform: Shape 42">
              <a:extLst>
                <a:ext uri="{FF2B5EF4-FFF2-40B4-BE49-F238E27FC236}">
                  <a16:creationId xmlns:a16="http://schemas.microsoft.com/office/drawing/2014/main" id="{7ECC02B0-321C-499C-AB67-2DE74D4DED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4" name="Freeform: Shape 43">
              <a:extLst>
                <a:ext uri="{FF2B5EF4-FFF2-40B4-BE49-F238E27FC236}">
                  <a16:creationId xmlns:a16="http://schemas.microsoft.com/office/drawing/2014/main" id="{F5B3F392-AC23-49B8-A36A-D93B0BD76D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5" name="Freeform: Shape 44">
              <a:extLst>
                <a:ext uri="{FF2B5EF4-FFF2-40B4-BE49-F238E27FC236}">
                  <a16:creationId xmlns:a16="http://schemas.microsoft.com/office/drawing/2014/main" id="{1A72EA58-66EE-4BA2-923C-2B66CFC42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graphicFrame>
        <p:nvGraphicFramePr>
          <p:cNvPr id="5" name="Marcador de contenido 2">
            <a:extLst>
              <a:ext uri="{FF2B5EF4-FFF2-40B4-BE49-F238E27FC236}">
                <a16:creationId xmlns:a16="http://schemas.microsoft.com/office/drawing/2014/main" id="{F840CC6F-449A-703A-E967-577E3627177F}"/>
              </a:ext>
            </a:extLst>
          </p:cNvPr>
          <p:cNvGraphicFramePr>
            <a:graphicFrameLocks noGrp="1"/>
          </p:cNvGraphicFramePr>
          <p:nvPr>
            <p:ph idx="1"/>
            <p:extLst>
              <p:ext uri="{D42A27DB-BD31-4B8C-83A1-F6EECF244321}">
                <p14:modId xmlns:p14="http://schemas.microsoft.com/office/powerpoint/2010/main" val="2949627420"/>
              </p:ext>
            </p:extLst>
          </p:nvPr>
        </p:nvGraphicFramePr>
        <p:xfrm>
          <a:off x="425962" y="2639965"/>
          <a:ext cx="8246639" cy="3536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6694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990A16C-5DA0-90E0-BF76-2E21091A6D29}"/>
              </a:ext>
            </a:extLst>
          </p:cNvPr>
          <p:cNvSpPr>
            <a:spLocks noGrp="1"/>
          </p:cNvSpPr>
          <p:nvPr>
            <p:ph type="title"/>
          </p:nvPr>
        </p:nvSpPr>
        <p:spPr>
          <a:xfrm>
            <a:off x="515125" y="1153572"/>
            <a:ext cx="2400300" cy="4461163"/>
          </a:xfrm>
        </p:spPr>
        <p:txBody>
          <a:bodyPr>
            <a:normAutofit/>
          </a:bodyPr>
          <a:lstStyle/>
          <a:p>
            <a:r>
              <a:rPr lang="it-IT" sz="2300" kern="0"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S</a:t>
            </a:r>
            <a:r>
              <a:rPr lang="it-IT" sz="2300" kern="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fruttamento culturale: un campo di battaglia per la definizione del contenuto dell'occupazione</a:t>
            </a:r>
            <a:endParaRPr lang="es-ES" sz="23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Marcador de contenido 2">
            <a:extLst>
              <a:ext uri="{FF2B5EF4-FFF2-40B4-BE49-F238E27FC236}">
                <a16:creationId xmlns:a16="http://schemas.microsoft.com/office/drawing/2014/main" id="{574904D1-E7C2-2112-1DC2-77F0A6ADA948}"/>
              </a:ext>
            </a:extLst>
          </p:cNvPr>
          <p:cNvSpPr>
            <a:spLocks noGrp="1"/>
          </p:cNvSpPr>
          <p:nvPr>
            <p:ph idx="1"/>
          </p:nvPr>
        </p:nvSpPr>
        <p:spPr>
          <a:xfrm>
            <a:off x="3335481" y="591344"/>
            <a:ext cx="5179868" cy="5585619"/>
          </a:xfrm>
        </p:spPr>
        <p:txBody>
          <a:bodyPr anchor="ctr">
            <a:normAutofit/>
          </a:bodyPr>
          <a:lstStyle/>
          <a:p>
            <a:pPr>
              <a:spcBef>
                <a:spcPts val="1200"/>
              </a:spcBef>
              <a:spcAft>
                <a:spcPts val="1200"/>
              </a:spcAft>
              <a:buNone/>
            </a:pPr>
            <a:r>
              <a:rPr lang="it-IT" sz="1500" kern="0">
                <a:effectLst/>
                <a:latin typeface="Calibri" panose="020F0502020204030204" pitchFamily="34" charset="0"/>
                <a:ea typeface="Times New Roman" panose="02020603050405020304" pitchFamily="18" charset="0"/>
                <a:cs typeface="Times New Roman" panose="02020603050405020304" pitchFamily="18" charset="0"/>
              </a:rPr>
              <a:t>Le relazioni di potere sul posto di lavoro, determinate in parte dalle capacità fisiche disponibili - che possono consentire o meno lo svolgimento di determinate attività - e dall'integrazione di queste con la cultura professionale, costituiscono un campo di battaglia per la definizione del contenuto dell'occupazione. Di conseguenza, vengono imposte attività aggiuntive, con modalità e ambiti diversi, che superano le condizioni strettamente necessarie per lo svolgimento della funzione professionale.</a:t>
            </a:r>
            <a:endParaRPr lang="es-ES" sz="1500" kern="100">
              <a:effectLst/>
              <a:latin typeface="Aptos" panose="020B0004020202020204" pitchFamily="34" charset="0"/>
              <a:ea typeface="Aptos" panose="020B0004020202020204" pitchFamily="34" charset="0"/>
              <a:cs typeface="Times New Roman" panose="02020603050405020304" pitchFamily="18" charset="0"/>
            </a:endParaRPr>
          </a:p>
          <a:p>
            <a:pPr>
              <a:spcBef>
                <a:spcPts val="1200"/>
              </a:spcBef>
              <a:spcAft>
                <a:spcPts val="1200"/>
              </a:spcAft>
            </a:pPr>
            <a:r>
              <a:rPr lang="it-IT" sz="1500" kern="0">
                <a:effectLst/>
                <a:latin typeface="Calibri" panose="020F0502020204030204" pitchFamily="34" charset="0"/>
                <a:ea typeface="Times New Roman" panose="02020603050405020304" pitchFamily="18" charset="0"/>
                <a:cs typeface="Times New Roman" panose="02020603050405020304" pitchFamily="18" charset="0"/>
              </a:rPr>
              <a:t>Lo sfruttamento culturale, come abbiamo detto, si verifica quando l'attività lavorativa viene colonizzata da compiti che non sono necessari o addirittura peggiorano la produzione di beni o servizi. Vediamo alcuni esempi: nel settore alberghiero, si aggiunge una dimensione estetica a un'attività professionale attraverso un'uniforme insinuante e si richiede un atteggiamento di indulgenza emotiva per soddisfare la clientela; nell'insegnamento, la costante quantificazione dei risultati deteriora la trasmissione pedagogica; nella rappresentanza politica, si impongono standard estetici di alta moda, che scoraggiano la partecipazione di persone con competenze di valore e favoriscono la selezione di altre il cui valore risiede nella capacità di distinguersi nel campo della distinzione culturale o estetica.</a:t>
            </a:r>
            <a:endParaRPr lang="es-ES" sz="1500" kern="100">
              <a:effectLst/>
              <a:latin typeface="Aptos" panose="020B0004020202020204" pitchFamily="34" charset="0"/>
              <a:ea typeface="Aptos" panose="020B0004020202020204" pitchFamily="34" charset="0"/>
              <a:cs typeface="Times New Roman" panose="02020603050405020304" pitchFamily="18" charset="0"/>
            </a:endParaRPr>
          </a:p>
          <a:p>
            <a:endParaRPr lang="es-ES" sz="1500"/>
          </a:p>
        </p:txBody>
      </p:sp>
    </p:spTree>
    <p:extLst>
      <p:ext uri="{BB962C8B-B14F-4D97-AF65-F5344CB8AC3E}">
        <p14:creationId xmlns:p14="http://schemas.microsoft.com/office/powerpoint/2010/main" val="540014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62F2FA-1F03-14F4-C5FF-B63493610B22}"/>
              </a:ext>
            </a:extLst>
          </p:cNvPr>
          <p:cNvSpPr>
            <a:spLocks noGrp="1"/>
          </p:cNvSpPr>
          <p:nvPr>
            <p:ph type="title"/>
          </p:nvPr>
        </p:nvSpPr>
        <p:spPr/>
        <p:txBody>
          <a:bodyPr>
            <a:normAutofit fontScale="90000"/>
          </a:bodyPr>
          <a:lstStyle/>
          <a:p>
            <a:r>
              <a:rPr lang="it-IT" sz="36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il test per comprendere lo sfruttamento culturale: come facciamo a sapere che queste condizioni peggiorano il lavoro?</a:t>
            </a:r>
            <a:endParaRPr lang="es-ES" dirty="0"/>
          </a:p>
        </p:txBody>
      </p:sp>
      <p:graphicFrame>
        <p:nvGraphicFramePr>
          <p:cNvPr id="5" name="Marcador de contenido 2">
            <a:extLst>
              <a:ext uri="{FF2B5EF4-FFF2-40B4-BE49-F238E27FC236}">
                <a16:creationId xmlns:a16="http://schemas.microsoft.com/office/drawing/2014/main" id="{BBC9C9A2-448A-88C5-EEFB-A55638A49BF7}"/>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7288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177</TotalTime>
  <Words>3751</Words>
  <Application>Microsoft Macintosh PowerPoint</Application>
  <PresentationFormat>Presentación en pantalla (4:3)</PresentationFormat>
  <Paragraphs>80</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Aptos</vt:lpstr>
      <vt:lpstr>Aptos Display</vt:lpstr>
      <vt:lpstr>Arial</vt:lpstr>
      <vt:lpstr>Calibri</vt:lpstr>
      <vt:lpstr>Cambria</vt:lpstr>
      <vt:lpstr>Helvetica Neue Medium</vt:lpstr>
      <vt:lpstr>Tema de Office</vt:lpstr>
      <vt:lpstr>Sfruttamento economico e sfruttamento culturale nel mercato di lavoro </vt:lpstr>
      <vt:lpstr>Lavori precedenti</vt:lpstr>
      <vt:lpstr>RELAZIONE SULLA DISCRIMINAZIONE FISICA SUL LAVORO. </vt:lpstr>
      <vt:lpstr>Presentación de PowerPoint</vt:lpstr>
      <vt:lpstr>Quattro spazi occupazionali</vt:lpstr>
      <vt:lpstr>Sfruttamento economico</vt:lpstr>
      <vt:lpstr>Che cosa si trova all'interno di un lavoro</vt:lpstr>
      <vt:lpstr>Sfruttamento culturale: un campo di battaglia per la definizione del contenuto dell'occupazione</vt:lpstr>
      <vt:lpstr>il test per comprendere lo sfruttamento culturale: come facciamo a sapere che queste condizioni peggiorano il lavoro?</vt:lpstr>
      <vt:lpstr>Spazio I. Sfruttamento economico e sfruttamento culturale</vt:lpstr>
      <vt:lpstr>Sfruttamento fisico e culturale: l'esempio del reclutamento delle lavoratrice domestiche</vt:lpstr>
      <vt:lpstr>Spazio 2. Lavori con esclusiva sfruttamento economico. Un rifugio paradossale?</vt:lpstr>
      <vt:lpstr>Excursus: una teoria dello sfruttamento ispirata a Balibar e Hegel</vt:lpstr>
      <vt:lpstr>I due spazi d'élite: solo sfruttamento culturale o nessun tipo di sfruttamento</vt:lpstr>
      <vt:lpstr>Plusvalore di codice</vt:lpstr>
      <vt:lpstr>Interpellazione e sfruttamento culturale</vt:lpstr>
      <vt:lpstr>La magrezza come interpellazione</vt:lpstr>
      <vt:lpstr>Il corpo incarnato come garanzia ideologica</vt:lpstr>
      <vt:lpstr>La pratica ideologica del corpo</vt:lpstr>
      <vt:lpstr>La taglia 38 come interpellazione</vt:lpstr>
      <vt:lpstr>Violenza ultrasoggettiva e paura del grasso</vt:lpstr>
      <vt:lpstr>Il nodo di Moebius dello sfruttamento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SOBRE DISCRIMINACIÓN CORPORAL EN EL TRABAJO</dc:title>
  <dc:creator>Usuario</dc:creator>
  <cp:lastModifiedBy>JOSÉ LUIS MORENO PESTAÑA</cp:lastModifiedBy>
  <cp:revision>16</cp:revision>
  <dcterms:created xsi:type="dcterms:W3CDTF">2020-03-09T15:23:09Z</dcterms:created>
  <dcterms:modified xsi:type="dcterms:W3CDTF">2025-05-02T05:53:55Z</dcterms:modified>
</cp:coreProperties>
</file>