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New Sun Playful" charset="1" panose="00000000000000000000"/>
      <p:regular r:id="rId19"/>
    </p:embeddedFont>
    <p:embeddedFont>
      <p:font typeface="Betm rounded" charset="1" panose="02000000000000000000"/>
      <p:regular r:id="rId20"/>
    </p:embeddedFont>
    <p:embeddedFont>
      <p:font typeface="Betm rounded Bold" charset="1" panose="02000000000000000000"/>
      <p:regular r:id="rId21"/>
    </p:embeddedFont>
    <p:embeddedFont>
      <p:font typeface="Betm rounded Light" charset="1" panose="02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notesMasters/notesMaster1.xml" Type="http://schemas.openxmlformats.org/officeDocument/2006/relationships/notesMaster"/><Relationship Id="rId24" Target="theme/theme2.xml" Type="http://schemas.openxmlformats.org/officeDocument/2006/relationships/theme"/><Relationship Id="rId25" Target="notesSlides/notesSlide1.xml" Type="http://schemas.openxmlformats.org/officeDocument/2006/relationships/notes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(ON), (O/S): On Screen</a:t>
            </a:r>
          </a:p>
          <a:p>
            <a:r>
              <a:rPr lang="en-US"/>
              <a:t>(OFF), (V/O): Off Screen, Voice Over</a:t>
            </a:r>
          </a:p>
          <a:p>
            <a:r>
              <a:rPr lang="en-US"/>
              <a:t>(D’E): d’esquena</a:t>
            </a:r>
          </a:p>
          <a:p>
            <a:r>
              <a:rPr lang="en-US"/>
              <a:t>(P) , (T) y (X): pisa, trepitja y xafa</a:t>
            </a:r>
          </a:p>
          <a:p>
            <a:r>
              <a:rPr lang="en-US"/>
              <a:t>(M+E) Música con efectos sonoros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28" Target="../media/image27.svg" Type="http://schemas.openxmlformats.org/officeDocument/2006/relationships/image"/><Relationship Id="rId29" Target="../media/image28.png" Type="http://schemas.openxmlformats.org/officeDocument/2006/relationships/image"/><Relationship Id="rId3" Target="../media/image2.svg" Type="http://schemas.openxmlformats.org/officeDocument/2006/relationships/image"/><Relationship Id="rId30" Target="../media/image29.svg" Type="http://schemas.openxmlformats.org/officeDocument/2006/relationships/image"/><Relationship Id="rId31" Target="../media/image30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3.png" Type="http://schemas.openxmlformats.org/officeDocument/2006/relationships/image"/><Relationship Id="rId11" Target="../media/image104.svg" Type="http://schemas.openxmlformats.org/officeDocument/2006/relationships/image"/><Relationship Id="rId12" Target="../media/image105.png" Type="http://schemas.openxmlformats.org/officeDocument/2006/relationships/image"/><Relationship Id="rId13" Target="../media/image106.svg" Type="http://schemas.openxmlformats.org/officeDocument/2006/relationships/image"/><Relationship Id="rId14" Target="../media/image107.png" Type="http://schemas.openxmlformats.org/officeDocument/2006/relationships/image"/><Relationship Id="rId15" Target="../media/image108.svg" Type="http://schemas.openxmlformats.org/officeDocument/2006/relationships/image"/><Relationship Id="rId16" Target="../media/image51.png" Type="http://schemas.openxmlformats.org/officeDocument/2006/relationships/image"/><Relationship Id="rId17" Target="../media/image52.svg" Type="http://schemas.openxmlformats.org/officeDocument/2006/relationships/image"/><Relationship Id="rId18" Target="../media/image63.png" Type="http://schemas.openxmlformats.org/officeDocument/2006/relationships/image"/><Relationship Id="rId19" Target="../media/image64.svg" Type="http://schemas.openxmlformats.org/officeDocument/2006/relationships/image"/><Relationship Id="rId2" Target="../media/image99.png" Type="http://schemas.openxmlformats.org/officeDocument/2006/relationships/image"/><Relationship Id="rId20" Target="../media/image109.png" Type="http://schemas.openxmlformats.org/officeDocument/2006/relationships/image"/><Relationship Id="rId21" Target="../media/image110.svg" Type="http://schemas.openxmlformats.org/officeDocument/2006/relationships/image"/><Relationship Id="rId22" Target="../media/image40.png" Type="http://schemas.openxmlformats.org/officeDocument/2006/relationships/image"/><Relationship Id="rId23" Target="../media/image41.svg" Type="http://schemas.openxmlformats.org/officeDocument/2006/relationships/image"/><Relationship Id="rId24" Target="../media/image111.png" Type="http://schemas.openxmlformats.org/officeDocument/2006/relationships/image"/><Relationship Id="rId25" Target="../media/image112.svg" Type="http://schemas.openxmlformats.org/officeDocument/2006/relationships/image"/><Relationship Id="rId26" Target="../media/image113.png" Type="http://schemas.openxmlformats.org/officeDocument/2006/relationships/image"/><Relationship Id="rId27" Target="../media/image114.svg" Type="http://schemas.openxmlformats.org/officeDocument/2006/relationships/image"/><Relationship Id="rId28" Target="../media/image30.png" Type="http://schemas.openxmlformats.org/officeDocument/2006/relationships/image"/><Relationship Id="rId3" Target="../media/image100.svg" Type="http://schemas.openxmlformats.org/officeDocument/2006/relationships/image"/><Relationship Id="rId4" Target="../media/image97.png" Type="http://schemas.openxmlformats.org/officeDocument/2006/relationships/image"/><Relationship Id="rId5" Target="../media/image98.svg" Type="http://schemas.openxmlformats.org/officeDocument/2006/relationships/image"/><Relationship Id="rId6" Target="../media/image84.png" Type="http://schemas.openxmlformats.org/officeDocument/2006/relationships/image"/><Relationship Id="rId7" Target="../media/image85.svg" Type="http://schemas.openxmlformats.org/officeDocument/2006/relationships/image"/><Relationship Id="rId8" Target="../media/image101.png" Type="http://schemas.openxmlformats.org/officeDocument/2006/relationships/image"/><Relationship Id="rId9" Target="../media/image10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9.png" Type="http://schemas.openxmlformats.org/officeDocument/2006/relationships/image"/><Relationship Id="rId11" Target="../media/image59.png" Type="http://schemas.openxmlformats.org/officeDocument/2006/relationships/image"/><Relationship Id="rId12" Target="../media/image60.sv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15" Target="../media/image38.png" Type="http://schemas.openxmlformats.org/officeDocument/2006/relationships/image"/><Relationship Id="rId16" Target="../media/image39.svg" Type="http://schemas.openxmlformats.org/officeDocument/2006/relationships/image"/><Relationship Id="rId17" Target="../media/image17.png" Type="http://schemas.openxmlformats.org/officeDocument/2006/relationships/image"/><Relationship Id="rId18" Target="../media/image18.svg" Type="http://schemas.openxmlformats.org/officeDocument/2006/relationships/image"/><Relationship Id="rId19" Target="../media/image45.png" Type="http://schemas.openxmlformats.org/officeDocument/2006/relationships/image"/><Relationship Id="rId2" Target="../media/image115.png" Type="http://schemas.openxmlformats.org/officeDocument/2006/relationships/image"/><Relationship Id="rId20" Target="../media/image46.svg" Type="http://schemas.openxmlformats.org/officeDocument/2006/relationships/image"/><Relationship Id="rId21" Target="../media/image21.png" Type="http://schemas.openxmlformats.org/officeDocument/2006/relationships/image"/><Relationship Id="rId22" Target="../media/image26.png" Type="http://schemas.openxmlformats.org/officeDocument/2006/relationships/image"/><Relationship Id="rId23" Target="../media/image27.svg" Type="http://schemas.openxmlformats.org/officeDocument/2006/relationships/image"/><Relationship Id="rId24" Target="../media/image24.png" Type="http://schemas.openxmlformats.org/officeDocument/2006/relationships/image"/><Relationship Id="rId25" Target="../media/image25.svg" Type="http://schemas.openxmlformats.org/officeDocument/2006/relationships/image"/><Relationship Id="rId26" Target="../media/image30.png" Type="http://schemas.openxmlformats.org/officeDocument/2006/relationships/image"/><Relationship Id="rId3" Target="../media/image116.svg" Type="http://schemas.openxmlformats.org/officeDocument/2006/relationships/image"/><Relationship Id="rId4" Target="../media/image74.png" Type="http://schemas.openxmlformats.org/officeDocument/2006/relationships/image"/><Relationship Id="rId5" Target="../media/image75.svg" Type="http://schemas.openxmlformats.org/officeDocument/2006/relationships/image"/><Relationship Id="rId6" Target="../media/image117.png" Type="http://schemas.openxmlformats.org/officeDocument/2006/relationships/image"/><Relationship Id="rId7" Target="../media/image118.svg" Type="http://schemas.openxmlformats.org/officeDocument/2006/relationships/image"/><Relationship Id="rId8" Target="../media/image80.png" Type="http://schemas.openxmlformats.org/officeDocument/2006/relationships/image"/><Relationship Id="rId9" Target="../media/image8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6.png" Type="http://schemas.openxmlformats.org/officeDocument/2006/relationships/image"/><Relationship Id="rId11" Target="../media/image127.svg" Type="http://schemas.openxmlformats.org/officeDocument/2006/relationships/image"/><Relationship Id="rId12" Target="../media/image128.png" Type="http://schemas.openxmlformats.org/officeDocument/2006/relationships/image"/><Relationship Id="rId13" Target="../media/image129.svg" Type="http://schemas.openxmlformats.org/officeDocument/2006/relationships/image"/><Relationship Id="rId14" Target="../media/image130.png" Type="http://schemas.openxmlformats.org/officeDocument/2006/relationships/image"/><Relationship Id="rId15" Target="../media/image131.svg" Type="http://schemas.openxmlformats.org/officeDocument/2006/relationships/image"/><Relationship Id="rId16" Target="../media/image132.png" Type="http://schemas.openxmlformats.org/officeDocument/2006/relationships/image"/><Relationship Id="rId17" Target="../media/image133.svg" Type="http://schemas.openxmlformats.org/officeDocument/2006/relationships/image"/><Relationship Id="rId18" Target="../media/image134.png" Type="http://schemas.openxmlformats.org/officeDocument/2006/relationships/image"/><Relationship Id="rId19" Target="../media/image135.svg" Type="http://schemas.openxmlformats.org/officeDocument/2006/relationships/image"/><Relationship Id="rId2" Target="../media/image120.png" Type="http://schemas.openxmlformats.org/officeDocument/2006/relationships/image"/><Relationship Id="rId20" Target="../media/image42.png" Type="http://schemas.openxmlformats.org/officeDocument/2006/relationships/image"/><Relationship Id="rId21" Target="../media/image43.svg" Type="http://schemas.openxmlformats.org/officeDocument/2006/relationships/image"/><Relationship Id="rId22" Target="../media/image109.png" Type="http://schemas.openxmlformats.org/officeDocument/2006/relationships/image"/><Relationship Id="rId23" Target="../media/image110.svg" Type="http://schemas.openxmlformats.org/officeDocument/2006/relationships/image"/><Relationship Id="rId24" Target="../media/image17.png" Type="http://schemas.openxmlformats.org/officeDocument/2006/relationships/image"/><Relationship Id="rId25" Target="../media/image18.svg" Type="http://schemas.openxmlformats.org/officeDocument/2006/relationships/image"/><Relationship Id="rId26" Target="../media/image21.png" Type="http://schemas.openxmlformats.org/officeDocument/2006/relationships/image"/><Relationship Id="rId27" Target="../media/image24.png" Type="http://schemas.openxmlformats.org/officeDocument/2006/relationships/image"/><Relationship Id="rId28" Target="../media/image25.svg" Type="http://schemas.openxmlformats.org/officeDocument/2006/relationships/image"/><Relationship Id="rId29" Target="../media/image22.png" Type="http://schemas.openxmlformats.org/officeDocument/2006/relationships/image"/><Relationship Id="rId3" Target="../media/image121.svg" Type="http://schemas.openxmlformats.org/officeDocument/2006/relationships/image"/><Relationship Id="rId30" Target="../media/image23.svg" Type="http://schemas.openxmlformats.org/officeDocument/2006/relationships/image"/><Relationship Id="rId31" Target="../media/image26.png" Type="http://schemas.openxmlformats.org/officeDocument/2006/relationships/image"/><Relationship Id="rId32" Target="../media/image27.svg" Type="http://schemas.openxmlformats.org/officeDocument/2006/relationships/image"/><Relationship Id="rId33" Target="../media/image99.png" Type="http://schemas.openxmlformats.org/officeDocument/2006/relationships/image"/><Relationship Id="rId34" Target="../media/image100.svg" Type="http://schemas.openxmlformats.org/officeDocument/2006/relationships/image"/><Relationship Id="rId35" Target="../media/image47.png" Type="http://schemas.openxmlformats.org/officeDocument/2006/relationships/image"/><Relationship Id="rId36" Target="../media/image48.svg" Type="http://schemas.openxmlformats.org/officeDocument/2006/relationships/image"/><Relationship Id="rId37" Target="../media/image136.png" Type="http://schemas.openxmlformats.org/officeDocument/2006/relationships/image"/><Relationship Id="rId38" Target="../media/image137.svg" Type="http://schemas.openxmlformats.org/officeDocument/2006/relationships/image"/><Relationship Id="rId39" Target="../media/image51.png" Type="http://schemas.openxmlformats.org/officeDocument/2006/relationships/image"/><Relationship Id="rId4" Target="../media/image11.png" Type="http://schemas.openxmlformats.org/officeDocument/2006/relationships/image"/><Relationship Id="rId40" Target="../media/image52.svg" Type="http://schemas.openxmlformats.org/officeDocument/2006/relationships/image"/><Relationship Id="rId41" Target="../media/image36.png" Type="http://schemas.openxmlformats.org/officeDocument/2006/relationships/image"/><Relationship Id="rId42" Target="../media/image37.svg" Type="http://schemas.openxmlformats.org/officeDocument/2006/relationships/image"/><Relationship Id="rId43" Target="../media/image30.png" Type="http://schemas.openxmlformats.org/officeDocument/2006/relationships/image"/><Relationship Id="rId5" Target="../media/image12.svg" Type="http://schemas.openxmlformats.org/officeDocument/2006/relationships/image"/><Relationship Id="rId6" Target="../media/image122.png" Type="http://schemas.openxmlformats.org/officeDocument/2006/relationships/image"/><Relationship Id="rId7" Target="../media/image123.svg" Type="http://schemas.openxmlformats.org/officeDocument/2006/relationships/image"/><Relationship Id="rId8" Target="../media/image124.png" Type="http://schemas.openxmlformats.org/officeDocument/2006/relationships/image"/><Relationship Id="rId9" Target="../media/image125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17" Target="../media/image42.png" Type="http://schemas.openxmlformats.org/officeDocument/2006/relationships/image"/><Relationship Id="rId18" Target="../media/image43.svg" Type="http://schemas.openxmlformats.org/officeDocument/2006/relationships/image"/><Relationship Id="rId19" Target="../media/image1.png" Type="http://schemas.openxmlformats.org/officeDocument/2006/relationships/image"/><Relationship Id="rId2" Target="../media/image32.png" Type="http://schemas.openxmlformats.org/officeDocument/2006/relationships/image"/><Relationship Id="rId20" Target="../media/image2.svg" Type="http://schemas.openxmlformats.org/officeDocument/2006/relationships/image"/><Relationship Id="rId21" Target="../media/image30.png" Type="http://schemas.openxmlformats.org/officeDocument/2006/relationships/image"/><Relationship Id="rId3" Target="../media/image33.svg" Type="http://schemas.openxmlformats.org/officeDocument/2006/relationships/image"/><Relationship Id="rId4" Target="../media/image91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svg" Type="http://schemas.openxmlformats.org/officeDocument/2006/relationships/image"/><Relationship Id="rId11" Target="../media/image34.png" Type="http://schemas.openxmlformats.org/officeDocument/2006/relationships/image"/><Relationship Id="rId12" Target="../media/image35.sv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15" Target="../media/image1.png" Type="http://schemas.openxmlformats.org/officeDocument/2006/relationships/image"/><Relationship Id="rId16" Target="../media/image2.svg" Type="http://schemas.openxmlformats.org/officeDocument/2006/relationships/image"/><Relationship Id="rId17" Target="../media/image38.png" Type="http://schemas.openxmlformats.org/officeDocument/2006/relationships/image"/><Relationship Id="rId18" Target="../media/image39.svg" Type="http://schemas.openxmlformats.org/officeDocument/2006/relationships/image"/><Relationship Id="rId19" Target="../media/image15.png" Type="http://schemas.openxmlformats.org/officeDocument/2006/relationships/image"/><Relationship Id="rId2" Target="../media/image31.png" Type="http://schemas.openxmlformats.org/officeDocument/2006/relationships/image"/><Relationship Id="rId20" Target="../media/image16.svg" Type="http://schemas.openxmlformats.org/officeDocument/2006/relationships/image"/><Relationship Id="rId21" Target="../media/image40.png" Type="http://schemas.openxmlformats.org/officeDocument/2006/relationships/image"/><Relationship Id="rId22" Target="../media/image41.svg" Type="http://schemas.openxmlformats.org/officeDocument/2006/relationships/image"/><Relationship Id="rId23" Target="../media/image42.png" Type="http://schemas.openxmlformats.org/officeDocument/2006/relationships/image"/><Relationship Id="rId24" Target="../media/image43.svg" Type="http://schemas.openxmlformats.org/officeDocument/2006/relationships/image"/><Relationship Id="rId25" Target="../media/image30.png" Type="http://schemas.openxmlformats.org/officeDocument/2006/relationships/image"/><Relationship Id="rId3" Target="https://www.youtube.com/watch?v=Yyb95bSC6mI" TargetMode="External" Type="http://schemas.openxmlformats.org/officeDocument/2006/relationships/hyperlink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sv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1.png" Type="http://schemas.openxmlformats.org/officeDocument/2006/relationships/image"/><Relationship Id="rId12" Target="../media/image2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15" Target="../media/image15.png" Type="http://schemas.openxmlformats.org/officeDocument/2006/relationships/image"/><Relationship Id="rId16" Target="../media/image16.svg" Type="http://schemas.openxmlformats.org/officeDocument/2006/relationships/image"/><Relationship Id="rId17" Target="../media/image40.png" Type="http://schemas.openxmlformats.org/officeDocument/2006/relationships/image"/><Relationship Id="rId18" Target="../media/image41.svg" Type="http://schemas.openxmlformats.org/officeDocument/2006/relationships/image"/><Relationship Id="rId19" Target="../media/image42.png" Type="http://schemas.openxmlformats.org/officeDocument/2006/relationships/image"/><Relationship Id="rId2" Target="../media/image32.png" Type="http://schemas.openxmlformats.org/officeDocument/2006/relationships/image"/><Relationship Id="rId20" Target="../media/image43.svg" Type="http://schemas.openxmlformats.org/officeDocument/2006/relationships/image"/><Relationship Id="rId21" Target="../media/image44.png" Type="http://schemas.openxmlformats.org/officeDocument/2006/relationships/image"/><Relationship Id="rId22" Target="https://www.youtube.com/watch?v=4g3-V4dZ9G0" TargetMode="External" Type="http://schemas.openxmlformats.org/officeDocument/2006/relationships/hyperlink"/><Relationship Id="rId23" Target="../media/image30.png" Type="http://schemas.openxmlformats.org/officeDocument/2006/relationships/image"/><Relationship Id="rId3" Target="../media/image33.svg" Type="http://schemas.openxmlformats.org/officeDocument/2006/relationships/image"/><Relationship Id="rId4" Target="../media/image21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12" Target="../media/image34.png" Type="http://schemas.openxmlformats.org/officeDocument/2006/relationships/image"/><Relationship Id="rId13" Target="../media/image35.svg" Type="http://schemas.openxmlformats.org/officeDocument/2006/relationships/image"/><Relationship Id="rId14" Target="../media/image36.png" Type="http://schemas.openxmlformats.org/officeDocument/2006/relationships/image"/><Relationship Id="rId15" Target="../media/image37.svg" Type="http://schemas.openxmlformats.org/officeDocument/2006/relationships/image"/><Relationship Id="rId16" Target="../media/image55.png" Type="http://schemas.openxmlformats.org/officeDocument/2006/relationships/image"/><Relationship Id="rId17" Target="../media/image56.svg" Type="http://schemas.openxmlformats.org/officeDocument/2006/relationships/image"/><Relationship Id="rId18" Target="../media/image57.png" Type="http://schemas.openxmlformats.org/officeDocument/2006/relationships/image"/><Relationship Id="rId19" Target="../media/image58.svg" Type="http://schemas.openxmlformats.org/officeDocument/2006/relationships/image"/><Relationship Id="rId2" Target="../media/image45.png" Type="http://schemas.openxmlformats.org/officeDocument/2006/relationships/image"/><Relationship Id="rId20" Target="../media/image11.png" Type="http://schemas.openxmlformats.org/officeDocument/2006/relationships/image"/><Relationship Id="rId21" Target="../media/image12.svg" Type="http://schemas.openxmlformats.org/officeDocument/2006/relationships/image"/><Relationship Id="rId22" Target="../media/image59.png" Type="http://schemas.openxmlformats.org/officeDocument/2006/relationships/image"/><Relationship Id="rId23" Target="../media/image60.svg" Type="http://schemas.openxmlformats.org/officeDocument/2006/relationships/image"/><Relationship Id="rId24" Target="../media/image61.png" Type="http://schemas.openxmlformats.org/officeDocument/2006/relationships/image"/><Relationship Id="rId25" Target="../media/image62.svg" Type="http://schemas.openxmlformats.org/officeDocument/2006/relationships/image"/><Relationship Id="rId26" Target="../media/image63.png" Type="http://schemas.openxmlformats.org/officeDocument/2006/relationships/image"/><Relationship Id="rId27" Target="../media/image64.svg" Type="http://schemas.openxmlformats.org/officeDocument/2006/relationships/image"/><Relationship Id="rId28" Target="../media/image65.png" Type="http://schemas.openxmlformats.org/officeDocument/2006/relationships/image"/><Relationship Id="rId29" Target="../media/image66.svg" Type="http://schemas.openxmlformats.org/officeDocument/2006/relationships/image"/><Relationship Id="rId3" Target="../media/image46.svg" Type="http://schemas.openxmlformats.org/officeDocument/2006/relationships/image"/><Relationship Id="rId30" Target="../media/image67.png" Type="http://schemas.openxmlformats.org/officeDocument/2006/relationships/image"/><Relationship Id="rId31" Target="../media/image68.svg" Type="http://schemas.openxmlformats.org/officeDocument/2006/relationships/image"/><Relationship Id="rId32" Target="../media/image30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1.png" Type="http://schemas.openxmlformats.org/officeDocument/2006/relationships/image"/><Relationship Id="rId15" Target="../media/image2.svg" Type="http://schemas.openxmlformats.org/officeDocument/2006/relationships/image"/><Relationship Id="rId16" Target="../media/image38.png" Type="http://schemas.openxmlformats.org/officeDocument/2006/relationships/image"/><Relationship Id="rId17" Target="../media/image39.svg" Type="http://schemas.openxmlformats.org/officeDocument/2006/relationships/image"/><Relationship Id="rId18" Target="../media/image15.png" Type="http://schemas.openxmlformats.org/officeDocument/2006/relationships/image"/><Relationship Id="rId19" Target="../media/image16.svg" Type="http://schemas.openxmlformats.org/officeDocument/2006/relationships/image"/><Relationship Id="rId2" Target="../media/image32.png" Type="http://schemas.openxmlformats.org/officeDocument/2006/relationships/image"/><Relationship Id="rId20" Target="../media/image40.png" Type="http://schemas.openxmlformats.org/officeDocument/2006/relationships/image"/><Relationship Id="rId21" Target="../media/image41.svg" Type="http://schemas.openxmlformats.org/officeDocument/2006/relationships/image"/><Relationship Id="rId22" Target="../media/image42.png" Type="http://schemas.openxmlformats.org/officeDocument/2006/relationships/image"/><Relationship Id="rId23" Target="../media/image43.svg" Type="http://schemas.openxmlformats.org/officeDocument/2006/relationships/image"/><Relationship Id="rId24" Target="../media/image30.png" Type="http://schemas.openxmlformats.org/officeDocument/2006/relationships/image"/><Relationship Id="rId3" Target="../media/image33.svg" Type="http://schemas.openxmlformats.org/officeDocument/2006/relationships/image"/><Relationship Id="rId4" Target="../media/image69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6.png" Type="http://schemas.openxmlformats.org/officeDocument/2006/relationships/image"/><Relationship Id="rId9" Target="../media/image2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12" Target="../media/image39.sv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17" Target="../media/image42.png" Type="http://schemas.openxmlformats.org/officeDocument/2006/relationships/image"/><Relationship Id="rId18" Target="../media/image43.svg" Type="http://schemas.openxmlformats.org/officeDocument/2006/relationships/image"/><Relationship Id="rId19" Target="../media/image71.png" Type="http://schemas.openxmlformats.org/officeDocument/2006/relationships/image"/><Relationship Id="rId2" Target="../media/image32.png" Type="http://schemas.openxmlformats.org/officeDocument/2006/relationships/image"/><Relationship Id="rId20" Target="../media/image1.png" Type="http://schemas.openxmlformats.org/officeDocument/2006/relationships/image"/><Relationship Id="rId21" Target="../media/image2.svg" Type="http://schemas.openxmlformats.org/officeDocument/2006/relationships/image"/><Relationship Id="rId22" Target="../media/image30.png" Type="http://schemas.openxmlformats.org/officeDocument/2006/relationships/image"/><Relationship Id="rId3" Target="../media/image33.svg" Type="http://schemas.openxmlformats.org/officeDocument/2006/relationships/image"/><Relationship Id="rId4" Target="../media/image70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svg" Type="http://schemas.openxmlformats.org/officeDocument/2006/relationships/image"/><Relationship Id="rId11" Target="../media/image61.png" Type="http://schemas.openxmlformats.org/officeDocument/2006/relationships/image"/><Relationship Id="rId12" Target="../media/image62.svg" Type="http://schemas.openxmlformats.org/officeDocument/2006/relationships/image"/><Relationship Id="rId13" Target="../media/image74.png" Type="http://schemas.openxmlformats.org/officeDocument/2006/relationships/image"/><Relationship Id="rId14" Target="../media/image75.svg" Type="http://schemas.openxmlformats.org/officeDocument/2006/relationships/image"/><Relationship Id="rId15" Target="../media/image76.png" Type="http://schemas.openxmlformats.org/officeDocument/2006/relationships/image"/><Relationship Id="rId16" Target="../media/image77.svg" Type="http://schemas.openxmlformats.org/officeDocument/2006/relationships/image"/><Relationship Id="rId17" Target="../media/image78.png" Type="http://schemas.openxmlformats.org/officeDocument/2006/relationships/image"/><Relationship Id="rId18" Target="../media/image79.svg" Type="http://schemas.openxmlformats.org/officeDocument/2006/relationships/image"/><Relationship Id="rId19" Target="../media/image80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81.svg" Type="http://schemas.openxmlformats.org/officeDocument/2006/relationships/image"/><Relationship Id="rId21" Target="../media/image5.png" Type="http://schemas.openxmlformats.org/officeDocument/2006/relationships/image"/><Relationship Id="rId22" Target="../media/image6.svg" Type="http://schemas.openxmlformats.org/officeDocument/2006/relationships/image"/><Relationship Id="rId23" Target="../media/image82.png" Type="http://schemas.openxmlformats.org/officeDocument/2006/relationships/image"/><Relationship Id="rId24" Target="../media/image83.svg" Type="http://schemas.openxmlformats.org/officeDocument/2006/relationships/image"/><Relationship Id="rId25" Target="../media/image15.png" Type="http://schemas.openxmlformats.org/officeDocument/2006/relationships/image"/><Relationship Id="rId26" Target="../media/image16.svg" Type="http://schemas.openxmlformats.org/officeDocument/2006/relationships/image"/><Relationship Id="rId27" Target="../media/image84.png" Type="http://schemas.openxmlformats.org/officeDocument/2006/relationships/image"/><Relationship Id="rId28" Target="../media/image85.svg" Type="http://schemas.openxmlformats.org/officeDocument/2006/relationships/image"/><Relationship Id="rId29" Target="../media/image42.png" Type="http://schemas.openxmlformats.org/officeDocument/2006/relationships/image"/><Relationship Id="rId3" Target="../media/image45.png" Type="http://schemas.openxmlformats.org/officeDocument/2006/relationships/image"/><Relationship Id="rId30" Target="../media/image43.svg" Type="http://schemas.openxmlformats.org/officeDocument/2006/relationships/image"/><Relationship Id="rId31" Target="../media/image30.png" Type="http://schemas.openxmlformats.org/officeDocument/2006/relationships/image"/><Relationship Id="rId4" Target="../media/image46.svg" Type="http://schemas.openxmlformats.org/officeDocument/2006/relationships/image"/><Relationship Id="rId5" Target="../media/image7.png" Type="http://schemas.openxmlformats.org/officeDocument/2006/relationships/image"/><Relationship Id="rId6" Target="../media/image8.svg" Type="http://schemas.openxmlformats.org/officeDocument/2006/relationships/image"/><Relationship Id="rId7" Target="../media/image72.png" Type="http://schemas.openxmlformats.org/officeDocument/2006/relationships/image"/><Relationship Id="rId8" Target="../media/image73.sv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14" Target="../media/image28.png" Type="http://schemas.openxmlformats.org/officeDocument/2006/relationships/image"/><Relationship Id="rId15" Target="../media/image29.svg" Type="http://schemas.openxmlformats.org/officeDocument/2006/relationships/image"/><Relationship Id="rId16" Target="../media/image87.png" Type="http://schemas.openxmlformats.org/officeDocument/2006/relationships/image"/><Relationship Id="rId17" Target="../media/image88.svg" Type="http://schemas.openxmlformats.org/officeDocument/2006/relationships/image"/><Relationship Id="rId18" Target="../media/image15.png" Type="http://schemas.openxmlformats.org/officeDocument/2006/relationships/image"/><Relationship Id="rId19" Target="../media/image16.svg" Type="http://schemas.openxmlformats.org/officeDocument/2006/relationships/image"/><Relationship Id="rId2" Target="../media/image86.png" Type="http://schemas.openxmlformats.org/officeDocument/2006/relationships/image"/><Relationship Id="rId20" Target="../media/image1.png" Type="http://schemas.openxmlformats.org/officeDocument/2006/relationships/image"/><Relationship Id="rId21" Target="../media/image2.svg" Type="http://schemas.openxmlformats.org/officeDocument/2006/relationships/image"/><Relationship Id="rId22" Target="../media/image38.png" Type="http://schemas.openxmlformats.org/officeDocument/2006/relationships/image"/><Relationship Id="rId23" Target="../media/image39.svg" Type="http://schemas.openxmlformats.org/officeDocument/2006/relationships/image"/><Relationship Id="rId24" Target="../media/image89.png" Type="http://schemas.openxmlformats.org/officeDocument/2006/relationships/image"/><Relationship Id="rId25" Target="../media/image90.svg" Type="http://schemas.openxmlformats.org/officeDocument/2006/relationships/image"/><Relationship Id="rId26" Target="../media/image22.png" Type="http://schemas.openxmlformats.org/officeDocument/2006/relationships/image"/><Relationship Id="rId27" Target="../media/image23.svg" Type="http://schemas.openxmlformats.org/officeDocument/2006/relationships/image"/><Relationship Id="rId28" Target="../media/image30.png" Type="http://schemas.openxmlformats.org/officeDocument/2006/relationships/image"/><Relationship Id="rId3" Target="../media/image32.png" Type="http://schemas.openxmlformats.org/officeDocument/2006/relationships/image"/><Relationship Id="rId4" Target="../media/image33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1.png" Type="http://schemas.openxmlformats.org/officeDocument/2006/relationships/image"/><Relationship Id="rId8" Target="../media/image59.png" Type="http://schemas.openxmlformats.org/officeDocument/2006/relationships/image"/><Relationship Id="rId9" Target="../media/image6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5.svg" Type="http://schemas.openxmlformats.org/officeDocument/2006/relationships/image"/><Relationship Id="rId11" Target="../media/image40.png" Type="http://schemas.openxmlformats.org/officeDocument/2006/relationships/image"/><Relationship Id="rId12" Target="../media/image41.svg" Type="http://schemas.openxmlformats.org/officeDocument/2006/relationships/image"/><Relationship Id="rId13" Target="../media/image15.png" Type="http://schemas.openxmlformats.org/officeDocument/2006/relationships/image"/><Relationship Id="rId14" Target="../media/image16.svg" Type="http://schemas.openxmlformats.org/officeDocument/2006/relationships/image"/><Relationship Id="rId15" Target="../media/image38.png" Type="http://schemas.openxmlformats.org/officeDocument/2006/relationships/image"/><Relationship Id="rId16" Target="../media/image39.svg" Type="http://schemas.openxmlformats.org/officeDocument/2006/relationships/image"/><Relationship Id="rId17" Target="../media/image95.png" Type="http://schemas.openxmlformats.org/officeDocument/2006/relationships/image"/><Relationship Id="rId18" Target="../media/image96.svg" Type="http://schemas.openxmlformats.org/officeDocument/2006/relationships/image"/><Relationship Id="rId19" Target="../media/image51.png" Type="http://schemas.openxmlformats.org/officeDocument/2006/relationships/image"/><Relationship Id="rId2" Target="../media/image91.png" Type="http://schemas.openxmlformats.org/officeDocument/2006/relationships/image"/><Relationship Id="rId20" Target="../media/image52.svg" Type="http://schemas.openxmlformats.org/officeDocument/2006/relationships/image"/><Relationship Id="rId21" Target="../media/image55.png" Type="http://schemas.openxmlformats.org/officeDocument/2006/relationships/image"/><Relationship Id="rId22" Target="../media/image56.svg" Type="http://schemas.openxmlformats.org/officeDocument/2006/relationships/image"/><Relationship Id="rId23" Target="../media/image97.png" Type="http://schemas.openxmlformats.org/officeDocument/2006/relationships/image"/><Relationship Id="rId24" Target="../media/image98.svg" Type="http://schemas.openxmlformats.org/officeDocument/2006/relationships/image"/><Relationship Id="rId25" Target="../media/image30.png" Type="http://schemas.openxmlformats.org/officeDocument/2006/relationships/image"/><Relationship Id="rId3" Target="../media/image92.png" Type="http://schemas.openxmlformats.org/officeDocument/2006/relationships/image"/><Relationship Id="rId4" Target="../media/image84.png" Type="http://schemas.openxmlformats.org/officeDocument/2006/relationships/image"/><Relationship Id="rId5" Target="../media/image85.svg" Type="http://schemas.openxmlformats.org/officeDocument/2006/relationships/image"/><Relationship Id="rId6" Target="../media/image69.png" Type="http://schemas.openxmlformats.org/officeDocument/2006/relationships/image"/><Relationship Id="rId7" Target="../media/image93.png" Type="http://schemas.openxmlformats.org/officeDocument/2006/relationships/image"/><Relationship Id="rId8" Target="../media/image94.svg" Type="http://schemas.openxmlformats.org/officeDocument/2006/relationships/image"/><Relationship Id="rId9" Target="../media/image7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04948">
            <a:off x="13842821" y="6649708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1" y="0"/>
                </a:lnTo>
                <a:lnTo>
                  <a:pt x="5713111" y="4784730"/>
                </a:lnTo>
                <a:lnTo>
                  <a:pt x="0" y="4784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283387" y="3303053"/>
            <a:ext cx="14162386" cy="2319091"/>
          </a:xfrm>
          <a:custGeom>
            <a:avLst/>
            <a:gdLst/>
            <a:ahLst/>
            <a:cxnLst/>
            <a:rect r="r" b="b" t="t" l="l"/>
            <a:pathLst>
              <a:path h="2319091" w="14162386">
                <a:moveTo>
                  <a:pt x="0" y="0"/>
                </a:moveTo>
                <a:lnTo>
                  <a:pt x="14162387" y="0"/>
                </a:lnTo>
                <a:lnTo>
                  <a:pt x="14162387" y="2319091"/>
                </a:lnTo>
                <a:lnTo>
                  <a:pt x="0" y="2319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658557" y="3644695"/>
            <a:ext cx="12777391" cy="1850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68"/>
              </a:lnSpc>
            </a:pPr>
            <a:r>
              <a:rPr lang="en-US" sz="12140">
                <a:solidFill>
                  <a:srgbClr val="F2A4D3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doblaje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606693" y="1386396"/>
            <a:ext cx="809627" cy="864755"/>
          </a:xfrm>
          <a:custGeom>
            <a:avLst/>
            <a:gdLst/>
            <a:ahLst/>
            <a:cxnLst/>
            <a:rect r="r" b="b" t="t" l="l"/>
            <a:pathLst>
              <a:path h="864755" w="809627">
                <a:moveTo>
                  <a:pt x="0" y="0"/>
                </a:moveTo>
                <a:lnTo>
                  <a:pt x="809627" y="0"/>
                </a:lnTo>
                <a:lnTo>
                  <a:pt x="809627" y="864756"/>
                </a:lnTo>
                <a:lnTo>
                  <a:pt x="0" y="864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6" id="6"/>
          <p:cNvGrpSpPr/>
          <p:nvPr/>
        </p:nvGrpSpPr>
        <p:grpSpPr>
          <a:xfrm rot="0">
            <a:off x="-563763" y="9123275"/>
            <a:ext cx="19856687" cy="1650875"/>
            <a:chOff x="0" y="0"/>
            <a:chExt cx="5229745" cy="43479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29745" cy="434798"/>
            </a:xfrm>
            <a:custGeom>
              <a:avLst/>
              <a:gdLst/>
              <a:ahLst/>
              <a:cxnLst/>
              <a:rect r="r" b="b" t="t" l="l"/>
              <a:pathLst>
                <a:path h="434798" w="5229745">
                  <a:moveTo>
                    <a:pt x="0" y="0"/>
                  </a:moveTo>
                  <a:lnTo>
                    <a:pt x="5229745" y="0"/>
                  </a:lnTo>
                  <a:lnTo>
                    <a:pt x="5229745" y="434798"/>
                  </a:lnTo>
                  <a:lnTo>
                    <a:pt x="0" y="434798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5229745" cy="472898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-2281243">
            <a:off x="-2566302" y="-1004567"/>
            <a:ext cx="4878811" cy="4634870"/>
          </a:xfrm>
          <a:custGeom>
            <a:avLst/>
            <a:gdLst/>
            <a:ahLst/>
            <a:cxnLst/>
            <a:rect r="r" b="b" t="t" l="l"/>
            <a:pathLst>
              <a:path h="4634870" w="4878811">
                <a:moveTo>
                  <a:pt x="0" y="0"/>
                </a:moveTo>
                <a:lnTo>
                  <a:pt x="4878810" y="0"/>
                </a:lnTo>
                <a:lnTo>
                  <a:pt x="4878810" y="4634870"/>
                </a:lnTo>
                <a:lnTo>
                  <a:pt x="0" y="46348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77991">
            <a:off x="-1214091" y="7340202"/>
            <a:ext cx="2666213" cy="1017605"/>
          </a:xfrm>
          <a:custGeom>
            <a:avLst/>
            <a:gdLst/>
            <a:ahLst/>
            <a:cxnLst/>
            <a:rect r="r" b="b" t="t" l="l"/>
            <a:pathLst>
              <a:path h="1017605" w="2666213">
                <a:moveTo>
                  <a:pt x="0" y="0"/>
                </a:moveTo>
                <a:lnTo>
                  <a:pt x="2666213" y="0"/>
                </a:lnTo>
                <a:lnTo>
                  <a:pt x="2666213" y="1017604"/>
                </a:lnTo>
                <a:lnTo>
                  <a:pt x="0" y="1017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7991">
            <a:off x="-657541" y="8184383"/>
            <a:ext cx="2583951" cy="986208"/>
          </a:xfrm>
          <a:custGeom>
            <a:avLst/>
            <a:gdLst/>
            <a:ahLst/>
            <a:cxnLst/>
            <a:rect r="r" b="b" t="t" l="l"/>
            <a:pathLst>
              <a:path h="986208" w="2583951">
                <a:moveTo>
                  <a:pt x="0" y="0"/>
                </a:moveTo>
                <a:lnTo>
                  <a:pt x="2583952" y="0"/>
                </a:lnTo>
                <a:lnTo>
                  <a:pt x="2583952" y="986208"/>
                </a:lnTo>
                <a:lnTo>
                  <a:pt x="0" y="9862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934795">
            <a:off x="16142465" y="2715853"/>
            <a:ext cx="4077564" cy="1666704"/>
          </a:xfrm>
          <a:custGeom>
            <a:avLst/>
            <a:gdLst/>
            <a:ahLst/>
            <a:cxnLst/>
            <a:rect r="r" b="b" t="t" l="l"/>
            <a:pathLst>
              <a:path h="1666704" w="4077564">
                <a:moveTo>
                  <a:pt x="0" y="0"/>
                </a:moveTo>
                <a:lnTo>
                  <a:pt x="4077564" y="0"/>
                </a:lnTo>
                <a:lnTo>
                  <a:pt x="4077564" y="1666704"/>
                </a:lnTo>
                <a:lnTo>
                  <a:pt x="0" y="16667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948300" y="634033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8" y="0"/>
                </a:lnTo>
                <a:lnTo>
                  <a:pt x="1224538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4165246">
            <a:off x="4302391" y="644887"/>
            <a:ext cx="2012136" cy="1831043"/>
          </a:xfrm>
          <a:custGeom>
            <a:avLst/>
            <a:gdLst/>
            <a:ahLst/>
            <a:cxnLst/>
            <a:rect r="r" b="b" t="t" l="l"/>
            <a:pathLst>
              <a:path h="1831043" w="2012136">
                <a:moveTo>
                  <a:pt x="0" y="0"/>
                </a:moveTo>
                <a:lnTo>
                  <a:pt x="2012135" y="0"/>
                </a:lnTo>
                <a:lnTo>
                  <a:pt x="2012135" y="1831044"/>
                </a:lnTo>
                <a:lnTo>
                  <a:pt x="0" y="18310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3903467" y="7782329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4097724" y="6932181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013529" y="9608273"/>
            <a:ext cx="6446746" cy="249811"/>
          </a:xfrm>
          <a:custGeom>
            <a:avLst/>
            <a:gdLst/>
            <a:ahLst/>
            <a:cxnLst/>
            <a:rect r="r" b="b" t="t" l="l"/>
            <a:pathLst>
              <a:path h="249811" w="6446746">
                <a:moveTo>
                  <a:pt x="0" y="0"/>
                </a:moveTo>
                <a:lnTo>
                  <a:pt x="6446747" y="0"/>
                </a:lnTo>
                <a:lnTo>
                  <a:pt x="6446747" y="249812"/>
                </a:lnTo>
                <a:lnTo>
                  <a:pt x="0" y="249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59684" y="9638744"/>
            <a:ext cx="6446746" cy="249811"/>
          </a:xfrm>
          <a:custGeom>
            <a:avLst/>
            <a:gdLst/>
            <a:ahLst/>
            <a:cxnLst/>
            <a:rect r="r" b="b" t="t" l="l"/>
            <a:pathLst>
              <a:path h="249811" w="6446746">
                <a:moveTo>
                  <a:pt x="0" y="0"/>
                </a:moveTo>
                <a:lnTo>
                  <a:pt x="6446746" y="0"/>
                </a:lnTo>
                <a:lnTo>
                  <a:pt x="6446746" y="249812"/>
                </a:lnTo>
                <a:lnTo>
                  <a:pt x="0" y="2498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292501">
            <a:off x="8244272" y="6937980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24465" t="-138348" r="-126329" b="-5293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1059060">
            <a:off x="13711012" y="4445410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2" y="0"/>
                </a:lnTo>
                <a:lnTo>
                  <a:pt x="3449872" y="3366474"/>
                </a:lnTo>
                <a:lnTo>
                  <a:pt x="0" y="336647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28490" t="-151283" r="-222305" b="-57076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397553">
            <a:off x="453768" y="1827687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226485" t="-45441" r="-124309" b="-145845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581397">
            <a:off x="8612060" y="7476146"/>
            <a:ext cx="2374604" cy="1976858"/>
          </a:xfrm>
          <a:custGeom>
            <a:avLst/>
            <a:gdLst/>
            <a:ahLst/>
            <a:cxnLst/>
            <a:rect r="r" b="b" t="t" l="l"/>
            <a:pathLst>
              <a:path h="1976858" w="2374604">
                <a:moveTo>
                  <a:pt x="0" y="0"/>
                </a:moveTo>
                <a:lnTo>
                  <a:pt x="2374603" y="0"/>
                </a:lnTo>
                <a:lnTo>
                  <a:pt x="2374603" y="1976858"/>
                </a:lnTo>
                <a:lnTo>
                  <a:pt x="0" y="197685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43261" y="2574863"/>
            <a:ext cx="2262797" cy="1895092"/>
          </a:xfrm>
          <a:custGeom>
            <a:avLst/>
            <a:gdLst/>
            <a:ahLst/>
            <a:cxnLst/>
            <a:rect r="r" b="b" t="t" l="l"/>
            <a:pathLst>
              <a:path h="1895092" w="2262797">
                <a:moveTo>
                  <a:pt x="0" y="0"/>
                </a:moveTo>
                <a:lnTo>
                  <a:pt x="2262796" y="0"/>
                </a:lnTo>
                <a:lnTo>
                  <a:pt x="2262796" y="1895092"/>
                </a:lnTo>
                <a:lnTo>
                  <a:pt x="0" y="189509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164842">
            <a:off x="14885758" y="5093823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6"/>
                </a:lnTo>
                <a:lnTo>
                  <a:pt x="0" y="1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14139" y="3137341"/>
            <a:ext cx="721041" cy="770137"/>
          </a:xfrm>
          <a:custGeom>
            <a:avLst/>
            <a:gdLst/>
            <a:ahLst/>
            <a:cxnLst/>
            <a:rect r="r" b="b" t="t" l="l"/>
            <a:pathLst>
              <a:path h="770137" w="721041">
                <a:moveTo>
                  <a:pt x="0" y="0"/>
                </a:moveTo>
                <a:lnTo>
                  <a:pt x="721040" y="0"/>
                </a:lnTo>
                <a:lnTo>
                  <a:pt x="721040" y="770137"/>
                </a:lnTo>
                <a:lnTo>
                  <a:pt x="0" y="77013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903467" y="9513839"/>
            <a:ext cx="6446746" cy="249811"/>
          </a:xfrm>
          <a:custGeom>
            <a:avLst/>
            <a:gdLst/>
            <a:ahLst/>
            <a:cxnLst/>
            <a:rect r="r" b="b" t="t" l="l"/>
            <a:pathLst>
              <a:path h="249811" w="6446746">
                <a:moveTo>
                  <a:pt x="0" y="0"/>
                </a:moveTo>
                <a:lnTo>
                  <a:pt x="6446747" y="0"/>
                </a:lnTo>
                <a:lnTo>
                  <a:pt x="6446747" y="249811"/>
                </a:lnTo>
                <a:lnTo>
                  <a:pt x="0" y="2498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743627" y="189394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8"/>
                </a:lnTo>
                <a:lnTo>
                  <a:pt x="0" y="123513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5921666" y="5849492"/>
            <a:ext cx="6251172" cy="948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22"/>
              </a:lnSpc>
            </a:pPr>
            <a:r>
              <a:rPr lang="en-US" sz="5515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PARA TRADUCTORES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283164" y="2511102"/>
            <a:ext cx="9528177" cy="622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Introducción al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770127">
            <a:off x="-1116788" y="-1224025"/>
            <a:ext cx="4914586" cy="4515276"/>
          </a:xfrm>
          <a:custGeom>
            <a:avLst/>
            <a:gdLst/>
            <a:ahLst/>
            <a:cxnLst/>
            <a:rect r="r" b="b" t="t" l="l"/>
            <a:pathLst>
              <a:path h="4515276" w="4914586">
                <a:moveTo>
                  <a:pt x="0" y="0"/>
                </a:moveTo>
                <a:lnTo>
                  <a:pt x="4914586" y="0"/>
                </a:lnTo>
                <a:lnTo>
                  <a:pt x="4914586" y="4515275"/>
                </a:lnTo>
                <a:lnTo>
                  <a:pt x="0" y="4515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05836" y="-300050"/>
            <a:ext cx="1704072" cy="10587050"/>
            <a:chOff x="0" y="0"/>
            <a:chExt cx="448809" cy="278835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8809" cy="2788359"/>
            </a:xfrm>
            <a:custGeom>
              <a:avLst/>
              <a:gdLst/>
              <a:ahLst/>
              <a:cxnLst/>
              <a:rect r="r" b="b" t="t" l="l"/>
              <a:pathLst>
                <a:path h="2788359" w="448809">
                  <a:moveTo>
                    <a:pt x="0" y="0"/>
                  </a:moveTo>
                  <a:lnTo>
                    <a:pt x="448809" y="0"/>
                  </a:lnTo>
                  <a:lnTo>
                    <a:pt x="448809" y="2788359"/>
                  </a:lnTo>
                  <a:lnTo>
                    <a:pt x="0" y="2788359"/>
                  </a:lnTo>
                  <a:close/>
                </a:path>
              </a:pathLst>
            </a:custGeom>
            <a:solidFill>
              <a:srgbClr val="FAD34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48809" cy="2826459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5470391">
            <a:off x="-3319857" y="6121758"/>
            <a:ext cx="8031739" cy="356026"/>
          </a:xfrm>
          <a:custGeom>
            <a:avLst/>
            <a:gdLst/>
            <a:ahLst/>
            <a:cxnLst/>
            <a:rect r="r" b="b" t="t" l="l"/>
            <a:pathLst>
              <a:path h="356026" w="8031739">
                <a:moveTo>
                  <a:pt x="0" y="0"/>
                </a:moveTo>
                <a:lnTo>
                  <a:pt x="8031739" y="0"/>
                </a:lnTo>
                <a:lnTo>
                  <a:pt x="8031739" y="356026"/>
                </a:lnTo>
                <a:lnTo>
                  <a:pt x="0" y="35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79947" r="-8036" b="-317175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70391">
            <a:off x="-562269" y="957854"/>
            <a:ext cx="2517103" cy="613427"/>
          </a:xfrm>
          <a:custGeom>
            <a:avLst/>
            <a:gdLst/>
            <a:ahLst/>
            <a:cxnLst/>
            <a:rect r="r" b="b" t="t" l="l"/>
            <a:pathLst>
              <a:path h="613427" w="2517103">
                <a:moveTo>
                  <a:pt x="0" y="0"/>
                </a:moveTo>
                <a:lnTo>
                  <a:pt x="2517103" y="0"/>
                </a:lnTo>
                <a:lnTo>
                  <a:pt x="2517103" y="613427"/>
                </a:lnTo>
                <a:lnTo>
                  <a:pt x="0" y="613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91374" r="-244729" b="-155189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82435" y="1245006"/>
            <a:ext cx="10406765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5. El proceso de doblaje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478015" y="2451414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70" y="0"/>
                </a:lnTo>
                <a:lnTo>
                  <a:pt x="7331970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39701" y="2761923"/>
            <a:ext cx="9008597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¿Qué pasa tras traducir el guion?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328438" y="3881203"/>
            <a:ext cx="2379782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057445" y="4567003"/>
            <a:ext cx="2756640" cy="542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Script o guion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29751" y="3881203"/>
            <a:ext cx="2379782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01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86513" y="3881203"/>
            <a:ext cx="2379782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03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351917" y="3881203"/>
            <a:ext cx="2379782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090122" y="6510103"/>
            <a:ext cx="2698394" cy="1298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El ajustador realiza las modificaciones necesarias en la traducción para adecuarla al vídeo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91435" y="6510103"/>
            <a:ext cx="2698394" cy="97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Una vez realizada la traducción, pasa al equipo de doblaje.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86039" y="6510103"/>
            <a:ext cx="2698394" cy="1622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El director controla la actuación de los actores para garantizar que se realiza un producto de calidad y fiel al original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113601" y="6510103"/>
            <a:ext cx="2698394" cy="974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En esta fase, el equipo técnico sincroniza el audio con el vídeo.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6308453" y="6222376"/>
            <a:ext cx="2315890" cy="368226"/>
          </a:xfrm>
          <a:custGeom>
            <a:avLst/>
            <a:gdLst/>
            <a:ahLst/>
            <a:cxnLst/>
            <a:rect r="r" b="b" t="t" l="l"/>
            <a:pathLst>
              <a:path h="368226" w="2315890">
                <a:moveTo>
                  <a:pt x="0" y="0"/>
                </a:moveTo>
                <a:lnTo>
                  <a:pt x="2315890" y="0"/>
                </a:lnTo>
                <a:lnTo>
                  <a:pt x="2315890" y="368226"/>
                </a:lnTo>
                <a:lnTo>
                  <a:pt x="0" y="368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1142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286122" y="6167692"/>
            <a:ext cx="2383102" cy="293769"/>
          </a:xfrm>
          <a:custGeom>
            <a:avLst/>
            <a:gdLst/>
            <a:ahLst/>
            <a:cxnLst/>
            <a:rect r="r" b="b" t="t" l="l"/>
            <a:pathLst>
              <a:path h="293769" w="2383102">
                <a:moveTo>
                  <a:pt x="0" y="0"/>
                </a:moveTo>
                <a:lnTo>
                  <a:pt x="2383102" y="0"/>
                </a:lnTo>
                <a:lnTo>
                  <a:pt x="2383102" y="293768"/>
                </a:lnTo>
                <a:lnTo>
                  <a:pt x="0" y="2937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3319" t="0" r="-67077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203631" y="6132219"/>
            <a:ext cx="2528067" cy="363474"/>
          </a:xfrm>
          <a:custGeom>
            <a:avLst/>
            <a:gdLst/>
            <a:ahLst/>
            <a:cxnLst/>
            <a:rect r="r" b="b" t="t" l="l"/>
            <a:pathLst>
              <a:path h="363474" w="2528067">
                <a:moveTo>
                  <a:pt x="0" y="0"/>
                </a:moveTo>
                <a:lnTo>
                  <a:pt x="2528068" y="0"/>
                </a:lnTo>
                <a:lnTo>
                  <a:pt x="2528068" y="363474"/>
                </a:lnTo>
                <a:lnTo>
                  <a:pt x="0" y="3634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-117019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2096533" y="6092744"/>
            <a:ext cx="2698189" cy="445935"/>
          </a:xfrm>
          <a:custGeom>
            <a:avLst/>
            <a:gdLst/>
            <a:ahLst/>
            <a:cxnLst/>
            <a:rect r="r" b="b" t="t" l="l"/>
            <a:pathLst>
              <a:path h="445935" w="2698189">
                <a:moveTo>
                  <a:pt x="0" y="0"/>
                </a:moveTo>
                <a:lnTo>
                  <a:pt x="2698189" y="0"/>
                </a:lnTo>
                <a:lnTo>
                  <a:pt x="2698189" y="445934"/>
                </a:lnTo>
                <a:lnTo>
                  <a:pt x="0" y="4459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-50247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17665193" y="0"/>
            <a:ext cx="1027458" cy="10587050"/>
            <a:chOff x="0" y="0"/>
            <a:chExt cx="270606" cy="2788359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70606" cy="2788359"/>
            </a:xfrm>
            <a:custGeom>
              <a:avLst/>
              <a:gdLst/>
              <a:ahLst/>
              <a:cxnLst/>
              <a:rect r="r" b="b" t="t" l="l"/>
              <a:pathLst>
                <a:path h="2788359" w="270606">
                  <a:moveTo>
                    <a:pt x="0" y="0"/>
                  </a:moveTo>
                  <a:lnTo>
                    <a:pt x="270606" y="0"/>
                  </a:lnTo>
                  <a:lnTo>
                    <a:pt x="270606" y="2788359"/>
                  </a:lnTo>
                  <a:lnTo>
                    <a:pt x="0" y="2788359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270606" cy="2826459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true" flipV="false" rot="0">
            <a:off x="17015572" y="1761718"/>
            <a:ext cx="1299242" cy="1270009"/>
          </a:xfrm>
          <a:custGeom>
            <a:avLst/>
            <a:gdLst/>
            <a:ahLst/>
            <a:cxnLst/>
            <a:rect r="r" b="b" t="t" l="l"/>
            <a:pathLst>
              <a:path h="1270009" w="1299242">
                <a:moveTo>
                  <a:pt x="1299242" y="0"/>
                </a:moveTo>
                <a:lnTo>
                  <a:pt x="0" y="0"/>
                </a:lnTo>
                <a:lnTo>
                  <a:pt x="0" y="1270008"/>
                </a:lnTo>
                <a:lnTo>
                  <a:pt x="1299242" y="1270008"/>
                </a:lnTo>
                <a:lnTo>
                  <a:pt x="129924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7259300" y="2048037"/>
            <a:ext cx="733109" cy="697370"/>
          </a:xfrm>
          <a:custGeom>
            <a:avLst/>
            <a:gdLst/>
            <a:ahLst/>
            <a:cxnLst/>
            <a:rect r="r" b="b" t="t" l="l"/>
            <a:pathLst>
              <a:path h="697370" w="733109">
                <a:moveTo>
                  <a:pt x="0" y="0"/>
                </a:moveTo>
                <a:lnTo>
                  <a:pt x="733109" y="0"/>
                </a:lnTo>
                <a:lnTo>
                  <a:pt x="733109" y="697370"/>
                </a:lnTo>
                <a:lnTo>
                  <a:pt x="0" y="697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9936626">
            <a:off x="15642069" y="2339942"/>
            <a:ext cx="1520404" cy="1383568"/>
          </a:xfrm>
          <a:custGeom>
            <a:avLst/>
            <a:gdLst/>
            <a:ahLst/>
            <a:cxnLst/>
            <a:rect r="r" b="b" t="t" l="l"/>
            <a:pathLst>
              <a:path h="1383568" w="1520404">
                <a:moveTo>
                  <a:pt x="0" y="0"/>
                </a:moveTo>
                <a:lnTo>
                  <a:pt x="1520404" y="0"/>
                </a:lnTo>
                <a:lnTo>
                  <a:pt x="1520404" y="1383568"/>
                </a:lnTo>
                <a:lnTo>
                  <a:pt x="0" y="138356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328438" y="8370724"/>
            <a:ext cx="1150720" cy="1229073"/>
          </a:xfrm>
          <a:custGeom>
            <a:avLst/>
            <a:gdLst/>
            <a:ahLst/>
            <a:cxnLst/>
            <a:rect r="r" b="b" t="t" l="l"/>
            <a:pathLst>
              <a:path h="1229073" w="1150720">
                <a:moveTo>
                  <a:pt x="0" y="0"/>
                </a:moveTo>
                <a:lnTo>
                  <a:pt x="1150720" y="0"/>
                </a:lnTo>
                <a:lnTo>
                  <a:pt x="1150720" y="1229073"/>
                </a:lnTo>
                <a:lnTo>
                  <a:pt x="0" y="12290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-3444654">
            <a:off x="12948631" y="9600075"/>
            <a:ext cx="1416182" cy="1104622"/>
          </a:xfrm>
          <a:custGeom>
            <a:avLst/>
            <a:gdLst/>
            <a:ahLst/>
            <a:cxnLst/>
            <a:rect r="r" b="b" t="t" l="l"/>
            <a:pathLst>
              <a:path h="1104622" w="1416182">
                <a:moveTo>
                  <a:pt x="0" y="0"/>
                </a:moveTo>
                <a:lnTo>
                  <a:pt x="1416182" y="0"/>
                </a:lnTo>
                <a:lnTo>
                  <a:pt x="1416182" y="1104622"/>
                </a:lnTo>
                <a:lnTo>
                  <a:pt x="0" y="11046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2" id="32"/>
          <p:cNvSpPr txBox="true"/>
          <p:nvPr/>
        </p:nvSpPr>
        <p:spPr>
          <a:xfrm rot="0">
            <a:off x="6088078" y="4589827"/>
            <a:ext cx="2756640" cy="542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Ajuste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118711" y="4612651"/>
            <a:ext cx="2756640" cy="1076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Director de doblaje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149343" y="4635474"/>
            <a:ext cx="2756640" cy="542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Sincronización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-5400000">
            <a:off x="3821576" y="6139509"/>
            <a:ext cx="3312878" cy="211381"/>
          </a:xfrm>
          <a:custGeom>
            <a:avLst/>
            <a:gdLst/>
            <a:ahLst/>
            <a:cxnLst/>
            <a:rect r="r" b="b" t="t" l="l"/>
            <a:pathLst>
              <a:path h="211381" w="3312878">
                <a:moveTo>
                  <a:pt x="0" y="0"/>
                </a:moveTo>
                <a:lnTo>
                  <a:pt x="3312878" y="0"/>
                </a:lnTo>
                <a:lnTo>
                  <a:pt x="3312878" y="211381"/>
                </a:lnTo>
                <a:lnTo>
                  <a:pt x="0" y="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6466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-5400000">
            <a:off x="7874995" y="6071037"/>
            <a:ext cx="3312878" cy="211381"/>
          </a:xfrm>
          <a:custGeom>
            <a:avLst/>
            <a:gdLst/>
            <a:ahLst/>
            <a:cxnLst/>
            <a:rect r="r" b="b" t="t" l="l"/>
            <a:pathLst>
              <a:path h="211381" w="3312878">
                <a:moveTo>
                  <a:pt x="0" y="0"/>
                </a:moveTo>
                <a:lnTo>
                  <a:pt x="3312878" y="0"/>
                </a:lnTo>
                <a:lnTo>
                  <a:pt x="3312878" y="211382"/>
                </a:lnTo>
                <a:lnTo>
                  <a:pt x="0" y="21138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6466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-5400000">
            <a:off x="11928413" y="6002566"/>
            <a:ext cx="3312878" cy="211381"/>
          </a:xfrm>
          <a:custGeom>
            <a:avLst/>
            <a:gdLst/>
            <a:ahLst/>
            <a:cxnLst/>
            <a:rect r="r" b="b" t="t" l="l"/>
            <a:pathLst>
              <a:path h="211381" w="3312878">
                <a:moveTo>
                  <a:pt x="0" y="0"/>
                </a:moveTo>
                <a:lnTo>
                  <a:pt x="3312878" y="0"/>
                </a:lnTo>
                <a:lnTo>
                  <a:pt x="3312878" y="211381"/>
                </a:lnTo>
                <a:lnTo>
                  <a:pt x="0" y="21138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6466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13648299" y="9012471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1455180" y="8882713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8"/>
                </a:lnTo>
                <a:lnTo>
                  <a:pt x="0" y="123513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04948">
            <a:off x="-3713392" y="-1363665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0" y="0"/>
                </a:lnTo>
                <a:lnTo>
                  <a:pt x="5713110" y="4784730"/>
                </a:lnTo>
                <a:lnTo>
                  <a:pt x="0" y="4784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-2281243">
            <a:off x="16963197" y="5252210"/>
            <a:ext cx="3668647" cy="3485215"/>
          </a:xfrm>
          <a:custGeom>
            <a:avLst/>
            <a:gdLst/>
            <a:ahLst/>
            <a:cxnLst/>
            <a:rect r="r" b="b" t="t" l="l"/>
            <a:pathLst>
              <a:path h="3485215" w="3668647">
                <a:moveTo>
                  <a:pt x="0" y="0"/>
                </a:moveTo>
                <a:lnTo>
                  <a:pt x="3668648" y="0"/>
                </a:lnTo>
                <a:lnTo>
                  <a:pt x="3668648" y="3485214"/>
                </a:lnTo>
                <a:lnTo>
                  <a:pt x="0" y="34852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582652">
            <a:off x="-2526934" y="8037121"/>
            <a:ext cx="4385401" cy="4029087"/>
          </a:xfrm>
          <a:custGeom>
            <a:avLst/>
            <a:gdLst/>
            <a:ahLst/>
            <a:cxnLst/>
            <a:rect r="r" b="b" t="t" l="l"/>
            <a:pathLst>
              <a:path h="4029087" w="4385401">
                <a:moveTo>
                  <a:pt x="0" y="0"/>
                </a:moveTo>
                <a:lnTo>
                  <a:pt x="4385401" y="0"/>
                </a:lnTo>
                <a:lnTo>
                  <a:pt x="4385401" y="4029087"/>
                </a:lnTo>
                <a:lnTo>
                  <a:pt x="0" y="4029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6119343" y="8541375"/>
            <a:ext cx="1739040" cy="1582526"/>
          </a:xfrm>
          <a:custGeom>
            <a:avLst/>
            <a:gdLst/>
            <a:ahLst/>
            <a:cxnLst/>
            <a:rect r="r" b="b" t="t" l="l"/>
            <a:pathLst>
              <a:path h="1582526" w="1739040">
                <a:moveTo>
                  <a:pt x="0" y="0"/>
                </a:moveTo>
                <a:lnTo>
                  <a:pt x="1739040" y="0"/>
                </a:lnTo>
                <a:lnTo>
                  <a:pt x="1739040" y="1582526"/>
                </a:lnTo>
                <a:lnTo>
                  <a:pt x="0" y="1582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-5400000">
            <a:off x="7792519" y="720917"/>
            <a:ext cx="1475472" cy="19515490"/>
            <a:chOff x="0" y="0"/>
            <a:chExt cx="388602" cy="51398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88602" cy="5139882"/>
            </a:xfrm>
            <a:custGeom>
              <a:avLst/>
              <a:gdLst/>
              <a:ahLst/>
              <a:cxnLst/>
              <a:rect r="r" b="b" t="t" l="l"/>
              <a:pathLst>
                <a:path h="5139882" w="388602">
                  <a:moveTo>
                    <a:pt x="0" y="0"/>
                  </a:moveTo>
                  <a:lnTo>
                    <a:pt x="388602" y="0"/>
                  </a:lnTo>
                  <a:lnTo>
                    <a:pt x="388602" y="5139882"/>
                  </a:lnTo>
                  <a:lnTo>
                    <a:pt x="0" y="5139882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88602" cy="5177982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6. presupuesto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0954529" y="2326773"/>
            <a:ext cx="5951854" cy="6931527"/>
            <a:chOff x="0" y="0"/>
            <a:chExt cx="7935805" cy="9242036"/>
          </a:xfrm>
        </p:grpSpPr>
        <p:pic>
          <p:nvPicPr>
            <p:cNvPr name="Picture 14" id="14"/>
            <p:cNvPicPr>
              <a:picLocks noChangeAspect="true"/>
            </p:cNvPicPr>
            <p:nvPr/>
          </p:nvPicPr>
          <p:blipFill>
            <a:blip r:embed="rId10"/>
            <a:srcRect l="40072" t="0" r="13682" b="0"/>
            <a:stretch>
              <a:fillRect/>
            </a:stretch>
          </p:blipFill>
          <p:spPr>
            <a:xfrm flipH="false" flipV="false">
              <a:off x="0" y="0"/>
              <a:ext cx="7935805" cy="9242036"/>
            </a:xfrm>
            <a:prstGeom prst="rect">
              <a:avLst/>
            </a:prstGeom>
          </p:spPr>
        </p:pic>
      </p:grpSp>
      <p:sp>
        <p:nvSpPr>
          <p:cNvPr name="Freeform 15" id="15"/>
          <p:cNvSpPr/>
          <p:nvPr/>
        </p:nvSpPr>
        <p:spPr>
          <a:xfrm flipH="true" flipV="false" rot="2161597">
            <a:off x="15570712" y="1634314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-316632">
            <a:off x="16012940" y="1821977"/>
            <a:ext cx="635646" cy="1059410"/>
          </a:xfrm>
          <a:custGeom>
            <a:avLst/>
            <a:gdLst/>
            <a:ahLst/>
            <a:cxnLst/>
            <a:rect r="r" b="b" t="t" l="l"/>
            <a:pathLst>
              <a:path h="1059410" w="635646">
                <a:moveTo>
                  <a:pt x="0" y="0"/>
                </a:moveTo>
                <a:lnTo>
                  <a:pt x="635646" y="0"/>
                </a:lnTo>
                <a:lnTo>
                  <a:pt x="635646" y="1059410"/>
                </a:lnTo>
                <a:lnTo>
                  <a:pt x="0" y="10594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84158" y="5329393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9" y="0"/>
                </a:lnTo>
                <a:lnTo>
                  <a:pt x="1224539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-334233" y="4821393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890377">
            <a:off x="9009638" y="7464285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1" y="0"/>
                </a:lnTo>
                <a:lnTo>
                  <a:pt x="3449871" y="3366474"/>
                </a:lnTo>
                <a:lnTo>
                  <a:pt x="0" y="33664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28490" t="-151283" r="-222305" b="-57076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8933953">
            <a:off x="10305812" y="8058905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6"/>
                </a:lnTo>
                <a:lnTo>
                  <a:pt x="0" y="1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397553">
            <a:off x="9490484" y="1392580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226485" t="-45441" r="-124309" b="-14584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879977" y="2139757"/>
            <a:ext cx="2262797" cy="1895092"/>
          </a:xfrm>
          <a:custGeom>
            <a:avLst/>
            <a:gdLst/>
            <a:ahLst/>
            <a:cxnLst/>
            <a:rect r="r" b="b" t="t" l="l"/>
            <a:pathLst>
              <a:path h="1895092" w="2262797">
                <a:moveTo>
                  <a:pt x="0" y="0"/>
                </a:moveTo>
                <a:lnTo>
                  <a:pt x="2262796" y="0"/>
                </a:lnTo>
                <a:lnTo>
                  <a:pt x="2262796" y="1895092"/>
                </a:lnTo>
                <a:lnTo>
                  <a:pt x="0" y="189509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761623" y="4341968"/>
            <a:ext cx="6351146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¿Cómo podemos facturarlo?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61623" y="5861711"/>
            <a:ext cx="7789111" cy="1381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Por minutos de vídeo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Por capítulo / vídeo completo</a:t>
            </a:r>
          </a:p>
          <a:p>
            <a:pPr algn="l">
              <a:lnSpc>
                <a:spcPts val="3640"/>
              </a:lnSpc>
            </a:pPr>
            <a:r>
              <a:rPr lang="en-US" sz="28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Por encargo de serie de vídeos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090400" y="9371375"/>
            <a:ext cx="4990421" cy="43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Fuente: la linterna del traductor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002600" y="96870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CF8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FFFCF8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47730" y="114961"/>
            <a:ext cx="3733467" cy="1039148"/>
          </a:xfrm>
          <a:custGeom>
            <a:avLst/>
            <a:gdLst/>
            <a:ahLst/>
            <a:cxnLst/>
            <a:rect r="r" b="b" t="t" l="l"/>
            <a:pathLst>
              <a:path h="1039148" w="3733467">
                <a:moveTo>
                  <a:pt x="0" y="0"/>
                </a:moveTo>
                <a:lnTo>
                  <a:pt x="3733467" y="0"/>
                </a:lnTo>
                <a:lnTo>
                  <a:pt x="3733467" y="1039148"/>
                </a:lnTo>
                <a:lnTo>
                  <a:pt x="0" y="1039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32864" y="3301481"/>
            <a:ext cx="7275952" cy="3483362"/>
          </a:xfrm>
          <a:custGeom>
            <a:avLst/>
            <a:gdLst/>
            <a:ahLst/>
            <a:cxnLst/>
            <a:rect r="r" b="b" t="t" l="l"/>
            <a:pathLst>
              <a:path h="3483362" w="7275952">
                <a:moveTo>
                  <a:pt x="0" y="0"/>
                </a:moveTo>
                <a:lnTo>
                  <a:pt x="7275952" y="0"/>
                </a:lnTo>
                <a:lnTo>
                  <a:pt x="7275952" y="3483362"/>
                </a:lnTo>
                <a:lnTo>
                  <a:pt x="0" y="3483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53649" y="3282871"/>
            <a:ext cx="2954773" cy="1207764"/>
          </a:xfrm>
          <a:custGeom>
            <a:avLst/>
            <a:gdLst/>
            <a:ahLst/>
            <a:cxnLst/>
            <a:rect r="r" b="b" t="t" l="l"/>
            <a:pathLst>
              <a:path h="1207764" w="2954773">
                <a:moveTo>
                  <a:pt x="0" y="0"/>
                </a:moveTo>
                <a:lnTo>
                  <a:pt x="2954774" y="0"/>
                </a:lnTo>
                <a:lnTo>
                  <a:pt x="2954774" y="1207764"/>
                </a:lnTo>
                <a:lnTo>
                  <a:pt x="0" y="1207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87565">
            <a:off x="11039765" y="2628224"/>
            <a:ext cx="1631028" cy="1392490"/>
          </a:xfrm>
          <a:custGeom>
            <a:avLst/>
            <a:gdLst/>
            <a:ahLst/>
            <a:cxnLst/>
            <a:rect r="r" b="b" t="t" l="l"/>
            <a:pathLst>
              <a:path h="1392490" w="1631028">
                <a:moveTo>
                  <a:pt x="0" y="0"/>
                </a:moveTo>
                <a:lnTo>
                  <a:pt x="1631027" y="0"/>
                </a:lnTo>
                <a:lnTo>
                  <a:pt x="1631027" y="1392490"/>
                </a:lnTo>
                <a:lnTo>
                  <a:pt x="0" y="1392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857499">
            <a:off x="14020069" y="4044146"/>
            <a:ext cx="344173" cy="1369842"/>
          </a:xfrm>
          <a:custGeom>
            <a:avLst/>
            <a:gdLst/>
            <a:ahLst/>
            <a:cxnLst/>
            <a:rect r="r" b="b" t="t" l="l"/>
            <a:pathLst>
              <a:path h="1369842" w="344173">
                <a:moveTo>
                  <a:pt x="0" y="0"/>
                </a:moveTo>
                <a:lnTo>
                  <a:pt x="344173" y="0"/>
                </a:lnTo>
                <a:lnTo>
                  <a:pt x="344173" y="1369842"/>
                </a:lnTo>
                <a:lnTo>
                  <a:pt x="0" y="1369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10371232">
            <a:off x="7067131" y="7295161"/>
            <a:ext cx="1319513" cy="1367371"/>
          </a:xfrm>
          <a:custGeom>
            <a:avLst/>
            <a:gdLst/>
            <a:ahLst/>
            <a:cxnLst/>
            <a:rect r="r" b="b" t="t" l="l"/>
            <a:pathLst>
              <a:path h="1367371" w="1319513">
                <a:moveTo>
                  <a:pt x="0" y="1367371"/>
                </a:moveTo>
                <a:lnTo>
                  <a:pt x="1319513" y="1367371"/>
                </a:lnTo>
                <a:lnTo>
                  <a:pt x="1319513" y="0"/>
                </a:lnTo>
                <a:lnTo>
                  <a:pt x="0" y="0"/>
                </a:lnTo>
                <a:lnTo>
                  <a:pt x="0" y="136737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0916480" y="6398329"/>
            <a:ext cx="1111015" cy="998524"/>
          </a:xfrm>
          <a:custGeom>
            <a:avLst/>
            <a:gdLst/>
            <a:ahLst/>
            <a:cxnLst/>
            <a:rect r="r" b="b" t="t" l="l"/>
            <a:pathLst>
              <a:path h="998524" w="1111015">
                <a:moveTo>
                  <a:pt x="1111015" y="0"/>
                </a:moveTo>
                <a:lnTo>
                  <a:pt x="0" y="0"/>
                </a:lnTo>
                <a:lnTo>
                  <a:pt x="0" y="998524"/>
                </a:lnTo>
                <a:lnTo>
                  <a:pt x="1111015" y="998524"/>
                </a:lnTo>
                <a:lnTo>
                  <a:pt x="111101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35586">
            <a:off x="101688" y="1978148"/>
            <a:ext cx="2981547" cy="1137957"/>
          </a:xfrm>
          <a:custGeom>
            <a:avLst/>
            <a:gdLst/>
            <a:ahLst/>
            <a:cxnLst/>
            <a:rect r="r" b="b" t="t" l="l"/>
            <a:pathLst>
              <a:path h="1137957" w="2981547">
                <a:moveTo>
                  <a:pt x="0" y="0"/>
                </a:moveTo>
                <a:lnTo>
                  <a:pt x="2981547" y="0"/>
                </a:lnTo>
                <a:lnTo>
                  <a:pt x="2981547" y="1137957"/>
                </a:lnTo>
                <a:lnTo>
                  <a:pt x="0" y="11379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42988" y="7780889"/>
            <a:ext cx="4084507" cy="1669542"/>
          </a:xfrm>
          <a:custGeom>
            <a:avLst/>
            <a:gdLst/>
            <a:ahLst/>
            <a:cxnLst/>
            <a:rect r="r" b="b" t="t" l="l"/>
            <a:pathLst>
              <a:path h="1669542" w="4084507">
                <a:moveTo>
                  <a:pt x="0" y="0"/>
                </a:moveTo>
                <a:lnTo>
                  <a:pt x="4084507" y="0"/>
                </a:lnTo>
                <a:lnTo>
                  <a:pt x="4084507" y="1669543"/>
                </a:lnTo>
                <a:lnTo>
                  <a:pt x="0" y="16695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086824" y="8266897"/>
            <a:ext cx="3646607" cy="86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20' de vídeo = 8h de trabajo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233978">
            <a:off x="7260597" y="6775904"/>
            <a:ext cx="3550669" cy="803339"/>
          </a:xfrm>
          <a:custGeom>
            <a:avLst/>
            <a:gdLst/>
            <a:ahLst/>
            <a:cxnLst/>
            <a:rect r="r" b="b" t="t" l="l"/>
            <a:pathLst>
              <a:path h="803339" w="3550669">
                <a:moveTo>
                  <a:pt x="0" y="0"/>
                </a:moveTo>
                <a:lnTo>
                  <a:pt x="3550669" y="0"/>
                </a:lnTo>
                <a:lnTo>
                  <a:pt x="3550669" y="803339"/>
                </a:lnTo>
                <a:lnTo>
                  <a:pt x="0" y="8033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74492" y="6122292"/>
            <a:ext cx="2635326" cy="316239"/>
          </a:xfrm>
          <a:custGeom>
            <a:avLst/>
            <a:gdLst/>
            <a:ahLst/>
            <a:cxnLst/>
            <a:rect r="r" b="b" t="t" l="l"/>
            <a:pathLst>
              <a:path h="316239" w="2635326">
                <a:moveTo>
                  <a:pt x="0" y="0"/>
                </a:moveTo>
                <a:lnTo>
                  <a:pt x="2635326" y="0"/>
                </a:lnTo>
                <a:lnTo>
                  <a:pt x="2635326" y="316239"/>
                </a:lnTo>
                <a:lnTo>
                  <a:pt x="0" y="3162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1904222" y="9621882"/>
            <a:ext cx="4990421" cy="43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Fuente: la linterna del traductor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5400000">
            <a:off x="16345832" y="7857852"/>
            <a:ext cx="1710289" cy="1556363"/>
          </a:xfrm>
          <a:custGeom>
            <a:avLst/>
            <a:gdLst/>
            <a:ahLst/>
            <a:cxnLst/>
            <a:rect r="r" b="b" t="t" l="l"/>
            <a:pathLst>
              <a:path h="1556363" w="1710289">
                <a:moveTo>
                  <a:pt x="0" y="0"/>
                </a:moveTo>
                <a:lnTo>
                  <a:pt x="1710289" y="0"/>
                </a:lnTo>
                <a:lnTo>
                  <a:pt x="1710289" y="1556363"/>
                </a:lnTo>
                <a:lnTo>
                  <a:pt x="0" y="1556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162128" y="8110779"/>
            <a:ext cx="1074366" cy="1147521"/>
          </a:xfrm>
          <a:custGeom>
            <a:avLst/>
            <a:gdLst/>
            <a:ahLst/>
            <a:cxnLst/>
            <a:rect r="r" b="b" t="t" l="l"/>
            <a:pathLst>
              <a:path h="1147521" w="1074366">
                <a:moveTo>
                  <a:pt x="0" y="0"/>
                </a:moveTo>
                <a:lnTo>
                  <a:pt x="1074367" y="0"/>
                </a:lnTo>
                <a:lnTo>
                  <a:pt x="1074367" y="1147521"/>
                </a:lnTo>
                <a:lnTo>
                  <a:pt x="0" y="114752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091096" y="6960888"/>
            <a:ext cx="3889672" cy="43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Tradución para doblaje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801913" y="3664023"/>
            <a:ext cx="3889672" cy="43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Transcripción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302404" y="4085856"/>
            <a:ext cx="5499510" cy="2352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7. Tiempo de trabajo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-397553">
            <a:off x="3803076" y="6920938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26485" t="-45441" r="-124309" b="-145845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4192569" y="7668115"/>
            <a:ext cx="2262797" cy="1895092"/>
          </a:xfrm>
          <a:custGeom>
            <a:avLst/>
            <a:gdLst/>
            <a:ahLst/>
            <a:cxnLst/>
            <a:rect r="r" b="b" t="t" l="l"/>
            <a:pathLst>
              <a:path h="1895092" w="2262797">
                <a:moveTo>
                  <a:pt x="0" y="0"/>
                </a:moveTo>
                <a:lnTo>
                  <a:pt x="2262796" y="0"/>
                </a:lnTo>
                <a:lnTo>
                  <a:pt x="2262796" y="1895092"/>
                </a:lnTo>
                <a:lnTo>
                  <a:pt x="0" y="189509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618760">
            <a:off x="4328106" y="646835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224465" t="-138348" r="-126329" b="-5293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907656">
            <a:off x="4645980" y="1304298"/>
            <a:ext cx="2374604" cy="1976858"/>
          </a:xfrm>
          <a:custGeom>
            <a:avLst/>
            <a:gdLst/>
            <a:ahLst/>
            <a:cxnLst/>
            <a:rect r="r" b="b" t="t" l="l"/>
            <a:pathLst>
              <a:path h="1976858" w="2374604">
                <a:moveTo>
                  <a:pt x="0" y="0"/>
                </a:moveTo>
                <a:lnTo>
                  <a:pt x="2374604" y="0"/>
                </a:lnTo>
                <a:lnTo>
                  <a:pt x="2374604" y="1976857"/>
                </a:lnTo>
                <a:lnTo>
                  <a:pt x="0" y="197685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890377">
            <a:off x="1332943" y="3218300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1" y="0"/>
                </a:lnTo>
                <a:lnTo>
                  <a:pt x="3449871" y="3366473"/>
                </a:lnTo>
                <a:lnTo>
                  <a:pt x="0" y="336647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28490" t="-151283" r="-222305" b="-57076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8933953">
            <a:off x="2352316" y="3942939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7"/>
                </a:lnTo>
                <a:lnTo>
                  <a:pt x="0" y="1601277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5770127">
            <a:off x="-704930" y="7836773"/>
            <a:ext cx="4914586" cy="4515276"/>
          </a:xfrm>
          <a:custGeom>
            <a:avLst/>
            <a:gdLst/>
            <a:ahLst/>
            <a:cxnLst/>
            <a:rect r="r" b="b" t="t" l="l"/>
            <a:pathLst>
              <a:path h="4515276" w="4914586">
                <a:moveTo>
                  <a:pt x="0" y="0"/>
                </a:moveTo>
                <a:lnTo>
                  <a:pt x="4914586" y="0"/>
                </a:lnTo>
                <a:lnTo>
                  <a:pt x="4914586" y="4515276"/>
                </a:lnTo>
                <a:lnTo>
                  <a:pt x="0" y="451527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-405836" y="-300050"/>
            <a:ext cx="1704072" cy="10587050"/>
            <a:chOff x="0" y="0"/>
            <a:chExt cx="448809" cy="278835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48809" cy="2788359"/>
            </a:xfrm>
            <a:custGeom>
              <a:avLst/>
              <a:gdLst/>
              <a:ahLst/>
              <a:cxnLst/>
              <a:rect r="r" b="b" t="t" l="l"/>
              <a:pathLst>
                <a:path h="2788359" w="448809">
                  <a:moveTo>
                    <a:pt x="0" y="0"/>
                  </a:moveTo>
                  <a:lnTo>
                    <a:pt x="448809" y="0"/>
                  </a:lnTo>
                  <a:lnTo>
                    <a:pt x="448809" y="2788359"/>
                  </a:lnTo>
                  <a:lnTo>
                    <a:pt x="0" y="2788359"/>
                  </a:lnTo>
                  <a:close/>
                </a:path>
              </a:pathLst>
            </a:custGeom>
            <a:solidFill>
              <a:srgbClr val="FAD34D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448809" cy="2826459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7665193" y="0"/>
            <a:ext cx="1027458" cy="10587050"/>
            <a:chOff x="0" y="0"/>
            <a:chExt cx="270606" cy="2788359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70606" cy="2788359"/>
            </a:xfrm>
            <a:custGeom>
              <a:avLst/>
              <a:gdLst/>
              <a:ahLst/>
              <a:cxnLst/>
              <a:rect r="r" b="b" t="t" l="l"/>
              <a:pathLst>
                <a:path h="2788359" w="270606">
                  <a:moveTo>
                    <a:pt x="0" y="0"/>
                  </a:moveTo>
                  <a:lnTo>
                    <a:pt x="270606" y="0"/>
                  </a:lnTo>
                  <a:lnTo>
                    <a:pt x="270606" y="2788359"/>
                  </a:lnTo>
                  <a:lnTo>
                    <a:pt x="0" y="2788359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270606" cy="2826459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-5400000">
            <a:off x="-4048586" y="4816891"/>
            <a:ext cx="9501354" cy="653218"/>
          </a:xfrm>
          <a:custGeom>
            <a:avLst/>
            <a:gdLst/>
            <a:ahLst/>
            <a:cxnLst/>
            <a:rect r="r" b="b" t="t" l="l"/>
            <a:pathLst>
              <a:path h="653218" w="9501354">
                <a:moveTo>
                  <a:pt x="0" y="0"/>
                </a:moveTo>
                <a:lnTo>
                  <a:pt x="9501354" y="0"/>
                </a:lnTo>
                <a:lnTo>
                  <a:pt x="9501354" y="653218"/>
                </a:lnTo>
                <a:lnTo>
                  <a:pt x="0" y="65321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408816" y="392823"/>
            <a:ext cx="1011737" cy="978855"/>
          </a:xfrm>
          <a:custGeom>
            <a:avLst/>
            <a:gdLst/>
            <a:ahLst/>
            <a:cxnLst/>
            <a:rect r="r" b="b" t="t" l="l"/>
            <a:pathLst>
              <a:path h="978855" w="1011737">
                <a:moveTo>
                  <a:pt x="0" y="0"/>
                </a:moveTo>
                <a:lnTo>
                  <a:pt x="1011737" y="0"/>
                </a:lnTo>
                <a:lnTo>
                  <a:pt x="1011737" y="978855"/>
                </a:lnTo>
                <a:lnTo>
                  <a:pt x="0" y="978855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2161597">
            <a:off x="16559330" y="2062807"/>
            <a:ext cx="1384225" cy="1353080"/>
          </a:xfrm>
          <a:custGeom>
            <a:avLst/>
            <a:gdLst/>
            <a:ahLst/>
            <a:cxnLst/>
            <a:rect r="r" b="b" t="t" l="l"/>
            <a:pathLst>
              <a:path h="1353080" w="1384225">
                <a:moveTo>
                  <a:pt x="1384225" y="0"/>
                </a:moveTo>
                <a:lnTo>
                  <a:pt x="0" y="0"/>
                </a:lnTo>
                <a:lnTo>
                  <a:pt x="0" y="1353080"/>
                </a:lnTo>
                <a:lnTo>
                  <a:pt x="1384225" y="1353080"/>
                </a:lnTo>
                <a:lnTo>
                  <a:pt x="1384225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5" id="35"/>
          <p:cNvSpPr/>
          <p:nvPr/>
        </p:nvSpPr>
        <p:spPr>
          <a:xfrm flipH="false" flipV="false" rot="-316632">
            <a:off x="16997877" y="2263048"/>
            <a:ext cx="621033" cy="1035055"/>
          </a:xfrm>
          <a:custGeom>
            <a:avLst/>
            <a:gdLst/>
            <a:ahLst/>
            <a:cxnLst/>
            <a:rect r="r" b="b" t="t" l="l"/>
            <a:pathLst>
              <a:path h="1035055" w="621033">
                <a:moveTo>
                  <a:pt x="0" y="0"/>
                </a:moveTo>
                <a:lnTo>
                  <a:pt x="621033" y="0"/>
                </a:lnTo>
                <a:lnTo>
                  <a:pt x="621033" y="1035055"/>
                </a:lnTo>
                <a:lnTo>
                  <a:pt x="0" y="1035055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12506049" y="5594275"/>
            <a:ext cx="4540994" cy="43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5' de vídeo = 30'-1H de trabajo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579905" y="221159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1298236" y="165548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7"/>
                </a:lnTo>
                <a:lnTo>
                  <a:pt x="0" y="1235137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75721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820499" y="4491147"/>
            <a:ext cx="4987815" cy="4133416"/>
            <a:chOff x="0" y="0"/>
            <a:chExt cx="6650420" cy="5511222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0" t="22031" r="0" b="22031"/>
            <a:stretch>
              <a:fillRect/>
            </a:stretch>
          </p:blipFill>
          <p:spPr>
            <a:xfrm flipH="false" flipV="false">
              <a:off x="0" y="0"/>
              <a:ext cx="6650420" cy="5511222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8. práctica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8933953">
            <a:off x="7573127" y="9298627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7"/>
                </a:lnTo>
                <a:lnTo>
                  <a:pt x="0" y="1601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83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2161597">
            <a:off x="15570712" y="1634314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316632">
            <a:off x="16012940" y="1821977"/>
            <a:ext cx="635646" cy="1059410"/>
          </a:xfrm>
          <a:custGeom>
            <a:avLst/>
            <a:gdLst/>
            <a:ahLst/>
            <a:cxnLst/>
            <a:rect r="r" b="b" t="t" l="l"/>
            <a:pathLst>
              <a:path h="1059410" w="635646">
                <a:moveTo>
                  <a:pt x="0" y="0"/>
                </a:moveTo>
                <a:lnTo>
                  <a:pt x="635646" y="0"/>
                </a:lnTo>
                <a:lnTo>
                  <a:pt x="635646" y="1059410"/>
                </a:lnTo>
                <a:lnTo>
                  <a:pt x="0" y="1059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26327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942901" y="1723633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9" y="0"/>
                </a:lnTo>
                <a:lnTo>
                  <a:pt x="1224539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4165246">
            <a:off x="3308338" y="9183744"/>
            <a:ext cx="2012136" cy="1831043"/>
          </a:xfrm>
          <a:custGeom>
            <a:avLst/>
            <a:gdLst/>
            <a:ahLst/>
            <a:cxnLst/>
            <a:rect r="r" b="b" t="t" l="l"/>
            <a:pathLst>
              <a:path h="1831043" w="2012136">
                <a:moveTo>
                  <a:pt x="0" y="0"/>
                </a:moveTo>
                <a:lnTo>
                  <a:pt x="2012136" y="0"/>
                </a:lnTo>
                <a:lnTo>
                  <a:pt x="2012136" y="1831043"/>
                </a:lnTo>
                <a:lnTo>
                  <a:pt x="0" y="1831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42228" y="3494335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704948">
            <a:off x="16914966" y="6021172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1" y="0"/>
                </a:lnTo>
                <a:lnTo>
                  <a:pt x="5713111" y="4784731"/>
                </a:lnTo>
                <a:lnTo>
                  <a:pt x="0" y="47847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9" id="19"/>
          <p:cNvSpPr txBox="true"/>
          <p:nvPr/>
        </p:nvSpPr>
        <p:spPr>
          <a:xfrm rot="0">
            <a:off x="9842911" y="3213115"/>
            <a:ext cx="8992881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Instrucciones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515475" y="3695697"/>
            <a:ext cx="7948808" cy="5694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37" indent="-280669" lvl="1">
              <a:lnSpc>
                <a:spcPts val="3379"/>
              </a:lnSpc>
              <a:buFont typeface="Arial"/>
              <a:buChar char="•"/>
            </a:pPr>
            <a:r>
              <a:rPr lang="en-US" sz="25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Análisis Inicial: </a:t>
            </a:r>
            <a:r>
              <a:rPr lang="en-US" sz="25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Visiona la escena observando los movimientos de los labios de los personajes. Identifica los momentos donde aparecen fonemas bilabiales ([b], [p], [m]), labiodentales ([f], [v]) y vocales abiertas ([a], [e], [o]).</a:t>
            </a:r>
          </a:p>
          <a:p>
            <a:pPr algn="l" marL="561337" indent="-280669" lvl="1">
              <a:lnSpc>
                <a:spcPts val="3379"/>
              </a:lnSpc>
              <a:buFont typeface="Arial"/>
              <a:buChar char="•"/>
            </a:pPr>
            <a:r>
              <a:rPr lang="en-US" sz="25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Traducción:</a:t>
            </a:r>
            <a:r>
              <a:rPr lang="en-US" sz="25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 Traduce los diálogos al español, intentando mantener el t</a:t>
            </a:r>
            <a:r>
              <a:rPr lang="en-US" sz="25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ono humorístico y sarcástico.</a:t>
            </a:r>
          </a:p>
          <a:p>
            <a:pPr algn="l" marL="561337" indent="-280669" lvl="1">
              <a:lnSpc>
                <a:spcPts val="3379"/>
              </a:lnSpc>
              <a:buFont typeface="Arial"/>
              <a:buChar char="•"/>
            </a:pPr>
            <a:r>
              <a:rPr lang="en-US" sz="25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Ajuste</a:t>
            </a:r>
            <a:r>
              <a:rPr lang="en-US" sz="25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:</a:t>
            </a:r>
            <a:r>
              <a:rPr lang="en-US" sz="25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 Adapta tu traducción para optimizar la sincronización, Segmenta el texto en takes y añade símbolos que ayuden al doblaje.</a:t>
            </a:r>
          </a:p>
          <a:p>
            <a:pPr algn="l" marL="561337" indent="-280669" lvl="1">
              <a:lnSpc>
                <a:spcPts val="3379"/>
              </a:lnSpc>
              <a:buFont typeface="Arial"/>
              <a:buChar char="•"/>
            </a:pPr>
            <a:r>
              <a:rPr lang="en-US" sz="25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Reflexión y Justificación: </a:t>
            </a:r>
            <a:r>
              <a:rPr lang="en-US" sz="25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Redacta un párrafo explicando las decisiones clave en vuestra traducción y ajuste.</a:t>
            </a:r>
          </a:p>
          <a:p>
            <a:pPr algn="l">
              <a:lnSpc>
                <a:spcPts val="3379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216253" y="8982581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216253" y="1350099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7"/>
                </a:lnTo>
                <a:lnTo>
                  <a:pt x="0" y="123513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hlinkClick r:id="rId3" tooltip="https://www.youtube.com/watch?v=Yyb95bSC6mI"/>
          </p:cNvPr>
          <p:cNvSpPr/>
          <p:nvPr/>
        </p:nvSpPr>
        <p:spPr>
          <a:xfrm flipH="false" flipV="false" rot="0">
            <a:off x="8636069" y="2326773"/>
            <a:ext cx="9290314" cy="5736769"/>
          </a:xfrm>
          <a:custGeom>
            <a:avLst/>
            <a:gdLst/>
            <a:ahLst/>
            <a:cxnLst/>
            <a:rect r="r" b="b" t="t" l="l"/>
            <a:pathLst>
              <a:path h="5736769" w="9290314">
                <a:moveTo>
                  <a:pt x="0" y="0"/>
                </a:moveTo>
                <a:lnTo>
                  <a:pt x="9290314" y="0"/>
                </a:lnTo>
                <a:lnTo>
                  <a:pt x="9290314" y="5736769"/>
                </a:lnTo>
                <a:lnTo>
                  <a:pt x="0" y="5736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475721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Intro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618760">
            <a:off x="9841862" y="189352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4465" t="-138348" r="-126329" b="-5293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07656">
            <a:off x="10186221" y="744762"/>
            <a:ext cx="2374604" cy="1976858"/>
          </a:xfrm>
          <a:custGeom>
            <a:avLst/>
            <a:gdLst/>
            <a:ahLst/>
            <a:cxnLst/>
            <a:rect r="r" b="b" t="t" l="l"/>
            <a:pathLst>
              <a:path h="1976858" w="2374604">
                <a:moveTo>
                  <a:pt x="0" y="0"/>
                </a:moveTo>
                <a:lnTo>
                  <a:pt x="2374604" y="0"/>
                </a:lnTo>
                <a:lnTo>
                  <a:pt x="2374604" y="1976858"/>
                </a:lnTo>
                <a:lnTo>
                  <a:pt x="0" y="1976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61623" y="4341968"/>
            <a:ext cx="6874447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Voces que hacen historia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761623" y="4996000"/>
            <a:ext cx="7789111" cy="1821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Michelle Jenner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Rigoberta Bandini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Brays Efe 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Chanel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890377">
            <a:off x="10813723" y="7575063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1" y="0"/>
                </a:lnTo>
                <a:lnTo>
                  <a:pt x="3449871" y="3366474"/>
                </a:lnTo>
                <a:lnTo>
                  <a:pt x="0" y="33664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490" t="-151283" r="-222305" b="-5707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8933953">
            <a:off x="11976795" y="8216137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6"/>
                </a:lnTo>
                <a:lnTo>
                  <a:pt x="0" y="1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6783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2161597">
            <a:off x="16701714" y="1328084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6" id="16"/>
          <p:cNvSpPr/>
          <p:nvPr/>
        </p:nvSpPr>
        <p:spPr>
          <a:xfrm flipH="false" flipV="false" rot="-316632">
            <a:off x="17092289" y="1490838"/>
            <a:ext cx="635646" cy="1059410"/>
          </a:xfrm>
          <a:custGeom>
            <a:avLst/>
            <a:gdLst/>
            <a:ahLst/>
            <a:cxnLst/>
            <a:rect r="r" b="b" t="t" l="l"/>
            <a:pathLst>
              <a:path h="1059410" w="635646">
                <a:moveTo>
                  <a:pt x="0" y="0"/>
                </a:moveTo>
                <a:lnTo>
                  <a:pt x="635646" y="0"/>
                </a:lnTo>
                <a:lnTo>
                  <a:pt x="635646" y="1059410"/>
                </a:lnTo>
                <a:lnTo>
                  <a:pt x="0" y="10594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826327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1704948">
            <a:off x="15431445" y="6214602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0" y="0"/>
                </a:lnTo>
                <a:lnTo>
                  <a:pt x="5713110" y="4784730"/>
                </a:lnTo>
                <a:lnTo>
                  <a:pt x="0" y="47847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7767062" y="7703782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8" y="0"/>
                </a:lnTo>
                <a:lnTo>
                  <a:pt x="1224538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4165246">
            <a:off x="4487175" y="8955120"/>
            <a:ext cx="2012136" cy="1831043"/>
          </a:xfrm>
          <a:custGeom>
            <a:avLst/>
            <a:gdLst/>
            <a:ahLst/>
            <a:cxnLst/>
            <a:rect r="r" b="b" t="t" l="l"/>
            <a:pathLst>
              <a:path h="1831043" w="2012136">
                <a:moveTo>
                  <a:pt x="0" y="0"/>
                </a:moveTo>
                <a:lnTo>
                  <a:pt x="2012135" y="0"/>
                </a:lnTo>
                <a:lnTo>
                  <a:pt x="2012135" y="1831044"/>
                </a:lnTo>
                <a:lnTo>
                  <a:pt x="0" y="183104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242228" y="3494335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2" id="22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356573" y="8833858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196733" y="1240923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7"/>
                </a:lnTo>
                <a:lnTo>
                  <a:pt x="0" y="123513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75721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Intro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890377">
            <a:off x="10813723" y="7575063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1" y="0"/>
                </a:lnTo>
                <a:lnTo>
                  <a:pt x="3449871" y="3366474"/>
                </a:lnTo>
                <a:lnTo>
                  <a:pt x="0" y="3366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490" t="-151283" r="-222305" b="-5707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933953">
            <a:off x="11976795" y="8216137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6"/>
                </a:lnTo>
                <a:lnTo>
                  <a:pt x="0" y="1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783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2161597">
            <a:off x="5549665" y="7603693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9"/>
                </a:lnTo>
                <a:lnTo>
                  <a:pt x="1416796" y="1384919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-316632">
            <a:off x="5940240" y="7749194"/>
            <a:ext cx="635646" cy="1059410"/>
          </a:xfrm>
          <a:custGeom>
            <a:avLst/>
            <a:gdLst/>
            <a:ahLst/>
            <a:cxnLst/>
            <a:rect r="r" b="b" t="t" l="l"/>
            <a:pathLst>
              <a:path h="1059410" w="635646">
                <a:moveTo>
                  <a:pt x="0" y="0"/>
                </a:moveTo>
                <a:lnTo>
                  <a:pt x="635646" y="0"/>
                </a:lnTo>
                <a:lnTo>
                  <a:pt x="635646" y="1059410"/>
                </a:lnTo>
                <a:lnTo>
                  <a:pt x="0" y="1059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26327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704948">
            <a:off x="13189482" y="6021172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0" y="0"/>
                </a:lnTo>
                <a:lnTo>
                  <a:pt x="5713110" y="4784731"/>
                </a:lnTo>
                <a:lnTo>
                  <a:pt x="0" y="4784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7767062" y="7703782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8" y="0"/>
                </a:lnTo>
                <a:lnTo>
                  <a:pt x="1224538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4165246">
            <a:off x="3308338" y="9183744"/>
            <a:ext cx="2012136" cy="1831043"/>
          </a:xfrm>
          <a:custGeom>
            <a:avLst/>
            <a:gdLst/>
            <a:ahLst/>
            <a:cxnLst/>
            <a:rect r="r" b="b" t="t" l="l"/>
            <a:pathLst>
              <a:path h="1831043" w="2012136">
                <a:moveTo>
                  <a:pt x="0" y="0"/>
                </a:moveTo>
                <a:lnTo>
                  <a:pt x="2012136" y="0"/>
                </a:lnTo>
                <a:lnTo>
                  <a:pt x="2012136" y="1831043"/>
                </a:lnTo>
                <a:lnTo>
                  <a:pt x="0" y="18310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42228" y="3494335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Freeform 18" id="18">
            <a:hlinkClick r:id="rId22" tooltip="https://www.youtube.com/watch?v=4g3-V4dZ9G0"/>
          </p:cNvPr>
          <p:cNvSpPr/>
          <p:nvPr/>
        </p:nvSpPr>
        <p:spPr>
          <a:xfrm flipH="false" flipV="false" rot="0">
            <a:off x="6744571" y="2577235"/>
            <a:ext cx="11301259" cy="5608250"/>
          </a:xfrm>
          <a:custGeom>
            <a:avLst/>
            <a:gdLst/>
            <a:ahLst/>
            <a:cxnLst/>
            <a:rect r="r" b="b" t="t" l="l"/>
            <a:pathLst>
              <a:path h="5608250" w="11301259">
                <a:moveTo>
                  <a:pt x="0" y="0"/>
                </a:moveTo>
                <a:lnTo>
                  <a:pt x="11301258" y="0"/>
                </a:lnTo>
                <a:lnTo>
                  <a:pt x="11301258" y="5608249"/>
                </a:lnTo>
                <a:lnTo>
                  <a:pt x="0" y="56082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61623" y="4341968"/>
            <a:ext cx="6874447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¿Les ponemos cara?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768049" y="8833858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3608210" y="1240923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19" y="0"/>
                </a:lnTo>
                <a:lnTo>
                  <a:pt x="4437619" y="1235137"/>
                </a:lnTo>
                <a:lnTo>
                  <a:pt x="0" y="123513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19448" y="823322"/>
            <a:ext cx="5028479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índice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5716739" y="2597456"/>
            <a:ext cx="6926157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¿Qué vamos a descubrir?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336968" y="2010241"/>
            <a:ext cx="5210959" cy="625315"/>
          </a:xfrm>
          <a:custGeom>
            <a:avLst/>
            <a:gdLst/>
            <a:ahLst/>
            <a:cxnLst/>
            <a:rect r="r" b="b" t="t" l="l"/>
            <a:pathLst>
              <a:path h="625315" w="5210959">
                <a:moveTo>
                  <a:pt x="0" y="0"/>
                </a:moveTo>
                <a:lnTo>
                  <a:pt x="5210959" y="0"/>
                </a:lnTo>
                <a:lnTo>
                  <a:pt x="5210959" y="625315"/>
                </a:lnTo>
                <a:lnTo>
                  <a:pt x="0" y="6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-405836" y="-300050"/>
            <a:ext cx="1704072" cy="10587050"/>
            <a:chOff x="0" y="0"/>
            <a:chExt cx="448809" cy="27883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48809" cy="2788359"/>
            </a:xfrm>
            <a:custGeom>
              <a:avLst/>
              <a:gdLst/>
              <a:ahLst/>
              <a:cxnLst/>
              <a:rect r="r" b="b" t="t" l="l"/>
              <a:pathLst>
                <a:path h="2788359" w="448809">
                  <a:moveTo>
                    <a:pt x="0" y="0"/>
                  </a:moveTo>
                  <a:lnTo>
                    <a:pt x="448809" y="0"/>
                  </a:lnTo>
                  <a:lnTo>
                    <a:pt x="448809" y="2788359"/>
                  </a:lnTo>
                  <a:lnTo>
                    <a:pt x="0" y="2788359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48809" cy="2826459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7665193" y="0"/>
            <a:ext cx="1027458" cy="10587050"/>
            <a:chOff x="0" y="0"/>
            <a:chExt cx="270606" cy="27883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70606" cy="2788359"/>
            </a:xfrm>
            <a:custGeom>
              <a:avLst/>
              <a:gdLst/>
              <a:ahLst/>
              <a:cxnLst/>
              <a:rect r="r" b="b" t="t" l="l"/>
              <a:pathLst>
                <a:path h="2788359" w="270606">
                  <a:moveTo>
                    <a:pt x="0" y="0"/>
                  </a:moveTo>
                  <a:lnTo>
                    <a:pt x="270606" y="0"/>
                  </a:lnTo>
                  <a:lnTo>
                    <a:pt x="270606" y="2788359"/>
                  </a:lnTo>
                  <a:lnTo>
                    <a:pt x="0" y="2788359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70606" cy="2826459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-5400000">
            <a:off x="-4048586" y="4816891"/>
            <a:ext cx="9501354" cy="653218"/>
          </a:xfrm>
          <a:custGeom>
            <a:avLst/>
            <a:gdLst/>
            <a:ahLst/>
            <a:cxnLst/>
            <a:rect r="r" b="b" t="t" l="l"/>
            <a:pathLst>
              <a:path h="653218" w="9501354">
                <a:moveTo>
                  <a:pt x="0" y="0"/>
                </a:moveTo>
                <a:lnTo>
                  <a:pt x="9501354" y="0"/>
                </a:lnTo>
                <a:lnTo>
                  <a:pt x="9501354" y="653218"/>
                </a:lnTo>
                <a:lnTo>
                  <a:pt x="0" y="653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908225" y="5134370"/>
            <a:ext cx="3091630" cy="1263704"/>
          </a:xfrm>
          <a:custGeom>
            <a:avLst/>
            <a:gdLst/>
            <a:ahLst/>
            <a:cxnLst/>
            <a:rect r="r" b="b" t="t" l="l"/>
            <a:pathLst>
              <a:path h="1263704" w="3091630">
                <a:moveTo>
                  <a:pt x="0" y="0"/>
                </a:moveTo>
                <a:lnTo>
                  <a:pt x="3091631" y="0"/>
                </a:lnTo>
                <a:lnTo>
                  <a:pt x="3091631" y="1263704"/>
                </a:lnTo>
                <a:lnTo>
                  <a:pt x="0" y="1263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988671" y="5622682"/>
            <a:ext cx="3086474" cy="56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7"/>
              </a:lnSpc>
            </a:pPr>
            <a:r>
              <a:rPr lang="en-US" sz="371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2. símbolos</a:t>
            </a:r>
          </a:p>
        </p:txBody>
      </p:sp>
      <p:sp>
        <p:nvSpPr>
          <p:cNvPr name="Freeform 14" id="14"/>
          <p:cNvSpPr/>
          <p:nvPr/>
        </p:nvSpPr>
        <p:spPr>
          <a:xfrm flipH="true" flipV="false" rot="0">
            <a:off x="6543000" y="5288497"/>
            <a:ext cx="1202079" cy="1175032"/>
          </a:xfrm>
          <a:custGeom>
            <a:avLst/>
            <a:gdLst/>
            <a:ahLst/>
            <a:cxnLst/>
            <a:rect r="r" b="b" t="t" l="l"/>
            <a:pathLst>
              <a:path h="1175032" w="1202079">
                <a:moveTo>
                  <a:pt x="1202079" y="0"/>
                </a:moveTo>
                <a:lnTo>
                  <a:pt x="0" y="0"/>
                </a:lnTo>
                <a:lnTo>
                  <a:pt x="0" y="1175032"/>
                </a:lnTo>
                <a:lnTo>
                  <a:pt x="1202079" y="1175032"/>
                </a:lnTo>
                <a:lnTo>
                  <a:pt x="120207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233978">
            <a:off x="3525079" y="3991426"/>
            <a:ext cx="4484494" cy="1014617"/>
          </a:xfrm>
          <a:custGeom>
            <a:avLst/>
            <a:gdLst/>
            <a:ahLst/>
            <a:cxnLst/>
            <a:rect r="r" b="b" t="t" l="l"/>
            <a:pathLst>
              <a:path h="1014617" w="4484494">
                <a:moveTo>
                  <a:pt x="0" y="0"/>
                </a:moveTo>
                <a:lnTo>
                  <a:pt x="4484494" y="0"/>
                </a:lnTo>
                <a:lnTo>
                  <a:pt x="4484494" y="1014617"/>
                </a:lnTo>
                <a:lnTo>
                  <a:pt x="0" y="1014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2161597">
            <a:off x="7475436" y="3676271"/>
            <a:ext cx="1237665" cy="1209818"/>
          </a:xfrm>
          <a:custGeom>
            <a:avLst/>
            <a:gdLst/>
            <a:ahLst/>
            <a:cxnLst/>
            <a:rect r="r" b="b" t="t" l="l"/>
            <a:pathLst>
              <a:path h="1209818" w="1237665">
                <a:moveTo>
                  <a:pt x="1237665" y="0"/>
                </a:moveTo>
                <a:lnTo>
                  <a:pt x="0" y="0"/>
                </a:lnTo>
                <a:lnTo>
                  <a:pt x="0" y="1209818"/>
                </a:lnTo>
                <a:lnTo>
                  <a:pt x="1237665" y="1209818"/>
                </a:lnTo>
                <a:lnTo>
                  <a:pt x="1237665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-316632">
            <a:off x="7861752" y="3840208"/>
            <a:ext cx="555279" cy="925465"/>
          </a:xfrm>
          <a:custGeom>
            <a:avLst/>
            <a:gdLst/>
            <a:ahLst/>
            <a:cxnLst/>
            <a:rect r="r" b="b" t="t" l="l"/>
            <a:pathLst>
              <a:path h="925465" w="555279">
                <a:moveTo>
                  <a:pt x="0" y="0"/>
                </a:moveTo>
                <a:lnTo>
                  <a:pt x="555279" y="0"/>
                </a:lnTo>
                <a:lnTo>
                  <a:pt x="555279" y="925464"/>
                </a:lnTo>
                <a:lnTo>
                  <a:pt x="0" y="9254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779550" y="5484627"/>
            <a:ext cx="728981" cy="778617"/>
          </a:xfrm>
          <a:custGeom>
            <a:avLst/>
            <a:gdLst/>
            <a:ahLst/>
            <a:cxnLst/>
            <a:rect r="r" b="b" t="t" l="l"/>
            <a:pathLst>
              <a:path h="778617" w="728981">
                <a:moveTo>
                  <a:pt x="0" y="0"/>
                </a:moveTo>
                <a:lnTo>
                  <a:pt x="728980" y="0"/>
                </a:lnTo>
                <a:lnTo>
                  <a:pt x="728980" y="778618"/>
                </a:lnTo>
                <a:lnTo>
                  <a:pt x="0" y="7786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9" id="19"/>
          <p:cNvSpPr txBox="true"/>
          <p:nvPr/>
        </p:nvSpPr>
        <p:spPr>
          <a:xfrm rot="0">
            <a:off x="3749461" y="4208222"/>
            <a:ext cx="3564893" cy="581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825811" indent="-412906" lvl="1">
              <a:lnSpc>
                <a:spcPts val="4589"/>
              </a:lnSpc>
              <a:buAutoNum type="arabicPeriod" startAt="1"/>
            </a:pPr>
            <a:r>
              <a:rPr lang="en-US" sz="382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EL GUION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495769" y="7016391"/>
            <a:ext cx="3579376" cy="56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7"/>
              </a:lnSpc>
            </a:pPr>
            <a:r>
              <a:rPr lang="en-US" sz="371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3. Profesionales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233978">
            <a:off x="3340171" y="8092365"/>
            <a:ext cx="4484494" cy="1014617"/>
          </a:xfrm>
          <a:custGeom>
            <a:avLst/>
            <a:gdLst/>
            <a:ahLst/>
            <a:cxnLst/>
            <a:rect r="r" b="b" t="t" l="l"/>
            <a:pathLst>
              <a:path h="1014617" w="4484494">
                <a:moveTo>
                  <a:pt x="0" y="0"/>
                </a:moveTo>
                <a:lnTo>
                  <a:pt x="4484493" y="0"/>
                </a:lnTo>
                <a:lnTo>
                  <a:pt x="4484493" y="1014616"/>
                </a:lnTo>
                <a:lnTo>
                  <a:pt x="0" y="10146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3243448" y="8410100"/>
            <a:ext cx="4576921" cy="56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7"/>
              </a:lnSpc>
            </a:pPr>
            <a:r>
              <a:rPr lang="en-US" sz="371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4. Datos interesantes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233978">
            <a:off x="10384240" y="5395511"/>
            <a:ext cx="4484494" cy="1014617"/>
          </a:xfrm>
          <a:custGeom>
            <a:avLst/>
            <a:gdLst/>
            <a:ahLst/>
            <a:cxnLst/>
            <a:rect r="r" b="b" t="t" l="l"/>
            <a:pathLst>
              <a:path h="1014617" w="4484494">
                <a:moveTo>
                  <a:pt x="0" y="0"/>
                </a:moveTo>
                <a:lnTo>
                  <a:pt x="4484493" y="0"/>
                </a:lnTo>
                <a:lnTo>
                  <a:pt x="4484493" y="1014616"/>
                </a:lnTo>
                <a:lnTo>
                  <a:pt x="0" y="10146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0329330" y="5622682"/>
            <a:ext cx="4081679" cy="56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7"/>
              </a:lnSpc>
            </a:pPr>
            <a:r>
              <a:rPr lang="en-US" sz="371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6. facturación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100318" y="4208222"/>
            <a:ext cx="4070907" cy="581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89"/>
              </a:lnSpc>
            </a:pPr>
            <a:r>
              <a:rPr lang="en-US" sz="382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5. proceso de doblaje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0787502" y="6626753"/>
            <a:ext cx="3215396" cy="1314293"/>
          </a:xfrm>
          <a:custGeom>
            <a:avLst/>
            <a:gdLst/>
            <a:ahLst/>
            <a:cxnLst/>
            <a:rect r="r" b="b" t="t" l="l"/>
            <a:pathLst>
              <a:path h="1314293" w="3215396">
                <a:moveTo>
                  <a:pt x="0" y="0"/>
                </a:moveTo>
                <a:lnTo>
                  <a:pt x="3215396" y="0"/>
                </a:lnTo>
                <a:lnTo>
                  <a:pt x="3215396" y="1314293"/>
                </a:lnTo>
                <a:lnTo>
                  <a:pt x="0" y="13142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9878340" y="7016391"/>
            <a:ext cx="5020877" cy="56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7"/>
              </a:lnSpc>
            </a:pPr>
            <a:r>
              <a:rPr lang="en-US" sz="371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7. tiempo de trabajo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100318" y="8410100"/>
            <a:ext cx="4576921" cy="560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7"/>
              </a:lnSpc>
            </a:pPr>
            <a:r>
              <a:rPr lang="en-US" sz="3714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8. práctica</a:t>
            </a:r>
          </a:p>
        </p:txBody>
      </p:sp>
      <p:sp>
        <p:nvSpPr>
          <p:cNvPr name="Freeform 29" id="29"/>
          <p:cNvSpPr/>
          <p:nvPr/>
        </p:nvSpPr>
        <p:spPr>
          <a:xfrm flipH="true" flipV="false" rot="0">
            <a:off x="7103960" y="6720704"/>
            <a:ext cx="1248432" cy="1220342"/>
          </a:xfrm>
          <a:custGeom>
            <a:avLst/>
            <a:gdLst/>
            <a:ahLst/>
            <a:cxnLst/>
            <a:rect r="r" b="b" t="t" l="l"/>
            <a:pathLst>
              <a:path h="1220342" w="1248432">
                <a:moveTo>
                  <a:pt x="1248432" y="0"/>
                </a:moveTo>
                <a:lnTo>
                  <a:pt x="0" y="0"/>
                </a:lnTo>
                <a:lnTo>
                  <a:pt x="0" y="1220342"/>
                </a:lnTo>
                <a:lnTo>
                  <a:pt x="1248432" y="1220342"/>
                </a:lnTo>
                <a:lnTo>
                  <a:pt x="124843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7417468" y="7051627"/>
            <a:ext cx="621415" cy="558497"/>
          </a:xfrm>
          <a:custGeom>
            <a:avLst/>
            <a:gdLst/>
            <a:ahLst/>
            <a:cxnLst/>
            <a:rect r="r" b="b" t="t" l="l"/>
            <a:pathLst>
              <a:path h="558497" w="621415">
                <a:moveTo>
                  <a:pt x="0" y="0"/>
                </a:moveTo>
                <a:lnTo>
                  <a:pt x="621415" y="0"/>
                </a:lnTo>
                <a:lnTo>
                  <a:pt x="621415" y="558496"/>
                </a:lnTo>
                <a:lnTo>
                  <a:pt x="0" y="55849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3804272" y="7414786"/>
            <a:ext cx="3611931" cy="433432"/>
          </a:xfrm>
          <a:custGeom>
            <a:avLst/>
            <a:gdLst/>
            <a:ahLst/>
            <a:cxnLst/>
            <a:rect r="r" b="b" t="t" l="l"/>
            <a:pathLst>
              <a:path h="433432" w="3611931">
                <a:moveTo>
                  <a:pt x="0" y="0"/>
                </a:moveTo>
                <a:lnTo>
                  <a:pt x="3611931" y="0"/>
                </a:lnTo>
                <a:lnTo>
                  <a:pt x="3611931" y="433432"/>
                </a:lnTo>
                <a:lnTo>
                  <a:pt x="0" y="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0">
            <a:off x="7728176" y="8064871"/>
            <a:ext cx="1205450" cy="1178328"/>
          </a:xfrm>
          <a:custGeom>
            <a:avLst/>
            <a:gdLst/>
            <a:ahLst/>
            <a:cxnLst/>
            <a:rect r="r" b="b" t="t" l="l"/>
            <a:pathLst>
              <a:path h="1178328" w="1205450">
                <a:moveTo>
                  <a:pt x="1205450" y="0"/>
                </a:moveTo>
                <a:lnTo>
                  <a:pt x="0" y="0"/>
                </a:lnTo>
                <a:lnTo>
                  <a:pt x="0" y="1178328"/>
                </a:lnTo>
                <a:lnTo>
                  <a:pt x="1205450" y="1178328"/>
                </a:lnTo>
                <a:lnTo>
                  <a:pt x="12054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7990807" y="8330521"/>
            <a:ext cx="680187" cy="647028"/>
          </a:xfrm>
          <a:custGeom>
            <a:avLst/>
            <a:gdLst/>
            <a:ahLst/>
            <a:cxnLst/>
            <a:rect r="r" b="b" t="t" l="l"/>
            <a:pathLst>
              <a:path h="647028" w="680187">
                <a:moveTo>
                  <a:pt x="0" y="0"/>
                </a:moveTo>
                <a:lnTo>
                  <a:pt x="680187" y="0"/>
                </a:lnTo>
                <a:lnTo>
                  <a:pt x="680187" y="647028"/>
                </a:lnTo>
                <a:lnTo>
                  <a:pt x="0" y="6470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true" flipV="false" rot="0">
            <a:off x="14171226" y="3797272"/>
            <a:ext cx="1236513" cy="1208691"/>
          </a:xfrm>
          <a:custGeom>
            <a:avLst/>
            <a:gdLst/>
            <a:ahLst/>
            <a:cxnLst/>
            <a:rect r="r" b="b" t="t" l="l"/>
            <a:pathLst>
              <a:path h="1208691" w="1236513">
                <a:moveTo>
                  <a:pt x="1236512" y="0"/>
                </a:moveTo>
                <a:lnTo>
                  <a:pt x="0" y="0"/>
                </a:lnTo>
                <a:lnTo>
                  <a:pt x="0" y="1208691"/>
                </a:lnTo>
                <a:lnTo>
                  <a:pt x="1236512" y="1208691"/>
                </a:lnTo>
                <a:lnTo>
                  <a:pt x="123651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592554">
            <a:off x="14553770" y="3936471"/>
            <a:ext cx="498089" cy="931008"/>
          </a:xfrm>
          <a:custGeom>
            <a:avLst/>
            <a:gdLst/>
            <a:ahLst/>
            <a:cxnLst/>
            <a:rect r="r" b="b" t="t" l="l"/>
            <a:pathLst>
              <a:path h="931008" w="498089">
                <a:moveTo>
                  <a:pt x="0" y="0"/>
                </a:moveTo>
                <a:lnTo>
                  <a:pt x="498090" y="0"/>
                </a:lnTo>
                <a:lnTo>
                  <a:pt x="498090" y="931008"/>
                </a:lnTo>
                <a:lnTo>
                  <a:pt x="0" y="93100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0625052" y="4789247"/>
            <a:ext cx="3611931" cy="433432"/>
          </a:xfrm>
          <a:custGeom>
            <a:avLst/>
            <a:gdLst/>
            <a:ahLst/>
            <a:cxnLst/>
            <a:rect r="r" b="b" t="t" l="l"/>
            <a:pathLst>
              <a:path h="433432" w="3611931">
                <a:moveTo>
                  <a:pt x="0" y="0"/>
                </a:moveTo>
                <a:lnTo>
                  <a:pt x="3611931" y="0"/>
                </a:lnTo>
                <a:lnTo>
                  <a:pt x="3611931" y="433432"/>
                </a:lnTo>
                <a:lnTo>
                  <a:pt x="0" y="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true" flipV="false" rot="2161597">
            <a:off x="14502986" y="5297910"/>
            <a:ext cx="1237665" cy="1209818"/>
          </a:xfrm>
          <a:custGeom>
            <a:avLst/>
            <a:gdLst/>
            <a:ahLst/>
            <a:cxnLst/>
            <a:rect r="r" b="b" t="t" l="l"/>
            <a:pathLst>
              <a:path h="1209818" w="1237665">
                <a:moveTo>
                  <a:pt x="1237665" y="0"/>
                </a:moveTo>
                <a:lnTo>
                  <a:pt x="0" y="0"/>
                </a:lnTo>
                <a:lnTo>
                  <a:pt x="0" y="1209818"/>
                </a:lnTo>
                <a:lnTo>
                  <a:pt x="1237665" y="1209818"/>
                </a:lnTo>
                <a:lnTo>
                  <a:pt x="12376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8" id="38"/>
          <p:cNvSpPr/>
          <p:nvPr/>
        </p:nvSpPr>
        <p:spPr>
          <a:xfrm flipH="false" flipV="false" rot="-316632">
            <a:off x="14889302" y="5461846"/>
            <a:ext cx="555279" cy="925465"/>
          </a:xfrm>
          <a:custGeom>
            <a:avLst/>
            <a:gdLst/>
            <a:ahLst/>
            <a:cxnLst/>
            <a:rect r="r" b="b" t="t" l="l"/>
            <a:pathLst>
              <a:path h="925465" w="555279">
                <a:moveTo>
                  <a:pt x="0" y="0"/>
                </a:moveTo>
                <a:lnTo>
                  <a:pt x="555279" y="0"/>
                </a:lnTo>
                <a:lnTo>
                  <a:pt x="555279" y="925465"/>
                </a:lnTo>
                <a:lnTo>
                  <a:pt x="0" y="925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true" flipV="false" rot="0">
            <a:off x="14157537" y="6756009"/>
            <a:ext cx="1250201" cy="1222072"/>
          </a:xfrm>
          <a:custGeom>
            <a:avLst/>
            <a:gdLst/>
            <a:ahLst/>
            <a:cxnLst/>
            <a:rect r="r" b="b" t="t" l="l"/>
            <a:pathLst>
              <a:path h="1222072" w="1250201">
                <a:moveTo>
                  <a:pt x="1250201" y="0"/>
                </a:moveTo>
                <a:lnTo>
                  <a:pt x="0" y="0"/>
                </a:lnTo>
                <a:lnTo>
                  <a:pt x="0" y="1222071"/>
                </a:lnTo>
                <a:lnTo>
                  <a:pt x="1250201" y="1222071"/>
                </a:lnTo>
                <a:lnTo>
                  <a:pt x="125020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4429618" y="7051627"/>
            <a:ext cx="706039" cy="683092"/>
          </a:xfrm>
          <a:custGeom>
            <a:avLst/>
            <a:gdLst/>
            <a:ahLst/>
            <a:cxnLst/>
            <a:rect r="r" b="b" t="t" l="l"/>
            <a:pathLst>
              <a:path h="683092" w="706039">
                <a:moveTo>
                  <a:pt x="0" y="0"/>
                </a:moveTo>
                <a:lnTo>
                  <a:pt x="706039" y="0"/>
                </a:lnTo>
                <a:lnTo>
                  <a:pt x="706039" y="683092"/>
                </a:lnTo>
                <a:lnTo>
                  <a:pt x="0" y="68309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true" flipV="false" rot="0">
            <a:off x="14236983" y="8235255"/>
            <a:ext cx="1202079" cy="1175032"/>
          </a:xfrm>
          <a:custGeom>
            <a:avLst/>
            <a:gdLst/>
            <a:ahLst/>
            <a:cxnLst/>
            <a:rect r="r" b="b" t="t" l="l"/>
            <a:pathLst>
              <a:path h="1175032" w="1202079">
                <a:moveTo>
                  <a:pt x="1202079" y="0"/>
                </a:moveTo>
                <a:lnTo>
                  <a:pt x="0" y="0"/>
                </a:lnTo>
                <a:lnTo>
                  <a:pt x="0" y="1175032"/>
                </a:lnTo>
                <a:lnTo>
                  <a:pt x="1202079" y="1175032"/>
                </a:lnTo>
                <a:lnTo>
                  <a:pt x="1202079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4473532" y="8431386"/>
            <a:ext cx="728981" cy="778617"/>
          </a:xfrm>
          <a:custGeom>
            <a:avLst/>
            <a:gdLst/>
            <a:ahLst/>
            <a:cxnLst/>
            <a:rect r="r" b="b" t="t" l="l"/>
            <a:pathLst>
              <a:path h="778617" w="728981">
                <a:moveTo>
                  <a:pt x="0" y="0"/>
                </a:moveTo>
                <a:lnTo>
                  <a:pt x="728980" y="0"/>
                </a:lnTo>
                <a:lnTo>
                  <a:pt x="728980" y="778617"/>
                </a:lnTo>
                <a:lnTo>
                  <a:pt x="0" y="7786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3" id="43"/>
          <p:cNvSpPr/>
          <p:nvPr/>
        </p:nvSpPr>
        <p:spPr>
          <a:xfrm flipH="false" flipV="false" rot="0">
            <a:off x="10653627" y="9037049"/>
            <a:ext cx="3611931" cy="433432"/>
          </a:xfrm>
          <a:custGeom>
            <a:avLst/>
            <a:gdLst/>
            <a:ahLst/>
            <a:cxnLst/>
            <a:rect r="r" b="b" t="t" l="l"/>
            <a:pathLst>
              <a:path h="433432" w="3611931">
                <a:moveTo>
                  <a:pt x="0" y="0"/>
                </a:moveTo>
                <a:lnTo>
                  <a:pt x="3611931" y="0"/>
                </a:lnTo>
                <a:lnTo>
                  <a:pt x="3611931" y="433432"/>
                </a:lnTo>
                <a:lnTo>
                  <a:pt x="0" y="433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359522" y="9143328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45" id="45"/>
          <p:cNvSpPr/>
          <p:nvPr/>
        </p:nvSpPr>
        <p:spPr>
          <a:xfrm flipH="false" flipV="false" rot="0">
            <a:off x="13188928" y="215278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8"/>
                </a:lnTo>
                <a:lnTo>
                  <a:pt x="0" y="123513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75721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954529" y="2326773"/>
            <a:ext cx="5951854" cy="6931527"/>
            <a:chOff x="0" y="0"/>
            <a:chExt cx="7935805" cy="9242036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17585" t="0" r="17585" b="0"/>
            <a:stretch>
              <a:fillRect/>
            </a:stretch>
          </p:blipFill>
          <p:spPr>
            <a:xfrm flipH="false" flipV="false">
              <a:off x="0" y="0"/>
              <a:ext cx="7935805" cy="9242036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1. El guion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618760">
            <a:off x="9841862" y="189352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2" y="0"/>
                </a:lnTo>
                <a:lnTo>
                  <a:pt x="3449872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465" t="-138348" r="-126329" b="-52938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907656">
            <a:off x="10186221" y="744762"/>
            <a:ext cx="2374604" cy="1976858"/>
          </a:xfrm>
          <a:custGeom>
            <a:avLst/>
            <a:gdLst/>
            <a:ahLst/>
            <a:cxnLst/>
            <a:rect r="r" b="b" t="t" l="l"/>
            <a:pathLst>
              <a:path h="1976858" w="2374604">
                <a:moveTo>
                  <a:pt x="0" y="0"/>
                </a:moveTo>
                <a:lnTo>
                  <a:pt x="2374604" y="0"/>
                </a:lnTo>
                <a:lnTo>
                  <a:pt x="2374604" y="1976858"/>
                </a:lnTo>
                <a:lnTo>
                  <a:pt x="0" y="1976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90377">
            <a:off x="10813723" y="7575063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1" y="0"/>
                </a:lnTo>
                <a:lnTo>
                  <a:pt x="3449871" y="3366474"/>
                </a:lnTo>
                <a:lnTo>
                  <a:pt x="0" y="3366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490" t="-151283" r="-222305" b="-5707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933953">
            <a:off x="11976795" y="8216137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6"/>
                </a:lnTo>
                <a:lnTo>
                  <a:pt x="0" y="1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83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2161597">
            <a:off x="16197985" y="8430132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-316632">
            <a:off x="16588560" y="8728595"/>
            <a:ext cx="635646" cy="1059410"/>
          </a:xfrm>
          <a:custGeom>
            <a:avLst/>
            <a:gdLst/>
            <a:ahLst/>
            <a:cxnLst/>
            <a:rect r="r" b="b" t="t" l="l"/>
            <a:pathLst>
              <a:path h="1059410" w="635646">
                <a:moveTo>
                  <a:pt x="0" y="0"/>
                </a:moveTo>
                <a:lnTo>
                  <a:pt x="635646" y="0"/>
                </a:lnTo>
                <a:lnTo>
                  <a:pt x="635646" y="1059410"/>
                </a:lnTo>
                <a:lnTo>
                  <a:pt x="0" y="10594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826327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704948">
            <a:off x="15431445" y="6214602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0" y="0"/>
                </a:lnTo>
                <a:lnTo>
                  <a:pt x="5713110" y="4784730"/>
                </a:lnTo>
                <a:lnTo>
                  <a:pt x="0" y="47847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0342260" y="5363368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8" y="0"/>
                </a:lnTo>
                <a:lnTo>
                  <a:pt x="1224538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4165246">
            <a:off x="3308338" y="9183744"/>
            <a:ext cx="2012136" cy="1831043"/>
          </a:xfrm>
          <a:custGeom>
            <a:avLst/>
            <a:gdLst/>
            <a:ahLst/>
            <a:cxnLst/>
            <a:rect r="r" b="b" t="t" l="l"/>
            <a:pathLst>
              <a:path h="1831043" w="2012136">
                <a:moveTo>
                  <a:pt x="0" y="0"/>
                </a:moveTo>
                <a:lnTo>
                  <a:pt x="2012136" y="0"/>
                </a:lnTo>
                <a:lnTo>
                  <a:pt x="2012136" y="1831043"/>
                </a:lnTo>
                <a:lnTo>
                  <a:pt x="0" y="18310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-242228" y="3494335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761623" y="4341968"/>
            <a:ext cx="8992881" cy="987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Es un texto en el que aparece una gran cantidad de términos del lenguaje cinematográfico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761623" y="5861711"/>
            <a:ext cx="7789111" cy="182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Traducción de guión</a:t>
            </a:r>
          </a:p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vs.</a:t>
            </a:r>
          </a:p>
          <a:p>
            <a:pPr algn="ctr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Traducción y ajuste</a:t>
            </a:r>
          </a:p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Segmentación en takes + símbolos + sincronización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61768" y="8950100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3707383" y="1416610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7"/>
                </a:lnTo>
                <a:lnTo>
                  <a:pt x="0" y="123513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75721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38479" y="5363368"/>
            <a:ext cx="5951854" cy="3691204"/>
            <a:chOff x="0" y="0"/>
            <a:chExt cx="7935805" cy="4921605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4"/>
            <a:srcRect l="9688" t="0" r="9688" b="0"/>
            <a:stretch>
              <a:fillRect/>
            </a:stretch>
          </p:blipFill>
          <p:spPr>
            <a:xfrm flipH="false" flipV="false">
              <a:off x="0" y="0"/>
              <a:ext cx="7935805" cy="4921605"/>
            </a:xfrm>
            <a:prstGeom prst="rect">
              <a:avLst/>
            </a:prstGeom>
          </p:spPr>
        </p:pic>
      </p:grpSp>
      <p:sp>
        <p:nvSpPr>
          <p:cNvPr name="TextBox 8" id="8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La sustancia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8933953">
            <a:off x="11976795" y="8216137"/>
            <a:ext cx="1411125" cy="1601277"/>
          </a:xfrm>
          <a:custGeom>
            <a:avLst/>
            <a:gdLst/>
            <a:ahLst/>
            <a:cxnLst/>
            <a:rect r="r" b="b" t="t" l="l"/>
            <a:pathLst>
              <a:path h="1601277" w="1411125">
                <a:moveTo>
                  <a:pt x="0" y="0"/>
                </a:moveTo>
                <a:lnTo>
                  <a:pt x="1411125" y="0"/>
                </a:lnTo>
                <a:lnTo>
                  <a:pt x="1411125" y="1601276"/>
                </a:lnTo>
                <a:lnTo>
                  <a:pt x="0" y="1601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783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2161597">
            <a:off x="15570712" y="1634314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316632">
            <a:off x="16012940" y="1821977"/>
            <a:ext cx="635646" cy="1059410"/>
          </a:xfrm>
          <a:custGeom>
            <a:avLst/>
            <a:gdLst/>
            <a:ahLst/>
            <a:cxnLst/>
            <a:rect r="r" b="b" t="t" l="l"/>
            <a:pathLst>
              <a:path h="1059410" w="635646">
                <a:moveTo>
                  <a:pt x="0" y="0"/>
                </a:moveTo>
                <a:lnTo>
                  <a:pt x="635646" y="0"/>
                </a:lnTo>
                <a:lnTo>
                  <a:pt x="635646" y="1059410"/>
                </a:lnTo>
                <a:lnTo>
                  <a:pt x="0" y="1059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26327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342260" y="5363368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8" y="0"/>
                </a:lnTo>
                <a:lnTo>
                  <a:pt x="1224538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4165246">
            <a:off x="3308338" y="9183744"/>
            <a:ext cx="2012136" cy="1831043"/>
          </a:xfrm>
          <a:custGeom>
            <a:avLst/>
            <a:gdLst/>
            <a:ahLst/>
            <a:cxnLst/>
            <a:rect r="r" b="b" t="t" l="l"/>
            <a:pathLst>
              <a:path h="1831043" w="2012136">
                <a:moveTo>
                  <a:pt x="0" y="0"/>
                </a:moveTo>
                <a:lnTo>
                  <a:pt x="2012136" y="0"/>
                </a:lnTo>
                <a:lnTo>
                  <a:pt x="2012136" y="1831043"/>
                </a:lnTo>
                <a:lnTo>
                  <a:pt x="0" y="1831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242228" y="3494335"/>
            <a:ext cx="1362933" cy="1455736"/>
          </a:xfrm>
          <a:custGeom>
            <a:avLst/>
            <a:gdLst/>
            <a:ahLst/>
            <a:cxnLst/>
            <a:rect r="r" b="b" t="t" l="l"/>
            <a:pathLst>
              <a:path h="1455736" w="1362933">
                <a:moveTo>
                  <a:pt x="0" y="0"/>
                </a:moveTo>
                <a:lnTo>
                  <a:pt x="1362933" y="0"/>
                </a:lnTo>
                <a:lnTo>
                  <a:pt x="1362933" y="1455736"/>
                </a:lnTo>
                <a:lnTo>
                  <a:pt x="0" y="1455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550733" y="1240923"/>
            <a:ext cx="8560744" cy="8761125"/>
          </a:xfrm>
          <a:custGeom>
            <a:avLst/>
            <a:gdLst/>
            <a:ahLst/>
            <a:cxnLst/>
            <a:rect r="r" b="b" t="t" l="l"/>
            <a:pathLst>
              <a:path h="8761125" w="8560744">
                <a:moveTo>
                  <a:pt x="0" y="0"/>
                </a:moveTo>
                <a:lnTo>
                  <a:pt x="8560744" y="0"/>
                </a:lnTo>
                <a:lnTo>
                  <a:pt x="8560744" y="8761125"/>
                </a:lnTo>
                <a:lnTo>
                  <a:pt x="0" y="876112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704948">
            <a:off x="15431445" y="6214602"/>
            <a:ext cx="5713111" cy="4784730"/>
          </a:xfrm>
          <a:custGeom>
            <a:avLst/>
            <a:gdLst/>
            <a:ahLst/>
            <a:cxnLst/>
            <a:rect r="r" b="b" t="t" l="l"/>
            <a:pathLst>
              <a:path h="4784730" w="5713111">
                <a:moveTo>
                  <a:pt x="0" y="0"/>
                </a:moveTo>
                <a:lnTo>
                  <a:pt x="5713110" y="0"/>
                </a:lnTo>
                <a:lnTo>
                  <a:pt x="5713110" y="4784730"/>
                </a:lnTo>
                <a:lnTo>
                  <a:pt x="0" y="47847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0" id="20"/>
          <p:cNvSpPr txBox="true"/>
          <p:nvPr/>
        </p:nvSpPr>
        <p:spPr>
          <a:xfrm rot="0">
            <a:off x="1761623" y="4341968"/>
            <a:ext cx="8992881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Escrito por Coralie Fargeat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99078" y="9042026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439238" y="1449091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7"/>
                </a:lnTo>
                <a:lnTo>
                  <a:pt x="0" y="123513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5400000">
            <a:off x="8554603" y="-9816198"/>
            <a:ext cx="1704072" cy="19515490"/>
            <a:chOff x="0" y="0"/>
            <a:chExt cx="448809" cy="51398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8809" cy="5139882"/>
            </a:xfrm>
            <a:custGeom>
              <a:avLst/>
              <a:gdLst/>
              <a:ahLst/>
              <a:cxnLst/>
              <a:rect r="r" b="b" t="t" l="l"/>
              <a:pathLst>
                <a:path h="5139882" w="448809">
                  <a:moveTo>
                    <a:pt x="0" y="0"/>
                  </a:moveTo>
                  <a:lnTo>
                    <a:pt x="448809" y="0"/>
                  </a:lnTo>
                  <a:lnTo>
                    <a:pt x="448809" y="5139882"/>
                  </a:lnTo>
                  <a:lnTo>
                    <a:pt x="0" y="5139882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48809" cy="5177982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761623" y="2754309"/>
            <a:ext cx="8992881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2. Símbolos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80799" y="3931512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95935" y="1985274"/>
            <a:ext cx="3300165" cy="3135156"/>
          </a:xfrm>
          <a:custGeom>
            <a:avLst/>
            <a:gdLst/>
            <a:ahLst/>
            <a:cxnLst/>
            <a:rect r="r" b="b" t="t" l="l"/>
            <a:pathLst>
              <a:path h="3135156" w="3300165">
                <a:moveTo>
                  <a:pt x="0" y="0"/>
                </a:moveTo>
                <a:lnTo>
                  <a:pt x="3300165" y="0"/>
                </a:lnTo>
                <a:lnTo>
                  <a:pt x="3300165" y="3135156"/>
                </a:lnTo>
                <a:lnTo>
                  <a:pt x="0" y="3135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42564" y="3120683"/>
            <a:ext cx="2388444" cy="1816456"/>
          </a:xfrm>
          <a:custGeom>
            <a:avLst/>
            <a:gdLst/>
            <a:ahLst/>
            <a:cxnLst/>
            <a:rect r="r" b="b" t="t" l="l"/>
            <a:pathLst>
              <a:path h="1816456" w="2388444">
                <a:moveTo>
                  <a:pt x="0" y="0"/>
                </a:moveTo>
                <a:lnTo>
                  <a:pt x="2388444" y="0"/>
                </a:lnTo>
                <a:lnTo>
                  <a:pt x="2388444" y="1816456"/>
                </a:lnTo>
                <a:lnTo>
                  <a:pt x="0" y="1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86" t="-13862" r="-396641" b="-686699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557593" y="2312654"/>
            <a:ext cx="2958387" cy="4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1"/>
              </a:lnSpc>
            </a:pPr>
            <a:r>
              <a:rPr lang="en-US" sz="2851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1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2161597">
            <a:off x="9507417" y="1312915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9829770" y="1658416"/>
            <a:ext cx="772090" cy="693916"/>
          </a:xfrm>
          <a:custGeom>
            <a:avLst/>
            <a:gdLst/>
            <a:ahLst/>
            <a:cxnLst/>
            <a:rect r="r" b="b" t="t" l="l"/>
            <a:pathLst>
              <a:path h="693916" w="772090">
                <a:moveTo>
                  <a:pt x="0" y="0"/>
                </a:moveTo>
                <a:lnTo>
                  <a:pt x="772090" y="0"/>
                </a:lnTo>
                <a:lnTo>
                  <a:pt x="772090" y="693916"/>
                </a:lnTo>
                <a:lnTo>
                  <a:pt x="0" y="6939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281243">
            <a:off x="16828112" y="3686808"/>
            <a:ext cx="3668647" cy="3485215"/>
          </a:xfrm>
          <a:custGeom>
            <a:avLst/>
            <a:gdLst/>
            <a:ahLst/>
            <a:cxnLst/>
            <a:rect r="r" b="b" t="t" l="l"/>
            <a:pathLst>
              <a:path h="3485215" w="3668647">
                <a:moveTo>
                  <a:pt x="0" y="0"/>
                </a:moveTo>
                <a:lnTo>
                  <a:pt x="3668647" y="0"/>
                </a:lnTo>
                <a:lnTo>
                  <a:pt x="3668647" y="3485215"/>
                </a:lnTo>
                <a:lnTo>
                  <a:pt x="0" y="34852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36016" y="1985274"/>
            <a:ext cx="3300165" cy="3135156"/>
          </a:xfrm>
          <a:custGeom>
            <a:avLst/>
            <a:gdLst/>
            <a:ahLst/>
            <a:cxnLst/>
            <a:rect r="r" b="b" t="t" l="l"/>
            <a:pathLst>
              <a:path h="3135156" w="3300165">
                <a:moveTo>
                  <a:pt x="0" y="0"/>
                </a:moveTo>
                <a:lnTo>
                  <a:pt x="3300165" y="0"/>
                </a:lnTo>
                <a:lnTo>
                  <a:pt x="3300165" y="3135156"/>
                </a:lnTo>
                <a:lnTo>
                  <a:pt x="0" y="31351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82645" y="3120683"/>
            <a:ext cx="2388444" cy="1816456"/>
          </a:xfrm>
          <a:custGeom>
            <a:avLst/>
            <a:gdLst/>
            <a:ahLst/>
            <a:cxnLst/>
            <a:rect r="r" b="b" t="t" l="l"/>
            <a:pathLst>
              <a:path h="1816456" w="2388444">
                <a:moveTo>
                  <a:pt x="0" y="0"/>
                </a:moveTo>
                <a:lnTo>
                  <a:pt x="2388444" y="0"/>
                </a:lnTo>
                <a:lnTo>
                  <a:pt x="2388444" y="1816456"/>
                </a:lnTo>
                <a:lnTo>
                  <a:pt x="0" y="1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86" t="-13862" r="-396641" b="-686699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4197673" y="2366330"/>
            <a:ext cx="2958387" cy="4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1"/>
              </a:lnSpc>
            </a:pPr>
            <a:r>
              <a:rPr lang="en-US" sz="2851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2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395935" y="5519920"/>
            <a:ext cx="3300165" cy="3135156"/>
          </a:xfrm>
          <a:custGeom>
            <a:avLst/>
            <a:gdLst/>
            <a:ahLst/>
            <a:cxnLst/>
            <a:rect r="r" b="b" t="t" l="l"/>
            <a:pathLst>
              <a:path h="3135156" w="3300165">
                <a:moveTo>
                  <a:pt x="0" y="0"/>
                </a:moveTo>
                <a:lnTo>
                  <a:pt x="3300165" y="0"/>
                </a:lnTo>
                <a:lnTo>
                  <a:pt x="3300165" y="3135156"/>
                </a:lnTo>
                <a:lnTo>
                  <a:pt x="0" y="3135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557593" y="5900975"/>
            <a:ext cx="2958387" cy="4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1"/>
              </a:lnSpc>
            </a:pPr>
            <a:r>
              <a:rPr lang="en-US" sz="2851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4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1582652">
            <a:off x="9853317" y="8503334"/>
            <a:ext cx="4385401" cy="4029087"/>
          </a:xfrm>
          <a:custGeom>
            <a:avLst/>
            <a:gdLst/>
            <a:ahLst/>
            <a:cxnLst/>
            <a:rect r="r" b="b" t="t" l="l"/>
            <a:pathLst>
              <a:path h="4029087" w="4385401">
                <a:moveTo>
                  <a:pt x="0" y="0"/>
                </a:moveTo>
                <a:lnTo>
                  <a:pt x="4385401" y="0"/>
                </a:lnTo>
                <a:lnTo>
                  <a:pt x="4385401" y="4029088"/>
                </a:lnTo>
                <a:lnTo>
                  <a:pt x="0" y="40290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036016" y="5519920"/>
            <a:ext cx="3300165" cy="3135156"/>
          </a:xfrm>
          <a:custGeom>
            <a:avLst/>
            <a:gdLst/>
            <a:ahLst/>
            <a:cxnLst/>
            <a:rect r="r" b="b" t="t" l="l"/>
            <a:pathLst>
              <a:path h="3135156" w="3300165">
                <a:moveTo>
                  <a:pt x="0" y="0"/>
                </a:moveTo>
                <a:lnTo>
                  <a:pt x="3300165" y="0"/>
                </a:lnTo>
                <a:lnTo>
                  <a:pt x="3300165" y="3135156"/>
                </a:lnTo>
                <a:lnTo>
                  <a:pt x="0" y="31351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4197673" y="5900975"/>
            <a:ext cx="2958387" cy="4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1"/>
              </a:lnSpc>
            </a:pPr>
            <a:r>
              <a:rPr lang="en-US" sz="2851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761623" y="4341968"/>
            <a:ext cx="7789111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Cada país tiene sus propios símbolos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5400000">
            <a:off x="6119343" y="8541375"/>
            <a:ext cx="1739040" cy="1582526"/>
          </a:xfrm>
          <a:custGeom>
            <a:avLst/>
            <a:gdLst/>
            <a:ahLst/>
            <a:cxnLst/>
            <a:rect r="r" b="b" t="t" l="l"/>
            <a:pathLst>
              <a:path h="1582526" w="1739040">
                <a:moveTo>
                  <a:pt x="0" y="0"/>
                </a:moveTo>
                <a:lnTo>
                  <a:pt x="1739040" y="0"/>
                </a:lnTo>
                <a:lnTo>
                  <a:pt x="1739040" y="1582526"/>
                </a:lnTo>
                <a:lnTo>
                  <a:pt x="0" y="15825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761623" y="5861711"/>
            <a:ext cx="4131177" cy="13817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Los símbolos que tenemos a continuación se usan en España. </a:t>
            </a:r>
          </a:p>
        </p:txBody>
      </p:sp>
      <p:grpSp>
        <p:nvGrpSpPr>
          <p:cNvPr name="Group 24" id="24"/>
          <p:cNvGrpSpPr/>
          <p:nvPr/>
        </p:nvGrpSpPr>
        <p:grpSpPr>
          <a:xfrm rot="-5400000">
            <a:off x="7792519" y="720917"/>
            <a:ext cx="1475472" cy="19515490"/>
            <a:chOff x="0" y="0"/>
            <a:chExt cx="388602" cy="513988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388602" cy="5139882"/>
            </a:xfrm>
            <a:custGeom>
              <a:avLst/>
              <a:gdLst/>
              <a:ahLst/>
              <a:cxnLst/>
              <a:rect r="r" b="b" t="t" l="l"/>
              <a:pathLst>
                <a:path h="5139882" w="388602">
                  <a:moveTo>
                    <a:pt x="0" y="0"/>
                  </a:moveTo>
                  <a:lnTo>
                    <a:pt x="388602" y="0"/>
                  </a:lnTo>
                  <a:lnTo>
                    <a:pt x="388602" y="5139882"/>
                  </a:lnTo>
                  <a:lnTo>
                    <a:pt x="0" y="5139882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388602" cy="5177982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2258699">
            <a:off x="-325810" y="7571663"/>
            <a:ext cx="1148996" cy="1227232"/>
          </a:xfrm>
          <a:custGeom>
            <a:avLst/>
            <a:gdLst/>
            <a:ahLst/>
            <a:cxnLst/>
            <a:rect r="r" b="b" t="t" l="l"/>
            <a:pathLst>
              <a:path h="1227232" w="1148996">
                <a:moveTo>
                  <a:pt x="0" y="0"/>
                </a:moveTo>
                <a:lnTo>
                  <a:pt x="1148996" y="0"/>
                </a:lnTo>
                <a:lnTo>
                  <a:pt x="1148996" y="1227232"/>
                </a:lnTo>
                <a:lnTo>
                  <a:pt x="0" y="12272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8" id="28"/>
          <p:cNvSpPr/>
          <p:nvPr/>
        </p:nvSpPr>
        <p:spPr>
          <a:xfrm flipH="false" flipV="false" rot="-6735559">
            <a:off x="-1774180" y="2374854"/>
            <a:ext cx="3660695" cy="2104900"/>
          </a:xfrm>
          <a:custGeom>
            <a:avLst/>
            <a:gdLst/>
            <a:ahLst/>
            <a:cxnLst/>
            <a:rect r="r" b="b" t="t" l="l"/>
            <a:pathLst>
              <a:path h="2104900" w="3660695">
                <a:moveTo>
                  <a:pt x="0" y="0"/>
                </a:moveTo>
                <a:lnTo>
                  <a:pt x="3660696" y="0"/>
                </a:lnTo>
                <a:lnTo>
                  <a:pt x="3660696" y="2104900"/>
                </a:lnTo>
                <a:lnTo>
                  <a:pt x="0" y="21049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8938903">
            <a:off x="6569102" y="1016922"/>
            <a:ext cx="1739040" cy="1582526"/>
          </a:xfrm>
          <a:custGeom>
            <a:avLst/>
            <a:gdLst/>
            <a:ahLst/>
            <a:cxnLst/>
            <a:rect r="r" b="b" t="t" l="l"/>
            <a:pathLst>
              <a:path h="1582526" w="1739040">
                <a:moveTo>
                  <a:pt x="0" y="0"/>
                </a:moveTo>
                <a:lnTo>
                  <a:pt x="1739040" y="0"/>
                </a:lnTo>
                <a:lnTo>
                  <a:pt x="1739040" y="1582527"/>
                </a:lnTo>
                <a:lnTo>
                  <a:pt x="0" y="158252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754504" y="2887784"/>
            <a:ext cx="2618334" cy="2146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(OFF) Fuera de cámara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(ON) (O/S) En pantalla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(DE) (D’E) De espaldas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(DL) Lejos de cámara</a:t>
            </a:r>
          </a:p>
          <a:p>
            <a:pPr algn="ctr" marL="0" indent="0" lvl="0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 Light"/>
                <a:ea typeface="Betm rounded Light"/>
                <a:cs typeface="Betm rounded Light"/>
                <a:sym typeface="Betm rounded Light"/>
              </a:rPr>
              <a:t>(SB) En pantalla - no vemos la boca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376931" y="2887784"/>
            <a:ext cx="2618334" cy="2112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(P) (T) (X) Interrumpe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(AMBIENTE) Plano general, se traduce</a:t>
            </a:r>
          </a:p>
          <a:p>
            <a:pPr algn="ctr" marL="0" indent="0" lvl="0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(Ad Lib) diálogos improvisados sin trascendencia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0842564" y="6708748"/>
            <a:ext cx="2388444" cy="1816456"/>
          </a:xfrm>
          <a:custGeom>
            <a:avLst/>
            <a:gdLst/>
            <a:ahLst/>
            <a:cxnLst/>
            <a:rect r="r" b="b" t="t" l="l"/>
            <a:pathLst>
              <a:path h="1816456" w="2388444">
                <a:moveTo>
                  <a:pt x="0" y="0"/>
                </a:moveTo>
                <a:lnTo>
                  <a:pt x="2388444" y="0"/>
                </a:lnTo>
                <a:lnTo>
                  <a:pt x="2388444" y="1816456"/>
                </a:lnTo>
                <a:lnTo>
                  <a:pt x="0" y="1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86" t="-13862" r="-396641" b="-686699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4482645" y="6708748"/>
            <a:ext cx="2388444" cy="1816456"/>
          </a:xfrm>
          <a:custGeom>
            <a:avLst/>
            <a:gdLst/>
            <a:ahLst/>
            <a:cxnLst/>
            <a:rect r="r" b="b" t="t" l="l"/>
            <a:pathLst>
              <a:path h="1816456" w="2388444">
                <a:moveTo>
                  <a:pt x="0" y="0"/>
                </a:moveTo>
                <a:lnTo>
                  <a:pt x="2388444" y="0"/>
                </a:lnTo>
                <a:lnTo>
                  <a:pt x="2388444" y="1816456"/>
                </a:lnTo>
                <a:lnTo>
                  <a:pt x="0" y="1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86" t="-13862" r="-396641" b="-686699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0754504" y="6475849"/>
            <a:ext cx="2618334" cy="1760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(G), (G)-&gt;, (G-&gt;), (Gs) y (GG) Gestos paralingüísticos</a:t>
            </a:r>
          </a:p>
          <a:p>
            <a:pPr algn="ctr" marL="0" indent="0" lvl="0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(A la vez) 2 o más personajes hablan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376931" y="6475849"/>
            <a:ext cx="2618334" cy="1760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/Pausa corta 2'’-5'’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// Pausa larga 6'’-14'’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(ATT):  por teléfono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(ATR): por radio</a:t>
            </a:r>
          </a:p>
          <a:p>
            <a:pPr algn="ctr" marL="0" indent="0" lvl="0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(ATTv): por televisor.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0300965" y="6290026"/>
            <a:ext cx="3300165" cy="170539"/>
          </a:xfrm>
          <a:custGeom>
            <a:avLst/>
            <a:gdLst/>
            <a:ahLst/>
            <a:cxnLst/>
            <a:rect r="r" b="b" t="t" l="l"/>
            <a:pathLst>
              <a:path h="170539" w="3300165">
                <a:moveTo>
                  <a:pt x="0" y="0"/>
                </a:moveTo>
                <a:lnTo>
                  <a:pt x="3300165" y="0"/>
                </a:lnTo>
                <a:lnTo>
                  <a:pt x="3300165" y="170540"/>
                </a:lnTo>
                <a:lnTo>
                  <a:pt x="0" y="1705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-132216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0215815" y="2717268"/>
            <a:ext cx="3300165" cy="170539"/>
          </a:xfrm>
          <a:custGeom>
            <a:avLst/>
            <a:gdLst/>
            <a:ahLst/>
            <a:cxnLst/>
            <a:rect r="r" b="b" t="t" l="l"/>
            <a:pathLst>
              <a:path h="170539" w="3300165">
                <a:moveTo>
                  <a:pt x="0" y="0"/>
                </a:moveTo>
                <a:lnTo>
                  <a:pt x="3300165" y="0"/>
                </a:lnTo>
                <a:lnTo>
                  <a:pt x="3300165" y="170539"/>
                </a:lnTo>
                <a:lnTo>
                  <a:pt x="0" y="170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32216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959135" y="6311055"/>
            <a:ext cx="3300165" cy="170539"/>
          </a:xfrm>
          <a:custGeom>
            <a:avLst/>
            <a:gdLst/>
            <a:ahLst/>
            <a:cxnLst/>
            <a:rect r="r" b="b" t="t" l="l"/>
            <a:pathLst>
              <a:path h="170539" w="3300165">
                <a:moveTo>
                  <a:pt x="0" y="0"/>
                </a:moveTo>
                <a:lnTo>
                  <a:pt x="3300165" y="0"/>
                </a:lnTo>
                <a:lnTo>
                  <a:pt x="3300165" y="170540"/>
                </a:lnTo>
                <a:lnTo>
                  <a:pt x="0" y="1705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32216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7702456" y="9904843"/>
            <a:ext cx="3300165" cy="170539"/>
          </a:xfrm>
          <a:custGeom>
            <a:avLst/>
            <a:gdLst/>
            <a:ahLst/>
            <a:cxnLst/>
            <a:rect r="r" b="b" t="t" l="l"/>
            <a:pathLst>
              <a:path h="170539" w="3300165">
                <a:moveTo>
                  <a:pt x="0" y="0"/>
                </a:moveTo>
                <a:lnTo>
                  <a:pt x="3300164" y="0"/>
                </a:lnTo>
                <a:lnTo>
                  <a:pt x="3300164" y="170539"/>
                </a:lnTo>
                <a:lnTo>
                  <a:pt x="0" y="170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132216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3855896" y="2763834"/>
            <a:ext cx="3300165" cy="170539"/>
          </a:xfrm>
          <a:custGeom>
            <a:avLst/>
            <a:gdLst/>
            <a:ahLst/>
            <a:cxnLst/>
            <a:rect r="r" b="b" t="t" l="l"/>
            <a:pathLst>
              <a:path h="170539" w="3300165">
                <a:moveTo>
                  <a:pt x="0" y="0"/>
                </a:moveTo>
                <a:lnTo>
                  <a:pt x="3300165" y="0"/>
                </a:lnTo>
                <a:lnTo>
                  <a:pt x="3300165" y="170540"/>
                </a:lnTo>
                <a:lnTo>
                  <a:pt x="0" y="1705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 l="0" t="0" r="0" b="-132216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902379" y="9109908"/>
            <a:ext cx="4990421" cy="43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93"/>
              </a:lnSpc>
            </a:pPr>
            <a:r>
              <a:rPr lang="en-US" sz="2827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Fuente: Marzá y Torralba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6765085" y="5519920"/>
            <a:ext cx="3300165" cy="3135156"/>
          </a:xfrm>
          <a:custGeom>
            <a:avLst/>
            <a:gdLst/>
            <a:ahLst/>
            <a:cxnLst/>
            <a:rect r="r" b="b" t="t" l="l"/>
            <a:pathLst>
              <a:path h="3135156" w="3300165">
                <a:moveTo>
                  <a:pt x="0" y="0"/>
                </a:moveTo>
                <a:lnTo>
                  <a:pt x="3300164" y="0"/>
                </a:lnTo>
                <a:lnTo>
                  <a:pt x="3300164" y="3135156"/>
                </a:lnTo>
                <a:lnTo>
                  <a:pt x="0" y="31351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6926742" y="5900975"/>
            <a:ext cx="2958387" cy="44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21"/>
              </a:lnSpc>
            </a:pPr>
            <a:r>
              <a:rPr lang="en-US" sz="2851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3</a:t>
            </a:r>
          </a:p>
        </p:txBody>
      </p:sp>
      <p:sp>
        <p:nvSpPr>
          <p:cNvPr name="Freeform 44" id="44"/>
          <p:cNvSpPr/>
          <p:nvPr/>
        </p:nvSpPr>
        <p:spPr>
          <a:xfrm flipH="false" flipV="false" rot="0">
            <a:off x="7211714" y="6708748"/>
            <a:ext cx="2388444" cy="1816456"/>
          </a:xfrm>
          <a:custGeom>
            <a:avLst/>
            <a:gdLst/>
            <a:ahLst/>
            <a:cxnLst/>
            <a:rect r="r" b="b" t="t" l="l"/>
            <a:pathLst>
              <a:path h="1816456" w="2388444">
                <a:moveTo>
                  <a:pt x="0" y="0"/>
                </a:moveTo>
                <a:lnTo>
                  <a:pt x="2388444" y="0"/>
                </a:lnTo>
                <a:lnTo>
                  <a:pt x="2388444" y="1816456"/>
                </a:lnTo>
                <a:lnTo>
                  <a:pt x="0" y="18164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86" t="-13862" r="-396641" b="-686699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6765085" y="6475849"/>
            <a:ext cx="2976902" cy="2464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(M+E), (FX) Efectos sonoros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(R), (RIU) Risa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(LL) (PL) llora o gime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(B) Beso</a:t>
            </a:r>
          </a:p>
          <a:p>
            <a:pPr algn="ctr">
              <a:lnSpc>
                <a:spcPts val="2835"/>
              </a:lnSpc>
            </a:pPr>
            <a:r>
              <a:rPr lang="en-US" sz="21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(SB) Sin boca</a:t>
            </a:r>
          </a:p>
          <a:p>
            <a:pPr algn="ctr">
              <a:lnSpc>
                <a:spcPts val="2835"/>
              </a:lnSpc>
            </a:pPr>
          </a:p>
          <a:p>
            <a:pPr algn="ctr" marL="0" indent="0" lvl="0">
              <a:lnSpc>
                <a:spcPts val="2835"/>
              </a:lnSpc>
            </a:pP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6670115" y="6290026"/>
            <a:ext cx="3300165" cy="170539"/>
          </a:xfrm>
          <a:custGeom>
            <a:avLst/>
            <a:gdLst/>
            <a:ahLst/>
            <a:cxnLst/>
            <a:rect r="r" b="b" t="t" l="l"/>
            <a:pathLst>
              <a:path h="170539" w="3300165">
                <a:moveTo>
                  <a:pt x="0" y="0"/>
                </a:moveTo>
                <a:lnTo>
                  <a:pt x="3300164" y="0"/>
                </a:lnTo>
                <a:lnTo>
                  <a:pt x="3300164" y="170540"/>
                </a:lnTo>
                <a:lnTo>
                  <a:pt x="0" y="17054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-132216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13846694" y="8621635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48" id="48"/>
          <p:cNvSpPr/>
          <p:nvPr/>
        </p:nvSpPr>
        <p:spPr>
          <a:xfrm flipH="false" flipV="false" rot="0">
            <a:off x="13696100" y="793583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8"/>
                </a:lnTo>
                <a:lnTo>
                  <a:pt x="0" y="1235138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68302" y="5504429"/>
            <a:ext cx="6874447" cy="4005181"/>
            <a:chOff x="0" y="0"/>
            <a:chExt cx="9165929" cy="5340241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6276" r="0" b="6276"/>
            <a:stretch>
              <a:fillRect/>
            </a:stretch>
          </p:blipFill>
          <p:spPr>
            <a:xfrm flipH="false" flipV="false">
              <a:off x="0" y="0"/>
              <a:ext cx="9165929" cy="5340241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-1040060" y="-3113091"/>
            <a:ext cx="19352259" cy="4354013"/>
            <a:chOff x="0" y="0"/>
            <a:chExt cx="5096891" cy="11467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475721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783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26327" y="379558"/>
            <a:ext cx="7315200" cy="484632"/>
          </a:xfrm>
          <a:custGeom>
            <a:avLst/>
            <a:gdLst/>
            <a:ahLst/>
            <a:cxnLst/>
            <a:rect r="r" b="b" t="t" l="l"/>
            <a:pathLst>
              <a:path h="484632" w="7315200">
                <a:moveTo>
                  <a:pt x="0" y="0"/>
                </a:moveTo>
                <a:lnTo>
                  <a:pt x="7315200" y="0"/>
                </a:lnTo>
                <a:lnTo>
                  <a:pt x="7315200" y="484632"/>
                </a:lnTo>
                <a:lnTo>
                  <a:pt x="0" y="4846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61623" y="2754309"/>
            <a:ext cx="7938401" cy="12382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3. Profesionales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100" y="3961130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69" y="0"/>
                </a:lnTo>
                <a:lnTo>
                  <a:pt x="7331969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-15238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890377">
            <a:off x="15097933" y="3271671"/>
            <a:ext cx="3449871" cy="3366474"/>
          </a:xfrm>
          <a:custGeom>
            <a:avLst/>
            <a:gdLst/>
            <a:ahLst/>
            <a:cxnLst/>
            <a:rect r="r" b="b" t="t" l="l"/>
            <a:pathLst>
              <a:path h="3366474" w="3449871">
                <a:moveTo>
                  <a:pt x="0" y="0"/>
                </a:moveTo>
                <a:lnTo>
                  <a:pt x="3449871" y="0"/>
                </a:lnTo>
                <a:lnTo>
                  <a:pt x="3449871" y="3366474"/>
                </a:lnTo>
                <a:lnTo>
                  <a:pt x="0" y="33664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8490" t="-151283" r="-222305" b="-57076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664008" y="4319920"/>
            <a:ext cx="5793977" cy="2864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Está en contacto con el ajustador y traductor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Casting de doblaje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Elabora el cronograma de trabajo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Responsable de la sincronía visual y de la interpretación artística</a:t>
            </a:r>
          </a:p>
          <a:p>
            <a:pPr algn="l">
              <a:lnSpc>
                <a:spcPts val="3249"/>
              </a:lnSpc>
            </a:pPr>
          </a:p>
          <a:p>
            <a:pPr algn="l">
              <a:lnSpc>
                <a:spcPts val="325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9664008" y="3722385"/>
            <a:ext cx="7559277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Director de doblaje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00023" y="6650193"/>
            <a:ext cx="7388636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El ajustador</a:t>
            </a:r>
          </a:p>
        </p:txBody>
      </p:sp>
      <p:grpSp>
        <p:nvGrpSpPr>
          <p:cNvPr name="Group 16" id="16"/>
          <p:cNvGrpSpPr/>
          <p:nvPr/>
        </p:nvGrpSpPr>
        <p:grpSpPr>
          <a:xfrm rot="-5400000">
            <a:off x="7792519" y="720917"/>
            <a:ext cx="1475472" cy="19515490"/>
            <a:chOff x="0" y="0"/>
            <a:chExt cx="388602" cy="513988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88602" cy="5139882"/>
            </a:xfrm>
            <a:custGeom>
              <a:avLst/>
              <a:gdLst/>
              <a:ahLst/>
              <a:cxnLst/>
              <a:rect r="r" b="b" t="t" l="l"/>
              <a:pathLst>
                <a:path h="5139882" w="388602">
                  <a:moveTo>
                    <a:pt x="0" y="0"/>
                  </a:moveTo>
                  <a:lnTo>
                    <a:pt x="388602" y="0"/>
                  </a:lnTo>
                  <a:lnTo>
                    <a:pt x="388602" y="5139882"/>
                  </a:lnTo>
                  <a:lnTo>
                    <a:pt x="0" y="5139882"/>
                  </a:lnTo>
                  <a:close/>
                </a:path>
              </a:pathLst>
            </a:custGeom>
            <a:solidFill>
              <a:srgbClr val="F2A4D3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388602" cy="5177982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true" flipV="false" rot="0">
            <a:off x="267434" y="8379507"/>
            <a:ext cx="1522531" cy="1488274"/>
          </a:xfrm>
          <a:custGeom>
            <a:avLst/>
            <a:gdLst/>
            <a:ahLst/>
            <a:cxnLst/>
            <a:rect r="r" b="b" t="t" l="l"/>
            <a:pathLst>
              <a:path h="1488274" w="1522531">
                <a:moveTo>
                  <a:pt x="1522532" y="0"/>
                </a:moveTo>
                <a:lnTo>
                  <a:pt x="0" y="0"/>
                </a:lnTo>
                <a:lnTo>
                  <a:pt x="0" y="1488274"/>
                </a:lnTo>
                <a:lnTo>
                  <a:pt x="1522532" y="1488274"/>
                </a:lnTo>
                <a:lnTo>
                  <a:pt x="15225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92554">
            <a:off x="722049" y="8550464"/>
            <a:ext cx="613303" cy="1146360"/>
          </a:xfrm>
          <a:custGeom>
            <a:avLst/>
            <a:gdLst/>
            <a:ahLst/>
            <a:cxnLst/>
            <a:rect r="r" b="b" t="t" l="l"/>
            <a:pathLst>
              <a:path h="1146360" w="613303">
                <a:moveTo>
                  <a:pt x="0" y="0"/>
                </a:moveTo>
                <a:lnTo>
                  <a:pt x="613302" y="0"/>
                </a:lnTo>
                <a:lnTo>
                  <a:pt x="613302" y="1146360"/>
                </a:lnTo>
                <a:lnTo>
                  <a:pt x="0" y="11463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5854451" y="3747158"/>
            <a:ext cx="2262797" cy="1895092"/>
          </a:xfrm>
          <a:custGeom>
            <a:avLst/>
            <a:gdLst/>
            <a:ahLst/>
            <a:cxnLst/>
            <a:rect r="r" b="b" t="t" l="l"/>
            <a:pathLst>
              <a:path h="1895092" w="2262797">
                <a:moveTo>
                  <a:pt x="0" y="0"/>
                </a:moveTo>
                <a:lnTo>
                  <a:pt x="2262796" y="0"/>
                </a:lnTo>
                <a:lnTo>
                  <a:pt x="2262796" y="1895092"/>
                </a:lnTo>
                <a:lnTo>
                  <a:pt x="0" y="1895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625329" y="4309636"/>
            <a:ext cx="721041" cy="770137"/>
          </a:xfrm>
          <a:custGeom>
            <a:avLst/>
            <a:gdLst/>
            <a:ahLst/>
            <a:cxnLst/>
            <a:rect r="r" b="b" t="t" l="l"/>
            <a:pathLst>
              <a:path h="770137" w="721041">
                <a:moveTo>
                  <a:pt x="0" y="0"/>
                </a:moveTo>
                <a:lnTo>
                  <a:pt x="721040" y="0"/>
                </a:lnTo>
                <a:lnTo>
                  <a:pt x="721040" y="770137"/>
                </a:lnTo>
                <a:lnTo>
                  <a:pt x="0" y="77013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9700023" y="3289158"/>
            <a:ext cx="5093747" cy="348073"/>
          </a:xfrm>
          <a:custGeom>
            <a:avLst/>
            <a:gdLst/>
            <a:ahLst/>
            <a:cxnLst/>
            <a:rect r="r" b="b" t="t" l="l"/>
            <a:pathLst>
              <a:path h="348073" w="5093747">
                <a:moveTo>
                  <a:pt x="0" y="0"/>
                </a:moveTo>
                <a:lnTo>
                  <a:pt x="5093747" y="0"/>
                </a:lnTo>
                <a:lnTo>
                  <a:pt x="5093747" y="348072"/>
                </a:lnTo>
                <a:lnTo>
                  <a:pt x="0" y="3480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700023" y="6418717"/>
            <a:ext cx="5093747" cy="348073"/>
          </a:xfrm>
          <a:custGeom>
            <a:avLst/>
            <a:gdLst/>
            <a:ahLst/>
            <a:cxnLst/>
            <a:rect r="r" b="b" t="t" l="l"/>
            <a:pathLst>
              <a:path h="348073" w="5093747">
                <a:moveTo>
                  <a:pt x="0" y="0"/>
                </a:moveTo>
                <a:lnTo>
                  <a:pt x="5093747" y="0"/>
                </a:lnTo>
                <a:lnTo>
                  <a:pt x="5093747" y="348073"/>
                </a:lnTo>
                <a:lnTo>
                  <a:pt x="0" y="3480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0497712">
            <a:off x="7809599" y="1391487"/>
            <a:ext cx="1441312" cy="1311594"/>
          </a:xfrm>
          <a:custGeom>
            <a:avLst/>
            <a:gdLst/>
            <a:ahLst/>
            <a:cxnLst/>
            <a:rect r="r" b="b" t="t" l="l"/>
            <a:pathLst>
              <a:path h="1311594" w="1441312">
                <a:moveTo>
                  <a:pt x="0" y="0"/>
                </a:moveTo>
                <a:lnTo>
                  <a:pt x="1441312" y="0"/>
                </a:lnTo>
                <a:lnTo>
                  <a:pt x="1441312" y="1311594"/>
                </a:lnTo>
                <a:lnTo>
                  <a:pt x="0" y="13115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1704948">
            <a:off x="-1993388" y="2520924"/>
            <a:ext cx="3220376" cy="2697065"/>
          </a:xfrm>
          <a:custGeom>
            <a:avLst/>
            <a:gdLst/>
            <a:ahLst/>
            <a:cxnLst/>
            <a:rect r="r" b="b" t="t" l="l"/>
            <a:pathLst>
              <a:path h="2697065" w="3220376">
                <a:moveTo>
                  <a:pt x="0" y="0"/>
                </a:moveTo>
                <a:lnTo>
                  <a:pt x="3220376" y="0"/>
                </a:lnTo>
                <a:lnTo>
                  <a:pt x="3220376" y="2697065"/>
                </a:lnTo>
                <a:lnTo>
                  <a:pt x="0" y="269706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17680785" y="1847118"/>
            <a:ext cx="1011737" cy="978855"/>
          </a:xfrm>
          <a:custGeom>
            <a:avLst/>
            <a:gdLst/>
            <a:ahLst/>
            <a:cxnLst/>
            <a:rect r="r" b="b" t="t" l="l"/>
            <a:pathLst>
              <a:path h="978855" w="1011737">
                <a:moveTo>
                  <a:pt x="0" y="0"/>
                </a:moveTo>
                <a:lnTo>
                  <a:pt x="1011736" y="0"/>
                </a:lnTo>
                <a:lnTo>
                  <a:pt x="1011736" y="978855"/>
                </a:lnTo>
                <a:lnTo>
                  <a:pt x="0" y="97885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1195115">
            <a:off x="15668457" y="6893492"/>
            <a:ext cx="1416182" cy="1104622"/>
          </a:xfrm>
          <a:custGeom>
            <a:avLst/>
            <a:gdLst/>
            <a:ahLst/>
            <a:cxnLst/>
            <a:rect r="r" b="b" t="t" l="l"/>
            <a:pathLst>
              <a:path h="1104622" w="1416182">
                <a:moveTo>
                  <a:pt x="0" y="0"/>
                </a:moveTo>
                <a:lnTo>
                  <a:pt x="1416181" y="0"/>
                </a:lnTo>
                <a:lnTo>
                  <a:pt x="1416181" y="1104622"/>
                </a:lnTo>
                <a:lnTo>
                  <a:pt x="0" y="110462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618760">
            <a:off x="6183929" y="6958780"/>
            <a:ext cx="3449871" cy="3563788"/>
          </a:xfrm>
          <a:custGeom>
            <a:avLst/>
            <a:gdLst/>
            <a:ahLst/>
            <a:cxnLst/>
            <a:rect r="r" b="b" t="t" l="l"/>
            <a:pathLst>
              <a:path h="3563788" w="3449871">
                <a:moveTo>
                  <a:pt x="0" y="0"/>
                </a:moveTo>
                <a:lnTo>
                  <a:pt x="3449871" y="0"/>
                </a:lnTo>
                <a:lnTo>
                  <a:pt x="3449871" y="3563788"/>
                </a:lnTo>
                <a:lnTo>
                  <a:pt x="0" y="35637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4465" t="-138348" r="-126329" b="-52938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907656">
            <a:off x="6528288" y="7514190"/>
            <a:ext cx="2374604" cy="1976858"/>
          </a:xfrm>
          <a:custGeom>
            <a:avLst/>
            <a:gdLst/>
            <a:ahLst/>
            <a:cxnLst/>
            <a:rect r="r" b="b" t="t" l="l"/>
            <a:pathLst>
              <a:path h="1976858" w="2374604">
                <a:moveTo>
                  <a:pt x="0" y="0"/>
                </a:moveTo>
                <a:lnTo>
                  <a:pt x="2374603" y="0"/>
                </a:lnTo>
                <a:lnTo>
                  <a:pt x="2374603" y="1976857"/>
                </a:lnTo>
                <a:lnTo>
                  <a:pt x="0" y="197685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9700023" y="2320712"/>
            <a:ext cx="5793977" cy="816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0"/>
              </a:lnSpc>
            </a:pPr>
            <a:r>
              <a:rPr lang="en-US" sz="2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Traductor, ajustador, director de doblaje, estudio de doblaje, cliente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700023" y="1680647"/>
            <a:ext cx="7559277" cy="511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Profesionales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9664008" y="7157134"/>
            <a:ext cx="5793977" cy="2864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Segmenta el guion en takes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Ajusta la traducción 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Añade </a:t>
            </a:r>
            <a:r>
              <a:rPr lang="en-US" sz="2499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símbolos</a:t>
            </a: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 para el doblaje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Sincronización labial de consonantes bilabiales (b.m y p) y labiodentales (f, v)</a:t>
            </a:r>
          </a:p>
          <a:p>
            <a:pPr algn="l">
              <a:lnSpc>
                <a:spcPts val="3249"/>
              </a:lnSpc>
            </a:pPr>
            <a:r>
              <a:rPr lang="en-US" sz="2499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Vocales abiertas: a, e, o</a:t>
            </a:r>
          </a:p>
          <a:p>
            <a:pPr algn="l">
              <a:lnSpc>
                <a:spcPts val="3249"/>
              </a:lnSpc>
              <a:spcBef>
                <a:spcPct val="0"/>
              </a:spcBef>
            </a:pPr>
          </a:p>
        </p:txBody>
      </p:sp>
      <p:sp>
        <p:nvSpPr>
          <p:cNvPr name="TextBox 34" id="34"/>
          <p:cNvSpPr txBox="true"/>
          <p:nvPr/>
        </p:nvSpPr>
        <p:spPr>
          <a:xfrm rot="0">
            <a:off x="1761623" y="4341968"/>
            <a:ext cx="7938401" cy="50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¿Quién participa en estos proyectos?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191312" y="8709406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3749033" y="1317163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8"/>
                </a:lnTo>
                <a:lnTo>
                  <a:pt x="0" y="123513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C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139230" y="7520265"/>
            <a:ext cx="3835117" cy="509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3192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El valor de la sincronía</a:t>
            </a:r>
          </a:p>
        </p:txBody>
      </p:sp>
      <p:grpSp>
        <p:nvGrpSpPr>
          <p:cNvPr name="Group 3" id="3"/>
          <p:cNvGrpSpPr/>
          <p:nvPr/>
        </p:nvGrpSpPr>
        <p:grpSpPr>
          <a:xfrm rot="423660">
            <a:off x="13359918" y="3734322"/>
            <a:ext cx="2612940" cy="3751791"/>
            <a:chOff x="0" y="0"/>
            <a:chExt cx="4137660" cy="594106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350520" y="-288290"/>
              <a:ext cx="4956810" cy="6334760"/>
            </a:xfrm>
            <a:custGeom>
              <a:avLst/>
              <a:gdLst/>
              <a:ahLst/>
              <a:cxnLst/>
              <a:rect r="r" b="b" t="t" l="l"/>
              <a:pathLst>
                <a:path h="6334760" w="4956810">
                  <a:moveTo>
                    <a:pt x="762000" y="824230"/>
                  </a:moveTo>
                  <a:cubicBezTo>
                    <a:pt x="1517650" y="146050"/>
                    <a:pt x="2913380" y="0"/>
                    <a:pt x="3416300" y="1047750"/>
                  </a:cubicBezTo>
                  <a:cubicBezTo>
                    <a:pt x="3614420" y="1484630"/>
                    <a:pt x="3507740" y="1979930"/>
                    <a:pt x="3566160" y="2440940"/>
                  </a:cubicBezTo>
                  <a:cubicBezTo>
                    <a:pt x="3647440" y="3079750"/>
                    <a:pt x="4140200" y="3562350"/>
                    <a:pt x="4362450" y="4147820"/>
                  </a:cubicBezTo>
                  <a:cubicBezTo>
                    <a:pt x="4956810" y="5591810"/>
                    <a:pt x="3315970" y="6334760"/>
                    <a:pt x="2122170" y="6216650"/>
                  </a:cubicBezTo>
                  <a:cubicBezTo>
                    <a:pt x="1496060" y="6215380"/>
                    <a:pt x="762000" y="6047740"/>
                    <a:pt x="467360" y="5431790"/>
                  </a:cubicBezTo>
                  <a:cubicBezTo>
                    <a:pt x="166370" y="4765040"/>
                    <a:pt x="539750" y="4028440"/>
                    <a:pt x="553720" y="3336290"/>
                  </a:cubicBezTo>
                  <a:cubicBezTo>
                    <a:pt x="571500" y="2500630"/>
                    <a:pt x="0" y="1489710"/>
                    <a:pt x="762000" y="824230"/>
                  </a:cubicBezTo>
                  <a:close/>
                </a:path>
              </a:pathLst>
            </a:custGeom>
            <a:blipFill>
              <a:blip r:embed="rId2"/>
              <a:stretch>
                <a:fillRect l="0" t="-1596" r="0" b="-1596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7400599" y="3708073"/>
            <a:ext cx="4157758" cy="3712635"/>
            <a:chOff x="149860" y="501650"/>
            <a:chExt cx="12882880" cy="115036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882879" cy="11503660"/>
            </a:xfrm>
            <a:custGeom>
              <a:avLst/>
              <a:gdLst/>
              <a:ahLst/>
              <a:cxnLst/>
              <a:rect r="r" b="b" t="t" l="l"/>
              <a:pathLst>
                <a:path h="11503660" w="12882879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blipFill>
              <a:blip r:embed="rId3"/>
              <a:stretch>
                <a:fillRect l="-35842" t="0" r="-3584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4782435" y="1245006"/>
            <a:ext cx="9812339" cy="1381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CB4D4D"/>
                </a:solidFill>
                <a:latin typeface="New Sun Playful"/>
                <a:ea typeface="New Sun Playful"/>
                <a:cs typeface="New Sun Playful"/>
                <a:sym typeface="New Sun Playful"/>
              </a:rPr>
              <a:t>4. datos interesantes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478015" y="2451414"/>
            <a:ext cx="7331969" cy="348609"/>
          </a:xfrm>
          <a:custGeom>
            <a:avLst/>
            <a:gdLst/>
            <a:ahLst/>
            <a:cxnLst/>
            <a:rect r="r" b="b" t="t" l="l"/>
            <a:pathLst>
              <a:path h="348609" w="7331969">
                <a:moveTo>
                  <a:pt x="0" y="0"/>
                </a:moveTo>
                <a:lnTo>
                  <a:pt x="7331970" y="0"/>
                </a:lnTo>
                <a:lnTo>
                  <a:pt x="7331970" y="348609"/>
                </a:lnTo>
                <a:lnTo>
                  <a:pt x="0" y="348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52384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608432" y="3708073"/>
            <a:ext cx="3589168" cy="3598131"/>
            <a:chOff x="0" y="0"/>
            <a:chExt cx="5594350" cy="56083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80010" y="-191770"/>
              <a:ext cx="6264910" cy="5977890"/>
            </a:xfrm>
            <a:custGeom>
              <a:avLst/>
              <a:gdLst/>
              <a:ahLst/>
              <a:cxnLst/>
              <a:rect r="r" b="b" t="t" l="l"/>
              <a:pathLst>
                <a:path h="5977890" w="6264910">
                  <a:moveTo>
                    <a:pt x="3576320" y="342900"/>
                  </a:moveTo>
                  <a:cubicBezTo>
                    <a:pt x="4768850" y="509270"/>
                    <a:pt x="6264910" y="971550"/>
                    <a:pt x="5435600" y="3060700"/>
                  </a:cubicBezTo>
                  <a:cubicBezTo>
                    <a:pt x="4606290" y="5149850"/>
                    <a:pt x="2889250" y="5520690"/>
                    <a:pt x="2059940" y="5749290"/>
                  </a:cubicBezTo>
                  <a:cubicBezTo>
                    <a:pt x="1230630" y="5977890"/>
                    <a:pt x="256540" y="5434330"/>
                    <a:pt x="600710" y="4203700"/>
                  </a:cubicBezTo>
                  <a:cubicBezTo>
                    <a:pt x="901700" y="3126740"/>
                    <a:pt x="0" y="1772920"/>
                    <a:pt x="86360" y="886460"/>
                  </a:cubicBezTo>
                  <a:cubicBezTo>
                    <a:pt x="172720" y="0"/>
                    <a:pt x="2145030" y="142240"/>
                    <a:pt x="3576320" y="342900"/>
                  </a:cubicBezTo>
                  <a:close/>
                </a:path>
              </a:pathLst>
            </a:custGeom>
            <a:blipFill>
              <a:blip r:embed="rId6"/>
              <a:stretch>
                <a:fillRect l="-16423" t="0" r="-16423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-3519659">
            <a:off x="-1646512" y="5842"/>
            <a:ext cx="4343265" cy="2497377"/>
          </a:xfrm>
          <a:custGeom>
            <a:avLst/>
            <a:gdLst/>
            <a:ahLst/>
            <a:cxnLst/>
            <a:rect r="r" b="b" t="t" l="l"/>
            <a:pathLst>
              <a:path h="2497377" w="4343265">
                <a:moveTo>
                  <a:pt x="0" y="0"/>
                </a:moveTo>
                <a:lnTo>
                  <a:pt x="4343265" y="0"/>
                </a:lnTo>
                <a:lnTo>
                  <a:pt x="4343265" y="2497378"/>
                </a:lnTo>
                <a:lnTo>
                  <a:pt x="0" y="2497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2281243">
            <a:off x="15801038" y="-1302613"/>
            <a:ext cx="4226303" cy="4014988"/>
          </a:xfrm>
          <a:custGeom>
            <a:avLst/>
            <a:gdLst/>
            <a:ahLst/>
            <a:cxnLst/>
            <a:rect r="r" b="b" t="t" l="l"/>
            <a:pathLst>
              <a:path h="4014988" w="4226303">
                <a:moveTo>
                  <a:pt x="0" y="0"/>
                </a:moveTo>
                <a:lnTo>
                  <a:pt x="4226303" y="0"/>
                </a:lnTo>
                <a:lnTo>
                  <a:pt x="4226303" y="4014988"/>
                </a:lnTo>
                <a:lnTo>
                  <a:pt x="0" y="4014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258699">
            <a:off x="12564732" y="6182116"/>
            <a:ext cx="1148996" cy="1227232"/>
          </a:xfrm>
          <a:custGeom>
            <a:avLst/>
            <a:gdLst/>
            <a:ahLst/>
            <a:cxnLst/>
            <a:rect r="r" b="b" t="t" l="l"/>
            <a:pathLst>
              <a:path h="1227232" w="1148996">
                <a:moveTo>
                  <a:pt x="0" y="0"/>
                </a:moveTo>
                <a:lnTo>
                  <a:pt x="1148996" y="0"/>
                </a:lnTo>
                <a:lnTo>
                  <a:pt x="1148996" y="1227233"/>
                </a:lnTo>
                <a:lnTo>
                  <a:pt x="0" y="12272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-10512761">
            <a:off x="2241339" y="3777880"/>
            <a:ext cx="1739040" cy="1582526"/>
          </a:xfrm>
          <a:custGeom>
            <a:avLst/>
            <a:gdLst/>
            <a:ahLst/>
            <a:cxnLst/>
            <a:rect r="r" b="b" t="t" l="l"/>
            <a:pathLst>
              <a:path h="1582526" w="1739040">
                <a:moveTo>
                  <a:pt x="0" y="0"/>
                </a:moveTo>
                <a:lnTo>
                  <a:pt x="1739040" y="0"/>
                </a:lnTo>
                <a:lnTo>
                  <a:pt x="1739040" y="1582527"/>
                </a:lnTo>
                <a:lnTo>
                  <a:pt x="0" y="1582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747079" y="3958759"/>
            <a:ext cx="1224538" cy="1184741"/>
          </a:xfrm>
          <a:custGeom>
            <a:avLst/>
            <a:gdLst/>
            <a:ahLst/>
            <a:cxnLst/>
            <a:rect r="r" b="b" t="t" l="l"/>
            <a:pathLst>
              <a:path h="1184741" w="1224538">
                <a:moveTo>
                  <a:pt x="0" y="0"/>
                </a:moveTo>
                <a:lnTo>
                  <a:pt x="1224538" y="0"/>
                </a:lnTo>
                <a:lnTo>
                  <a:pt x="1224538" y="1184741"/>
                </a:lnTo>
                <a:lnTo>
                  <a:pt x="0" y="11847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-3354720" y="8449690"/>
            <a:ext cx="6316136" cy="3023850"/>
          </a:xfrm>
          <a:custGeom>
            <a:avLst/>
            <a:gdLst/>
            <a:ahLst/>
            <a:cxnLst/>
            <a:rect r="r" b="b" t="t" l="l"/>
            <a:pathLst>
              <a:path h="3023850" w="6316136">
                <a:moveTo>
                  <a:pt x="0" y="0"/>
                </a:moveTo>
                <a:lnTo>
                  <a:pt x="6316136" y="0"/>
                </a:lnTo>
                <a:lnTo>
                  <a:pt x="6316136" y="3023850"/>
                </a:lnTo>
                <a:lnTo>
                  <a:pt x="0" y="30238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-196652" y="9739516"/>
            <a:ext cx="19352259" cy="4354013"/>
            <a:chOff x="0" y="0"/>
            <a:chExt cx="5096891" cy="114673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096891" cy="1146736"/>
            </a:xfrm>
            <a:custGeom>
              <a:avLst/>
              <a:gdLst/>
              <a:ahLst/>
              <a:cxnLst/>
              <a:rect r="r" b="b" t="t" l="l"/>
              <a:pathLst>
                <a:path h="1146736" w="5096891">
                  <a:moveTo>
                    <a:pt x="0" y="0"/>
                  </a:moveTo>
                  <a:lnTo>
                    <a:pt x="5096891" y="0"/>
                  </a:lnTo>
                  <a:lnTo>
                    <a:pt x="5096891" y="1146736"/>
                  </a:lnTo>
                  <a:lnTo>
                    <a:pt x="0" y="1146736"/>
                  </a:lnTo>
                  <a:close/>
                </a:path>
              </a:pathLst>
            </a:custGeom>
            <a:solidFill>
              <a:srgbClr val="FAD34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5096891" cy="1184836"/>
            </a:xfrm>
            <a:prstGeom prst="rect">
              <a:avLst/>
            </a:prstGeom>
          </p:spPr>
          <p:txBody>
            <a:bodyPr anchor="ctr" rtlCol="false" tIns="69124" lIns="69124" bIns="69124" rIns="69124"/>
            <a:lstStyle/>
            <a:p>
              <a:pPr algn="ctr">
                <a:lnSpc>
                  <a:spcPts val="2892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true" flipV="false" rot="2161597">
            <a:off x="636945" y="921680"/>
            <a:ext cx="1416796" cy="1384918"/>
          </a:xfrm>
          <a:custGeom>
            <a:avLst/>
            <a:gdLst/>
            <a:ahLst/>
            <a:cxnLst/>
            <a:rect r="r" b="b" t="t" l="l"/>
            <a:pathLst>
              <a:path h="1384918" w="1416796">
                <a:moveTo>
                  <a:pt x="1416796" y="0"/>
                </a:moveTo>
                <a:lnTo>
                  <a:pt x="0" y="0"/>
                </a:lnTo>
                <a:lnTo>
                  <a:pt x="0" y="1384918"/>
                </a:lnTo>
                <a:lnTo>
                  <a:pt x="1416796" y="1384918"/>
                </a:lnTo>
                <a:lnTo>
                  <a:pt x="1416796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870686" y="1107163"/>
            <a:ext cx="949313" cy="1013953"/>
          </a:xfrm>
          <a:custGeom>
            <a:avLst/>
            <a:gdLst/>
            <a:ahLst/>
            <a:cxnLst/>
            <a:rect r="r" b="b" t="t" l="l"/>
            <a:pathLst>
              <a:path h="1013953" w="949313">
                <a:moveTo>
                  <a:pt x="0" y="0"/>
                </a:moveTo>
                <a:lnTo>
                  <a:pt x="949313" y="0"/>
                </a:lnTo>
                <a:lnTo>
                  <a:pt x="949313" y="1013953"/>
                </a:lnTo>
                <a:lnTo>
                  <a:pt x="0" y="101395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2" id="22"/>
          <p:cNvSpPr/>
          <p:nvPr/>
        </p:nvSpPr>
        <p:spPr>
          <a:xfrm flipH="false" flipV="false" rot="70391">
            <a:off x="3044517" y="9783602"/>
            <a:ext cx="8031739" cy="356026"/>
          </a:xfrm>
          <a:custGeom>
            <a:avLst/>
            <a:gdLst/>
            <a:ahLst/>
            <a:cxnLst/>
            <a:rect r="r" b="b" t="t" l="l"/>
            <a:pathLst>
              <a:path h="356026" w="8031739">
                <a:moveTo>
                  <a:pt x="0" y="0"/>
                </a:moveTo>
                <a:lnTo>
                  <a:pt x="8031739" y="0"/>
                </a:lnTo>
                <a:lnTo>
                  <a:pt x="8031739" y="356026"/>
                </a:lnTo>
                <a:lnTo>
                  <a:pt x="0" y="35602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-179947" r="-8036" b="-317175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70391">
            <a:off x="766631" y="9654632"/>
            <a:ext cx="2517103" cy="613427"/>
          </a:xfrm>
          <a:custGeom>
            <a:avLst/>
            <a:gdLst/>
            <a:ahLst/>
            <a:cxnLst/>
            <a:rect r="r" b="b" t="t" l="l"/>
            <a:pathLst>
              <a:path h="613427" w="2517103">
                <a:moveTo>
                  <a:pt x="0" y="0"/>
                </a:moveTo>
                <a:lnTo>
                  <a:pt x="2517103" y="0"/>
                </a:lnTo>
                <a:lnTo>
                  <a:pt x="2517103" y="613427"/>
                </a:lnTo>
                <a:lnTo>
                  <a:pt x="0" y="6134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-91374" r="-244729" b="-155189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70391">
            <a:off x="10831849" y="9654902"/>
            <a:ext cx="2517103" cy="613427"/>
          </a:xfrm>
          <a:custGeom>
            <a:avLst/>
            <a:gdLst/>
            <a:ahLst/>
            <a:cxnLst/>
            <a:rect r="r" b="b" t="t" l="l"/>
            <a:pathLst>
              <a:path h="613427" w="2517103">
                <a:moveTo>
                  <a:pt x="0" y="0"/>
                </a:moveTo>
                <a:lnTo>
                  <a:pt x="2517102" y="0"/>
                </a:lnTo>
                <a:lnTo>
                  <a:pt x="2517102" y="613427"/>
                </a:lnTo>
                <a:lnTo>
                  <a:pt x="0" y="61342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-91374" r="-244729" b="-155189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70391">
            <a:off x="13141936" y="9748075"/>
            <a:ext cx="4561802" cy="400990"/>
          </a:xfrm>
          <a:custGeom>
            <a:avLst/>
            <a:gdLst/>
            <a:ahLst/>
            <a:cxnLst/>
            <a:rect r="r" b="b" t="t" l="l"/>
            <a:pathLst>
              <a:path h="400990" w="4561802">
                <a:moveTo>
                  <a:pt x="0" y="0"/>
                </a:moveTo>
                <a:lnTo>
                  <a:pt x="4561802" y="0"/>
                </a:lnTo>
                <a:lnTo>
                  <a:pt x="4561802" y="400989"/>
                </a:lnTo>
                <a:lnTo>
                  <a:pt x="0" y="40098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-159770" r="-90214" b="-270397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12501649" y="8229252"/>
            <a:ext cx="4757651" cy="147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Sincronismo de contenido</a:t>
            </a: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 - mantener el sentido del T.O.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 Bold"/>
                <a:ea typeface="Betm rounded Bold"/>
                <a:cs typeface="Betm rounded Bold"/>
                <a:sym typeface="Betm rounded Bold"/>
              </a:rPr>
              <a:t>Sincronismo de caracterización</a:t>
            </a: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 - armonía entre actores de doblaje y movimiento en pantalla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Sincronismo visual - armonía entre sonidos y gestos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166662" y="7645953"/>
            <a:ext cx="3753440" cy="509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3192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Take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476339" y="8136296"/>
            <a:ext cx="3966859" cy="147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Máx. 5 líneas por personaje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Máx. 9 líneas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Máx 60 caracteres por línea (incl. espacios)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Los dobladores cobran por take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Una peli de 90' tiene de 200 a 300 takes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806432" y="7563583"/>
            <a:ext cx="4616798" cy="509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0"/>
              </a:lnSpc>
            </a:pPr>
            <a:r>
              <a:rPr lang="en-US" sz="3192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Elementos que se traducen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107329" y="8229252"/>
            <a:ext cx="4378141" cy="147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Título en V.O. y en V.T.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Título de capítulo en V. O. y en V.T.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Encabezado</a:t>
            </a:r>
          </a:p>
          <a:p>
            <a:pPr algn="ctr">
              <a:lnSpc>
                <a:spcPts val="2371"/>
              </a:lnSpc>
            </a:pPr>
            <a:r>
              <a:rPr lang="en-US" sz="1824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Créditos finales</a:t>
            </a:r>
          </a:p>
          <a:p>
            <a:pPr algn="ctr">
              <a:lnSpc>
                <a:spcPts val="2371"/>
              </a:lnSpc>
            </a:pPr>
          </a:p>
        </p:txBody>
      </p:sp>
      <p:sp>
        <p:nvSpPr>
          <p:cNvPr name="TextBox 31" id="31"/>
          <p:cNvSpPr txBox="true"/>
          <p:nvPr/>
        </p:nvSpPr>
        <p:spPr>
          <a:xfrm rot="0">
            <a:off x="4639701" y="2761923"/>
            <a:ext cx="9008597" cy="565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Presentación de los integrantes del equipo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968900" y="159367"/>
            <a:ext cx="3925935" cy="1057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Mariasun Pérez de Zafra</a:t>
            </a:r>
          </a:p>
          <a:p>
            <a:pPr algn="r">
              <a:lnSpc>
                <a:spcPts val="4200"/>
              </a:lnSpc>
            </a:pPr>
            <a:r>
              <a:rPr lang="en-US" sz="3000">
                <a:solidFill>
                  <a:srgbClr val="CB4D4D"/>
                </a:solidFill>
                <a:latin typeface="Betm rounded"/>
                <a:ea typeface="Betm rounded"/>
                <a:cs typeface="Betm rounded"/>
                <a:sym typeface="Betm rounded"/>
              </a:rPr>
              <a:t>arrufat@ugr.es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344815" y="226042"/>
            <a:ext cx="4437620" cy="1235138"/>
          </a:xfrm>
          <a:custGeom>
            <a:avLst/>
            <a:gdLst/>
            <a:ahLst/>
            <a:cxnLst/>
            <a:rect r="r" b="b" t="t" l="l"/>
            <a:pathLst>
              <a:path h="1235138" w="4437620">
                <a:moveTo>
                  <a:pt x="0" y="0"/>
                </a:moveTo>
                <a:lnTo>
                  <a:pt x="4437620" y="0"/>
                </a:lnTo>
                <a:lnTo>
                  <a:pt x="4437620" y="1235138"/>
                </a:lnTo>
                <a:lnTo>
                  <a:pt x="0" y="123513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DAGga3ALEFI</dc:identifier>
  <dcterms:modified xsi:type="dcterms:W3CDTF">2011-08-01T06:04:30Z</dcterms:modified>
  <cp:revision>1</cp:revision>
  <dc:title>Presentación Proyecto de Equipo Doodles Creativo Rosa y Amarillo</dc:title>
</cp:coreProperties>
</file>