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Bebas Neue Bold" panose="020B0604020202020204" charset="0"/>
      <p:regular r:id="rId29"/>
    </p:embeddedFont>
    <p:embeddedFont>
      <p:font typeface="Montserrat" panose="00000500000000000000" pitchFamily="2" charset="0"/>
      <p:regular r:id="rId30"/>
    </p:embeddedFont>
    <p:embeddedFont>
      <p:font typeface="Montserrat Bold" panose="0000080000000000000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11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aportan información (traducible) a través de dos canales de comunicación que transmiten significados codificados de manera simultánea: el canal acústico (las vibraciones acústicas a través de las cuales recibimos imágenes, pero también carteles o rótulos con textos escritos, etc.). En términos semióticos, (…), su complejidad reside en un entramado sígnico que conjuga información verbal (escrita y oral) e información no verbal, codificada según diferentes sistemas de significación de manera simultánea.</a:t>
            </a:r>
          </a:p>
          <a:p>
            <a:endParaRPr lang="en-US"/>
          </a:p>
          <a:p>
            <a:r>
              <a:rPr lang="en-US"/>
              <a:t>Cine y Traducción (Chaume, 2004: 30-31)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Traducimos las palabras que se emiten por el canal acústico, la información paralingüística, puede que la banda sonora forme parte de nuestro proceso </a:t>
            </a:r>
          </a:p>
          <a:p>
            <a:endParaRPr lang="en-US"/>
          </a:p>
          <a:p>
            <a:r>
              <a:rPr lang="en-US"/>
              <a:t>Del canal visual podemos traducir las imágenes y textos escritos.</a:t>
            </a:r>
          </a:p>
          <a:p>
            <a:endParaRPr lang="en-US"/>
          </a:p>
          <a:p>
            <a:r>
              <a:rPr lang="en-US"/>
              <a:t>Uno de los elementos más importantes consiste en traducir según la función de la comunicación ¿encontramos algún tesoro?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aportan información (traducible) a través de dos canales de comunicación que transmiten significados codificados de manera simultánea: el canal acústico (las vibraciones acústicas a través de las cuales recibimos imágenes, pero también carteles o rótulos con textos escritos, etc.). En términos semióticos, (…), su complejidad reside en un entramado sígnico que conjuga información verbal (escrita y oral) e información no verbal, codificada según diferentes sistemas de significación de manera simultánea.</a:t>
            </a:r>
          </a:p>
          <a:p>
            <a:endParaRPr lang="en-US"/>
          </a:p>
          <a:p>
            <a:r>
              <a:rPr lang="en-US"/>
              <a:t>Cine y Traducción (Chaume, 2004: 30-31)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 sólo de lo que se dice, cómo se dice (énfasis, tono de voz, acentos e idiomas extranjeros, ruidos de voz) y quién lo dice sino también de lo que se oye (música y ruidos ambientales)</a:t>
            </a:r>
          </a:p>
          <a:p>
            <a:endParaRPr lang="en-US"/>
          </a:p>
          <a:p>
            <a:r>
              <a:rPr lang="en-US"/>
              <a:t>Min. 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aportan información (traducible) a través de dos canales de comunicación que transmiten significados codificados de manera simultánea: el canal acústico (las vibraciones acústicas a través de las cuales recibimos imágenes, pero también carteles o rótulos con textos escritos, etc.). En términos semióticos, (…), su complejidad reside en un entramado sígnico que conjuga información verbal (escrita y oral) e información no verbal, codificada según diferentes sistemas de significación de manera simultánea.</a:t>
            </a:r>
          </a:p>
          <a:p>
            <a:endParaRPr lang="en-US"/>
          </a:p>
          <a:p>
            <a:r>
              <a:rPr lang="en-US"/>
              <a:t>Cine y Traducción (Chaume, 2004: 30-31)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6.jpeg"/><Relationship Id="rId5" Type="http://schemas.openxmlformats.org/officeDocument/2006/relationships/image" Target="../media/image6.png"/><Relationship Id="rId10" Type="http://schemas.openxmlformats.org/officeDocument/2006/relationships/image" Target="../media/image15.jpeg"/><Relationship Id="rId4" Type="http://schemas.openxmlformats.org/officeDocument/2006/relationships/image" Target="../media/image5.sv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youtube.com/watch?v=bDQulwXNtnQ&amp;ab_channel=MarvelEspa%C3%B1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hyperlink" Target="https://www.youtube.com/watch?v=QbCBVsYVogI&amp;t=2s&amp;ab_channel=MarvelLatinoam%C3%A9ricaOficial" TargetMode="External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4.sv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jpeg"/><Relationship Id="rId7" Type="http://schemas.openxmlformats.org/officeDocument/2006/relationships/image" Target="../media/image30.svg"/><Relationship Id="rId12" Type="http://schemas.openxmlformats.org/officeDocument/2006/relationships/image" Target="../media/image10.png"/><Relationship Id="rId2" Type="http://schemas.openxmlformats.org/officeDocument/2006/relationships/hyperlink" Target="https://play.max.com/video/watch/31d2f4be-7bda-49f9-9349-b897c509d115/48859173-0c18-46c4-8386-a7a99c07ee7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0.png"/><Relationship Id="rId3" Type="http://schemas.openxmlformats.org/officeDocument/2006/relationships/image" Target="../media/image36.jpeg"/><Relationship Id="rId7" Type="http://schemas.openxmlformats.org/officeDocument/2006/relationships/image" Target="../media/image30.svg"/><Relationship Id="rId12" Type="http://schemas.openxmlformats.org/officeDocument/2006/relationships/image" Target="../media/image37.png"/><Relationship Id="rId2" Type="http://schemas.openxmlformats.org/officeDocument/2006/relationships/hyperlink" Target="https://ver.movistarplus.es/ficha/el-47?id=3081477&amp;mediaType=FOTOV&amp;profile=SUSCRI2&amp;mode=VODRU7D&amp;version=8.1&amp;tlsStream=true&amp;mdrm=true&amp;demarcation=0&amp;filterQuality=HD&amp;id_perfil=SUSCRI2&amp;suscripcion=UT-DO0004%2CUT-MPARFU&amp;network=movistarplus&amp;ui=MPLUS_CLIN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7.png"/><Relationship Id="rId3" Type="http://schemas.openxmlformats.org/officeDocument/2006/relationships/hyperlink" Target="https://ver.movistarplus.es/ficha/garfield-la-pelicula?id=3374263&amp;mediaType=FOTOV&amp;profile=SUSCRI2&amp;mode=VOD&amp;version=8.1&amp;tlsStream=true&amp;mdrm=true&amp;demarcation=0&amp;filterQuality=HD&amp;id_perfil=SUSCRI2&amp;suscripcion=UT-DO0004%2CUT-MPARFU&amp;network=movistarplus&amp;ui=MPLUS_CLINF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38.jpeg"/><Relationship Id="rId9" Type="http://schemas.openxmlformats.org/officeDocument/2006/relationships/image" Target="../media/image31.pn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9PKwtyEh5g&amp;ab_channel=Cinefiliablog-Pel%C3%ADculasdedominiop%C3%BAblico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i8oQuVCiY&amp;ab_channel=CARLOSGARC%C3%8DA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gqD0grErps&amp;ab_channel=meflipaelcine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6.jpeg"/><Relationship Id="rId5" Type="http://schemas.openxmlformats.org/officeDocument/2006/relationships/image" Target="../media/image6.png"/><Relationship Id="rId10" Type="http://schemas.openxmlformats.org/officeDocument/2006/relationships/image" Target="../media/image15.jpeg"/><Relationship Id="rId4" Type="http://schemas.openxmlformats.org/officeDocument/2006/relationships/image" Target="../media/image5.svg"/><Relationship Id="rId9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6.jpeg"/><Relationship Id="rId5" Type="http://schemas.openxmlformats.org/officeDocument/2006/relationships/image" Target="../media/image6.png"/><Relationship Id="rId10" Type="http://schemas.openxmlformats.org/officeDocument/2006/relationships/image" Target="../media/image15.jpeg"/><Relationship Id="rId4" Type="http://schemas.openxmlformats.org/officeDocument/2006/relationships/image" Target="../media/image5.sv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OdFJkUVewWE&amp;ab_channel=TxaChO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1.jpe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3745" y="1028700"/>
            <a:ext cx="15120510" cy="8264629"/>
            <a:chOff x="0" y="0"/>
            <a:chExt cx="2514545" cy="13744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4545" cy="1374410"/>
            </a:xfrm>
            <a:custGeom>
              <a:avLst/>
              <a:gdLst/>
              <a:ahLst/>
              <a:cxnLst/>
              <a:rect l="l" t="t" r="r" b="b"/>
              <a:pathLst>
                <a:path w="2514545" h="1374410">
                  <a:moveTo>
                    <a:pt x="11776" y="0"/>
                  </a:moveTo>
                  <a:lnTo>
                    <a:pt x="2502768" y="0"/>
                  </a:lnTo>
                  <a:cubicBezTo>
                    <a:pt x="2505892" y="0"/>
                    <a:pt x="2508887" y="1241"/>
                    <a:pt x="2511095" y="3449"/>
                  </a:cubicBezTo>
                  <a:cubicBezTo>
                    <a:pt x="2513304" y="5658"/>
                    <a:pt x="2514545" y="8653"/>
                    <a:pt x="2514545" y="11776"/>
                  </a:cubicBezTo>
                  <a:lnTo>
                    <a:pt x="2514545" y="1362634"/>
                  </a:lnTo>
                  <a:cubicBezTo>
                    <a:pt x="2514545" y="1369137"/>
                    <a:pt x="2509272" y="1374410"/>
                    <a:pt x="2502768" y="1374410"/>
                  </a:cubicBezTo>
                  <a:lnTo>
                    <a:pt x="11776" y="1374410"/>
                  </a:lnTo>
                  <a:cubicBezTo>
                    <a:pt x="5272" y="1374410"/>
                    <a:pt x="0" y="1369137"/>
                    <a:pt x="0" y="1362634"/>
                  </a:cubicBezTo>
                  <a:lnTo>
                    <a:pt x="0" y="11776"/>
                  </a:lnTo>
                  <a:cubicBezTo>
                    <a:pt x="0" y="5272"/>
                    <a:pt x="5272" y="0"/>
                    <a:pt x="11776" y="0"/>
                  </a:cubicBezTo>
                  <a:close/>
                </a:path>
              </a:pathLst>
            </a:custGeom>
            <a:blipFill>
              <a:blip r:embed="rId2"/>
              <a:stretch>
                <a:fillRect t="-10984" b="-109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971150" y="2923741"/>
            <a:ext cx="10345700" cy="434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0"/>
              </a:lnSpc>
            </a:pPr>
            <a:r>
              <a:rPr lang="en-US" sz="20000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628054" y="6990678"/>
            <a:ext cx="3031892" cy="958910"/>
            <a:chOff x="0" y="0"/>
            <a:chExt cx="857147" cy="2710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7147" cy="271094"/>
            </a:xfrm>
            <a:custGeom>
              <a:avLst/>
              <a:gdLst/>
              <a:ahLst/>
              <a:cxnLst/>
              <a:rect l="l" t="t" r="r" b="b"/>
              <a:pathLst>
                <a:path w="857147" h="271094">
                  <a:moveTo>
                    <a:pt x="76605" y="0"/>
                  </a:moveTo>
                  <a:lnTo>
                    <a:pt x="780543" y="0"/>
                  </a:lnTo>
                  <a:cubicBezTo>
                    <a:pt x="800859" y="0"/>
                    <a:pt x="820344" y="8071"/>
                    <a:pt x="834710" y="22437"/>
                  </a:cubicBezTo>
                  <a:cubicBezTo>
                    <a:pt x="849077" y="36803"/>
                    <a:pt x="857147" y="56288"/>
                    <a:pt x="857147" y="76605"/>
                  </a:cubicBezTo>
                  <a:lnTo>
                    <a:pt x="857147" y="194489"/>
                  </a:lnTo>
                  <a:cubicBezTo>
                    <a:pt x="857147" y="214806"/>
                    <a:pt x="849077" y="234291"/>
                    <a:pt x="834710" y="248657"/>
                  </a:cubicBezTo>
                  <a:cubicBezTo>
                    <a:pt x="820344" y="263023"/>
                    <a:pt x="800859" y="271094"/>
                    <a:pt x="780543" y="271094"/>
                  </a:cubicBezTo>
                  <a:lnTo>
                    <a:pt x="76605" y="271094"/>
                  </a:lnTo>
                  <a:cubicBezTo>
                    <a:pt x="56288" y="271094"/>
                    <a:pt x="36803" y="263023"/>
                    <a:pt x="22437" y="248657"/>
                  </a:cubicBezTo>
                  <a:cubicBezTo>
                    <a:pt x="8071" y="234291"/>
                    <a:pt x="0" y="214806"/>
                    <a:pt x="0" y="194489"/>
                  </a:cubicBezTo>
                  <a:lnTo>
                    <a:pt x="0" y="76605"/>
                  </a:lnTo>
                  <a:cubicBezTo>
                    <a:pt x="0" y="56288"/>
                    <a:pt x="8071" y="36803"/>
                    <a:pt x="22437" y="22437"/>
                  </a:cubicBezTo>
                  <a:cubicBezTo>
                    <a:pt x="36803" y="8071"/>
                    <a:pt x="56288" y="0"/>
                    <a:pt x="766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7147" cy="309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368925" y="7248265"/>
            <a:ext cx="362056" cy="460951"/>
          </a:xfrm>
          <a:custGeom>
            <a:avLst/>
            <a:gdLst/>
            <a:ahLst/>
            <a:cxnLst/>
            <a:rect l="l" t="t" r="r" b="b"/>
            <a:pathLst>
              <a:path w="362056" h="460951">
                <a:moveTo>
                  <a:pt x="0" y="0"/>
                </a:moveTo>
                <a:lnTo>
                  <a:pt x="362056" y="0"/>
                </a:lnTo>
                <a:lnTo>
                  <a:pt x="362056" y="460951"/>
                </a:lnTo>
                <a:lnTo>
                  <a:pt x="0" y="460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11773" y="1627627"/>
            <a:ext cx="489179" cy="489179"/>
          </a:xfrm>
          <a:custGeom>
            <a:avLst/>
            <a:gdLst/>
            <a:ahLst/>
            <a:cxnLst/>
            <a:rect l="l" t="t" r="r" b="b"/>
            <a:pathLst>
              <a:path w="489179" h="489179">
                <a:moveTo>
                  <a:pt x="0" y="0"/>
                </a:moveTo>
                <a:lnTo>
                  <a:pt x="489179" y="0"/>
                </a:lnTo>
                <a:lnTo>
                  <a:pt x="489179" y="489179"/>
                </a:lnTo>
                <a:lnTo>
                  <a:pt x="0" y="489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78764" y="1590699"/>
            <a:ext cx="477322" cy="526107"/>
          </a:xfrm>
          <a:custGeom>
            <a:avLst/>
            <a:gdLst/>
            <a:ahLst/>
            <a:cxnLst/>
            <a:rect l="l" t="t" r="r" b="b"/>
            <a:pathLst>
              <a:path w="477322" h="526107">
                <a:moveTo>
                  <a:pt x="0" y="0"/>
                </a:moveTo>
                <a:lnTo>
                  <a:pt x="477323" y="0"/>
                </a:lnTo>
                <a:lnTo>
                  <a:pt x="477323" y="526107"/>
                </a:lnTo>
                <a:lnTo>
                  <a:pt x="0" y="526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31166" y="1590699"/>
            <a:ext cx="526107" cy="526107"/>
          </a:xfrm>
          <a:custGeom>
            <a:avLst/>
            <a:gdLst/>
            <a:ahLst/>
            <a:cxnLst/>
            <a:rect l="l" t="t" r="r" b="b"/>
            <a:pathLst>
              <a:path w="526107" h="526107">
                <a:moveTo>
                  <a:pt x="0" y="0"/>
                </a:moveTo>
                <a:lnTo>
                  <a:pt x="526107" y="0"/>
                </a:lnTo>
                <a:lnTo>
                  <a:pt x="526107" y="526107"/>
                </a:lnTo>
                <a:lnTo>
                  <a:pt x="0" y="5261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70682" y="2200992"/>
            <a:ext cx="4146636" cy="1439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2"/>
              </a:lnSpc>
            </a:pPr>
            <a:r>
              <a:rPr lang="en-US" sz="8494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traducción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75979" y="7164375"/>
            <a:ext cx="1043096" cy="544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4"/>
              </a:lnSpc>
            </a:pPr>
            <a:r>
              <a:rPr lang="en-US" sz="3181" b="1">
                <a:solidFill>
                  <a:srgbClr val="25252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34244" y="162346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73014" y="4022493"/>
            <a:ext cx="8208718" cy="1440676"/>
            <a:chOff x="0" y="0"/>
            <a:chExt cx="2080576" cy="365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0576" cy="365153"/>
            </a:xfrm>
            <a:custGeom>
              <a:avLst/>
              <a:gdLst/>
              <a:ahLst/>
              <a:cxnLst/>
              <a:rect l="l" t="t" r="r" b="b"/>
              <a:pathLst>
                <a:path w="2080576" h="365153">
                  <a:moveTo>
                    <a:pt x="0" y="0"/>
                  </a:moveTo>
                  <a:lnTo>
                    <a:pt x="2080576" y="0"/>
                  </a:lnTo>
                  <a:lnTo>
                    <a:pt x="2080576" y="365153"/>
                  </a:lnTo>
                  <a:lnTo>
                    <a:pt x="0" y="3651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80576" cy="40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627" y="785973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3"/>
                </a:lnTo>
                <a:lnTo>
                  <a:pt x="0" y="525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86928" y="746334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94568" y="746334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481939" y="4400269"/>
            <a:ext cx="685124" cy="685124"/>
          </a:xfrm>
          <a:custGeom>
            <a:avLst/>
            <a:gdLst/>
            <a:ahLst/>
            <a:cxnLst/>
            <a:rect l="l" t="t" r="r" b="b"/>
            <a:pathLst>
              <a:path w="685124" h="685124">
                <a:moveTo>
                  <a:pt x="0" y="0"/>
                </a:moveTo>
                <a:lnTo>
                  <a:pt x="685123" y="0"/>
                </a:lnTo>
                <a:lnTo>
                  <a:pt x="685123" y="685123"/>
                </a:lnTo>
                <a:lnTo>
                  <a:pt x="0" y="685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1128090" y="8447403"/>
            <a:ext cx="4843833" cy="2623185"/>
            <a:chOff x="0" y="0"/>
            <a:chExt cx="750436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9"/>
              <a:stretch>
                <a:fillRect t="-11570" b="-11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4620" y="643931"/>
            <a:ext cx="3296374" cy="140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372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51853" y="4423218"/>
            <a:ext cx="6008276" cy="57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7"/>
              </a:lnSpc>
            </a:pPr>
            <a:r>
              <a:rPr lang="en-US" sz="3369">
                <a:solidFill>
                  <a:srgbClr val="D4D0D0"/>
                </a:solidFill>
                <a:latin typeface="Montserrat"/>
                <a:ea typeface="Montserrat"/>
                <a:cs typeface="Montserrat"/>
                <a:sym typeface="Montserrat"/>
              </a:rPr>
              <a:t>Modalidades de traducción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103541" y="8447403"/>
            <a:ext cx="4843833" cy="2623185"/>
            <a:chOff x="0" y="0"/>
            <a:chExt cx="750436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10"/>
              <a:stretch>
                <a:fillRect t="-11551" b="-115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37899" y="8447403"/>
            <a:ext cx="4843833" cy="2623185"/>
            <a:chOff x="0" y="0"/>
            <a:chExt cx="750436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11"/>
              <a:stretch>
                <a:fillRect t="-88490" b="-884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72257" y="8447403"/>
            <a:ext cx="4843833" cy="2623185"/>
            <a:chOff x="0" y="0"/>
            <a:chExt cx="750436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12"/>
              <a:stretch>
                <a:fillRect t="-88490" b="-884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2526122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0" y="0"/>
                </a:lnTo>
                <a:lnTo>
                  <a:pt x="1671090" y="1671091"/>
                </a:lnTo>
                <a:lnTo>
                  <a:pt x="0" y="16710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24620" y="7393213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76172" y="1028700"/>
            <a:ext cx="10935655" cy="5680547"/>
            <a:chOff x="0" y="0"/>
            <a:chExt cx="2925929" cy="1519880"/>
          </a:xfrm>
        </p:grpSpPr>
        <p:sp>
          <p:nvSpPr>
            <p:cNvPr id="3" name="Freeform 3">
              <a:hlinkClick r:id="rId2"/>
            </p:cNvPr>
            <p:cNvSpPr/>
            <p:nvPr/>
          </p:nvSpPr>
          <p:spPr>
            <a:xfrm>
              <a:off x="0" y="0"/>
              <a:ext cx="2925929" cy="1519880"/>
            </a:xfrm>
            <a:custGeom>
              <a:avLst/>
              <a:gdLst/>
              <a:ahLst/>
              <a:cxnLst/>
              <a:rect l="l" t="t" r="r" b="b"/>
              <a:pathLst>
                <a:path w="2925929" h="1519880">
                  <a:moveTo>
                    <a:pt x="16283" y="0"/>
                  </a:moveTo>
                  <a:lnTo>
                    <a:pt x="2909646" y="0"/>
                  </a:lnTo>
                  <a:cubicBezTo>
                    <a:pt x="2913965" y="0"/>
                    <a:pt x="2918107" y="1716"/>
                    <a:pt x="2921160" y="4769"/>
                  </a:cubicBezTo>
                  <a:cubicBezTo>
                    <a:pt x="2924214" y="7823"/>
                    <a:pt x="2925929" y="11964"/>
                    <a:pt x="2925929" y="16283"/>
                  </a:cubicBezTo>
                  <a:lnTo>
                    <a:pt x="2925929" y="1503597"/>
                  </a:lnTo>
                  <a:cubicBezTo>
                    <a:pt x="2925929" y="1512590"/>
                    <a:pt x="2918639" y="1519880"/>
                    <a:pt x="2909646" y="1519880"/>
                  </a:cubicBezTo>
                  <a:lnTo>
                    <a:pt x="16283" y="1519880"/>
                  </a:lnTo>
                  <a:cubicBezTo>
                    <a:pt x="7290" y="1519880"/>
                    <a:pt x="0" y="1512590"/>
                    <a:pt x="0" y="1503597"/>
                  </a:cubicBezTo>
                  <a:lnTo>
                    <a:pt x="0" y="16283"/>
                  </a:lnTo>
                  <a:cubicBezTo>
                    <a:pt x="0" y="7290"/>
                    <a:pt x="7290" y="0"/>
                    <a:pt x="16283" y="0"/>
                  </a:cubicBezTo>
                  <a:close/>
                </a:path>
              </a:pathLst>
            </a:custGeom>
            <a:blipFill>
              <a:blip r:embed="rId3"/>
              <a:stretch>
                <a:fillRect t="-4143" b="-41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76172" y="7154295"/>
            <a:ext cx="10935655" cy="124527"/>
            <a:chOff x="0" y="0"/>
            <a:chExt cx="3347798" cy="381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47798" cy="38122"/>
            </a:xfrm>
            <a:custGeom>
              <a:avLst/>
              <a:gdLst/>
              <a:ahLst/>
              <a:cxnLst/>
              <a:rect l="l" t="t" r="r" b="b"/>
              <a:pathLst>
                <a:path w="3347798" h="38122">
                  <a:moveTo>
                    <a:pt x="0" y="0"/>
                  </a:moveTo>
                  <a:lnTo>
                    <a:pt x="3347798" y="0"/>
                  </a:lnTo>
                  <a:lnTo>
                    <a:pt x="3347798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347798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76172" y="7154295"/>
            <a:ext cx="7891706" cy="124527"/>
            <a:chOff x="0" y="0"/>
            <a:chExt cx="2415936" cy="381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15936" cy="38122"/>
            </a:xfrm>
            <a:custGeom>
              <a:avLst/>
              <a:gdLst/>
              <a:ahLst/>
              <a:cxnLst/>
              <a:rect l="l" t="t" r="r" b="b"/>
              <a:pathLst>
                <a:path w="2415936" h="38122">
                  <a:moveTo>
                    <a:pt x="0" y="0"/>
                  </a:moveTo>
                  <a:lnTo>
                    <a:pt x="2415936" y="0"/>
                  </a:lnTo>
                  <a:lnTo>
                    <a:pt x="2415936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415936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04048" y="7052727"/>
            <a:ext cx="327661" cy="32766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76172" y="8509996"/>
            <a:ext cx="9781617" cy="67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Sustituye la banda sonora original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676172" y="7887636"/>
            <a:ext cx="383444" cy="355660"/>
            <a:chOff x="0" y="0"/>
            <a:chExt cx="132884" cy="1232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#3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160337" y="7849536"/>
            <a:ext cx="1713672" cy="36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Doblaje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658924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64013" y="6384935"/>
            <a:ext cx="10759974" cy="5203204"/>
            <a:chOff x="0" y="0"/>
            <a:chExt cx="2115839" cy="1023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5839" cy="1023157"/>
            </a:xfrm>
            <a:custGeom>
              <a:avLst/>
              <a:gdLst/>
              <a:ahLst/>
              <a:cxnLst/>
              <a:rect l="l" t="t" r="r" b="b"/>
              <a:pathLst>
                <a:path w="2115839" h="1023157">
                  <a:moveTo>
                    <a:pt x="0" y="0"/>
                  </a:moveTo>
                  <a:lnTo>
                    <a:pt x="2115839" y="0"/>
                  </a:lnTo>
                  <a:lnTo>
                    <a:pt x="2115839" y="1023157"/>
                  </a:lnTo>
                  <a:lnTo>
                    <a:pt x="0" y="10231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15839" cy="1070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64013" y="739837"/>
            <a:ext cx="10759974" cy="5881230"/>
            <a:chOff x="0" y="0"/>
            <a:chExt cx="2514545" cy="13744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1374410"/>
            </a:xfrm>
            <a:custGeom>
              <a:avLst/>
              <a:gdLst/>
              <a:ahLst/>
              <a:cxnLst/>
              <a:rect l="l" t="t" r="r" b="b"/>
              <a:pathLst>
                <a:path w="2514545" h="1374410">
                  <a:moveTo>
                    <a:pt x="21585" y="0"/>
                  </a:moveTo>
                  <a:lnTo>
                    <a:pt x="2492959" y="0"/>
                  </a:lnTo>
                  <a:cubicBezTo>
                    <a:pt x="2498684" y="0"/>
                    <a:pt x="2504174" y="2274"/>
                    <a:pt x="2508222" y="6322"/>
                  </a:cubicBezTo>
                  <a:cubicBezTo>
                    <a:pt x="2512270" y="10370"/>
                    <a:pt x="2514545" y="15861"/>
                    <a:pt x="2514545" y="21585"/>
                  </a:cubicBezTo>
                  <a:lnTo>
                    <a:pt x="2514545" y="1352825"/>
                  </a:lnTo>
                  <a:cubicBezTo>
                    <a:pt x="2514545" y="1358549"/>
                    <a:pt x="2512270" y="1364040"/>
                    <a:pt x="2508222" y="1368088"/>
                  </a:cubicBezTo>
                  <a:cubicBezTo>
                    <a:pt x="2504174" y="1372136"/>
                    <a:pt x="2498684" y="1374410"/>
                    <a:pt x="2492959" y="1374410"/>
                  </a:cubicBezTo>
                  <a:lnTo>
                    <a:pt x="21585" y="1374410"/>
                  </a:lnTo>
                  <a:cubicBezTo>
                    <a:pt x="15861" y="1374410"/>
                    <a:pt x="10370" y="1372136"/>
                    <a:pt x="6322" y="1368088"/>
                  </a:cubicBezTo>
                  <a:cubicBezTo>
                    <a:pt x="2274" y="1364040"/>
                    <a:pt x="0" y="1358549"/>
                    <a:pt x="0" y="1352825"/>
                  </a:cubicBezTo>
                  <a:lnTo>
                    <a:pt x="0" y="21585"/>
                  </a:lnTo>
                  <a:cubicBezTo>
                    <a:pt x="0" y="15861"/>
                    <a:pt x="2274" y="10370"/>
                    <a:pt x="6322" y="6322"/>
                  </a:cubicBezTo>
                  <a:cubicBezTo>
                    <a:pt x="10370" y="2274"/>
                    <a:pt x="15861" y="0"/>
                    <a:pt x="21585" y="0"/>
                  </a:cubicBezTo>
                  <a:close/>
                </a:path>
              </a:pathLst>
            </a:custGeom>
            <a:blipFill>
              <a:blip r:embed="rId2"/>
              <a:stretch>
                <a:fillRect l="-15754" r="-157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hlinkClick r:id="rId3"/>
          </p:cNvPr>
          <p:cNvSpPr/>
          <p:nvPr/>
        </p:nvSpPr>
        <p:spPr>
          <a:xfrm>
            <a:off x="3764013" y="2503586"/>
            <a:ext cx="10759974" cy="4307512"/>
          </a:xfrm>
          <a:custGeom>
            <a:avLst/>
            <a:gdLst/>
            <a:ahLst/>
            <a:cxnLst/>
            <a:rect l="l" t="t" r="r" b="b"/>
            <a:pathLst>
              <a:path w="10759974" h="4307512">
                <a:moveTo>
                  <a:pt x="0" y="0"/>
                </a:moveTo>
                <a:lnTo>
                  <a:pt x="10759974" y="0"/>
                </a:lnTo>
                <a:lnTo>
                  <a:pt x="10759974" y="4307512"/>
                </a:lnTo>
                <a:lnTo>
                  <a:pt x="0" y="4307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08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705351" y="7310061"/>
            <a:ext cx="433562" cy="402146"/>
            <a:chOff x="0" y="0"/>
            <a:chExt cx="132884" cy="1232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#3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705351" y="5790583"/>
            <a:ext cx="594352" cy="594352"/>
          </a:xfrm>
          <a:custGeom>
            <a:avLst/>
            <a:gdLst/>
            <a:ahLst/>
            <a:cxnLst/>
            <a:rect l="l" t="t" r="r" b="b"/>
            <a:pathLst>
              <a:path w="594352" h="594352">
                <a:moveTo>
                  <a:pt x="0" y="0"/>
                </a:moveTo>
                <a:lnTo>
                  <a:pt x="594352" y="0"/>
                </a:lnTo>
                <a:lnTo>
                  <a:pt x="594352" y="594352"/>
                </a:lnTo>
                <a:lnTo>
                  <a:pt x="0" y="594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459706" y="5790583"/>
            <a:ext cx="594352" cy="59435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15983" y="5790583"/>
            <a:ext cx="594352" cy="59435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72261" y="5790583"/>
            <a:ext cx="594352" cy="5943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595995" y="5925911"/>
            <a:ext cx="323696" cy="323696"/>
          </a:xfrm>
          <a:custGeom>
            <a:avLst/>
            <a:gdLst/>
            <a:ahLst/>
            <a:cxnLst/>
            <a:rect l="l" t="t" r="r" b="b"/>
            <a:pathLst>
              <a:path w="323696" h="323696">
                <a:moveTo>
                  <a:pt x="0" y="0"/>
                </a:moveTo>
                <a:lnTo>
                  <a:pt x="323696" y="0"/>
                </a:lnTo>
                <a:lnTo>
                  <a:pt x="323696" y="323696"/>
                </a:lnTo>
                <a:lnTo>
                  <a:pt x="0" y="323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373822" y="5925911"/>
            <a:ext cx="278674" cy="298773"/>
          </a:xfrm>
          <a:custGeom>
            <a:avLst/>
            <a:gdLst/>
            <a:ahLst/>
            <a:cxnLst/>
            <a:rect l="l" t="t" r="r" b="b"/>
            <a:pathLst>
              <a:path w="278674" h="298773">
                <a:moveTo>
                  <a:pt x="0" y="0"/>
                </a:moveTo>
                <a:lnTo>
                  <a:pt x="278674" y="0"/>
                </a:lnTo>
                <a:lnTo>
                  <a:pt x="278674" y="298773"/>
                </a:lnTo>
                <a:lnTo>
                  <a:pt x="0" y="298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700000">
            <a:off x="7105611" y="5925911"/>
            <a:ext cx="323696" cy="323696"/>
          </a:xfrm>
          <a:custGeom>
            <a:avLst/>
            <a:gdLst/>
            <a:ahLst/>
            <a:cxnLst/>
            <a:rect l="l" t="t" r="r" b="b"/>
            <a:pathLst>
              <a:path w="323696" h="323696">
                <a:moveTo>
                  <a:pt x="0" y="0"/>
                </a:moveTo>
                <a:lnTo>
                  <a:pt x="323696" y="0"/>
                </a:lnTo>
                <a:lnTo>
                  <a:pt x="323696" y="323696"/>
                </a:lnTo>
                <a:lnTo>
                  <a:pt x="0" y="323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3107542" y="5778121"/>
            <a:ext cx="594352" cy="59435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257347" y="6005231"/>
            <a:ext cx="294743" cy="165056"/>
          </a:xfrm>
          <a:custGeom>
            <a:avLst/>
            <a:gdLst/>
            <a:ahLst/>
            <a:cxnLst/>
            <a:rect l="l" t="t" r="r" b="b"/>
            <a:pathLst>
              <a:path w="294743" h="165056">
                <a:moveTo>
                  <a:pt x="0" y="0"/>
                </a:moveTo>
                <a:lnTo>
                  <a:pt x="294743" y="0"/>
                </a:lnTo>
                <a:lnTo>
                  <a:pt x="294743" y="165056"/>
                </a:lnTo>
                <a:lnTo>
                  <a:pt x="0" y="165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4705351" y="7874132"/>
            <a:ext cx="8699368" cy="138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Incorpora el texto escrito sincronizado con el texto oral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252798" y="7271961"/>
            <a:ext cx="2841241" cy="41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6"/>
              </a:lnSpc>
              <a:spcBef>
                <a:spcPct val="0"/>
              </a:spcBef>
            </a:pPr>
            <a:r>
              <a:rPr lang="en-US" sz="248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Subtitulación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4705351" y="6862160"/>
            <a:ext cx="8846739" cy="124527"/>
            <a:chOff x="0" y="0"/>
            <a:chExt cx="2708306" cy="3812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708306" cy="38122"/>
            </a:xfrm>
            <a:custGeom>
              <a:avLst/>
              <a:gdLst/>
              <a:ahLst/>
              <a:cxnLst/>
              <a:rect l="l" t="t" r="r" b="b"/>
              <a:pathLst>
                <a:path w="2708306" h="38122">
                  <a:moveTo>
                    <a:pt x="0" y="0"/>
                  </a:moveTo>
                  <a:lnTo>
                    <a:pt x="2708306" y="0"/>
                  </a:lnTo>
                  <a:lnTo>
                    <a:pt x="2708306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708306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705351" y="6862160"/>
            <a:ext cx="6777376" cy="124527"/>
            <a:chOff x="0" y="0"/>
            <a:chExt cx="2074799" cy="3812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74799" cy="38122"/>
            </a:xfrm>
            <a:custGeom>
              <a:avLst/>
              <a:gdLst/>
              <a:ahLst/>
              <a:cxnLst/>
              <a:rect l="l" t="t" r="r" b="b"/>
              <a:pathLst>
                <a:path w="2074799" h="38122">
                  <a:moveTo>
                    <a:pt x="0" y="0"/>
                  </a:moveTo>
                  <a:lnTo>
                    <a:pt x="2074799" y="0"/>
                  </a:lnTo>
                  <a:lnTo>
                    <a:pt x="2074799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074799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318896" y="6760593"/>
            <a:ext cx="327661" cy="32766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64013" y="6384935"/>
            <a:ext cx="10759974" cy="5203204"/>
            <a:chOff x="0" y="0"/>
            <a:chExt cx="2115839" cy="1023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5839" cy="1023157"/>
            </a:xfrm>
            <a:custGeom>
              <a:avLst/>
              <a:gdLst/>
              <a:ahLst/>
              <a:cxnLst/>
              <a:rect l="l" t="t" r="r" b="b"/>
              <a:pathLst>
                <a:path w="2115839" h="1023157">
                  <a:moveTo>
                    <a:pt x="0" y="0"/>
                  </a:moveTo>
                  <a:lnTo>
                    <a:pt x="2115839" y="0"/>
                  </a:lnTo>
                  <a:lnTo>
                    <a:pt x="2115839" y="1023157"/>
                  </a:lnTo>
                  <a:lnTo>
                    <a:pt x="0" y="10231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15839" cy="1070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64013" y="739837"/>
            <a:ext cx="10759974" cy="5881230"/>
            <a:chOff x="0" y="0"/>
            <a:chExt cx="2514545" cy="1374410"/>
          </a:xfrm>
        </p:grpSpPr>
        <p:sp>
          <p:nvSpPr>
            <p:cNvPr id="6" name="Freeform 6">
              <a:hlinkClick r:id="rId2" tooltip="https://play.max.com/video/watch/31d2f4be-7bda-49f9-9349-b897c509d115/48859173-0c18-46c4-8386-a7a99c07ee72"/>
            </p:cNvPr>
            <p:cNvSpPr/>
            <p:nvPr/>
          </p:nvSpPr>
          <p:spPr>
            <a:xfrm>
              <a:off x="0" y="0"/>
              <a:ext cx="2514545" cy="1374410"/>
            </a:xfrm>
            <a:custGeom>
              <a:avLst/>
              <a:gdLst/>
              <a:ahLst/>
              <a:cxnLst/>
              <a:rect l="l" t="t" r="r" b="b"/>
              <a:pathLst>
                <a:path w="2514545" h="1374410">
                  <a:moveTo>
                    <a:pt x="21585" y="0"/>
                  </a:moveTo>
                  <a:lnTo>
                    <a:pt x="2492959" y="0"/>
                  </a:lnTo>
                  <a:cubicBezTo>
                    <a:pt x="2498684" y="0"/>
                    <a:pt x="2504174" y="2274"/>
                    <a:pt x="2508222" y="6322"/>
                  </a:cubicBezTo>
                  <a:cubicBezTo>
                    <a:pt x="2512270" y="10370"/>
                    <a:pt x="2514545" y="15861"/>
                    <a:pt x="2514545" y="21585"/>
                  </a:cubicBezTo>
                  <a:lnTo>
                    <a:pt x="2514545" y="1352825"/>
                  </a:lnTo>
                  <a:cubicBezTo>
                    <a:pt x="2514545" y="1358549"/>
                    <a:pt x="2512270" y="1364040"/>
                    <a:pt x="2508222" y="1368088"/>
                  </a:cubicBezTo>
                  <a:cubicBezTo>
                    <a:pt x="2504174" y="1372136"/>
                    <a:pt x="2498684" y="1374410"/>
                    <a:pt x="2492959" y="1374410"/>
                  </a:cubicBezTo>
                  <a:lnTo>
                    <a:pt x="21585" y="1374410"/>
                  </a:lnTo>
                  <a:cubicBezTo>
                    <a:pt x="15861" y="1374410"/>
                    <a:pt x="10370" y="1372136"/>
                    <a:pt x="6322" y="1368088"/>
                  </a:cubicBezTo>
                  <a:cubicBezTo>
                    <a:pt x="2274" y="1364040"/>
                    <a:pt x="0" y="1358549"/>
                    <a:pt x="0" y="1352825"/>
                  </a:cubicBezTo>
                  <a:lnTo>
                    <a:pt x="0" y="21585"/>
                  </a:lnTo>
                  <a:cubicBezTo>
                    <a:pt x="0" y="15861"/>
                    <a:pt x="2274" y="10370"/>
                    <a:pt x="6322" y="6322"/>
                  </a:cubicBezTo>
                  <a:cubicBezTo>
                    <a:pt x="10370" y="2274"/>
                    <a:pt x="15861" y="0"/>
                    <a:pt x="21585" y="0"/>
                  </a:cubicBezTo>
                  <a:close/>
                </a:path>
              </a:pathLst>
            </a:custGeom>
            <a:blipFill>
              <a:blip r:embed="rId3"/>
              <a:stretch>
                <a:fillRect t="-18607" b="-186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05351" y="7310061"/>
            <a:ext cx="433562" cy="402146"/>
            <a:chOff x="0" y="0"/>
            <a:chExt cx="132884" cy="1232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#3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705351" y="5790583"/>
            <a:ext cx="594352" cy="594352"/>
          </a:xfrm>
          <a:custGeom>
            <a:avLst/>
            <a:gdLst/>
            <a:ahLst/>
            <a:cxnLst/>
            <a:rect l="l" t="t" r="r" b="b"/>
            <a:pathLst>
              <a:path w="594352" h="594352">
                <a:moveTo>
                  <a:pt x="0" y="0"/>
                </a:moveTo>
                <a:lnTo>
                  <a:pt x="594352" y="0"/>
                </a:lnTo>
                <a:lnTo>
                  <a:pt x="594352" y="594352"/>
                </a:lnTo>
                <a:lnTo>
                  <a:pt x="0" y="594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459706" y="5790583"/>
            <a:ext cx="594352" cy="59435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15983" y="5790583"/>
            <a:ext cx="594352" cy="59435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72261" y="5790583"/>
            <a:ext cx="594352" cy="5943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595995" y="5925911"/>
            <a:ext cx="323696" cy="323696"/>
          </a:xfrm>
          <a:custGeom>
            <a:avLst/>
            <a:gdLst/>
            <a:ahLst/>
            <a:cxnLst/>
            <a:rect l="l" t="t" r="r" b="b"/>
            <a:pathLst>
              <a:path w="323696" h="323696">
                <a:moveTo>
                  <a:pt x="0" y="0"/>
                </a:moveTo>
                <a:lnTo>
                  <a:pt x="323696" y="0"/>
                </a:lnTo>
                <a:lnTo>
                  <a:pt x="323696" y="323696"/>
                </a:lnTo>
                <a:lnTo>
                  <a:pt x="0" y="323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373822" y="5925911"/>
            <a:ext cx="278674" cy="298773"/>
          </a:xfrm>
          <a:custGeom>
            <a:avLst/>
            <a:gdLst/>
            <a:ahLst/>
            <a:cxnLst/>
            <a:rect l="l" t="t" r="r" b="b"/>
            <a:pathLst>
              <a:path w="278674" h="298773">
                <a:moveTo>
                  <a:pt x="0" y="0"/>
                </a:moveTo>
                <a:lnTo>
                  <a:pt x="278674" y="0"/>
                </a:lnTo>
                <a:lnTo>
                  <a:pt x="278674" y="298773"/>
                </a:lnTo>
                <a:lnTo>
                  <a:pt x="0" y="298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700000">
            <a:off x="7105611" y="5925911"/>
            <a:ext cx="323696" cy="323696"/>
          </a:xfrm>
          <a:custGeom>
            <a:avLst/>
            <a:gdLst/>
            <a:ahLst/>
            <a:cxnLst/>
            <a:rect l="l" t="t" r="r" b="b"/>
            <a:pathLst>
              <a:path w="323696" h="323696">
                <a:moveTo>
                  <a:pt x="0" y="0"/>
                </a:moveTo>
                <a:lnTo>
                  <a:pt x="323696" y="0"/>
                </a:lnTo>
                <a:lnTo>
                  <a:pt x="323696" y="323696"/>
                </a:lnTo>
                <a:lnTo>
                  <a:pt x="0" y="323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3107542" y="5778121"/>
            <a:ext cx="594352" cy="59435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257347" y="6005231"/>
            <a:ext cx="294743" cy="165056"/>
          </a:xfrm>
          <a:custGeom>
            <a:avLst/>
            <a:gdLst/>
            <a:ahLst/>
            <a:cxnLst/>
            <a:rect l="l" t="t" r="r" b="b"/>
            <a:pathLst>
              <a:path w="294743" h="165056">
                <a:moveTo>
                  <a:pt x="0" y="0"/>
                </a:moveTo>
                <a:lnTo>
                  <a:pt x="294743" y="0"/>
                </a:lnTo>
                <a:lnTo>
                  <a:pt x="294743" y="165056"/>
                </a:lnTo>
                <a:lnTo>
                  <a:pt x="0" y="165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4705351" y="7874132"/>
            <a:ext cx="8699368" cy="208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Incorpora la banda sonora traducida simultáneamente con un breve tiempo de desfase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252798" y="7271961"/>
            <a:ext cx="2841241" cy="41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6"/>
              </a:lnSpc>
              <a:spcBef>
                <a:spcPct val="0"/>
              </a:spcBef>
            </a:pPr>
            <a:r>
              <a:rPr lang="en-US" sz="248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Voice over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4705351" y="6862160"/>
            <a:ext cx="8846739" cy="124527"/>
            <a:chOff x="0" y="0"/>
            <a:chExt cx="2708306" cy="3812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708306" cy="38122"/>
            </a:xfrm>
            <a:custGeom>
              <a:avLst/>
              <a:gdLst/>
              <a:ahLst/>
              <a:cxnLst/>
              <a:rect l="l" t="t" r="r" b="b"/>
              <a:pathLst>
                <a:path w="2708306" h="38122">
                  <a:moveTo>
                    <a:pt x="0" y="0"/>
                  </a:moveTo>
                  <a:lnTo>
                    <a:pt x="2708306" y="0"/>
                  </a:lnTo>
                  <a:lnTo>
                    <a:pt x="2708306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708306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705351" y="6862160"/>
            <a:ext cx="6777376" cy="124527"/>
            <a:chOff x="0" y="0"/>
            <a:chExt cx="2074799" cy="3812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74799" cy="38122"/>
            </a:xfrm>
            <a:custGeom>
              <a:avLst/>
              <a:gdLst/>
              <a:ahLst/>
              <a:cxnLst/>
              <a:rect l="l" t="t" r="r" b="b"/>
              <a:pathLst>
                <a:path w="2074799" h="38122">
                  <a:moveTo>
                    <a:pt x="0" y="0"/>
                  </a:moveTo>
                  <a:lnTo>
                    <a:pt x="2074799" y="0"/>
                  </a:lnTo>
                  <a:lnTo>
                    <a:pt x="2074799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074799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318896" y="6760593"/>
            <a:ext cx="327661" cy="32766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64013" y="6384935"/>
            <a:ext cx="10759974" cy="5203204"/>
            <a:chOff x="0" y="0"/>
            <a:chExt cx="2115839" cy="1023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5839" cy="1023157"/>
            </a:xfrm>
            <a:custGeom>
              <a:avLst/>
              <a:gdLst/>
              <a:ahLst/>
              <a:cxnLst/>
              <a:rect l="l" t="t" r="r" b="b"/>
              <a:pathLst>
                <a:path w="2115839" h="1023157">
                  <a:moveTo>
                    <a:pt x="0" y="0"/>
                  </a:moveTo>
                  <a:lnTo>
                    <a:pt x="2115839" y="0"/>
                  </a:lnTo>
                  <a:lnTo>
                    <a:pt x="2115839" y="1023157"/>
                  </a:lnTo>
                  <a:lnTo>
                    <a:pt x="0" y="10231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15839" cy="1070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64013" y="739837"/>
            <a:ext cx="10759974" cy="5881230"/>
            <a:chOff x="0" y="0"/>
            <a:chExt cx="2514545" cy="1374410"/>
          </a:xfrm>
        </p:grpSpPr>
        <p:sp>
          <p:nvSpPr>
            <p:cNvPr id="6" name="Freeform 6">
              <a:hlinkClick r:id="rId2" tooltip="https://ver.movistarplus.es/ficha/el-47?id=3081477&amp;mediaType=FOTOV&amp;profile=SUSCRI2&amp;mode=VODRU7D&amp;version=8.1&amp;tlsStream=true&amp;mdrm=true&amp;demarcation=0&amp;filterQuality=HD&amp;id_perfil=SUSCRI2&amp;suscripcion=UT-DO0004%2CUT-MPARFU&amp;network=movistarplus&amp;ui=MPLUS_CLINF"/>
            </p:cNvPr>
            <p:cNvSpPr/>
            <p:nvPr/>
          </p:nvSpPr>
          <p:spPr>
            <a:xfrm>
              <a:off x="0" y="0"/>
              <a:ext cx="2514545" cy="1374410"/>
            </a:xfrm>
            <a:custGeom>
              <a:avLst/>
              <a:gdLst/>
              <a:ahLst/>
              <a:cxnLst/>
              <a:rect l="l" t="t" r="r" b="b"/>
              <a:pathLst>
                <a:path w="2514545" h="1374410">
                  <a:moveTo>
                    <a:pt x="21585" y="0"/>
                  </a:moveTo>
                  <a:lnTo>
                    <a:pt x="2492959" y="0"/>
                  </a:lnTo>
                  <a:cubicBezTo>
                    <a:pt x="2498684" y="0"/>
                    <a:pt x="2504174" y="2274"/>
                    <a:pt x="2508222" y="6322"/>
                  </a:cubicBezTo>
                  <a:cubicBezTo>
                    <a:pt x="2512270" y="10370"/>
                    <a:pt x="2514545" y="15861"/>
                    <a:pt x="2514545" y="21585"/>
                  </a:cubicBezTo>
                  <a:lnTo>
                    <a:pt x="2514545" y="1352825"/>
                  </a:lnTo>
                  <a:cubicBezTo>
                    <a:pt x="2514545" y="1358549"/>
                    <a:pt x="2512270" y="1364040"/>
                    <a:pt x="2508222" y="1368088"/>
                  </a:cubicBezTo>
                  <a:cubicBezTo>
                    <a:pt x="2504174" y="1372136"/>
                    <a:pt x="2498684" y="1374410"/>
                    <a:pt x="2492959" y="1374410"/>
                  </a:cubicBezTo>
                  <a:lnTo>
                    <a:pt x="21585" y="1374410"/>
                  </a:lnTo>
                  <a:cubicBezTo>
                    <a:pt x="15861" y="1374410"/>
                    <a:pt x="10370" y="1372136"/>
                    <a:pt x="6322" y="1368088"/>
                  </a:cubicBezTo>
                  <a:cubicBezTo>
                    <a:pt x="2274" y="1364040"/>
                    <a:pt x="0" y="1358549"/>
                    <a:pt x="0" y="1352825"/>
                  </a:cubicBezTo>
                  <a:lnTo>
                    <a:pt x="0" y="21585"/>
                  </a:lnTo>
                  <a:cubicBezTo>
                    <a:pt x="0" y="15861"/>
                    <a:pt x="2274" y="10370"/>
                    <a:pt x="6322" y="6322"/>
                  </a:cubicBezTo>
                  <a:cubicBezTo>
                    <a:pt x="10370" y="2274"/>
                    <a:pt x="15861" y="0"/>
                    <a:pt x="21585" y="0"/>
                  </a:cubicBezTo>
                  <a:close/>
                </a:path>
              </a:pathLst>
            </a:custGeom>
            <a:blipFill>
              <a:blip r:embed="rId3"/>
              <a:stretch>
                <a:fillRect t="-1455" b="-14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05351" y="7310061"/>
            <a:ext cx="433562" cy="402146"/>
            <a:chOff x="0" y="0"/>
            <a:chExt cx="132884" cy="1232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#3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705351" y="5790583"/>
            <a:ext cx="594352" cy="594352"/>
          </a:xfrm>
          <a:custGeom>
            <a:avLst/>
            <a:gdLst/>
            <a:ahLst/>
            <a:cxnLst/>
            <a:rect l="l" t="t" r="r" b="b"/>
            <a:pathLst>
              <a:path w="594352" h="594352">
                <a:moveTo>
                  <a:pt x="0" y="0"/>
                </a:moveTo>
                <a:lnTo>
                  <a:pt x="594352" y="0"/>
                </a:lnTo>
                <a:lnTo>
                  <a:pt x="594352" y="594352"/>
                </a:lnTo>
                <a:lnTo>
                  <a:pt x="0" y="594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459706" y="5790583"/>
            <a:ext cx="594352" cy="59435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15983" y="5790583"/>
            <a:ext cx="594352" cy="59435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72261" y="5790583"/>
            <a:ext cx="594352" cy="5943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595995" y="5925911"/>
            <a:ext cx="323696" cy="323696"/>
          </a:xfrm>
          <a:custGeom>
            <a:avLst/>
            <a:gdLst/>
            <a:ahLst/>
            <a:cxnLst/>
            <a:rect l="l" t="t" r="r" b="b"/>
            <a:pathLst>
              <a:path w="323696" h="323696">
                <a:moveTo>
                  <a:pt x="0" y="0"/>
                </a:moveTo>
                <a:lnTo>
                  <a:pt x="323696" y="0"/>
                </a:lnTo>
                <a:lnTo>
                  <a:pt x="323696" y="323696"/>
                </a:lnTo>
                <a:lnTo>
                  <a:pt x="0" y="323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373822" y="5925911"/>
            <a:ext cx="278674" cy="298773"/>
          </a:xfrm>
          <a:custGeom>
            <a:avLst/>
            <a:gdLst/>
            <a:ahLst/>
            <a:cxnLst/>
            <a:rect l="l" t="t" r="r" b="b"/>
            <a:pathLst>
              <a:path w="278674" h="298773">
                <a:moveTo>
                  <a:pt x="0" y="0"/>
                </a:moveTo>
                <a:lnTo>
                  <a:pt x="278674" y="0"/>
                </a:lnTo>
                <a:lnTo>
                  <a:pt x="278674" y="298773"/>
                </a:lnTo>
                <a:lnTo>
                  <a:pt x="0" y="298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700000">
            <a:off x="7105611" y="5925911"/>
            <a:ext cx="323696" cy="323696"/>
          </a:xfrm>
          <a:custGeom>
            <a:avLst/>
            <a:gdLst/>
            <a:ahLst/>
            <a:cxnLst/>
            <a:rect l="l" t="t" r="r" b="b"/>
            <a:pathLst>
              <a:path w="323696" h="323696">
                <a:moveTo>
                  <a:pt x="0" y="0"/>
                </a:moveTo>
                <a:lnTo>
                  <a:pt x="323696" y="0"/>
                </a:lnTo>
                <a:lnTo>
                  <a:pt x="323696" y="323696"/>
                </a:lnTo>
                <a:lnTo>
                  <a:pt x="0" y="323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3107542" y="5778121"/>
            <a:ext cx="594352" cy="59435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257347" y="6005231"/>
            <a:ext cx="294743" cy="165056"/>
          </a:xfrm>
          <a:custGeom>
            <a:avLst/>
            <a:gdLst/>
            <a:ahLst/>
            <a:cxnLst/>
            <a:rect l="l" t="t" r="r" b="b"/>
            <a:pathLst>
              <a:path w="294743" h="165056">
                <a:moveTo>
                  <a:pt x="0" y="0"/>
                </a:moveTo>
                <a:lnTo>
                  <a:pt x="294743" y="0"/>
                </a:lnTo>
                <a:lnTo>
                  <a:pt x="294743" y="165056"/>
                </a:lnTo>
                <a:lnTo>
                  <a:pt x="0" y="165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4705351" y="6862160"/>
            <a:ext cx="8846739" cy="124527"/>
            <a:chOff x="0" y="0"/>
            <a:chExt cx="2708306" cy="3812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08306" cy="38122"/>
            </a:xfrm>
            <a:custGeom>
              <a:avLst/>
              <a:gdLst/>
              <a:ahLst/>
              <a:cxnLst/>
              <a:rect l="l" t="t" r="r" b="b"/>
              <a:pathLst>
                <a:path w="2708306" h="38122">
                  <a:moveTo>
                    <a:pt x="0" y="0"/>
                  </a:moveTo>
                  <a:lnTo>
                    <a:pt x="2708306" y="0"/>
                  </a:lnTo>
                  <a:lnTo>
                    <a:pt x="2708306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708306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705351" y="6862160"/>
            <a:ext cx="6777376" cy="124527"/>
            <a:chOff x="0" y="0"/>
            <a:chExt cx="2074799" cy="3812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74799" cy="38122"/>
            </a:xfrm>
            <a:custGeom>
              <a:avLst/>
              <a:gdLst/>
              <a:ahLst/>
              <a:cxnLst/>
              <a:rect l="l" t="t" r="r" b="b"/>
              <a:pathLst>
                <a:path w="2074799" h="38122">
                  <a:moveTo>
                    <a:pt x="0" y="0"/>
                  </a:moveTo>
                  <a:lnTo>
                    <a:pt x="2074799" y="0"/>
                  </a:lnTo>
                  <a:lnTo>
                    <a:pt x="2074799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074799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318896" y="6760593"/>
            <a:ext cx="327661" cy="32766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2665381" y="901086"/>
            <a:ext cx="1478675" cy="1478675"/>
          </a:xfrm>
          <a:custGeom>
            <a:avLst/>
            <a:gdLst/>
            <a:ahLst/>
            <a:cxnLst/>
            <a:rect l="l" t="t" r="r" b="b"/>
            <a:pathLst>
              <a:path w="1478675" h="1478675">
                <a:moveTo>
                  <a:pt x="0" y="0"/>
                </a:moveTo>
                <a:lnTo>
                  <a:pt x="1478675" y="0"/>
                </a:lnTo>
                <a:lnTo>
                  <a:pt x="1478675" y="1478675"/>
                </a:lnTo>
                <a:lnTo>
                  <a:pt x="0" y="1478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4705351" y="7874132"/>
            <a:ext cx="8699368" cy="138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 narrador describe la información visual en los silencios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52798" y="7271961"/>
            <a:ext cx="3380800" cy="41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6"/>
              </a:lnSpc>
              <a:spcBef>
                <a:spcPct val="0"/>
              </a:spcBef>
            </a:pPr>
            <a:r>
              <a:rPr lang="en-US" sz="248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Audiodescripción</a:t>
            </a:r>
          </a:p>
        </p:txBody>
      </p:sp>
      <p:sp>
        <p:nvSpPr>
          <p:cNvPr id="40" name="Freeform 40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64013" y="6384935"/>
            <a:ext cx="10759974" cy="5203204"/>
            <a:chOff x="0" y="0"/>
            <a:chExt cx="2115839" cy="1023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5839" cy="1023157"/>
            </a:xfrm>
            <a:custGeom>
              <a:avLst/>
              <a:gdLst/>
              <a:ahLst/>
              <a:cxnLst/>
              <a:rect l="l" t="t" r="r" b="b"/>
              <a:pathLst>
                <a:path w="2115839" h="1023157">
                  <a:moveTo>
                    <a:pt x="0" y="0"/>
                  </a:moveTo>
                  <a:lnTo>
                    <a:pt x="2115839" y="0"/>
                  </a:lnTo>
                  <a:lnTo>
                    <a:pt x="2115839" y="1023157"/>
                  </a:lnTo>
                  <a:lnTo>
                    <a:pt x="0" y="10231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15839" cy="1070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64013" y="739837"/>
            <a:ext cx="10759974" cy="5881230"/>
            <a:chOff x="0" y="0"/>
            <a:chExt cx="2514545" cy="1374410"/>
          </a:xfrm>
        </p:grpSpPr>
        <p:sp>
          <p:nvSpPr>
            <p:cNvPr id="6" name="Freeform 6">
              <a:hlinkClick r:id="rId3" tooltip="https://ver.movistarplus.es/ficha/garfield-la-pelicula?id=3374263&amp;mediaType=FOTOV&amp;profile=SUSCRI2&amp;mode=VOD&amp;version=8.1&amp;tlsStream=true&amp;mdrm=true&amp;demarcation=0&amp;filterQuality=HD&amp;id_perfil=SUSCRI2&amp;suscripcion=UT-DO0004%2CUT-MPARFU&amp;network=movistarplus&amp;ui=MPLUS_CLINF"/>
            </p:cNvPr>
            <p:cNvSpPr/>
            <p:nvPr/>
          </p:nvSpPr>
          <p:spPr>
            <a:xfrm>
              <a:off x="0" y="0"/>
              <a:ext cx="2514545" cy="1374410"/>
            </a:xfrm>
            <a:custGeom>
              <a:avLst/>
              <a:gdLst/>
              <a:ahLst/>
              <a:cxnLst/>
              <a:rect l="l" t="t" r="r" b="b"/>
              <a:pathLst>
                <a:path w="2514545" h="1374410">
                  <a:moveTo>
                    <a:pt x="21585" y="0"/>
                  </a:moveTo>
                  <a:lnTo>
                    <a:pt x="2492959" y="0"/>
                  </a:lnTo>
                  <a:cubicBezTo>
                    <a:pt x="2498684" y="0"/>
                    <a:pt x="2504174" y="2274"/>
                    <a:pt x="2508222" y="6322"/>
                  </a:cubicBezTo>
                  <a:cubicBezTo>
                    <a:pt x="2512270" y="10370"/>
                    <a:pt x="2514545" y="15861"/>
                    <a:pt x="2514545" y="21585"/>
                  </a:cubicBezTo>
                  <a:lnTo>
                    <a:pt x="2514545" y="1352825"/>
                  </a:lnTo>
                  <a:cubicBezTo>
                    <a:pt x="2514545" y="1358549"/>
                    <a:pt x="2512270" y="1364040"/>
                    <a:pt x="2508222" y="1368088"/>
                  </a:cubicBezTo>
                  <a:cubicBezTo>
                    <a:pt x="2504174" y="1372136"/>
                    <a:pt x="2498684" y="1374410"/>
                    <a:pt x="2492959" y="1374410"/>
                  </a:cubicBezTo>
                  <a:lnTo>
                    <a:pt x="21585" y="1374410"/>
                  </a:lnTo>
                  <a:cubicBezTo>
                    <a:pt x="15861" y="1374410"/>
                    <a:pt x="10370" y="1372136"/>
                    <a:pt x="6322" y="1368088"/>
                  </a:cubicBezTo>
                  <a:cubicBezTo>
                    <a:pt x="2274" y="1364040"/>
                    <a:pt x="0" y="1358549"/>
                    <a:pt x="0" y="1352825"/>
                  </a:cubicBezTo>
                  <a:lnTo>
                    <a:pt x="0" y="21585"/>
                  </a:lnTo>
                  <a:cubicBezTo>
                    <a:pt x="0" y="15861"/>
                    <a:pt x="2274" y="10370"/>
                    <a:pt x="6322" y="6322"/>
                  </a:cubicBezTo>
                  <a:cubicBezTo>
                    <a:pt x="10370" y="2274"/>
                    <a:pt x="15861" y="0"/>
                    <a:pt x="21585" y="0"/>
                  </a:cubicBezTo>
                  <a:close/>
                </a:path>
              </a:pathLst>
            </a:custGeom>
            <a:blipFill>
              <a:blip r:embed="rId4"/>
              <a:stretch>
                <a:fillRect t="-884" b="-8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05351" y="7310061"/>
            <a:ext cx="433562" cy="402146"/>
            <a:chOff x="0" y="0"/>
            <a:chExt cx="132884" cy="1232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#3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705351" y="5790583"/>
            <a:ext cx="594352" cy="594352"/>
          </a:xfrm>
          <a:custGeom>
            <a:avLst/>
            <a:gdLst/>
            <a:ahLst/>
            <a:cxnLst/>
            <a:rect l="l" t="t" r="r" b="b"/>
            <a:pathLst>
              <a:path w="594352" h="594352">
                <a:moveTo>
                  <a:pt x="0" y="0"/>
                </a:moveTo>
                <a:lnTo>
                  <a:pt x="594352" y="0"/>
                </a:lnTo>
                <a:lnTo>
                  <a:pt x="594352" y="594352"/>
                </a:lnTo>
                <a:lnTo>
                  <a:pt x="0" y="594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459706" y="5790583"/>
            <a:ext cx="594352" cy="59435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15983" y="5790583"/>
            <a:ext cx="594352" cy="59435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72261" y="5790583"/>
            <a:ext cx="594352" cy="5943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595995" y="5925911"/>
            <a:ext cx="323696" cy="323696"/>
          </a:xfrm>
          <a:custGeom>
            <a:avLst/>
            <a:gdLst/>
            <a:ahLst/>
            <a:cxnLst/>
            <a:rect l="l" t="t" r="r" b="b"/>
            <a:pathLst>
              <a:path w="323696" h="323696">
                <a:moveTo>
                  <a:pt x="0" y="0"/>
                </a:moveTo>
                <a:lnTo>
                  <a:pt x="323696" y="0"/>
                </a:lnTo>
                <a:lnTo>
                  <a:pt x="323696" y="323696"/>
                </a:lnTo>
                <a:lnTo>
                  <a:pt x="0" y="3236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373822" y="5925911"/>
            <a:ext cx="278674" cy="298773"/>
          </a:xfrm>
          <a:custGeom>
            <a:avLst/>
            <a:gdLst/>
            <a:ahLst/>
            <a:cxnLst/>
            <a:rect l="l" t="t" r="r" b="b"/>
            <a:pathLst>
              <a:path w="278674" h="298773">
                <a:moveTo>
                  <a:pt x="0" y="0"/>
                </a:moveTo>
                <a:lnTo>
                  <a:pt x="278674" y="0"/>
                </a:lnTo>
                <a:lnTo>
                  <a:pt x="278674" y="298773"/>
                </a:lnTo>
                <a:lnTo>
                  <a:pt x="0" y="298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700000">
            <a:off x="7105611" y="5925911"/>
            <a:ext cx="323696" cy="323696"/>
          </a:xfrm>
          <a:custGeom>
            <a:avLst/>
            <a:gdLst/>
            <a:ahLst/>
            <a:cxnLst/>
            <a:rect l="l" t="t" r="r" b="b"/>
            <a:pathLst>
              <a:path w="323696" h="323696">
                <a:moveTo>
                  <a:pt x="0" y="0"/>
                </a:moveTo>
                <a:lnTo>
                  <a:pt x="323696" y="0"/>
                </a:lnTo>
                <a:lnTo>
                  <a:pt x="323696" y="323696"/>
                </a:lnTo>
                <a:lnTo>
                  <a:pt x="0" y="3236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3107542" y="5778121"/>
            <a:ext cx="594352" cy="59435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2323"/>
            </a:solidFill>
            <a:ln w="38100" cap="sq">
              <a:solidFill>
                <a:srgbClr val="9191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257347" y="6005231"/>
            <a:ext cx="294743" cy="165056"/>
          </a:xfrm>
          <a:custGeom>
            <a:avLst/>
            <a:gdLst/>
            <a:ahLst/>
            <a:cxnLst/>
            <a:rect l="l" t="t" r="r" b="b"/>
            <a:pathLst>
              <a:path w="294743" h="165056">
                <a:moveTo>
                  <a:pt x="0" y="0"/>
                </a:moveTo>
                <a:lnTo>
                  <a:pt x="294743" y="0"/>
                </a:lnTo>
                <a:lnTo>
                  <a:pt x="294743" y="165056"/>
                </a:lnTo>
                <a:lnTo>
                  <a:pt x="0" y="165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4705351" y="6862160"/>
            <a:ext cx="8846739" cy="124527"/>
            <a:chOff x="0" y="0"/>
            <a:chExt cx="2708306" cy="3812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08306" cy="38122"/>
            </a:xfrm>
            <a:custGeom>
              <a:avLst/>
              <a:gdLst/>
              <a:ahLst/>
              <a:cxnLst/>
              <a:rect l="l" t="t" r="r" b="b"/>
              <a:pathLst>
                <a:path w="2708306" h="38122">
                  <a:moveTo>
                    <a:pt x="0" y="0"/>
                  </a:moveTo>
                  <a:lnTo>
                    <a:pt x="2708306" y="0"/>
                  </a:lnTo>
                  <a:lnTo>
                    <a:pt x="2708306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708306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705351" y="6862160"/>
            <a:ext cx="6777376" cy="124527"/>
            <a:chOff x="0" y="0"/>
            <a:chExt cx="2074799" cy="3812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74799" cy="38122"/>
            </a:xfrm>
            <a:custGeom>
              <a:avLst/>
              <a:gdLst/>
              <a:ahLst/>
              <a:cxnLst/>
              <a:rect l="l" t="t" r="r" b="b"/>
              <a:pathLst>
                <a:path w="2074799" h="38122">
                  <a:moveTo>
                    <a:pt x="0" y="0"/>
                  </a:moveTo>
                  <a:lnTo>
                    <a:pt x="2074799" y="0"/>
                  </a:lnTo>
                  <a:lnTo>
                    <a:pt x="2074799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074799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318896" y="6760593"/>
            <a:ext cx="327661" cy="32766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2665381" y="901086"/>
            <a:ext cx="1478675" cy="1478675"/>
          </a:xfrm>
          <a:custGeom>
            <a:avLst/>
            <a:gdLst/>
            <a:ahLst/>
            <a:cxnLst/>
            <a:rect l="l" t="t" r="r" b="b"/>
            <a:pathLst>
              <a:path w="1478675" h="1478675">
                <a:moveTo>
                  <a:pt x="0" y="0"/>
                </a:moveTo>
                <a:lnTo>
                  <a:pt x="1478675" y="0"/>
                </a:lnTo>
                <a:lnTo>
                  <a:pt x="1478675" y="1478675"/>
                </a:lnTo>
                <a:lnTo>
                  <a:pt x="0" y="1478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4705351" y="7874132"/>
            <a:ext cx="8699368" cy="138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Incluye la información sonora relevante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52798" y="7271961"/>
            <a:ext cx="4187239" cy="41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6"/>
              </a:lnSpc>
              <a:spcBef>
                <a:spcPct val="0"/>
              </a:spcBef>
            </a:pPr>
            <a:r>
              <a:rPr lang="en-US" sz="248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Subtitulado para sordos</a:t>
            </a:r>
          </a:p>
        </p:txBody>
      </p:sp>
      <p:sp>
        <p:nvSpPr>
          <p:cNvPr id="40" name="Freeform 40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2253" y="1614594"/>
            <a:ext cx="17129428" cy="7194360"/>
          </a:xfrm>
          <a:custGeom>
            <a:avLst/>
            <a:gdLst/>
            <a:ahLst/>
            <a:cxnLst/>
            <a:rect l="l" t="t" r="r" b="b"/>
            <a:pathLst>
              <a:path w="17129428" h="7194360">
                <a:moveTo>
                  <a:pt x="0" y="0"/>
                </a:moveTo>
                <a:lnTo>
                  <a:pt x="17129428" y="0"/>
                </a:lnTo>
                <a:lnTo>
                  <a:pt x="17129428" y="7194359"/>
                </a:lnTo>
                <a:lnTo>
                  <a:pt x="0" y="7194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88794" y="1772883"/>
            <a:ext cx="1460039" cy="14600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5172" b="-51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20120" y="7113012"/>
            <a:ext cx="1460039" cy="146003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7250" r="-172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24312" y="7113012"/>
            <a:ext cx="1460039" cy="146003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412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207592" y="1772883"/>
            <a:ext cx="1460039" cy="146003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5909" b="-25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46928" y="1772883"/>
            <a:ext cx="1460039" cy="146003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136" r="-251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03838" y="514682"/>
            <a:ext cx="3229950" cy="98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19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1880</a:t>
            </a:r>
          </a:p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190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Primera cámara que captura el movimiento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61972" y="514682"/>
            <a:ext cx="3229950" cy="98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19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1897</a:t>
            </a:r>
          </a:p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190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París. Primer edificio para películas de cine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32022" y="9046184"/>
            <a:ext cx="3229950" cy="98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19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1895</a:t>
            </a:r>
          </a:p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190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Primeras películas pintadas a mano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94786" y="514682"/>
            <a:ext cx="3485651" cy="98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19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1927</a:t>
            </a:r>
          </a:p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190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Jazz Singer, primera peli con sonido sincronizado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35164" y="9046184"/>
            <a:ext cx="3229950" cy="98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19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1900</a:t>
            </a:r>
          </a:p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19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Comienza el cine sonoro (no sincronizado)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928248" y="-139889"/>
            <a:ext cx="12431503" cy="10566778"/>
            <a:chOff x="0" y="0"/>
            <a:chExt cx="3291840" cy="2798064"/>
          </a:xfrm>
        </p:grpSpPr>
        <p:sp>
          <p:nvSpPr>
            <p:cNvPr id="3" name="Freeform 3"/>
            <p:cNvSpPr/>
            <p:nvPr/>
          </p:nvSpPr>
          <p:spPr>
            <a:xfrm>
              <a:off x="176530" y="92710"/>
              <a:ext cx="2948940" cy="2608580"/>
            </a:xfrm>
            <a:custGeom>
              <a:avLst/>
              <a:gdLst/>
              <a:ahLst/>
              <a:cxnLst/>
              <a:rect l="l" t="t" r="r" b="b"/>
              <a:pathLst>
                <a:path w="2948940" h="2608580">
                  <a:moveTo>
                    <a:pt x="2948940" y="2608580"/>
                  </a:moveTo>
                  <a:lnTo>
                    <a:pt x="0" y="2608580"/>
                  </a:lnTo>
                  <a:lnTo>
                    <a:pt x="0" y="0"/>
                  </a:lnTo>
                  <a:lnTo>
                    <a:pt x="2948940" y="0"/>
                  </a:lnTo>
                  <a:lnTo>
                    <a:pt x="2948940" y="2608580"/>
                  </a:lnTo>
                  <a:close/>
                </a:path>
              </a:pathLst>
            </a:custGeom>
            <a:blipFill>
              <a:blip r:embed="rId2"/>
              <a:stretch>
                <a:fillRect l="-8972" r="-89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hlinkClick r:id="rId3"/>
            </p:cNvPr>
            <p:cNvSpPr/>
            <p:nvPr/>
          </p:nvSpPr>
          <p:spPr>
            <a:xfrm>
              <a:off x="0" y="0"/>
              <a:ext cx="3291840" cy="2798064"/>
            </a:xfrm>
            <a:custGeom>
              <a:avLst/>
              <a:gdLst/>
              <a:ahLst/>
              <a:cxnLst/>
              <a:rect l="l" t="t" r="r" b="b"/>
              <a:pathLst>
                <a:path w="3291840" h="2798064">
                  <a:moveTo>
                    <a:pt x="3291840" y="2798064"/>
                  </a:moveTo>
                  <a:lnTo>
                    <a:pt x="0" y="2798064"/>
                  </a:lnTo>
                  <a:lnTo>
                    <a:pt x="0" y="0"/>
                  </a:lnTo>
                  <a:lnTo>
                    <a:pt x="3291840" y="0"/>
                  </a:lnTo>
                  <a:lnTo>
                    <a:pt x="3291840" y="2798064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ChangeAspect="1" noMove="1" noResize="1"/>
          </p:cNvGrpSpPr>
          <p:nvPr/>
        </p:nvGrpSpPr>
        <p:grpSpPr>
          <a:xfrm>
            <a:off x="2928248" y="-139889"/>
            <a:ext cx="12431503" cy="10566778"/>
            <a:chOff x="0" y="0"/>
            <a:chExt cx="3291840" cy="2798064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6530" y="92710"/>
              <a:ext cx="2948940" cy="2608580"/>
            </a:xfrm>
            <a:custGeom>
              <a:avLst/>
              <a:gdLst/>
              <a:ahLst/>
              <a:cxnLst/>
              <a:rect l="l" t="t" r="r" b="b"/>
              <a:pathLst>
                <a:path w="2948940" h="2608580">
                  <a:moveTo>
                    <a:pt x="2948940" y="2608580"/>
                  </a:moveTo>
                  <a:lnTo>
                    <a:pt x="0" y="2608580"/>
                  </a:lnTo>
                  <a:lnTo>
                    <a:pt x="0" y="0"/>
                  </a:lnTo>
                  <a:lnTo>
                    <a:pt x="2948940" y="0"/>
                  </a:lnTo>
                  <a:lnTo>
                    <a:pt x="2948940" y="2608580"/>
                  </a:lnTo>
                  <a:close/>
                </a:path>
              </a:pathLst>
            </a:custGeom>
            <a:blipFill>
              <a:blip r:embed="rId2"/>
              <a:stretch>
                <a:fillRect l="-16343" r="-163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hlinkClick r:id="rId3"/>
            </p:cNvPr>
            <p:cNvSpPr>
              <a:spLocks/>
            </p:cNvSpPr>
            <p:nvPr/>
          </p:nvSpPr>
          <p:spPr>
            <a:xfrm>
              <a:off x="0" y="0"/>
              <a:ext cx="3291840" cy="2798064"/>
            </a:xfrm>
            <a:custGeom>
              <a:avLst/>
              <a:gdLst/>
              <a:ahLst/>
              <a:cxnLst/>
              <a:rect l="l" t="t" r="r" b="b"/>
              <a:pathLst>
                <a:path w="3291840" h="2798064">
                  <a:moveTo>
                    <a:pt x="3291840" y="2798064"/>
                  </a:moveTo>
                  <a:lnTo>
                    <a:pt x="0" y="2798064"/>
                  </a:lnTo>
                  <a:lnTo>
                    <a:pt x="0" y="0"/>
                  </a:lnTo>
                  <a:lnTo>
                    <a:pt x="3291840" y="0"/>
                  </a:lnTo>
                  <a:lnTo>
                    <a:pt x="3291840" y="2798064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17726653" cy="8665474"/>
          </a:xfrm>
          <a:custGeom>
            <a:avLst/>
            <a:gdLst/>
            <a:ahLst/>
            <a:cxnLst/>
            <a:rect l="l" t="t" r="r" b="b"/>
            <a:pathLst>
              <a:path w="17726653" h="8665474">
                <a:moveTo>
                  <a:pt x="0" y="0"/>
                </a:moveTo>
                <a:lnTo>
                  <a:pt x="17726653" y="0"/>
                </a:lnTo>
                <a:lnTo>
                  <a:pt x="17726653" y="8665474"/>
                </a:lnTo>
                <a:lnTo>
                  <a:pt x="0" y="866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98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72045" y="3116778"/>
            <a:ext cx="3086100" cy="2471842"/>
            <a:chOff x="0" y="0"/>
            <a:chExt cx="812800" cy="651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51020"/>
            </a:xfrm>
            <a:custGeom>
              <a:avLst/>
              <a:gdLst/>
              <a:ahLst/>
              <a:cxnLst/>
              <a:rect l="l" t="t" r="r" b="b"/>
              <a:pathLst>
                <a:path w="812800" h="651020">
                  <a:moveTo>
                    <a:pt x="0" y="0"/>
                  </a:moveTo>
                  <a:lnTo>
                    <a:pt x="812800" y="0"/>
                  </a:lnTo>
                  <a:lnTo>
                    <a:pt x="812800" y="651020"/>
                  </a:lnTo>
                  <a:lnTo>
                    <a:pt x="0" y="651020"/>
                  </a:lnTo>
                  <a:close/>
                </a:path>
              </a:pathLst>
            </a:custGeom>
            <a:solidFill>
              <a:srgbClr val="F39C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812800" cy="717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3"/>
                </a:lnSpc>
              </a:pPr>
              <a:r>
                <a:rPr lang="en-US" sz="3295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El explicador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66702" y="1199087"/>
            <a:ext cx="3086100" cy="581862"/>
            <a:chOff x="0" y="0"/>
            <a:chExt cx="812800" cy="153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53248"/>
            </a:xfrm>
            <a:custGeom>
              <a:avLst/>
              <a:gdLst/>
              <a:ahLst/>
              <a:cxnLst/>
              <a:rect l="l" t="t" r="r" b="b"/>
              <a:pathLst>
                <a:path w="812800" h="153248">
                  <a:moveTo>
                    <a:pt x="0" y="0"/>
                  </a:moveTo>
                  <a:lnTo>
                    <a:pt x="812800" y="0"/>
                  </a:lnTo>
                  <a:lnTo>
                    <a:pt x="812800" y="153248"/>
                  </a:lnTo>
                  <a:lnTo>
                    <a:pt x="0" y="153248"/>
                  </a:lnTo>
                  <a:close/>
                </a:path>
              </a:pathLst>
            </a:custGeom>
            <a:solidFill>
              <a:srgbClr val="F39C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191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Presenta la peli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67917" y="2768697"/>
            <a:ext cx="3086100" cy="581862"/>
            <a:chOff x="0" y="0"/>
            <a:chExt cx="812800" cy="153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53248"/>
            </a:xfrm>
            <a:custGeom>
              <a:avLst/>
              <a:gdLst/>
              <a:ahLst/>
              <a:cxnLst/>
              <a:rect l="l" t="t" r="r" b="b"/>
              <a:pathLst>
                <a:path w="812800" h="153248">
                  <a:moveTo>
                    <a:pt x="0" y="0"/>
                  </a:moveTo>
                  <a:lnTo>
                    <a:pt x="812800" y="0"/>
                  </a:lnTo>
                  <a:lnTo>
                    <a:pt x="812800" y="153248"/>
                  </a:lnTo>
                  <a:lnTo>
                    <a:pt x="0" y="153248"/>
                  </a:lnTo>
                  <a:close/>
                </a:path>
              </a:pathLst>
            </a:custGeom>
            <a:solidFill>
              <a:srgbClr val="F39C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191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Narra en directo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552856" y="7348025"/>
            <a:ext cx="3313847" cy="56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Los intertítulos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54017" y="5540995"/>
            <a:ext cx="3306498" cy="42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Formato: Rótulos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28952" y="7009605"/>
            <a:ext cx="3611298" cy="43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Información verbal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28952" y="8481500"/>
            <a:ext cx="3306498" cy="42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Entre fotogramas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866702" y="4235808"/>
            <a:ext cx="3086100" cy="581862"/>
            <a:chOff x="0" y="0"/>
            <a:chExt cx="812800" cy="1532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53248"/>
            </a:xfrm>
            <a:custGeom>
              <a:avLst/>
              <a:gdLst/>
              <a:ahLst/>
              <a:cxnLst/>
              <a:rect l="l" t="t" r="r" b="b"/>
              <a:pathLst>
                <a:path w="812800" h="153248">
                  <a:moveTo>
                    <a:pt x="0" y="0"/>
                  </a:moveTo>
                  <a:lnTo>
                    <a:pt x="812800" y="0"/>
                  </a:lnTo>
                  <a:lnTo>
                    <a:pt x="812800" y="153248"/>
                  </a:lnTo>
                  <a:lnTo>
                    <a:pt x="0" y="153248"/>
                  </a:lnTo>
                  <a:close/>
                </a:path>
              </a:pathLst>
            </a:custGeom>
            <a:solidFill>
              <a:srgbClr val="F39C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191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Poca información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9882" y="3194640"/>
            <a:ext cx="2844213" cy="28442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606" y="0"/>
                  </a:moveTo>
                  <a:lnTo>
                    <a:pt x="750194" y="0"/>
                  </a:lnTo>
                  <a:cubicBezTo>
                    <a:pt x="784770" y="0"/>
                    <a:pt x="812800" y="28030"/>
                    <a:pt x="812800" y="62606"/>
                  </a:cubicBezTo>
                  <a:lnTo>
                    <a:pt x="812800" y="750194"/>
                  </a:lnTo>
                  <a:cubicBezTo>
                    <a:pt x="812800" y="784770"/>
                    <a:pt x="784770" y="812800"/>
                    <a:pt x="750194" y="812800"/>
                  </a:cubicBezTo>
                  <a:lnTo>
                    <a:pt x="62606" y="812800"/>
                  </a:lnTo>
                  <a:cubicBezTo>
                    <a:pt x="28030" y="812800"/>
                    <a:pt x="0" y="784770"/>
                    <a:pt x="0" y="750194"/>
                  </a:cubicBezTo>
                  <a:lnTo>
                    <a:pt x="0" y="62606"/>
                  </a:lnTo>
                  <a:cubicBezTo>
                    <a:pt x="0" y="28030"/>
                    <a:pt x="28030" y="0"/>
                    <a:pt x="62606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996279" y="3194640"/>
            <a:ext cx="2844213" cy="284421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606" y="0"/>
                  </a:moveTo>
                  <a:lnTo>
                    <a:pt x="750194" y="0"/>
                  </a:lnTo>
                  <a:cubicBezTo>
                    <a:pt x="784770" y="0"/>
                    <a:pt x="812800" y="28030"/>
                    <a:pt x="812800" y="62606"/>
                  </a:cubicBezTo>
                  <a:lnTo>
                    <a:pt x="812800" y="750194"/>
                  </a:lnTo>
                  <a:cubicBezTo>
                    <a:pt x="812800" y="784770"/>
                    <a:pt x="784770" y="812800"/>
                    <a:pt x="750194" y="812800"/>
                  </a:cubicBezTo>
                  <a:lnTo>
                    <a:pt x="62606" y="812800"/>
                  </a:lnTo>
                  <a:cubicBezTo>
                    <a:pt x="28030" y="812800"/>
                    <a:pt x="0" y="784770"/>
                    <a:pt x="0" y="750194"/>
                  </a:cubicBezTo>
                  <a:lnTo>
                    <a:pt x="0" y="62606"/>
                  </a:lnTo>
                  <a:cubicBezTo>
                    <a:pt x="0" y="28030"/>
                    <a:pt x="28030" y="0"/>
                    <a:pt x="62606" y="0"/>
                  </a:cubicBezTo>
                  <a:close/>
                </a:path>
              </a:pathLst>
            </a:custGeom>
            <a:blipFill>
              <a:blip r:embed="rId3"/>
              <a:stretch>
                <a:fillRect l="-23937" r="-239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50092" y="3194640"/>
            <a:ext cx="2844213" cy="28442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606" y="0"/>
                  </a:moveTo>
                  <a:lnTo>
                    <a:pt x="750194" y="0"/>
                  </a:lnTo>
                  <a:cubicBezTo>
                    <a:pt x="784770" y="0"/>
                    <a:pt x="812800" y="28030"/>
                    <a:pt x="812800" y="62606"/>
                  </a:cubicBezTo>
                  <a:lnTo>
                    <a:pt x="812800" y="750194"/>
                  </a:lnTo>
                  <a:cubicBezTo>
                    <a:pt x="812800" y="784770"/>
                    <a:pt x="784770" y="812800"/>
                    <a:pt x="750194" y="812800"/>
                  </a:cubicBezTo>
                  <a:lnTo>
                    <a:pt x="62606" y="812800"/>
                  </a:lnTo>
                  <a:cubicBezTo>
                    <a:pt x="28030" y="812800"/>
                    <a:pt x="0" y="784770"/>
                    <a:pt x="0" y="750194"/>
                  </a:cubicBezTo>
                  <a:lnTo>
                    <a:pt x="0" y="62606"/>
                  </a:lnTo>
                  <a:cubicBezTo>
                    <a:pt x="0" y="28030"/>
                    <a:pt x="28030" y="0"/>
                    <a:pt x="62606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03905" y="3194640"/>
            <a:ext cx="2844213" cy="28442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606" y="0"/>
                  </a:moveTo>
                  <a:lnTo>
                    <a:pt x="750194" y="0"/>
                  </a:lnTo>
                  <a:cubicBezTo>
                    <a:pt x="784770" y="0"/>
                    <a:pt x="812800" y="28030"/>
                    <a:pt x="812800" y="62606"/>
                  </a:cubicBezTo>
                  <a:lnTo>
                    <a:pt x="812800" y="750194"/>
                  </a:lnTo>
                  <a:cubicBezTo>
                    <a:pt x="812800" y="784770"/>
                    <a:pt x="784770" y="812800"/>
                    <a:pt x="750194" y="812800"/>
                  </a:cubicBezTo>
                  <a:lnTo>
                    <a:pt x="62606" y="812800"/>
                  </a:lnTo>
                  <a:cubicBezTo>
                    <a:pt x="28030" y="812800"/>
                    <a:pt x="0" y="784770"/>
                    <a:pt x="0" y="750194"/>
                  </a:cubicBezTo>
                  <a:lnTo>
                    <a:pt x="0" y="62606"/>
                  </a:lnTo>
                  <a:cubicBezTo>
                    <a:pt x="0" y="28030"/>
                    <a:pt x="28030" y="0"/>
                    <a:pt x="62606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31898" y="7696462"/>
            <a:ext cx="3624203" cy="886320"/>
            <a:chOff x="0" y="0"/>
            <a:chExt cx="925803" cy="2264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5803" cy="226411"/>
            </a:xfrm>
            <a:custGeom>
              <a:avLst/>
              <a:gdLst/>
              <a:ahLst/>
              <a:cxnLst/>
              <a:rect l="l" t="t" r="r" b="b"/>
              <a:pathLst>
                <a:path w="925803" h="226411">
                  <a:moveTo>
                    <a:pt x="64085" y="0"/>
                  </a:moveTo>
                  <a:lnTo>
                    <a:pt x="861718" y="0"/>
                  </a:lnTo>
                  <a:cubicBezTo>
                    <a:pt x="897111" y="0"/>
                    <a:pt x="925803" y="28692"/>
                    <a:pt x="925803" y="64085"/>
                  </a:cubicBezTo>
                  <a:lnTo>
                    <a:pt x="925803" y="162325"/>
                  </a:lnTo>
                  <a:cubicBezTo>
                    <a:pt x="925803" y="179322"/>
                    <a:pt x="919051" y="195622"/>
                    <a:pt x="907033" y="207641"/>
                  </a:cubicBezTo>
                  <a:cubicBezTo>
                    <a:pt x="895015" y="219659"/>
                    <a:pt x="878715" y="226411"/>
                    <a:pt x="861718" y="226411"/>
                  </a:cubicBezTo>
                  <a:lnTo>
                    <a:pt x="64085" y="226411"/>
                  </a:lnTo>
                  <a:cubicBezTo>
                    <a:pt x="47089" y="226411"/>
                    <a:pt x="30788" y="219659"/>
                    <a:pt x="18770" y="207641"/>
                  </a:cubicBezTo>
                  <a:cubicBezTo>
                    <a:pt x="6752" y="195622"/>
                    <a:pt x="0" y="179322"/>
                    <a:pt x="0" y="162325"/>
                  </a:cubicBezTo>
                  <a:lnTo>
                    <a:pt x="0" y="64085"/>
                  </a:lnTo>
                  <a:cubicBezTo>
                    <a:pt x="0" y="47089"/>
                    <a:pt x="6752" y="30788"/>
                    <a:pt x="18770" y="18770"/>
                  </a:cubicBezTo>
                  <a:cubicBezTo>
                    <a:pt x="30788" y="6752"/>
                    <a:pt x="47089" y="0"/>
                    <a:pt x="640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25803" cy="2645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Start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49469" y="1572488"/>
            <a:ext cx="7789062" cy="679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</a:pPr>
            <a:r>
              <a:rPr lang="en-US" sz="401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Índice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39882" y="6338975"/>
            <a:ext cx="2844213" cy="51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02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Definición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96279" y="6338975"/>
            <a:ext cx="2844213" cy="51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02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Modalidades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50092" y="6338975"/>
            <a:ext cx="2844213" cy="1038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s-ES" sz="302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</a:t>
            </a:r>
            <a:r>
              <a:rPr lang="en-US" sz="3023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rigen</a:t>
            </a:r>
            <a:r>
              <a:rPr lang="en-US" sz="302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del cine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03905" y="6338975"/>
            <a:ext cx="3456397" cy="1038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023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Lenguaje</a:t>
            </a:r>
            <a:r>
              <a:rPr lang="en-US" sz="302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23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cinematográfico</a:t>
            </a:r>
            <a:endParaRPr lang="en-US" sz="3023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928248" y="-139889"/>
            <a:ext cx="12431503" cy="10566778"/>
            <a:chOff x="0" y="0"/>
            <a:chExt cx="3291840" cy="2798064"/>
          </a:xfrm>
        </p:grpSpPr>
        <p:sp>
          <p:nvSpPr>
            <p:cNvPr id="3" name="Freeform 3"/>
            <p:cNvSpPr/>
            <p:nvPr/>
          </p:nvSpPr>
          <p:spPr>
            <a:xfrm>
              <a:off x="176530" y="92710"/>
              <a:ext cx="2948940" cy="2608580"/>
            </a:xfrm>
            <a:custGeom>
              <a:avLst/>
              <a:gdLst/>
              <a:ahLst/>
              <a:cxnLst/>
              <a:rect l="l" t="t" r="r" b="b"/>
              <a:pathLst>
                <a:path w="2948940" h="2608580">
                  <a:moveTo>
                    <a:pt x="2948940" y="2608580"/>
                  </a:moveTo>
                  <a:lnTo>
                    <a:pt x="0" y="2608580"/>
                  </a:lnTo>
                  <a:lnTo>
                    <a:pt x="0" y="0"/>
                  </a:lnTo>
                  <a:lnTo>
                    <a:pt x="2948940" y="0"/>
                  </a:lnTo>
                  <a:lnTo>
                    <a:pt x="2948940" y="2608580"/>
                  </a:lnTo>
                  <a:close/>
                </a:path>
              </a:pathLst>
            </a:custGeom>
            <a:blipFill>
              <a:blip r:embed="rId2"/>
              <a:stretch>
                <a:fillRect l="-8972" r="-89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hlinkClick r:id="rId3"/>
            </p:cNvPr>
            <p:cNvSpPr/>
            <p:nvPr/>
          </p:nvSpPr>
          <p:spPr>
            <a:xfrm>
              <a:off x="0" y="0"/>
              <a:ext cx="3291840" cy="2798064"/>
            </a:xfrm>
            <a:custGeom>
              <a:avLst/>
              <a:gdLst/>
              <a:ahLst/>
              <a:cxnLst/>
              <a:rect l="l" t="t" r="r" b="b"/>
              <a:pathLst>
                <a:path w="3291840" h="2798064">
                  <a:moveTo>
                    <a:pt x="3291840" y="2798064"/>
                  </a:moveTo>
                  <a:lnTo>
                    <a:pt x="0" y="2798064"/>
                  </a:lnTo>
                  <a:lnTo>
                    <a:pt x="0" y="0"/>
                  </a:lnTo>
                  <a:lnTo>
                    <a:pt x="3291840" y="0"/>
                  </a:lnTo>
                  <a:lnTo>
                    <a:pt x="3291840" y="2798064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73014" y="4022493"/>
            <a:ext cx="8208718" cy="1440676"/>
            <a:chOff x="0" y="0"/>
            <a:chExt cx="2080576" cy="365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0576" cy="365153"/>
            </a:xfrm>
            <a:custGeom>
              <a:avLst/>
              <a:gdLst/>
              <a:ahLst/>
              <a:cxnLst/>
              <a:rect l="l" t="t" r="r" b="b"/>
              <a:pathLst>
                <a:path w="2080576" h="365153">
                  <a:moveTo>
                    <a:pt x="0" y="0"/>
                  </a:moveTo>
                  <a:lnTo>
                    <a:pt x="2080576" y="0"/>
                  </a:lnTo>
                  <a:lnTo>
                    <a:pt x="2080576" y="365153"/>
                  </a:lnTo>
                  <a:lnTo>
                    <a:pt x="0" y="3651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80576" cy="40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627" y="785973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3"/>
                </a:lnTo>
                <a:lnTo>
                  <a:pt x="0" y="525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86928" y="746334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94568" y="746334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481939" y="4400269"/>
            <a:ext cx="685124" cy="685124"/>
          </a:xfrm>
          <a:custGeom>
            <a:avLst/>
            <a:gdLst/>
            <a:ahLst/>
            <a:cxnLst/>
            <a:rect l="l" t="t" r="r" b="b"/>
            <a:pathLst>
              <a:path w="685124" h="685124">
                <a:moveTo>
                  <a:pt x="0" y="0"/>
                </a:moveTo>
                <a:lnTo>
                  <a:pt x="685123" y="0"/>
                </a:lnTo>
                <a:lnTo>
                  <a:pt x="685123" y="685123"/>
                </a:lnTo>
                <a:lnTo>
                  <a:pt x="0" y="685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1128090" y="8447403"/>
            <a:ext cx="4843833" cy="2623185"/>
            <a:chOff x="0" y="0"/>
            <a:chExt cx="750436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9"/>
              <a:stretch>
                <a:fillRect t="-11570" b="-11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4620" y="643931"/>
            <a:ext cx="3296374" cy="140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372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51853" y="4423218"/>
            <a:ext cx="6008276" cy="57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7"/>
              </a:lnSpc>
            </a:pPr>
            <a:r>
              <a:rPr lang="en-US" sz="3369">
                <a:solidFill>
                  <a:srgbClr val="D4D0D0"/>
                </a:solidFill>
                <a:latin typeface="Montserrat"/>
                <a:ea typeface="Montserrat"/>
                <a:cs typeface="Montserrat"/>
                <a:sym typeface="Montserrat"/>
              </a:rPr>
              <a:t>Primera actividad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103541" y="8447403"/>
            <a:ext cx="4843833" cy="2623185"/>
            <a:chOff x="0" y="0"/>
            <a:chExt cx="750436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10"/>
              <a:stretch>
                <a:fillRect t="-11551" b="-115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37899" y="8447403"/>
            <a:ext cx="4843833" cy="2623185"/>
            <a:chOff x="0" y="0"/>
            <a:chExt cx="750436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11"/>
              <a:stretch>
                <a:fillRect t="-88490" b="-884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72257" y="8447403"/>
            <a:ext cx="4843833" cy="2623185"/>
            <a:chOff x="0" y="0"/>
            <a:chExt cx="750436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12"/>
              <a:stretch>
                <a:fillRect t="-88490" b="-884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6616910" y="1703871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0" y="0"/>
                </a:lnTo>
                <a:lnTo>
                  <a:pt x="1671090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24620" y="7279621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8674" y="2084509"/>
            <a:ext cx="12630652" cy="6117982"/>
            <a:chOff x="0" y="0"/>
            <a:chExt cx="3226502" cy="15628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502" cy="1562839"/>
            </a:xfrm>
            <a:custGeom>
              <a:avLst/>
              <a:gdLst/>
              <a:ahLst/>
              <a:cxnLst/>
              <a:rect l="l" t="t" r="r" b="b"/>
              <a:pathLst>
                <a:path w="3226502" h="1562839">
                  <a:moveTo>
                    <a:pt x="18388" y="0"/>
                  </a:moveTo>
                  <a:lnTo>
                    <a:pt x="3208113" y="0"/>
                  </a:lnTo>
                  <a:cubicBezTo>
                    <a:pt x="3218269" y="0"/>
                    <a:pt x="3226502" y="8233"/>
                    <a:pt x="3226502" y="18388"/>
                  </a:cubicBezTo>
                  <a:lnTo>
                    <a:pt x="3226502" y="1544451"/>
                  </a:lnTo>
                  <a:cubicBezTo>
                    <a:pt x="3226502" y="1549328"/>
                    <a:pt x="3224565" y="1554005"/>
                    <a:pt x="3221116" y="1557454"/>
                  </a:cubicBezTo>
                  <a:cubicBezTo>
                    <a:pt x="3217668" y="1560902"/>
                    <a:pt x="3212990" y="1562839"/>
                    <a:pt x="3208113" y="1562839"/>
                  </a:cubicBezTo>
                  <a:lnTo>
                    <a:pt x="18388" y="1562839"/>
                  </a:lnTo>
                  <a:cubicBezTo>
                    <a:pt x="13511" y="1562839"/>
                    <a:pt x="8834" y="1560902"/>
                    <a:pt x="5386" y="1557454"/>
                  </a:cubicBezTo>
                  <a:cubicBezTo>
                    <a:pt x="1937" y="1554005"/>
                    <a:pt x="0" y="1549328"/>
                    <a:pt x="0" y="1544451"/>
                  </a:cubicBezTo>
                  <a:lnTo>
                    <a:pt x="0" y="18388"/>
                  </a:lnTo>
                  <a:cubicBezTo>
                    <a:pt x="0" y="13511"/>
                    <a:pt x="1937" y="8834"/>
                    <a:pt x="5386" y="5386"/>
                  </a:cubicBezTo>
                  <a:cubicBezTo>
                    <a:pt x="8834" y="1937"/>
                    <a:pt x="13511" y="0"/>
                    <a:pt x="18388" y="0"/>
                  </a:cubicBezTo>
                  <a:close/>
                </a:path>
              </a:pathLst>
            </a:custGeom>
            <a:solidFill>
              <a:srgbClr val="2525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502" cy="160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66697" y="3539210"/>
            <a:ext cx="10055123" cy="420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Planos: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Gran plano general 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Plano general - personas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Plano entero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Plano americano - rodillas</a:t>
            </a:r>
          </a:p>
          <a:p>
            <a:pPr marL="863601" lvl="1" indent="-431801" algn="l">
              <a:lnSpc>
                <a:spcPts val="5600"/>
              </a:lnSpc>
              <a:spcBef>
                <a:spcPct val="0"/>
              </a:spcBef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Plano medio - cintura</a:t>
            </a:r>
          </a:p>
        </p:txBody>
      </p:sp>
      <p:sp>
        <p:nvSpPr>
          <p:cNvPr id="6" name="Freeform 6"/>
          <p:cNvSpPr/>
          <p:nvPr/>
        </p:nvSpPr>
        <p:spPr>
          <a:xfrm>
            <a:off x="15063627" y="785973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3"/>
                </a:lnTo>
                <a:lnTo>
                  <a:pt x="0" y="52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886928" y="746334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94568" y="746334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666697" y="2926375"/>
            <a:ext cx="383444" cy="355660"/>
            <a:chOff x="0" y="0"/>
            <a:chExt cx="132884" cy="1232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50862" y="2888275"/>
            <a:ext cx="4310014" cy="36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Lenguaje cinematográfico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1653" y="262309"/>
            <a:ext cx="3437586" cy="142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372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  <a:p>
            <a:pPr algn="ctr">
              <a:lnSpc>
                <a:spcPts val="8921"/>
              </a:lnSpc>
            </a:pPr>
            <a:endParaRPr lang="en-US" sz="6372" b="1">
              <a:solidFill>
                <a:srgbClr val="CF0001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616910" y="861591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0" y="0"/>
                </a:lnTo>
                <a:lnTo>
                  <a:pt x="1671090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8674" y="2084509"/>
            <a:ext cx="12630652" cy="6117982"/>
            <a:chOff x="0" y="0"/>
            <a:chExt cx="3226502" cy="15628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502" cy="1562839"/>
            </a:xfrm>
            <a:custGeom>
              <a:avLst/>
              <a:gdLst/>
              <a:ahLst/>
              <a:cxnLst/>
              <a:rect l="l" t="t" r="r" b="b"/>
              <a:pathLst>
                <a:path w="3226502" h="1562839">
                  <a:moveTo>
                    <a:pt x="18388" y="0"/>
                  </a:moveTo>
                  <a:lnTo>
                    <a:pt x="3208113" y="0"/>
                  </a:lnTo>
                  <a:cubicBezTo>
                    <a:pt x="3218269" y="0"/>
                    <a:pt x="3226502" y="8233"/>
                    <a:pt x="3226502" y="18388"/>
                  </a:cubicBezTo>
                  <a:lnTo>
                    <a:pt x="3226502" y="1544451"/>
                  </a:lnTo>
                  <a:cubicBezTo>
                    <a:pt x="3226502" y="1549328"/>
                    <a:pt x="3224565" y="1554005"/>
                    <a:pt x="3221116" y="1557454"/>
                  </a:cubicBezTo>
                  <a:cubicBezTo>
                    <a:pt x="3217668" y="1560902"/>
                    <a:pt x="3212990" y="1562839"/>
                    <a:pt x="3208113" y="1562839"/>
                  </a:cubicBezTo>
                  <a:lnTo>
                    <a:pt x="18388" y="1562839"/>
                  </a:lnTo>
                  <a:cubicBezTo>
                    <a:pt x="13511" y="1562839"/>
                    <a:pt x="8834" y="1560902"/>
                    <a:pt x="5386" y="1557454"/>
                  </a:cubicBezTo>
                  <a:cubicBezTo>
                    <a:pt x="1937" y="1554005"/>
                    <a:pt x="0" y="1549328"/>
                    <a:pt x="0" y="1544451"/>
                  </a:cubicBezTo>
                  <a:lnTo>
                    <a:pt x="0" y="18388"/>
                  </a:lnTo>
                  <a:cubicBezTo>
                    <a:pt x="0" y="13511"/>
                    <a:pt x="1937" y="8834"/>
                    <a:pt x="5386" y="5386"/>
                  </a:cubicBezTo>
                  <a:cubicBezTo>
                    <a:pt x="8834" y="1937"/>
                    <a:pt x="13511" y="0"/>
                    <a:pt x="18388" y="0"/>
                  </a:cubicBezTo>
                  <a:close/>
                </a:path>
              </a:pathLst>
            </a:custGeom>
            <a:solidFill>
              <a:srgbClr val="2525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502" cy="160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66697" y="3539210"/>
            <a:ext cx="10055123" cy="349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 Primer Plano - hombros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7. Primerísimo plano - barbilla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8. Plano detalle </a:t>
            </a: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9. Plano subjetivo - mirada de un personaje</a:t>
            </a:r>
          </a:p>
        </p:txBody>
      </p:sp>
      <p:sp>
        <p:nvSpPr>
          <p:cNvPr id="6" name="Freeform 6"/>
          <p:cNvSpPr/>
          <p:nvPr/>
        </p:nvSpPr>
        <p:spPr>
          <a:xfrm>
            <a:off x="15063627" y="785973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3"/>
                </a:lnTo>
                <a:lnTo>
                  <a:pt x="0" y="52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886928" y="746334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94568" y="746334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666697" y="2926375"/>
            <a:ext cx="383444" cy="355660"/>
            <a:chOff x="0" y="0"/>
            <a:chExt cx="132884" cy="1232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50862" y="2888275"/>
            <a:ext cx="4310014" cy="36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Lenguaje cinematográfico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1653" y="262309"/>
            <a:ext cx="3437586" cy="142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372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  <a:p>
            <a:pPr algn="ctr">
              <a:lnSpc>
                <a:spcPts val="8921"/>
              </a:lnSpc>
            </a:pPr>
            <a:endParaRPr lang="en-US" sz="6372" b="1">
              <a:solidFill>
                <a:srgbClr val="CF0001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616910" y="861591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0" y="0"/>
                </a:lnTo>
                <a:lnTo>
                  <a:pt x="1671090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8674" y="2084509"/>
            <a:ext cx="12630652" cy="6117982"/>
            <a:chOff x="0" y="0"/>
            <a:chExt cx="3226502" cy="15628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502" cy="1562839"/>
            </a:xfrm>
            <a:custGeom>
              <a:avLst/>
              <a:gdLst/>
              <a:ahLst/>
              <a:cxnLst/>
              <a:rect l="l" t="t" r="r" b="b"/>
              <a:pathLst>
                <a:path w="3226502" h="1562839">
                  <a:moveTo>
                    <a:pt x="18388" y="0"/>
                  </a:moveTo>
                  <a:lnTo>
                    <a:pt x="3208113" y="0"/>
                  </a:lnTo>
                  <a:cubicBezTo>
                    <a:pt x="3218269" y="0"/>
                    <a:pt x="3226502" y="8233"/>
                    <a:pt x="3226502" y="18388"/>
                  </a:cubicBezTo>
                  <a:lnTo>
                    <a:pt x="3226502" y="1544451"/>
                  </a:lnTo>
                  <a:cubicBezTo>
                    <a:pt x="3226502" y="1549328"/>
                    <a:pt x="3224565" y="1554005"/>
                    <a:pt x="3221116" y="1557454"/>
                  </a:cubicBezTo>
                  <a:cubicBezTo>
                    <a:pt x="3217668" y="1560902"/>
                    <a:pt x="3212990" y="1562839"/>
                    <a:pt x="3208113" y="1562839"/>
                  </a:cubicBezTo>
                  <a:lnTo>
                    <a:pt x="18388" y="1562839"/>
                  </a:lnTo>
                  <a:cubicBezTo>
                    <a:pt x="13511" y="1562839"/>
                    <a:pt x="8834" y="1560902"/>
                    <a:pt x="5386" y="1557454"/>
                  </a:cubicBezTo>
                  <a:cubicBezTo>
                    <a:pt x="1937" y="1554005"/>
                    <a:pt x="0" y="1549328"/>
                    <a:pt x="0" y="1544451"/>
                  </a:cubicBezTo>
                  <a:lnTo>
                    <a:pt x="0" y="18388"/>
                  </a:lnTo>
                  <a:cubicBezTo>
                    <a:pt x="0" y="13511"/>
                    <a:pt x="1937" y="8834"/>
                    <a:pt x="5386" y="5386"/>
                  </a:cubicBezTo>
                  <a:cubicBezTo>
                    <a:pt x="8834" y="1937"/>
                    <a:pt x="13511" y="0"/>
                    <a:pt x="18388" y="0"/>
                  </a:cubicBezTo>
                  <a:close/>
                </a:path>
              </a:pathLst>
            </a:custGeom>
            <a:solidFill>
              <a:srgbClr val="2525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502" cy="160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66697" y="3539210"/>
            <a:ext cx="10055123" cy="349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Angulación: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Picado - empequeñece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Contrapicado - engrandece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Cenital - desde el cielo</a:t>
            </a:r>
          </a:p>
          <a:p>
            <a:pPr marL="863601" lvl="1" indent="-431801" algn="l">
              <a:lnSpc>
                <a:spcPts val="5600"/>
              </a:lnSpc>
              <a:spcBef>
                <a:spcPct val="0"/>
              </a:spcBef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Nadir - desde el suelo</a:t>
            </a:r>
          </a:p>
        </p:txBody>
      </p:sp>
      <p:sp>
        <p:nvSpPr>
          <p:cNvPr id="6" name="Freeform 6"/>
          <p:cNvSpPr/>
          <p:nvPr/>
        </p:nvSpPr>
        <p:spPr>
          <a:xfrm>
            <a:off x="15063627" y="785973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3"/>
                </a:lnTo>
                <a:lnTo>
                  <a:pt x="0" y="52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886928" y="746334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94568" y="746334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666697" y="2926375"/>
            <a:ext cx="383444" cy="355660"/>
            <a:chOff x="0" y="0"/>
            <a:chExt cx="132884" cy="1232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50862" y="2888275"/>
            <a:ext cx="4310014" cy="36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Lenguaje cinematográfico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1653" y="262309"/>
            <a:ext cx="3437586" cy="142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372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  <a:p>
            <a:pPr algn="ctr">
              <a:lnSpc>
                <a:spcPts val="8921"/>
              </a:lnSpc>
            </a:pPr>
            <a:endParaRPr lang="en-US" sz="6372" b="1">
              <a:solidFill>
                <a:srgbClr val="CF0001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616910" y="861591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0" y="0"/>
                </a:lnTo>
                <a:lnTo>
                  <a:pt x="1671090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8674" y="2084509"/>
            <a:ext cx="12630652" cy="6117982"/>
            <a:chOff x="0" y="0"/>
            <a:chExt cx="3226502" cy="15628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502" cy="1562839"/>
            </a:xfrm>
            <a:custGeom>
              <a:avLst/>
              <a:gdLst/>
              <a:ahLst/>
              <a:cxnLst/>
              <a:rect l="l" t="t" r="r" b="b"/>
              <a:pathLst>
                <a:path w="3226502" h="1562839">
                  <a:moveTo>
                    <a:pt x="18388" y="0"/>
                  </a:moveTo>
                  <a:lnTo>
                    <a:pt x="3208113" y="0"/>
                  </a:lnTo>
                  <a:cubicBezTo>
                    <a:pt x="3218269" y="0"/>
                    <a:pt x="3226502" y="8233"/>
                    <a:pt x="3226502" y="18388"/>
                  </a:cubicBezTo>
                  <a:lnTo>
                    <a:pt x="3226502" y="1544451"/>
                  </a:lnTo>
                  <a:cubicBezTo>
                    <a:pt x="3226502" y="1549328"/>
                    <a:pt x="3224565" y="1554005"/>
                    <a:pt x="3221116" y="1557454"/>
                  </a:cubicBezTo>
                  <a:cubicBezTo>
                    <a:pt x="3217668" y="1560902"/>
                    <a:pt x="3212990" y="1562839"/>
                    <a:pt x="3208113" y="1562839"/>
                  </a:cubicBezTo>
                  <a:lnTo>
                    <a:pt x="18388" y="1562839"/>
                  </a:lnTo>
                  <a:cubicBezTo>
                    <a:pt x="13511" y="1562839"/>
                    <a:pt x="8834" y="1560902"/>
                    <a:pt x="5386" y="1557454"/>
                  </a:cubicBezTo>
                  <a:cubicBezTo>
                    <a:pt x="1937" y="1554005"/>
                    <a:pt x="0" y="1549328"/>
                    <a:pt x="0" y="1544451"/>
                  </a:cubicBezTo>
                  <a:lnTo>
                    <a:pt x="0" y="18388"/>
                  </a:lnTo>
                  <a:cubicBezTo>
                    <a:pt x="0" y="13511"/>
                    <a:pt x="1937" y="8834"/>
                    <a:pt x="5386" y="5386"/>
                  </a:cubicBezTo>
                  <a:cubicBezTo>
                    <a:pt x="8834" y="1937"/>
                    <a:pt x="13511" y="0"/>
                    <a:pt x="18388" y="0"/>
                  </a:cubicBezTo>
                  <a:close/>
                </a:path>
              </a:pathLst>
            </a:custGeom>
            <a:solidFill>
              <a:srgbClr val="2525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502" cy="160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66697" y="3310610"/>
            <a:ext cx="10055123" cy="490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Movimientos de cámara: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Panorámica </a:t>
            </a:r>
          </a:p>
          <a:p>
            <a:pPr marL="1727202" lvl="2" indent="-575734" algn="l">
              <a:lnSpc>
                <a:spcPts val="5600"/>
              </a:lnSpc>
              <a:buAutoNum type="alphaL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Horizontal: izq a der</a:t>
            </a:r>
          </a:p>
          <a:p>
            <a:pPr marL="1727202" lvl="2" indent="-575734" algn="l">
              <a:lnSpc>
                <a:spcPts val="5600"/>
              </a:lnSpc>
              <a:buAutoNum type="alphaL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Vertical: función descriptiva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Barrido: borroso. Salto tiempo/lugar</a:t>
            </a:r>
          </a:p>
          <a:p>
            <a:pPr marL="863601" lvl="1" indent="-431801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Travelling: sobre railes</a:t>
            </a:r>
          </a:p>
          <a:p>
            <a:pPr marL="863601" lvl="1" indent="-431801" algn="l">
              <a:lnSpc>
                <a:spcPts val="5600"/>
              </a:lnSpc>
              <a:spcBef>
                <a:spcPct val="0"/>
              </a:spcBef>
              <a:buAutoNum type="arabicPeriod"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Zoom</a:t>
            </a:r>
          </a:p>
        </p:txBody>
      </p:sp>
      <p:sp>
        <p:nvSpPr>
          <p:cNvPr id="6" name="Freeform 6"/>
          <p:cNvSpPr/>
          <p:nvPr/>
        </p:nvSpPr>
        <p:spPr>
          <a:xfrm>
            <a:off x="15063627" y="785973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3"/>
                </a:lnTo>
                <a:lnTo>
                  <a:pt x="0" y="52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886928" y="746334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94568" y="746334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666697" y="2926375"/>
            <a:ext cx="383444" cy="355660"/>
            <a:chOff x="0" y="0"/>
            <a:chExt cx="132884" cy="1232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50862" y="2888275"/>
            <a:ext cx="4310014" cy="36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Lenguaje cinematográfico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1653" y="262309"/>
            <a:ext cx="3437586" cy="142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372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  <a:p>
            <a:pPr algn="ctr">
              <a:lnSpc>
                <a:spcPts val="8921"/>
              </a:lnSpc>
            </a:pPr>
            <a:endParaRPr lang="en-US" sz="6372" b="1">
              <a:solidFill>
                <a:srgbClr val="CF0001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616910" y="861591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0" y="0"/>
                </a:lnTo>
                <a:lnTo>
                  <a:pt x="1671090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69146" y="1350705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2"/>
                </a:lnTo>
                <a:lnTo>
                  <a:pt x="0" y="525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192447" y="1311066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1"/>
                </a:lnTo>
                <a:lnTo>
                  <a:pt x="0" y="564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000087" y="1311066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1"/>
                </a:lnTo>
                <a:lnTo>
                  <a:pt x="0" y="564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834298" y="1349734"/>
            <a:ext cx="4338347" cy="43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3"/>
              </a:lnSpc>
            </a:pPr>
            <a:r>
              <a:rPr lang="en-US" sz="26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¡A crear nuestros planos!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15914" y="3253865"/>
            <a:ext cx="8221711" cy="447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23"/>
              </a:lnSpc>
            </a:pPr>
            <a:r>
              <a:rPr lang="en-US" sz="23159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PLAYING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627855" y="6869303"/>
            <a:ext cx="2597830" cy="821627"/>
            <a:chOff x="0" y="0"/>
            <a:chExt cx="857147" cy="2710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57147" cy="271094"/>
            </a:xfrm>
            <a:custGeom>
              <a:avLst/>
              <a:gdLst/>
              <a:ahLst/>
              <a:cxnLst/>
              <a:rect l="l" t="t" r="r" b="b"/>
              <a:pathLst>
                <a:path w="857147" h="271094">
                  <a:moveTo>
                    <a:pt x="89404" y="0"/>
                  </a:moveTo>
                  <a:lnTo>
                    <a:pt x="767743" y="0"/>
                  </a:lnTo>
                  <a:cubicBezTo>
                    <a:pt x="791455" y="0"/>
                    <a:pt x="814195" y="9419"/>
                    <a:pt x="830961" y="26186"/>
                  </a:cubicBezTo>
                  <a:cubicBezTo>
                    <a:pt x="847728" y="42953"/>
                    <a:pt x="857147" y="65693"/>
                    <a:pt x="857147" y="89404"/>
                  </a:cubicBezTo>
                  <a:lnTo>
                    <a:pt x="857147" y="181689"/>
                  </a:lnTo>
                  <a:cubicBezTo>
                    <a:pt x="857147" y="205401"/>
                    <a:pt x="847728" y="228141"/>
                    <a:pt x="830961" y="244908"/>
                  </a:cubicBezTo>
                  <a:cubicBezTo>
                    <a:pt x="814195" y="261674"/>
                    <a:pt x="791455" y="271094"/>
                    <a:pt x="767743" y="271094"/>
                  </a:cubicBezTo>
                  <a:lnTo>
                    <a:pt x="89404" y="271094"/>
                  </a:lnTo>
                  <a:cubicBezTo>
                    <a:pt x="65693" y="271094"/>
                    <a:pt x="42953" y="261674"/>
                    <a:pt x="26186" y="244908"/>
                  </a:cubicBezTo>
                  <a:cubicBezTo>
                    <a:pt x="9419" y="228141"/>
                    <a:pt x="0" y="205401"/>
                    <a:pt x="0" y="181689"/>
                  </a:cubicBezTo>
                  <a:lnTo>
                    <a:pt x="0" y="89404"/>
                  </a:lnTo>
                  <a:cubicBezTo>
                    <a:pt x="0" y="65693"/>
                    <a:pt x="9419" y="42953"/>
                    <a:pt x="26186" y="26186"/>
                  </a:cubicBezTo>
                  <a:cubicBezTo>
                    <a:pt x="42953" y="9419"/>
                    <a:pt x="65693" y="0"/>
                    <a:pt x="894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57147" cy="309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262659" y="7090012"/>
            <a:ext cx="310222" cy="394958"/>
          </a:xfrm>
          <a:custGeom>
            <a:avLst/>
            <a:gdLst/>
            <a:ahLst/>
            <a:cxnLst/>
            <a:rect l="l" t="t" r="r" b="b"/>
            <a:pathLst>
              <a:path w="310222" h="394958">
                <a:moveTo>
                  <a:pt x="0" y="0"/>
                </a:moveTo>
                <a:lnTo>
                  <a:pt x="310222" y="0"/>
                </a:lnTo>
                <a:lnTo>
                  <a:pt x="310222" y="394959"/>
                </a:lnTo>
                <a:lnTo>
                  <a:pt x="0" y="394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934136" y="2767590"/>
            <a:ext cx="3985265" cy="1139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89"/>
              </a:lnSpc>
            </a:pPr>
            <a:r>
              <a:rPr lang="en-US" sz="7278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thanks for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97120" y="7018112"/>
            <a:ext cx="1528565" cy="466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6"/>
              </a:lnSpc>
            </a:pPr>
            <a:r>
              <a:rPr lang="en-US" sz="2726" b="1">
                <a:solidFill>
                  <a:srgbClr val="25252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¿listos?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676172" y="8833511"/>
            <a:ext cx="10935655" cy="124527"/>
            <a:chOff x="0" y="0"/>
            <a:chExt cx="3347798" cy="381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47798" cy="38122"/>
            </a:xfrm>
            <a:custGeom>
              <a:avLst/>
              <a:gdLst/>
              <a:ahLst/>
              <a:cxnLst/>
              <a:rect l="l" t="t" r="r" b="b"/>
              <a:pathLst>
                <a:path w="3347798" h="38122">
                  <a:moveTo>
                    <a:pt x="0" y="0"/>
                  </a:moveTo>
                  <a:lnTo>
                    <a:pt x="3347798" y="0"/>
                  </a:lnTo>
                  <a:lnTo>
                    <a:pt x="3347798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7575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347798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676172" y="8833511"/>
            <a:ext cx="7891706" cy="124527"/>
            <a:chOff x="0" y="0"/>
            <a:chExt cx="2415936" cy="381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15936" cy="38122"/>
            </a:xfrm>
            <a:custGeom>
              <a:avLst/>
              <a:gdLst/>
              <a:ahLst/>
              <a:cxnLst/>
              <a:rect l="l" t="t" r="r" b="b"/>
              <a:pathLst>
                <a:path w="2415936" h="38122">
                  <a:moveTo>
                    <a:pt x="0" y="0"/>
                  </a:moveTo>
                  <a:lnTo>
                    <a:pt x="2415936" y="0"/>
                  </a:lnTo>
                  <a:lnTo>
                    <a:pt x="2415936" y="38122"/>
                  </a:lnTo>
                  <a:lnTo>
                    <a:pt x="0" y="381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415936" cy="7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404048" y="8731944"/>
            <a:ext cx="327661" cy="32766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616910" y="861591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0" y="0"/>
                </a:lnTo>
                <a:lnTo>
                  <a:pt x="1671090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73014" y="4022493"/>
            <a:ext cx="6341973" cy="1440676"/>
            <a:chOff x="0" y="0"/>
            <a:chExt cx="1607432" cy="365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7432" cy="365153"/>
            </a:xfrm>
            <a:custGeom>
              <a:avLst/>
              <a:gdLst/>
              <a:ahLst/>
              <a:cxnLst/>
              <a:rect l="l" t="t" r="r" b="b"/>
              <a:pathLst>
                <a:path w="1607432" h="365153">
                  <a:moveTo>
                    <a:pt x="0" y="0"/>
                  </a:moveTo>
                  <a:lnTo>
                    <a:pt x="1607432" y="0"/>
                  </a:lnTo>
                  <a:lnTo>
                    <a:pt x="1607432" y="365153"/>
                  </a:lnTo>
                  <a:lnTo>
                    <a:pt x="0" y="3651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07432" cy="40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627" y="785973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3"/>
                </a:lnTo>
                <a:lnTo>
                  <a:pt x="0" y="525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86928" y="746334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94568" y="746334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481939" y="4400269"/>
            <a:ext cx="685124" cy="685124"/>
          </a:xfrm>
          <a:custGeom>
            <a:avLst/>
            <a:gdLst/>
            <a:ahLst/>
            <a:cxnLst/>
            <a:rect l="l" t="t" r="r" b="b"/>
            <a:pathLst>
              <a:path w="685124" h="685124">
                <a:moveTo>
                  <a:pt x="0" y="0"/>
                </a:moveTo>
                <a:lnTo>
                  <a:pt x="685123" y="0"/>
                </a:lnTo>
                <a:lnTo>
                  <a:pt x="685123" y="685123"/>
                </a:lnTo>
                <a:lnTo>
                  <a:pt x="0" y="685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1128090" y="8447403"/>
            <a:ext cx="4843833" cy="2623185"/>
            <a:chOff x="0" y="0"/>
            <a:chExt cx="750436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9"/>
              <a:stretch>
                <a:fillRect t="-11570" b="-11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4620" y="643931"/>
            <a:ext cx="3296374" cy="140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372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51853" y="4423218"/>
            <a:ext cx="4361201" cy="57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7"/>
              </a:lnSpc>
            </a:pPr>
            <a:r>
              <a:rPr lang="en-US" sz="3369" b="1">
                <a:solidFill>
                  <a:srgbClr val="D4D0D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Definición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103541" y="8447403"/>
            <a:ext cx="4843833" cy="2623185"/>
            <a:chOff x="0" y="0"/>
            <a:chExt cx="750436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10"/>
              <a:stretch>
                <a:fillRect t="-11551" b="-115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37899" y="8447403"/>
            <a:ext cx="4843833" cy="2623185"/>
            <a:chOff x="0" y="0"/>
            <a:chExt cx="750436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11"/>
              <a:stretch>
                <a:fillRect t="-88490" b="-884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72257" y="8447403"/>
            <a:ext cx="4843833" cy="2623185"/>
            <a:chOff x="0" y="0"/>
            <a:chExt cx="750436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0437" cy="406400"/>
            </a:xfrm>
            <a:custGeom>
              <a:avLst/>
              <a:gdLst/>
              <a:ahLst/>
              <a:cxnLst/>
              <a:rect l="l" t="t" r="r" b="b"/>
              <a:pathLst>
                <a:path w="750437" h="406400">
                  <a:moveTo>
                    <a:pt x="36761" y="0"/>
                  </a:moveTo>
                  <a:lnTo>
                    <a:pt x="713676" y="0"/>
                  </a:lnTo>
                  <a:cubicBezTo>
                    <a:pt x="723425" y="0"/>
                    <a:pt x="732775" y="3873"/>
                    <a:pt x="739669" y="10767"/>
                  </a:cubicBezTo>
                  <a:cubicBezTo>
                    <a:pt x="746563" y="17661"/>
                    <a:pt x="750437" y="27011"/>
                    <a:pt x="750437" y="36761"/>
                  </a:cubicBezTo>
                  <a:lnTo>
                    <a:pt x="750437" y="369639"/>
                  </a:lnTo>
                  <a:cubicBezTo>
                    <a:pt x="750437" y="379389"/>
                    <a:pt x="746563" y="388739"/>
                    <a:pt x="739669" y="395633"/>
                  </a:cubicBezTo>
                  <a:cubicBezTo>
                    <a:pt x="732775" y="402527"/>
                    <a:pt x="723425" y="406400"/>
                    <a:pt x="713676" y="406400"/>
                  </a:cubicBezTo>
                  <a:lnTo>
                    <a:pt x="36761" y="406400"/>
                  </a:lnTo>
                  <a:cubicBezTo>
                    <a:pt x="27011" y="406400"/>
                    <a:pt x="17661" y="402527"/>
                    <a:pt x="10767" y="395633"/>
                  </a:cubicBezTo>
                  <a:cubicBezTo>
                    <a:pt x="3873" y="388739"/>
                    <a:pt x="0" y="379389"/>
                    <a:pt x="0" y="369639"/>
                  </a:cubicBezTo>
                  <a:lnTo>
                    <a:pt x="0" y="36761"/>
                  </a:lnTo>
                  <a:cubicBezTo>
                    <a:pt x="0" y="27011"/>
                    <a:pt x="3873" y="17661"/>
                    <a:pt x="10767" y="10767"/>
                  </a:cubicBezTo>
                  <a:cubicBezTo>
                    <a:pt x="17661" y="3873"/>
                    <a:pt x="27011" y="0"/>
                    <a:pt x="36761" y="0"/>
                  </a:cubicBezTo>
                  <a:close/>
                </a:path>
              </a:pathLst>
            </a:custGeom>
            <a:blipFill>
              <a:blip r:embed="rId12"/>
              <a:stretch>
                <a:fillRect t="-88490" b="-884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02688" y="7393213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2207" y="5157615"/>
            <a:ext cx="3655639" cy="3237049"/>
            <a:chOff x="0" y="0"/>
            <a:chExt cx="812800" cy="719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719730"/>
            </a:xfrm>
            <a:custGeom>
              <a:avLst/>
              <a:gdLst/>
              <a:ahLst/>
              <a:cxnLst/>
              <a:rect l="l" t="t" r="r" b="b"/>
              <a:pathLst>
                <a:path w="812800" h="719730">
                  <a:moveTo>
                    <a:pt x="0" y="0"/>
                  </a:moveTo>
                  <a:lnTo>
                    <a:pt x="812800" y="0"/>
                  </a:lnTo>
                  <a:lnTo>
                    <a:pt x="812800" y="719730"/>
                  </a:lnTo>
                  <a:lnTo>
                    <a:pt x="0" y="71973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76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02207" y="2883746"/>
            <a:ext cx="3655639" cy="2273869"/>
            <a:chOff x="0" y="0"/>
            <a:chExt cx="812800" cy="5055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505575"/>
            </a:xfrm>
            <a:custGeom>
              <a:avLst/>
              <a:gdLst/>
              <a:ahLst/>
              <a:cxnLst/>
              <a:rect l="l" t="t" r="r" b="b"/>
              <a:pathLst>
                <a:path w="812800" h="505575">
                  <a:moveTo>
                    <a:pt x="0" y="0"/>
                  </a:moveTo>
                  <a:lnTo>
                    <a:pt x="812800" y="0"/>
                  </a:lnTo>
                  <a:lnTo>
                    <a:pt x="812800" y="505575"/>
                  </a:lnTo>
                  <a:lnTo>
                    <a:pt x="0" y="505575"/>
                  </a:lnTo>
                  <a:close/>
                </a:path>
              </a:pathLst>
            </a:custGeom>
            <a:blipFill>
              <a:blip r:embed="rId3"/>
              <a:stretch>
                <a:fillRect t="-3622" b="-36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003081" y="5705159"/>
            <a:ext cx="824943" cy="441111"/>
            <a:chOff x="0" y="0"/>
            <a:chExt cx="183419" cy="980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3419" cy="98077"/>
            </a:xfrm>
            <a:custGeom>
              <a:avLst/>
              <a:gdLst/>
              <a:ahLst/>
              <a:cxnLst/>
              <a:rect l="l" t="t" r="r" b="b"/>
              <a:pathLst>
                <a:path w="183419" h="98077">
                  <a:moveTo>
                    <a:pt x="0" y="0"/>
                  </a:moveTo>
                  <a:lnTo>
                    <a:pt x="183419" y="0"/>
                  </a:lnTo>
                  <a:lnTo>
                    <a:pt x="183419" y="98077"/>
                  </a:lnTo>
                  <a:lnTo>
                    <a:pt x="0" y="980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3419" cy="126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No. 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02207" y="1908715"/>
            <a:ext cx="713346" cy="470452"/>
            <a:chOff x="0" y="0"/>
            <a:chExt cx="241091" cy="159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1091" cy="159000"/>
            </a:xfrm>
            <a:custGeom>
              <a:avLst/>
              <a:gdLst/>
              <a:ahLst/>
              <a:cxnLst/>
              <a:rect l="l" t="t" r="r" b="b"/>
              <a:pathLst>
                <a:path w="241091" h="159000">
                  <a:moveTo>
                    <a:pt x="43412" y="0"/>
                  </a:moveTo>
                  <a:lnTo>
                    <a:pt x="197679" y="0"/>
                  </a:lnTo>
                  <a:cubicBezTo>
                    <a:pt x="209193" y="0"/>
                    <a:pt x="220235" y="4574"/>
                    <a:pt x="228376" y="12715"/>
                  </a:cubicBezTo>
                  <a:cubicBezTo>
                    <a:pt x="236517" y="20856"/>
                    <a:pt x="241091" y="31898"/>
                    <a:pt x="241091" y="43412"/>
                  </a:cubicBezTo>
                  <a:lnTo>
                    <a:pt x="241091" y="115588"/>
                  </a:lnTo>
                  <a:cubicBezTo>
                    <a:pt x="241091" y="127101"/>
                    <a:pt x="236517" y="138143"/>
                    <a:pt x="228376" y="146285"/>
                  </a:cubicBezTo>
                  <a:cubicBezTo>
                    <a:pt x="220235" y="154426"/>
                    <a:pt x="209193" y="159000"/>
                    <a:pt x="197679" y="159000"/>
                  </a:cubicBezTo>
                  <a:lnTo>
                    <a:pt x="43412" y="159000"/>
                  </a:lnTo>
                  <a:cubicBezTo>
                    <a:pt x="31898" y="159000"/>
                    <a:pt x="20856" y="154426"/>
                    <a:pt x="12715" y="146285"/>
                  </a:cubicBezTo>
                  <a:cubicBezTo>
                    <a:pt x="4574" y="138143"/>
                    <a:pt x="0" y="127101"/>
                    <a:pt x="0" y="115588"/>
                  </a:cubicBezTo>
                  <a:lnTo>
                    <a:pt x="0" y="43412"/>
                  </a:lnTo>
                  <a:cubicBezTo>
                    <a:pt x="0" y="31898"/>
                    <a:pt x="4574" y="20856"/>
                    <a:pt x="12715" y="12715"/>
                  </a:cubicBezTo>
                  <a:cubicBezTo>
                    <a:pt x="20856" y="4574"/>
                    <a:pt x="31898" y="0"/>
                    <a:pt x="434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41091" cy="18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918087" y="1993380"/>
            <a:ext cx="266494" cy="301123"/>
          </a:xfrm>
          <a:custGeom>
            <a:avLst/>
            <a:gdLst/>
            <a:ahLst/>
            <a:cxnLst/>
            <a:rect l="l" t="t" r="r" b="b"/>
            <a:pathLst>
              <a:path w="266494" h="301123">
                <a:moveTo>
                  <a:pt x="0" y="0"/>
                </a:moveTo>
                <a:lnTo>
                  <a:pt x="266494" y="0"/>
                </a:lnTo>
                <a:lnTo>
                  <a:pt x="266494" y="301122"/>
                </a:lnTo>
                <a:lnTo>
                  <a:pt x="0" y="301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315473" y="5157615"/>
            <a:ext cx="3655639" cy="3237049"/>
            <a:chOff x="0" y="0"/>
            <a:chExt cx="812800" cy="7197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19730"/>
            </a:xfrm>
            <a:custGeom>
              <a:avLst/>
              <a:gdLst/>
              <a:ahLst/>
              <a:cxnLst/>
              <a:rect l="l" t="t" r="r" b="b"/>
              <a:pathLst>
                <a:path w="812800" h="719730">
                  <a:moveTo>
                    <a:pt x="0" y="0"/>
                  </a:moveTo>
                  <a:lnTo>
                    <a:pt x="812800" y="0"/>
                  </a:lnTo>
                  <a:lnTo>
                    <a:pt x="812800" y="719730"/>
                  </a:lnTo>
                  <a:lnTo>
                    <a:pt x="0" y="71973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76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315473" y="2883746"/>
            <a:ext cx="3655639" cy="2273869"/>
            <a:chOff x="0" y="0"/>
            <a:chExt cx="812800" cy="5055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505575"/>
            </a:xfrm>
            <a:custGeom>
              <a:avLst/>
              <a:gdLst/>
              <a:ahLst/>
              <a:cxnLst/>
              <a:rect l="l" t="t" r="r" b="b"/>
              <a:pathLst>
                <a:path w="812800" h="505575">
                  <a:moveTo>
                    <a:pt x="0" y="0"/>
                  </a:moveTo>
                  <a:lnTo>
                    <a:pt x="812800" y="0"/>
                  </a:lnTo>
                  <a:lnTo>
                    <a:pt x="812800" y="505575"/>
                  </a:lnTo>
                  <a:lnTo>
                    <a:pt x="0" y="505575"/>
                  </a:lnTo>
                  <a:close/>
                </a:path>
              </a:pathLst>
            </a:custGeom>
            <a:blipFill>
              <a:blip r:embed="rId6"/>
              <a:stretch>
                <a:fillRect t="-3589" b="-35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616347" y="5705159"/>
            <a:ext cx="824943" cy="441111"/>
            <a:chOff x="0" y="0"/>
            <a:chExt cx="183419" cy="980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3419" cy="98077"/>
            </a:xfrm>
            <a:custGeom>
              <a:avLst/>
              <a:gdLst/>
              <a:ahLst/>
              <a:cxnLst/>
              <a:rect l="l" t="t" r="r" b="b"/>
              <a:pathLst>
                <a:path w="183419" h="98077">
                  <a:moveTo>
                    <a:pt x="0" y="0"/>
                  </a:moveTo>
                  <a:lnTo>
                    <a:pt x="183419" y="0"/>
                  </a:lnTo>
                  <a:lnTo>
                    <a:pt x="183419" y="98077"/>
                  </a:lnTo>
                  <a:lnTo>
                    <a:pt x="0" y="980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83419" cy="126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No. 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930154" y="5157615"/>
            <a:ext cx="3655639" cy="3237049"/>
            <a:chOff x="0" y="0"/>
            <a:chExt cx="812800" cy="71973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719730"/>
            </a:xfrm>
            <a:custGeom>
              <a:avLst/>
              <a:gdLst/>
              <a:ahLst/>
              <a:cxnLst/>
              <a:rect l="l" t="t" r="r" b="b"/>
              <a:pathLst>
                <a:path w="812800" h="719730">
                  <a:moveTo>
                    <a:pt x="0" y="0"/>
                  </a:moveTo>
                  <a:lnTo>
                    <a:pt x="812800" y="0"/>
                  </a:lnTo>
                  <a:lnTo>
                    <a:pt x="812800" y="719730"/>
                  </a:lnTo>
                  <a:lnTo>
                    <a:pt x="0" y="71973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76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30154" y="2883746"/>
            <a:ext cx="3655639" cy="2273869"/>
            <a:chOff x="0" y="0"/>
            <a:chExt cx="812800" cy="5055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505575"/>
            </a:xfrm>
            <a:custGeom>
              <a:avLst/>
              <a:gdLst/>
              <a:ahLst/>
              <a:cxnLst/>
              <a:rect l="l" t="t" r="r" b="b"/>
              <a:pathLst>
                <a:path w="812800" h="505575">
                  <a:moveTo>
                    <a:pt x="0" y="0"/>
                  </a:moveTo>
                  <a:lnTo>
                    <a:pt x="812800" y="0"/>
                  </a:lnTo>
                  <a:lnTo>
                    <a:pt x="812800" y="505575"/>
                  </a:lnTo>
                  <a:lnTo>
                    <a:pt x="0" y="505575"/>
                  </a:lnTo>
                  <a:close/>
                </a:path>
              </a:pathLst>
            </a:custGeom>
            <a:blipFill>
              <a:blip r:embed="rId7"/>
              <a:stretch>
                <a:fillRect t="-4309" b="-43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231028" y="5705159"/>
            <a:ext cx="824943" cy="441111"/>
            <a:chOff x="0" y="0"/>
            <a:chExt cx="183419" cy="9807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3419" cy="98077"/>
            </a:xfrm>
            <a:custGeom>
              <a:avLst/>
              <a:gdLst/>
              <a:ahLst/>
              <a:cxnLst/>
              <a:rect l="l" t="t" r="r" b="b"/>
              <a:pathLst>
                <a:path w="183419" h="98077">
                  <a:moveTo>
                    <a:pt x="0" y="0"/>
                  </a:moveTo>
                  <a:lnTo>
                    <a:pt x="183419" y="0"/>
                  </a:lnTo>
                  <a:lnTo>
                    <a:pt x="183419" y="98077"/>
                  </a:lnTo>
                  <a:lnTo>
                    <a:pt x="0" y="980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83419" cy="126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No. 3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676860" y="1835186"/>
            <a:ext cx="4625165" cy="54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0"/>
              </a:lnSpc>
            </a:pPr>
            <a:r>
              <a:rPr lang="en-US" sz="324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Definición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003081" y="6421042"/>
            <a:ext cx="3053891" cy="65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3"/>
              </a:lnSpc>
            </a:pPr>
            <a:r>
              <a:rPr lang="en-US" sz="189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Canal de comunicación</a:t>
            </a:r>
          </a:p>
          <a:p>
            <a:pPr algn="l">
              <a:lnSpc>
                <a:spcPts val="2653"/>
              </a:lnSpc>
              <a:spcBef>
                <a:spcPct val="0"/>
              </a:spcBef>
            </a:pPr>
            <a:r>
              <a:rPr lang="en-US" sz="18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Visual y auditivo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16347" y="6421042"/>
            <a:ext cx="3053891" cy="65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3"/>
              </a:lnSpc>
            </a:pPr>
            <a:r>
              <a:rPr lang="en-US" sz="189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Medio</a:t>
            </a:r>
          </a:p>
          <a:p>
            <a:pPr algn="l">
              <a:lnSpc>
                <a:spcPts val="2653"/>
              </a:lnSpc>
              <a:spcBef>
                <a:spcPct val="0"/>
              </a:spcBef>
            </a:pPr>
            <a:r>
              <a:rPr lang="en-US" sz="18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Soporte utilizado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231028" y="6421042"/>
            <a:ext cx="3053891" cy="99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3"/>
              </a:lnSpc>
            </a:pPr>
            <a:r>
              <a:rPr lang="en-US" sz="189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Código</a:t>
            </a:r>
          </a:p>
          <a:p>
            <a:pPr algn="l">
              <a:lnSpc>
                <a:spcPts val="2653"/>
              </a:lnSpc>
              <a:spcBef>
                <a:spcPct val="0"/>
              </a:spcBef>
            </a:pPr>
            <a:r>
              <a:rPr lang="en-US" sz="18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Sistemas adoptados por una comunidad</a:t>
            </a:r>
          </a:p>
        </p:txBody>
      </p:sp>
      <p:sp>
        <p:nvSpPr>
          <p:cNvPr id="34" name="Freeform 34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96979" y="7472535"/>
            <a:ext cx="2806522" cy="782254"/>
            <a:chOff x="0" y="0"/>
            <a:chExt cx="972614" cy="2710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2614" cy="271094"/>
            </a:xfrm>
            <a:custGeom>
              <a:avLst/>
              <a:gdLst/>
              <a:ahLst/>
              <a:cxnLst/>
              <a:rect l="l" t="t" r="r" b="b"/>
              <a:pathLst>
                <a:path w="972614" h="271094">
                  <a:moveTo>
                    <a:pt x="82756" y="0"/>
                  </a:moveTo>
                  <a:lnTo>
                    <a:pt x="889857" y="0"/>
                  </a:lnTo>
                  <a:cubicBezTo>
                    <a:pt x="935562" y="0"/>
                    <a:pt x="972614" y="37051"/>
                    <a:pt x="972614" y="82756"/>
                  </a:cubicBezTo>
                  <a:lnTo>
                    <a:pt x="972614" y="188337"/>
                  </a:lnTo>
                  <a:cubicBezTo>
                    <a:pt x="972614" y="210286"/>
                    <a:pt x="963895" y="231335"/>
                    <a:pt x="948375" y="246855"/>
                  </a:cubicBezTo>
                  <a:cubicBezTo>
                    <a:pt x="932855" y="262375"/>
                    <a:pt x="911806" y="271094"/>
                    <a:pt x="889857" y="271094"/>
                  </a:cubicBezTo>
                  <a:lnTo>
                    <a:pt x="82756" y="271094"/>
                  </a:lnTo>
                  <a:cubicBezTo>
                    <a:pt x="60808" y="271094"/>
                    <a:pt x="39759" y="262375"/>
                    <a:pt x="24239" y="246855"/>
                  </a:cubicBezTo>
                  <a:cubicBezTo>
                    <a:pt x="8719" y="231335"/>
                    <a:pt x="0" y="210286"/>
                    <a:pt x="0" y="188337"/>
                  </a:cubicBezTo>
                  <a:lnTo>
                    <a:pt x="0" y="82756"/>
                  </a:lnTo>
                  <a:cubicBezTo>
                    <a:pt x="0" y="60808"/>
                    <a:pt x="8719" y="39759"/>
                    <a:pt x="24239" y="24239"/>
                  </a:cubicBezTo>
                  <a:cubicBezTo>
                    <a:pt x="39759" y="8719"/>
                    <a:pt x="60808" y="0"/>
                    <a:pt x="82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72614" cy="309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01363" y="7682668"/>
            <a:ext cx="295356" cy="376032"/>
          </a:xfrm>
          <a:custGeom>
            <a:avLst/>
            <a:gdLst/>
            <a:ahLst/>
            <a:cxnLst/>
            <a:rect l="l" t="t" r="r" b="b"/>
            <a:pathLst>
              <a:path w="295356" h="376032">
                <a:moveTo>
                  <a:pt x="0" y="0"/>
                </a:moveTo>
                <a:lnTo>
                  <a:pt x="295355" y="0"/>
                </a:lnTo>
                <a:lnTo>
                  <a:pt x="295355" y="376031"/>
                </a:lnTo>
                <a:lnTo>
                  <a:pt x="0" y="37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15004" y="7620999"/>
            <a:ext cx="1514591" cy="43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4"/>
              </a:lnSpc>
            </a:pPr>
            <a:r>
              <a:rPr lang="en-US" sz="2595" b="1">
                <a:solidFill>
                  <a:srgbClr val="25252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¡Vamos!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2964" y="5016234"/>
            <a:ext cx="4457982" cy="1980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3"/>
              </a:lnSpc>
              <a:spcBef>
                <a:spcPct val="0"/>
              </a:spcBef>
            </a:pPr>
            <a:r>
              <a:rPr lang="en-US" sz="37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¿Fallos de traducción o de doblaje?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2964" y="2528809"/>
            <a:ext cx="4174552" cy="1933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46"/>
              </a:lnSpc>
            </a:pPr>
            <a:r>
              <a:rPr lang="en-US" sz="9390" b="1">
                <a:solidFill>
                  <a:srgbClr val="FF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PELÍCULAS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1322" y="2212180"/>
            <a:ext cx="1924458" cy="507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51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reportajes de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01322" y="4263731"/>
            <a:ext cx="383444" cy="355660"/>
            <a:chOff x="0" y="0"/>
            <a:chExt cx="132884" cy="1232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#1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85487" y="4225631"/>
            <a:ext cx="1713672" cy="36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Errores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  <p:pic>
        <p:nvPicPr>
          <p:cNvPr id="18" name="Imagen 17">
            <a:hlinkClick r:id="rId5"/>
            <a:extLst>
              <a:ext uri="{FF2B5EF4-FFF2-40B4-BE49-F238E27FC236}">
                <a16:creationId xmlns:a16="http://schemas.microsoft.com/office/drawing/2014/main" id="{1C07D956-7027-C628-6221-3C2ABA602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281" y="2212180"/>
            <a:ext cx="14100392" cy="71027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8674" y="2084509"/>
            <a:ext cx="12630652" cy="6117982"/>
            <a:chOff x="0" y="0"/>
            <a:chExt cx="3226502" cy="15628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502" cy="1562839"/>
            </a:xfrm>
            <a:custGeom>
              <a:avLst/>
              <a:gdLst/>
              <a:ahLst/>
              <a:cxnLst/>
              <a:rect l="l" t="t" r="r" b="b"/>
              <a:pathLst>
                <a:path w="3226502" h="1562839">
                  <a:moveTo>
                    <a:pt x="18388" y="0"/>
                  </a:moveTo>
                  <a:lnTo>
                    <a:pt x="3208113" y="0"/>
                  </a:lnTo>
                  <a:cubicBezTo>
                    <a:pt x="3218269" y="0"/>
                    <a:pt x="3226502" y="8233"/>
                    <a:pt x="3226502" y="18388"/>
                  </a:cubicBezTo>
                  <a:lnTo>
                    <a:pt x="3226502" y="1544451"/>
                  </a:lnTo>
                  <a:cubicBezTo>
                    <a:pt x="3226502" y="1549328"/>
                    <a:pt x="3224565" y="1554005"/>
                    <a:pt x="3221116" y="1557454"/>
                  </a:cubicBezTo>
                  <a:cubicBezTo>
                    <a:pt x="3217668" y="1560902"/>
                    <a:pt x="3212990" y="1562839"/>
                    <a:pt x="3208113" y="1562839"/>
                  </a:cubicBezTo>
                  <a:lnTo>
                    <a:pt x="18388" y="1562839"/>
                  </a:lnTo>
                  <a:cubicBezTo>
                    <a:pt x="13511" y="1562839"/>
                    <a:pt x="8834" y="1560902"/>
                    <a:pt x="5386" y="1557454"/>
                  </a:cubicBezTo>
                  <a:cubicBezTo>
                    <a:pt x="1937" y="1554005"/>
                    <a:pt x="0" y="1549328"/>
                    <a:pt x="0" y="1544451"/>
                  </a:cubicBezTo>
                  <a:lnTo>
                    <a:pt x="0" y="18388"/>
                  </a:lnTo>
                  <a:cubicBezTo>
                    <a:pt x="0" y="13511"/>
                    <a:pt x="1937" y="8834"/>
                    <a:pt x="5386" y="5386"/>
                  </a:cubicBezTo>
                  <a:cubicBezTo>
                    <a:pt x="8834" y="1937"/>
                    <a:pt x="13511" y="0"/>
                    <a:pt x="18388" y="0"/>
                  </a:cubicBezTo>
                  <a:close/>
                </a:path>
              </a:pathLst>
            </a:custGeom>
            <a:solidFill>
              <a:srgbClr val="2525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502" cy="160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66697" y="3539210"/>
            <a:ext cx="5596661" cy="67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¿Qué se traduce?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666697" y="5565280"/>
            <a:ext cx="3802891" cy="729951"/>
            <a:chOff x="0" y="0"/>
            <a:chExt cx="963878" cy="1850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3878" cy="185013"/>
            </a:xfrm>
            <a:custGeom>
              <a:avLst/>
              <a:gdLst/>
              <a:ahLst/>
              <a:cxnLst/>
              <a:rect l="l" t="t" r="r" b="b"/>
              <a:pathLst>
                <a:path w="963878" h="185013">
                  <a:moveTo>
                    <a:pt x="0" y="0"/>
                  </a:moveTo>
                  <a:lnTo>
                    <a:pt x="963878" y="0"/>
                  </a:lnTo>
                  <a:lnTo>
                    <a:pt x="963878" y="185013"/>
                  </a:lnTo>
                  <a:lnTo>
                    <a:pt x="0" y="1850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63878" cy="22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a. El doblaje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29109" y="5565280"/>
            <a:ext cx="3802891" cy="729951"/>
            <a:chOff x="0" y="0"/>
            <a:chExt cx="963878" cy="1850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3878" cy="185013"/>
            </a:xfrm>
            <a:custGeom>
              <a:avLst/>
              <a:gdLst/>
              <a:ahLst/>
              <a:cxnLst/>
              <a:rect l="l" t="t" r="r" b="b"/>
              <a:pathLst>
                <a:path w="963878" h="185013">
                  <a:moveTo>
                    <a:pt x="0" y="0"/>
                  </a:moveTo>
                  <a:lnTo>
                    <a:pt x="963878" y="0"/>
                  </a:lnTo>
                  <a:lnTo>
                    <a:pt x="963878" y="185013"/>
                  </a:lnTo>
                  <a:lnTo>
                    <a:pt x="0" y="1850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63878" cy="22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b. Los rótulos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666697" y="6630674"/>
            <a:ext cx="3802891" cy="729951"/>
            <a:chOff x="0" y="0"/>
            <a:chExt cx="963878" cy="1850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3878" cy="185013"/>
            </a:xfrm>
            <a:custGeom>
              <a:avLst/>
              <a:gdLst/>
              <a:ahLst/>
              <a:cxnLst/>
              <a:rect l="l" t="t" r="r" b="b"/>
              <a:pathLst>
                <a:path w="963878" h="185013">
                  <a:moveTo>
                    <a:pt x="0" y="0"/>
                  </a:moveTo>
                  <a:lnTo>
                    <a:pt x="963878" y="0"/>
                  </a:lnTo>
                  <a:lnTo>
                    <a:pt x="963878" y="185013"/>
                  </a:lnTo>
                  <a:lnTo>
                    <a:pt x="0" y="1850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63878" cy="22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c. El subtitulado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29109" y="6630674"/>
            <a:ext cx="3802891" cy="729951"/>
            <a:chOff x="0" y="0"/>
            <a:chExt cx="963878" cy="18501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63878" cy="185013"/>
            </a:xfrm>
            <a:custGeom>
              <a:avLst/>
              <a:gdLst/>
              <a:ahLst/>
              <a:cxnLst/>
              <a:rect l="l" t="t" r="r" b="b"/>
              <a:pathLst>
                <a:path w="963878" h="185013">
                  <a:moveTo>
                    <a:pt x="0" y="0"/>
                  </a:moveTo>
                  <a:lnTo>
                    <a:pt x="963878" y="0"/>
                  </a:lnTo>
                  <a:lnTo>
                    <a:pt x="963878" y="185013"/>
                  </a:lnTo>
                  <a:lnTo>
                    <a:pt x="0" y="1850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63878" cy="22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d. La info. visual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5063627" y="785973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3"/>
                </a:lnTo>
                <a:lnTo>
                  <a:pt x="0" y="52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886928" y="746334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94568" y="746334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4620" y="643931"/>
            <a:ext cx="3296374" cy="140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372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666697" y="2926375"/>
            <a:ext cx="383444" cy="355660"/>
            <a:chOff x="0" y="0"/>
            <a:chExt cx="132884" cy="12325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#2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150862" y="2888275"/>
            <a:ext cx="1713672" cy="36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Question</a:t>
            </a:r>
          </a:p>
        </p:txBody>
      </p:sp>
      <p:sp>
        <p:nvSpPr>
          <p:cNvPr id="26" name="Freeform 26"/>
          <p:cNvSpPr/>
          <p:nvPr/>
        </p:nvSpPr>
        <p:spPr>
          <a:xfrm>
            <a:off x="16616910" y="861591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0" y="0"/>
                </a:lnTo>
                <a:lnTo>
                  <a:pt x="1671090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8674" y="2084509"/>
            <a:ext cx="12630652" cy="6117982"/>
            <a:chOff x="0" y="0"/>
            <a:chExt cx="3226502" cy="15628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502" cy="1562839"/>
            </a:xfrm>
            <a:custGeom>
              <a:avLst/>
              <a:gdLst/>
              <a:ahLst/>
              <a:cxnLst/>
              <a:rect l="l" t="t" r="r" b="b"/>
              <a:pathLst>
                <a:path w="3226502" h="1562839">
                  <a:moveTo>
                    <a:pt x="18388" y="0"/>
                  </a:moveTo>
                  <a:lnTo>
                    <a:pt x="3208113" y="0"/>
                  </a:lnTo>
                  <a:cubicBezTo>
                    <a:pt x="3218269" y="0"/>
                    <a:pt x="3226502" y="8233"/>
                    <a:pt x="3226502" y="18388"/>
                  </a:cubicBezTo>
                  <a:lnTo>
                    <a:pt x="3226502" y="1544451"/>
                  </a:lnTo>
                  <a:cubicBezTo>
                    <a:pt x="3226502" y="1549328"/>
                    <a:pt x="3224565" y="1554005"/>
                    <a:pt x="3221116" y="1557454"/>
                  </a:cubicBezTo>
                  <a:cubicBezTo>
                    <a:pt x="3217668" y="1560902"/>
                    <a:pt x="3212990" y="1562839"/>
                    <a:pt x="3208113" y="1562839"/>
                  </a:cubicBezTo>
                  <a:lnTo>
                    <a:pt x="18388" y="1562839"/>
                  </a:lnTo>
                  <a:cubicBezTo>
                    <a:pt x="13511" y="1562839"/>
                    <a:pt x="8834" y="1560902"/>
                    <a:pt x="5386" y="1557454"/>
                  </a:cubicBezTo>
                  <a:cubicBezTo>
                    <a:pt x="1937" y="1554005"/>
                    <a:pt x="0" y="1549328"/>
                    <a:pt x="0" y="1544451"/>
                  </a:cubicBezTo>
                  <a:lnTo>
                    <a:pt x="0" y="18388"/>
                  </a:lnTo>
                  <a:cubicBezTo>
                    <a:pt x="0" y="13511"/>
                    <a:pt x="1937" y="8834"/>
                    <a:pt x="5386" y="5386"/>
                  </a:cubicBezTo>
                  <a:cubicBezTo>
                    <a:pt x="8834" y="1937"/>
                    <a:pt x="13511" y="0"/>
                    <a:pt x="18388" y="0"/>
                  </a:cubicBezTo>
                  <a:close/>
                </a:path>
              </a:pathLst>
            </a:custGeom>
            <a:solidFill>
              <a:srgbClr val="2525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502" cy="160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66697" y="3539210"/>
            <a:ext cx="5596661" cy="67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¿Qué se traduce?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666697" y="5565280"/>
            <a:ext cx="3802891" cy="729951"/>
            <a:chOff x="0" y="0"/>
            <a:chExt cx="963878" cy="1850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3878" cy="185013"/>
            </a:xfrm>
            <a:custGeom>
              <a:avLst/>
              <a:gdLst/>
              <a:ahLst/>
              <a:cxnLst/>
              <a:rect l="l" t="t" r="r" b="b"/>
              <a:pathLst>
                <a:path w="963878" h="185013">
                  <a:moveTo>
                    <a:pt x="0" y="0"/>
                  </a:moveTo>
                  <a:lnTo>
                    <a:pt x="963878" y="0"/>
                  </a:lnTo>
                  <a:lnTo>
                    <a:pt x="963878" y="185013"/>
                  </a:lnTo>
                  <a:lnTo>
                    <a:pt x="0" y="185013"/>
                  </a:lnTo>
                  <a:close/>
                </a:path>
              </a:pathLst>
            </a:custGeom>
            <a:solidFill>
              <a:srgbClr val="BFCA64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63878" cy="22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a. El doblaje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29109" y="5565280"/>
            <a:ext cx="3802891" cy="729951"/>
            <a:chOff x="0" y="0"/>
            <a:chExt cx="963878" cy="1850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3878" cy="185013"/>
            </a:xfrm>
            <a:custGeom>
              <a:avLst/>
              <a:gdLst/>
              <a:ahLst/>
              <a:cxnLst/>
              <a:rect l="l" t="t" r="r" b="b"/>
              <a:pathLst>
                <a:path w="963878" h="185013">
                  <a:moveTo>
                    <a:pt x="0" y="0"/>
                  </a:moveTo>
                  <a:lnTo>
                    <a:pt x="963878" y="0"/>
                  </a:lnTo>
                  <a:lnTo>
                    <a:pt x="963878" y="185013"/>
                  </a:lnTo>
                  <a:lnTo>
                    <a:pt x="0" y="185013"/>
                  </a:lnTo>
                  <a:close/>
                </a:path>
              </a:pathLst>
            </a:custGeom>
            <a:solidFill>
              <a:srgbClr val="BFCA64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63878" cy="22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b. Los rótulos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666697" y="6630674"/>
            <a:ext cx="3802891" cy="729951"/>
            <a:chOff x="0" y="0"/>
            <a:chExt cx="963878" cy="1850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3878" cy="185013"/>
            </a:xfrm>
            <a:custGeom>
              <a:avLst/>
              <a:gdLst/>
              <a:ahLst/>
              <a:cxnLst/>
              <a:rect l="l" t="t" r="r" b="b"/>
              <a:pathLst>
                <a:path w="963878" h="185013">
                  <a:moveTo>
                    <a:pt x="0" y="0"/>
                  </a:moveTo>
                  <a:lnTo>
                    <a:pt x="963878" y="0"/>
                  </a:lnTo>
                  <a:lnTo>
                    <a:pt x="963878" y="185013"/>
                  </a:lnTo>
                  <a:lnTo>
                    <a:pt x="0" y="185013"/>
                  </a:lnTo>
                  <a:close/>
                </a:path>
              </a:pathLst>
            </a:custGeom>
            <a:solidFill>
              <a:srgbClr val="BFCA64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63878" cy="22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c. El subtitulado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29109" y="6630674"/>
            <a:ext cx="3802891" cy="729951"/>
            <a:chOff x="0" y="0"/>
            <a:chExt cx="963878" cy="18501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63878" cy="185013"/>
            </a:xfrm>
            <a:custGeom>
              <a:avLst/>
              <a:gdLst/>
              <a:ahLst/>
              <a:cxnLst/>
              <a:rect l="l" t="t" r="r" b="b"/>
              <a:pathLst>
                <a:path w="963878" h="185013">
                  <a:moveTo>
                    <a:pt x="0" y="0"/>
                  </a:moveTo>
                  <a:lnTo>
                    <a:pt x="963878" y="0"/>
                  </a:lnTo>
                  <a:lnTo>
                    <a:pt x="963878" y="185013"/>
                  </a:lnTo>
                  <a:lnTo>
                    <a:pt x="0" y="185013"/>
                  </a:lnTo>
                  <a:close/>
                </a:path>
              </a:pathLst>
            </a:custGeom>
            <a:solidFill>
              <a:srgbClr val="BFCA64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63878" cy="22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189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d. La info. visual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5063627" y="785973"/>
            <a:ext cx="525093" cy="525093"/>
          </a:xfrm>
          <a:custGeom>
            <a:avLst/>
            <a:gdLst/>
            <a:ahLst/>
            <a:cxnLst/>
            <a:rect l="l" t="t" r="r" b="b"/>
            <a:pathLst>
              <a:path w="525093" h="525093">
                <a:moveTo>
                  <a:pt x="0" y="0"/>
                </a:moveTo>
                <a:lnTo>
                  <a:pt x="525093" y="0"/>
                </a:lnTo>
                <a:lnTo>
                  <a:pt x="525093" y="525093"/>
                </a:lnTo>
                <a:lnTo>
                  <a:pt x="0" y="52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886928" y="746334"/>
            <a:ext cx="512366" cy="564732"/>
          </a:xfrm>
          <a:custGeom>
            <a:avLst/>
            <a:gdLst/>
            <a:ahLst/>
            <a:cxnLst/>
            <a:rect l="l" t="t" r="r" b="b"/>
            <a:pathLst>
              <a:path w="512366" h="564732">
                <a:moveTo>
                  <a:pt x="0" y="0"/>
                </a:moveTo>
                <a:lnTo>
                  <a:pt x="512365" y="0"/>
                </a:lnTo>
                <a:lnTo>
                  <a:pt x="512365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94568" y="746334"/>
            <a:ext cx="564732" cy="564732"/>
          </a:xfrm>
          <a:custGeom>
            <a:avLst/>
            <a:gdLst/>
            <a:ahLst/>
            <a:cxnLst/>
            <a:rect l="l" t="t" r="r" b="b"/>
            <a:pathLst>
              <a:path w="564732" h="564732">
                <a:moveTo>
                  <a:pt x="0" y="0"/>
                </a:moveTo>
                <a:lnTo>
                  <a:pt x="564732" y="0"/>
                </a:lnTo>
                <a:lnTo>
                  <a:pt x="564732" y="564732"/>
                </a:lnTo>
                <a:lnTo>
                  <a:pt x="0" y="564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4620" y="643931"/>
            <a:ext cx="3296374" cy="140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372" b="1">
                <a:solidFill>
                  <a:srgbClr val="CF000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MULTIMEDIA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666697" y="2926375"/>
            <a:ext cx="383444" cy="355660"/>
            <a:chOff x="0" y="0"/>
            <a:chExt cx="132884" cy="12325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#2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150862" y="2888275"/>
            <a:ext cx="1713672" cy="36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Question</a:t>
            </a:r>
          </a:p>
        </p:txBody>
      </p:sp>
      <p:sp>
        <p:nvSpPr>
          <p:cNvPr id="26" name="Freeform 26"/>
          <p:cNvSpPr/>
          <p:nvPr/>
        </p:nvSpPr>
        <p:spPr>
          <a:xfrm>
            <a:off x="16616910" y="861591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0" y="0"/>
                </a:lnTo>
                <a:lnTo>
                  <a:pt x="1671090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2207" y="5157615"/>
            <a:ext cx="3655639" cy="3237049"/>
            <a:chOff x="0" y="0"/>
            <a:chExt cx="812800" cy="719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719730"/>
            </a:xfrm>
            <a:custGeom>
              <a:avLst/>
              <a:gdLst/>
              <a:ahLst/>
              <a:cxnLst/>
              <a:rect l="l" t="t" r="r" b="b"/>
              <a:pathLst>
                <a:path w="812800" h="719730">
                  <a:moveTo>
                    <a:pt x="0" y="0"/>
                  </a:moveTo>
                  <a:lnTo>
                    <a:pt x="812800" y="0"/>
                  </a:lnTo>
                  <a:lnTo>
                    <a:pt x="812800" y="719730"/>
                  </a:lnTo>
                  <a:lnTo>
                    <a:pt x="0" y="71973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76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02207" y="2883746"/>
            <a:ext cx="3655639" cy="2273869"/>
            <a:chOff x="0" y="0"/>
            <a:chExt cx="812800" cy="5055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505575"/>
            </a:xfrm>
            <a:custGeom>
              <a:avLst/>
              <a:gdLst/>
              <a:ahLst/>
              <a:cxnLst/>
              <a:rect l="l" t="t" r="r" b="b"/>
              <a:pathLst>
                <a:path w="812800" h="505575">
                  <a:moveTo>
                    <a:pt x="0" y="0"/>
                  </a:moveTo>
                  <a:lnTo>
                    <a:pt x="812800" y="0"/>
                  </a:lnTo>
                  <a:lnTo>
                    <a:pt x="812800" y="505575"/>
                  </a:lnTo>
                  <a:lnTo>
                    <a:pt x="0" y="505575"/>
                  </a:lnTo>
                  <a:close/>
                </a:path>
              </a:pathLst>
            </a:custGeom>
            <a:blipFill>
              <a:blip r:embed="rId2"/>
              <a:stretch>
                <a:fillRect t="-3622" b="-36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003081" y="5705159"/>
            <a:ext cx="824943" cy="441111"/>
            <a:chOff x="0" y="0"/>
            <a:chExt cx="183419" cy="980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3419" cy="98077"/>
            </a:xfrm>
            <a:custGeom>
              <a:avLst/>
              <a:gdLst/>
              <a:ahLst/>
              <a:cxnLst/>
              <a:rect l="l" t="t" r="r" b="b"/>
              <a:pathLst>
                <a:path w="183419" h="98077">
                  <a:moveTo>
                    <a:pt x="0" y="0"/>
                  </a:moveTo>
                  <a:lnTo>
                    <a:pt x="183419" y="0"/>
                  </a:lnTo>
                  <a:lnTo>
                    <a:pt x="183419" y="98077"/>
                  </a:lnTo>
                  <a:lnTo>
                    <a:pt x="0" y="980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3419" cy="126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No. 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02207" y="1908715"/>
            <a:ext cx="713346" cy="470452"/>
            <a:chOff x="0" y="0"/>
            <a:chExt cx="241091" cy="159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1091" cy="159000"/>
            </a:xfrm>
            <a:custGeom>
              <a:avLst/>
              <a:gdLst/>
              <a:ahLst/>
              <a:cxnLst/>
              <a:rect l="l" t="t" r="r" b="b"/>
              <a:pathLst>
                <a:path w="241091" h="159000">
                  <a:moveTo>
                    <a:pt x="43412" y="0"/>
                  </a:moveTo>
                  <a:lnTo>
                    <a:pt x="197679" y="0"/>
                  </a:lnTo>
                  <a:cubicBezTo>
                    <a:pt x="209193" y="0"/>
                    <a:pt x="220235" y="4574"/>
                    <a:pt x="228376" y="12715"/>
                  </a:cubicBezTo>
                  <a:cubicBezTo>
                    <a:pt x="236517" y="20856"/>
                    <a:pt x="241091" y="31898"/>
                    <a:pt x="241091" y="43412"/>
                  </a:cubicBezTo>
                  <a:lnTo>
                    <a:pt x="241091" y="115588"/>
                  </a:lnTo>
                  <a:cubicBezTo>
                    <a:pt x="241091" y="127101"/>
                    <a:pt x="236517" y="138143"/>
                    <a:pt x="228376" y="146285"/>
                  </a:cubicBezTo>
                  <a:cubicBezTo>
                    <a:pt x="220235" y="154426"/>
                    <a:pt x="209193" y="159000"/>
                    <a:pt x="197679" y="159000"/>
                  </a:cubicBezTo>
                  <a:lnTo>
                    <a:pt x="43412" y="159000"/>
                  </a:lnTo>
                  <a:cubicBezTo>
                    <a:pt x="31898" y="159000"/>
                    <a:pt x="20856" y="154426"/>
                    <a:pt x="12715" y="146285"/>
                  </a:cubicBezTo>
                  <a:cubicBezTo>
                    <a:pt x="4574" y="138143"/>
                    <a:pt x="0" y="127101"/>
                    <a:pt x="0" y="115588"/>
                  </a:cubicBezTo>
                  <a:lnTo>
                    <a:pt x="0" y="43412"/>
                  </a:lnTo>
                  <a:cubicBezTo>
                    <a:pt x="0" y="31898"/>
                    <a:pt x="4574" y="20856"/>
                    <a:pt x="12715" y="12715"/>
                  </a:cubicBezTo>
                  <a:cubicBezTo>
                    <a:pt x="20856" y="4574"/>
                    <a:pt x="31898" y="0"/>
                    <a:pt x="434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41091" cy="18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918087" y="1993380"/>
            <a:ext cx="266494" cy="301123"/>
          </a:xfrm>
          <a:custGeom>
            <a:avLst/>
            <a:gdLst/>
            <a:ahLst/>
            <a:cxnLst/>
            <a:rect l="l" t="t" r="r" b="b"/>
            <a:pathLst>
              <a:path w="266494" h="301123">
                <a:moveTo>
                  <a:pt x="0" y="0"/>
                </a:moveTo>
                <a:lnTo>
                  <a:pt x="266494" y="0"/>
                </a:lnTo>
                <a:lnTo>
                  <a:pt x="266494" y="301122"/>
                </a:lnTo>
                <a:lnTo>
                  <a:pt x="0" y="301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315473" y="5157615"/>
            <a:ext cx="3655639" cy="3237049"/>
            <a:chOff x="0" y="0"/>
            <a:chExt cx="812800" cy="7197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19730"/>
            </a:xfrm>
            <a:custGeom>
              <a:avLst/>
              <a:gdLst/>
              <a:ahLst/>
              <a:cxnLst/>
              <a:rect l="l" t="t" r="r" b="b"/>
              <a:pathLst>
                <a:path w="812800" h="719730">
                  <a:moveTo>
                    <a:pt x="0" y="0"/>
                  </a:moveTo>
                  <a:lnTo>
                    <a:pt x="812800" y="0"/>
                  </a:lnTo>
                  <a:lnTo>
                    <a:pt x="812800" y="719730"/>
                  </a:lnTo>
                  <a:lnTo>
                    <a:pt x="0" y="71973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76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315473" y="2883746"/>
            <a:ext cx="3655639" cy="2273869"/>
            <a:chOff x="0" y="0"/>
            <a:chExt cx="812800" cy="5055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505575"/>
            </a:xfrm>
            <a:custGeom>
              <a:avLst/>
              <a:gdLst/>
              <a:ahLst/>
              <a:cxnLst/>
              <a:rect l="l" t="t" r="r" b="b"/>
              <a:pathLst>
                <a:path w="812800" h="505575">
                  <a:moveTo>
                    <a:pt x="0" y="0"/>
                  </a:moveTo>
                  <a:lnTo>
                    <a:pt x="812800" y="0"/>
                  </a:lnTo>
                  <a:lnTo>
                    <a:pt x="812800" y="505575"/>
                  </a:lnTo>
                  <a:lnTo>
                    <a:pt x="0" y="505575"/>
                  </a:lnTo>
                  <a:close/>
                </a:path>
              </a:pathLst>
            </a:custGeom>
            <a:blipFill>
              <a:blip r:embed="rId5"/>
              <a:stretch>
                <a:fillRect t="-3589" b="-35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616347" y="5705159"/>
            <a:ext cx="824943" cy="441111"/>
            <a:chOff x="0" y="0"/>
            <a:chExt cx="183419" cy="980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3419" cy="98077"/>
            </a:xfrm>
            <a:custGeom>
              <a:avLst/>
              <a:gdLst/>
              <a:ahLst/>
              <a:cxnLst/>
              <a:rect l="l" t="t" r="r" b="b"/>
              <a:pathLst>
                <a:path w="183419" h="98077">
                  <a:moveTo>
                    <a:pt x="0" y="0"/>
                  </a:moveTo>
                  <a:lnTo>
                    <a:pt x="183419" y="0"/>
                  </a:lnTo>
                  <a:lnTo>
                    <a:pt x="183419" y="98077"/>
                  </a:lnTo>
                  <a:lnTo>
                    <a:pt x="0" y="980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83419" cy="126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No. 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930154" y="5157615"/>
            <a:ext cx="3655639" cy="3237049"/>
            <a:chOff x="0" y="0"/>
            <a:chExt cx="812800" cy="71973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719730"/>
            </a:xfrm>
            <a:custGeom>
              <a:avLst/>
              <a:gdLst/>
              <a:ahLst/>
              <a:cxnLst/>
              <a:rect l="l" t="t" r="r" b="b"/>
              <a:pathLst>
                <a:path w="812800" h="719730">
                  <a:moveTo>
                    <a:pt x="0" y="0"/>
                  </a:moveTo>
                  <a:lnTo>
                    <a:pt x="812800" y="0"/>
                  </a:lnTo>
                  <a:lnTo>
                    <a:pt x="812800" y="719730"/>
                  </a:lnTo>
                  <a:lnTo>
                    <a:pt x="0" y="71973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76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30154" y="2883746"/>
            <a:ext cx="3655639" cy="2273869"/>
            <a:chOff x="0" y="0"/>
            <a:chExt cx="812800" cy="5055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505575"/>
            </a:xfrm>
            <a:custGeom>
              <a:avLst/>
              <a:gdLst/>
              <a:ahLst/>
              <a:cxnLst/>
              <a:rect l="l" t="t" r="r" b="b"/>
              <a:pathLst>
                <a:path w="812800" h="505575">
                  <a:moveTo>
                    <a:pt x="0" y="0"/>
                  </a:moveTo>
                  <a:lnTo>
                    <a:pt x="812800" y="0"/>
                  </a:lnTo>
                  <a:lnTo>
                    <a:pt x="812800" y="505575"/>
                  </a:lnTo>
                  <a:lnTo>
                    <a:pt x="0" y="505575"/>
                  </a:lnTo>
                  <a:close/>
                </a:path>
              </a:pathLst>
            </a:custGeom>
            <a:blipFill>
              <a:blip r:embed="rId6"/>
              <a:stretch>
                <a:fillRect t="-4309" b="-43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231028" y="5705159"/>
            <a:ext cx="824943" cy="441111"/>
            <a:chOff x="0" y="0"/>
            <a:chExt cx="183419" cy="9807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3419" cy="98077"/>
            </a:xfrm>
            <a:custGeom>
              <a:avLst/>
              <a:gdLst/>
              <a:ahLst/>
              <a:cxnLst/>
              <a:rect l="l" t="t" r="r" b="b"/>
              <a:pathLst>
                <a:path w="183419" h="98077">
                  <a:moveTo>
                    <a:pt x="0" y="0"/>
                  </a:moveTo>
                  <a:lnTo>
                    <a:pt x="183419" y="0"/>
                  </a:lnTo>
                  <a:lnTo>
                    <a:pt x="183419" y="98077"/>
                  </a:lnTo>
                  <a:lnTo>
                    <a:pt x="0" y="980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83419" cy="126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No. 3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676860" y="1835186"/>
            <a:ext cx="4625165" cy="54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0"/>
              </a:lnSpc>
            </a:pPr>
            <a:r>
              <a:rPr lang="en-US" sz="324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Características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003081" y="6421042"/>
            <a:ext cx="3053891" cy="132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3"/>
              </a:lnSpc>
              <a:spcBef>
                <a:spcPct val="0"/>
              </a:spcBef>
            </a:pPr>
            <a:r>
              <a:rPr lang="en-US" sz="18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Traducimos considerando la </a:t>
            </a:r>
            <a:r>
              <a:rPr lang="en-US" sz="189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función </a:t>
            </a:r>
            <a:r>
              <a:rPr lang="en-US" sz="18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del mensaje y teniendo en cuenta los </a:t>
            </a:r>
            <a:r>
              <a:rPr lang="en-US" sz="189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16347" y="6421042"/>
            <a:ext cx="3053891" cy="99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3"/>
              </a:lnSpc>
              <a:spcBef>
                <a:spcPct val="0"/>
              </a:spcBef>
            </a:pPr>
            <a:r>
              <a:rPr lang="en-US" sz="18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Utiliza </a:t>
            </a:r>
            <a:r>
              <a:rPr lang="en-US" sz="189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diferentes códigos semióticos y lingüísticos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231028" y="6421042"/>
            <a:ext cx="3053891" cy="65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3"/>
              </a:lnSpc>
              <a:spcBef>
                <a:spcPct val="0"/>
              </a:spcBef>
            </a:pPr>
            <a:r>
              <a:rPr lang="en-US" sz="18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Tenemos que </a:t>
            </a:r>
            <a:r>
              <a:rPr lang="en-US" sz="189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dominar</a:t>
            </a:r>
            <a:r>
              <a:rPr lang="en-US" sz="18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las lenguas de trabajo</a:t>
            </a:r>
          </a:p>
        </p:txBody>
      </p:sp>
      <p:sp>
        <p:nvSpPr>
          <p:cNvPr id="34" name="Freeform 34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64013" y="6384935"/>
            <a:ext cx="10759974" cy="5203204"/>
            <a:chOff x="0" y="0"/>
            <a:chExt cx="2115839" cy="1023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5839" cy="1023157"/>
            </a:xfrm>
            <a:custGeom>
              <a:avLst/>
              <a:gdLst/>
              <a:ahLst/>
              <a:cxnLst/>
              <a:rect l="l" t="t" r="r" b="b"/>
              <a:pathLst>
                <a:path w="2115839" h="1023157">
                  <a:moveTo>
                    <a:pt x="0" y="0"/>
                  </a:moveTo>
                  <a:lnTo>
                    <a:pt x="2115839" y="0"/>
                  </a:lnTo>
                  <a:lnTo>
                    <a:pt x="2115839" y="1023157"/>
                  </a:lnTo>
                  <a:lnTo>
                    <a:pt x="0" y="10231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15839" cy="1070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64013" y="739837"/>
            <a:ext cx="10759974" cy="5881230"/>
            <a:chOff x="0" y="0"/>
            <a:chExt cx="2514545" cy="13744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1374410"/>
            </a:xfrm>
            <a:custGeom>
              <a:avLst/>
              <a:gdLst/>
              <a:ahLst/>
              <a:cxnLst/>
              <a:rect l="l" t="t" r="r" b="b"/>
              <a:pathLst>
                <a:path w="2514545" h="1374410">
                  <a:moveTo>
                    <a:pt x="21585" y="0"/>
                  </a:moveTo>
                  <a:lnTo>
                    <a:pt x="2492959" y="0"/>
                  </a:lnTo>
                  <a:cubicBezTo>
                    <a:pt x="2498684" y="0"/>
                    <a:pt x="2504174" y="2274"/>
                    <a:pt x="2508222" y="6322"/>
                  </a:cubicBezTo>
                  <a:cubicBezTo>
                    <a:pt x="2512270" y="10370"/>
                    <a:pt x="2514545" y="15861"/>
                    <a:pt x="2514545" y="21585"/>
                  </a:cubicBezTo>
                  <a:lnTo>
                    <a:pt x="2514545" y="1352825"/>
                  </a:lnTo>
                  <a:cubicBezTo>
                    <a:pt x="2514545" y="1358549"/>
                    <a:pt x="2512270" y="1364040"/>
                    <a:pt x="2508222" y="1368088"/>
                  </a:cubicBezTo>
                  <a:cubicBezTo>
                    <a:pt x="2504174" y="1372136"/>
                    <a:pt x="2498684" y="1374410"/>
                    <a:pt x="2492959" y="1374410"/>
                  </a:cubicBezTo>
                  <a:lnTo>
                    <a:pt x="21585" y="1374410"/>
                  </a:lnTo>
                  <a:cubicBezTo>
                    <a:pt x="15861" y="1374410"/>
                    <a:pt x="10370" y="1372136"/>
                    <a:pt x="6322" y="1368088"/>
                  </a:cubicBezTo>
                  <a:cubicBezTo>
                    <a:pt x="2274" y="1364040"/>
                    <a:pt x="0" y="1358549"/>
                    <a:pt x="0" y="1352825"/>
                  </a:cubicBezTo>
                  <a:lnTo>
                    <a:pt x="0" y="21585"/>
                  </a:lnTo>
                  <a:cubicBezTo>
                    <a:pt x="0" y="15861"/>
                    <a:pt x="2274" y="10370"/>
                    <a:pt x="6322" y="6322"/>
                  </a:cubicBezTo>
                  <a:cubicBezTo>
                    <a:pt x="10370" y="2274"/>
                    <a:pt x="15861" y="0"/>
                    <a:pt x="21585" y="0"/>
                  </a:cubicBezTo>
                  <a:close/>
                </a:path>
              </a:pathLst>
            </a:custGeom>
            <a:blipFill>
              <a:blip r:embed="rId2"/>
              <a:stretch>
                <a:fillRect t="-10984" b="-109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3764013" y="2503586"/>
            <a:ext cx="10759974" cy="4307512"/>
          </a:xfrm>
          <a:custGeom>
            <a:avLst/>
            <a:gdLst/>
            <a:ahLst/>
            <a:cxnLst/>
            <a:rect l="l" t="t" r="r" b="b"/>
            <a:pathLst>
              <a:path w="10759974" h="4307512">
                <a:moveTo>
                  <a:pt x="0" y="0"/>
                </a:moveTo>
                <a:lnTo>
                  <a:pt x="10759974" y="0"/>
                </a:lnTo>
                <a:lnTo>
                  <a:pt x="10759974" y="4307512"/>
                </a:lnTo>
                <a:lnTo>
                  <a:pt x="0" y="4307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08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095601" y="4616908"/>
            <a:ext cx="2003186" cy="565915"/>
            <a:chOff x="0" y="0"/>
            <a:chExt cx="613966" cy="1734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3966" cy="173450"/>
            </a:xfrm>
            <a:custGeom>
              <a:avLst/>
              <a:gdLst/>
              <a:ahLst/>
              <a:cxnLst/>
              <a:rect l="l" t="t" r="r" b="b"/>
              <a:pathLst>
                <a:path w="613966" h="173450">
                  <a:moveTo>
                    <a:pt x="86725" y="0"/>
                  </a:moveTo>
                  <a:lnTo>
                    <a:pt x="527241" y="0"/>
                  </a:lnTo>
                  <a:cubicBezTo>
                    <a:pt x="575138" y="0"/>
                    <a:pt x="613966" y="38828"/>
                    <a:pt x="613966" y="86725"/>
                  </a:cubicBezTo>
                  <a:lnTo>
                    <a:pt x="613966" y="86725"/>
                  </a:lnTo>
                  <a:cubicBezTo>
                    <a:pt x="613966" y="134622"/>
                    <a:pt x="575138" y="173450"/>
                    <a:pt x="527241" y="173450"/>
                  </a:cubicBezTo>
                  <a:lnTo>
                    <a:pt x="86725" y="173450"/>
                  </a:lnTo>
                  <a:cubicBezTo>
                    <a:pt x="38828" y="173450"/>
                    <a:pt x="0" y="134622"/>
                    <a:pt x="0" y="86725"/>
                  </a:cubicBezTo>
                  <a:lnTo>
                    <a:pt x="0" y="86725"/>
                  </a:lnTo>
                  <a:cubicBezTo>
                    <a:pt x="0" y="38828"/>
                    <a:pt x="38828" y="0"/>
                    <a:pt x="867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13966" cy="211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479707" y="4763368"/>
            <a:ext cx="214425" cy="272995"/>
          </a:xfrm>
          <a:custGeom>
            <a:avLst/>
            <a:gdLst/>
            <a:ahLst/>
            <a:cxnLst/>
            <a:rect l="l" t="t" r="r" b="b"/>
            <a:pathLst>
              <a:path w="214425" h="272995">
                <a:moveTo>
                  <a:pt x="0" y="0"/>
                </a:moveTo>
                <a:lnTo>
                  <a:pt x="214425" y="0"/>
                </a:lnTo>
                <a:lnTo>
                  <a:pt x="214425" y="272996"/>
                </a:lnTo>
                <a:lnTo>
                  <a:pt x="0" y="2729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705351" y="6925398"/>
            <a:ext cx="433562" cy="402146"/>
            <a:chOff x="0" y="0"/>
            <a:chExt cx="132884" cy="1232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2884" cy="123256"/>
            </a:xfrm>
            <a:custGeom>
              <a:avLst/>
              <a:gdLst/>
              <a:ahLst/>
              <a:cxnLst/>
              <a:rect l="l" t="t" r="r" b="b"/>
              <a:pathLst>
                <a:path w="132884" h="123256">
                  <a:moveTo>
                    <a:pt x="61628" y="0"/>
                  </a:moveTo>
                  <a:lnTo>
                    <a:pt x="71256" y="0"/>
                  </a:lnTo>
                  <a:cubicBezTo>
                    <a:pt x="105293" y="0"/>
                    <a:pt x="132884" y="27592"/>
                    <a:pt x="132884" y="61628"/>
                  </a:cubicBezTo>
                  <a:lnTo>
                    <a:pt x="132884" y="61628"/>
                  </a:lnTo>
                  <a:cubicBezTo>
                    <a:pt x="132884" y="77973"/>
                    <a:pt x="126391" y="93648"/>
                    <a:pt x="114834" y="105205"/>
                  </a:cubicBezTo>
                  <a:cubicBezTo>
                    <a:pt x="103276" y="116763"/>
                    <a:pt x="87601" y="123256"/>
                    <a:pt x="71256" y="123256"/>
                  </a:cubicBezTo>
                  <a:lnTo>
                    <a:pt x="61628" y="123256"/>
                  </a:lnTo>
                  <a:cubicBezTo>
                    <a:pt x="27592" y="123256"/>
                    <a:pt x="0" y="95664"/>
                    <a:pt x="0" y="61628"/>
                  </a:cubicBezTo>
                  <a:lnTo>
                    <a:pt x="0" y="61628"/>
                  </a:lnTo>
                  <a:cubicBezTo>
                    <a:pt x="0" y="27592"/>
                    <a:pt x="27592" y="0"/>
                    <a:pt x="61628" y="0"/>
                  </a:cubicBezTo>
                  <a:close/>
                </a:path>
              </a:pathLst>
            </a:custGeom>
            <a:solidFill>
              <a:srgbClr val="CF00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32884" cy="151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#1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503432" y="2660270"/>
            <a:ext cx="5187525" cy="2250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64"/>
              </a:lnSpc>
            </a:pPr>
            <a:r>
              <a:rPr lang="en-US" sz="10617" b="1">
                <a:solidFill>
                  <a:srgbClr val="FF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TRADUCTOR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05351" y="2417861"/>
            <a:ext cx="2694917" cy="61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6"/>
              </a:lnSpc>
            </a:pPr>
            <a:r>
              <a:rPr lang="en-US" sz="3433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Lo que necesita el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22054" y="4709877"/>
            <a:ext cx="1084993" cy="30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6"/>
              </a:lnSpc>
            </a:pPr>
            <a:r>
              <a:rPr lang="en-US" sz="1804" b="1">
                <a:solidFill>
                  <a:srgbClr val="25252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Answer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05351" y="7692535"/>
            <a:ext cx="9345176" cy="222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Lenguaje cinematográfico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Terminología específica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Competencias culturales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Técnicas de sincronización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52798" y="6887298"/>
            <a:ext cx="2959979" cy="41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6"/>
              </a:lnSpc>
              <a:spcBef>
                <a:spcPct val="0"/>
              </a:spcBef>
            </a:pPr>
            <a:r>
              <a:rPr lang="en-US" sz="248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Competencias</a:t>
            </a:r>
          </a:p>
        </p:txBody>
      </p:sp>
      <p:sp>
        <p:nvSpPr>
          <p:cNvPr id="20" name="Freeform 20"/>
          <p:cNvSpPr/>
          <p:nvPr/>
        </p:nvSpPr>
        <p:spPr>
          <a:xfrm>
            <a:off x="16649399" y="0"/>
            <a:ext cx="1671090" cy="1671090"/>
          </a:xfrm>
          <a:custGeom>
            <a:avLst/>
            <a:gdLst/>
            <a:ahLst/>
            <a:cxnLst/>
            <a:rect l="l" t="t" r="r" b="b"/>
            <a:pathLst>
              <a:path w="1671090" h="1671090">
                <a:moveTo>
                  <a:pt x="0" y="0"/>
                </a:moveTo>
                <a:lnTo>
                  <a:pt x="1671091" y="0"/>
                </a:lnTo>
                <a:lnTo>
                  <a:pt x="1671091" y="1671090"/>
                </a:lnTo>
                <a:lnTo>
                  <a:pt x="0" y="16710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04405" y="9210675"/>
            <a:ext cx="4041626" cy="84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Mariasun</a:t>
            </a:r>
          </a:p>
          <a:p>
            <a:pPr algn="l">
              <a:lnSpc>
                <a:spcPts val="3403"/>
              </a:lnSpc>
            </a:pPr>
            <a:r>
              <a:rPr lang="en-US" sz="24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arrufat@ugr.es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958</Words>
  <Application>Microsoft Office PowerPoint</Application>
  <PresentationFormat>Personalizado</PresentationFormat>
  <Paragraphs>213</Paragraphs>
  <Slides>26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Montserrat Bold</vt:lpstr>
      <vt:lpstr>Montserrat</vt:lpstr>
      <vt:lpstr>Arial</vt:lpstr>
      <vt:lpstr>Bebas Neue 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Red Modern Guess The Movie Animated Game Presentation</dc:title>
  <cp:lastModifiedBy>MARÍA ASUNCIÓN ARRUFAT PÉREZ DE ZAFRA</cp:lastModifiedBy>
  <cp:revision>2</cp:revision>
  <dcterms:created xsi:type="dcterms:W3CDTF">2006-08-16T00:00:00Z</dcterms:created>
  <dcterms:modified xsi:type="dcterms:W3CDTF">2025-02-25T10:20:26Z</dcterms:modified>
  <dc:identifier>DAGePRJ1g0M</dc:identifier>
</cp:coreProperties>
</file>